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0"/>
  </p:notesMasterIdLst>
  <p:sldIdLst>
    <p:sldId id="256" r:id="rId2"/>
    <p:sldId id="284" r:id="rId3"/>
    <p:sldId id="258" r:id="rId4"/>
    <p:sldId id="286" r:id="rId5"/>
    <p:sldId id="287" r:id="rId6"/>
    <p:sldId id="261" r:id="rId7"/>
    <p:sldId id="282" r:id="rId8"/>
    <p:sldId id="283" r:id="rId9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1"/>
      <p:bold r:id="rId12"/>
    </p:embeddedFont>
    <p:embeddedFont>
      <p:font typeface="Roboto" panose="020B0604020202020204" charset="0"/>
      <p:regular r:id="rId13"/>
      <p:bold r:id="rId14"/>
      <p:italic r:id="rId15"/>
      <p:boldItalic r:id="rId16"/>
    </p:embeddedFont>
    <p:embeddedFont>
      <p:font typeface="Lato Black" panose="020B0604020202020204" charset="0"/>
      <p:bold r:id="rId17"/>
      <p:boldItalic r:id="rId18"/>
    </p:embeddedFont>
    <p:embeddedFont>
      <p:font typeface="Lat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39009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c5b34e0b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6c5b34e0b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807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66644f62b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66644f62b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592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c0dadba54f_3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c0dadba54f_3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4469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c0dadba54f_3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c0dadba54f_3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1712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6c6c90af1d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6c6c90af1d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2680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c0dadba54f_3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c0dadba54f_3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82040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6c483e0827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0" name="Google Shape;540;g6c483e0827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4255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6">
  <p:cSld name="CUSTOM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7">
  <p:cSld name="CUSTOM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7" name="Google Shape;57;p14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4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8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2225" y="2347500"/>
            <a:ext cx="2019293" cy="665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9">
  <p:cSld name="CUSTOM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64" name="Google Shape;6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1">
  <p:cSld name="CUSTOM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72" name="Google Shape;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3">
  <p:cSld name="CUSTOM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79" name="Google Shape;79;p20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0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de Vídeo">
  <p:cSld name="CUSTOM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84" name="Google Shape;8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s_TEXTO_1">
  <p:cSld name="Conteúdos_TEXTO_1">
    <p:bg>
      <p:bgPr>
        <a:solidFill>
          <a:schemeClr val="l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/>
          <p:nvPr/>
        </p:nvSpPr>
        <p:spPr>
          <a:xfrm>
            <a:off x="8367492" y="265144"/>
            <a:ext cx="313200" cy="1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900" b="0" i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900" b="0" i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758398" y="228782"/>
            <a:ext cx="7390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•"/>
              <a:defRPr sz="14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ahoma"/>
              <a:buChar char="•"/>
              <a:defRPr sz="11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sz="100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/>
        </p:nvSpPr>
        <p:spPr>
          <a:xfrm>
            <a:off x="8367492" y="265144"/>
            <a:ext cx="242700" cy="1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pt-BR" sz="900" b="0" i="0" u="none" strike="noStrike" cap="none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rPr>
              <a:t>‹nº›</a:t>
            </a:fld>
            <a:endParaRPr sz="900" b="0" i="0" u="none" strike="noStrike" cap="none">
              <a:solidFill>
                <a:schemeClr val="lt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4740175" y="904385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2"/>
          </p:nvPr>
        </p:nvSpPr>
        <p:spPr>
          <a:xfrm>
            <a:off x="876018" y="228782"/>
            <a:ext cx="7392000" cy="2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300"/>
              <a:buFont typeface="Arial"/>
              <a:buNone/>
              <a:defRPr sz="2300" b="0" i="0" u="none" strike="noStrike" cap="none">
                <a:solidFill>
                  <a:schemeClr val="lt2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2" name="Google Shape;92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5017" y="137753"/>
            <a:ext cx="319071" cy="37659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23"/>
          <p:cNvSpPr txBox="1">
            <a:spLocks noGrp="1"/>
          </p:cNvSpPr>
          <p:nvPr>
            <p:ph type="body" idx="3"/>
          </p:nvPr>
        </p:nvSpPr>
        <p:spPr>
          <a:xfrm>
            <a:off x="4740175" y="1839308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4"/>
          </p:nvPr>
        </p:nvSpPr>
        <p:spPr>
          <a:xfrm>
            <a:off x="4740175" y="2774230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5"/>
          </p:nvPr>
        </p:nvSpPr>
        <p:spPr>
          <a:xfrm>
            <a:off x="4740175" y="3709152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6"/>
          </p:nvPr>
        </p:nvSpPr>
        <p:spPr>
          <a:xfrm>
            <a:off x="4740175" y="4644076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7"/>
          </p:nvPr>
        </p:nvSpPr>
        <p:spPr>
          <a:xfrm>
            <a:off x="888004" y="1368589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body" idx="8"/>
          </p:nvPr>
        </p:nvSpPr>
        <p:spPr>
          <a:xfrm>
            <a:off x="888004" y="2303511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body" idx="9"/>
          </p:nvPr>
        </p:nvSpPr>
        <p:spPr>
          <a:xfrm>
            <a:off x="888004" y="3238433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13"/>
          </p:nvPr>
        </p:nvSpPr>
        <p:spPr>
          <a:xfrm>
            <a:off x="888004" y="4173356"/>
            <a:ext cx="35091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1500"/>
              <a:buFont typeface="Arial"/>
              <a:buNone/>
              <a:defRPr sz="15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body" idx="14"/>
          </p:nvPr>
        </p:nvSpPr>
        <p:spPr>
          <a:xfrm>
            <a:off x="4416371" y="904385"/>
            <a:ext cx="312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body" idx="15"/>
          </p:nvPr>
        </p:nvSpPr>
        <p:spPr>
          <a:xfrm>
            <a:off x="4398475" y="1368589"/>
            <a:ext cx="330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3"/>
          <p:cNvSpPr txBox="1">
            <a:spLocks noGrp="1"/>
          </p:cNvSpPr>
          <p:nvPr>
            <p:ph type="body" idx="16"/>
          </p:nvPr>
        </p:nvSpPr>
        <p:spPr>
          <a:xfrm>
            <a:off x="4398475" y="1839308"/>
            <a:ext cx="330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3"/>
          <p:cNvSpPr txBox="1">
            <a:spLocks noGrp="1"/>
          </p:cNvSpPr>
          <p:nvPr>
            <p:ph type="body" idx="17"/>
          </p:nvPr>
        </p:nvSpPr>
        <p:spPr>
          <a:xfrm>
            <a:off x="4398475" y="2303511"/>
            <a:ext cx="330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3"/>
          <p:cNvSpPr txBox="1">
            <a:spLocks noGrp="1"/>
          </p:cNvSpPr>
          <p:nvPr>
            <p:ph type="body" idx="18"/>
          </p:nvPr>
        </p:nvSpPr>
        <p:spPr>
          <a:xfrm>
            <a:off x="4411897" y="2774230"/>
            <a:ext cx="3282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body" idx="19"/>
          </p:nvPr>
        </p:nvSpPr>
        <p:spPr>
          <a:xfrm>
            <a:off x="4398475" y="3238433"/>
            <a:ext cx="330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body" idx="20"/>
          </p:nvPr>
        </p:nvSpPr>
        <p:spPr>
          <a:xfrm>
            <a:off x="4402949" y="3709152"/>
            <a:ext cx="3264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21"/>
          </p:nvPr>
        </p:nvSpPr>
        <p:spPr>
          <a:xfrm>
            <a:off x="4398475" y="4173356"/>
            <a:ext cx="3309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body" idx="22"/>
          </p:nvPr>
        </p:nvSpPr>
        <p:spPr>
          <a:xfrm>
            <a:off x="4402949" y="4644076"/>
            <a:ext cx="326400" cy="1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450" tIns="25725" rIns="51450" bIns="25725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ED9C2E"/>
              </a:buClr>
              <a:buSzPts val="600"/>
              <a:buFont typeface="Arial"/>
              <a:buNone/>
              <a:defRPr sz="600" b="1" i="0" u="none" strike="noStrike" cap="none">
                <a:solidFill>
                  <a:srgbClr val="ED9C2E"/>
                </a:solidFill>
                <a:latin typeface="Lato Black"/>
                <a:ea typeface="Lato Black"/>
                <a:cs typeface="Lato Black"/>
                <a:sym typeface="Lato Black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D3C24E0-A617-4260-88BF-E135BA3BF4EA}" type="datetimeFigureOut">
              <a:rPr lang="pt-BR" smtClean="0"/>
              <a:t>08/02/2022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BA9B4-2839-4FC2-B723-FF140E97D07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755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dução">
  <p:cSld name="TITLE_AND_BODY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44825">
            <a:off x="4114557" y="1704808"/>
            <a:ext cx="301334" cy="3264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3"/>
          <p:cNvCxnSpPr/>
          <p:nvPr/>
        </p:nvCxnSpPr>
        <p:spPr>
          <a:xfrm flipH="1">
            <a:off x="2895600" y="1695450"/>
            <a:ext cx="1295400" cy="34671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5;p3"/>
          <p:cNvCxnSpPr/>
          <p:nvPr/>
        </p:nvCxnSpPr>
        <p:spPr>
          <a:xfrm flipH="1">
            <a:off x="605625" y="-270150"/>
            <a:ext cx="1417500" cy="37383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" name="Google Shape;16;p3"/>
          <p:cNvGrpSpPr/>
          <p:nvPr/>
        </p:nvGrpSpPr>
        <p:grpSpPr>
          <a:xfrm rot="6625481">
            <a:off x="247776" y="3030683"/>
            <a:ext cx="1026474" cy="78016"/>
            <a:chOff x="2427725" y="370200"/>
            <a:chExt cx="596627" cy="58445"/>
          </a:xfrm>
        </p:grpSpPr>
        <p:sp>
          <p:nvSpPr>
            <p:cNvPr id="17" name="Google Shape;17;p3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3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8" name="Google Shape;2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1">
  <p:cSld name="CUSTOM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>
              <a:solidFill>
                <a:srgbClr val="000000"/>
              </a:solidFill>
            </a:endParaRPr>
          </a:p>
        </p:txBody>
      </p:sp>
      <p:pic>
        <p:nvPicPr>
          <p:cNvPr id="33" name="Google Shape;33;p8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2">
  <p:cSld name="CUSTOM_1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7" name="Google Shape;37;p9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3">
  <p:cSld name="CUSTOM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buNone/>
              <a:defRPr b="1">
                <a:latin typeface="Lato"/>
                <a:ea typeface="Lato"/>
                <a:cs typeface="Lato"/>
                <a:sym typeface="Lato"/>
              </a:defRPr>
            </a:lvl2pPr>
            <a:lvl3pPr lvl="2" rtl="0">
              <a:buNone/>
              <a:defRPr b="1">
                <a:latin typeface="Lato"/>
                <a:ea typeface="Lato"/>
                <a:cs typeface="Lato"/>
                <a:sym typeface="Lato"/>
              </a:defRPr>
            </a:lvl3pPr>
            <a:lvl4pPr lvl="3" rtl="0">
              <a:buNone/>
              <a:defRPr b="1">
                <a:latin typeface="Lato"/>
                <a:ea typeface="Lato"/>
                <a:cs typeface="Lato"/>
                <a:sym typeface="Lato"/>
              </a:defRPr>
            </a:lvl4pPr>
            <a:lvl5pPr lvl="4" rtl="0">
              <a:buNone/>
              <a:defRPr b="1">
                <a:latin typeface="Lato"/>
                <a:ea typeface="Lato"/>
                <a:cs typeface="Lato"/>
                <a:sym typeface="Lato"/>
              </a:defRPr>
            </a:lvl5pPr>
            <a:lvl6pPr lvl="5" rtl="0">
              <a:buNone/>
              <a:defRPr b="1">
                <a:latin typeface="Lato"/>
                <a:ea typeface="Lato"/>
                <a:cs typeface="Lato"/>
                <a:sym typeface="Lato"/>
              </a:defRPr>
            </a:lvl6pPr>
            <a:lvl7pPr lvl="6" rtl="0">
              <a:buNone/>
              <a:defRPr b="1">
                <a:latin typeface="Lato"/>
                <a:ea typeface="Lato"/>
                <a:cs typeface="Lato"/>
                <a:sym typeface="Lato"/>
              </a:defRPr>
            </a:lvl7pPr>
            <a:lvl8pPr lvl="7" rtl="0">
              <a:buNone/>
              <a:defRPr b="1">
                <a:latin typeface="Lato"/>
                <a:ea typeface="Lato"/>
                <a:cs typeface="Lato"/>
                <a:sym typeface="Lato"/>
              </a:defRPr>
            </a:lvl8pPr>
            <a:lvl9pPr lvl="8" rtl="0">
              <a:buNone/>
              <a:defRPr b="1"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ldNum" idx="3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2" name="Google Shape;42;p10"/>
          <p:cNvPicPr preferRelativeResize="0"/>
          <p:nvPr/>
        </p:nvPicPr>
        <p:blipFill rotWithShape="1">
          <a:blip r:embed="rId3">
            <a:alphaModFix/>
          </a:blip>
          <a:srcRect t="-6799" r="68988" b="-9035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  4">
  <p:cSld name="CUSTOM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rtl="0">
              <a:buNone/>
              <a:defRPr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6" name="Google Shape;46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/>
          <p:nvPr/>
        </p:nvSpPr>
        <p:spPr>
          <a:xfrm>
            <a:off x="504250" y="284000"/>
            <a:ext cx="3969900" cy="29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7" r:id="rId16"/>
    <p:sldLayoutId id="2147483668" r:id="rId17"/>
    <p:sldLayoutId id="2147483669" r:id="rId18"/>
    <p:sldLayoutId id="2147483671" r:id="rId19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dn.totvs.com/display/TL/Pedidos+de+Venda+Omni+com+Pluginbo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/>
          <p:nvPr/>
        </p:nvSpPr>
        <p:spPr>
          <a:xfrm>
            <a:off x="540025" y="4846250"/>
            <a:ext cx="1284600" cy="2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5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5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115" name="Google Shape;115;p24"/>
          <p:cNvSpPr txBox="1"/>
          <p:nvPr/>
        </p:nvSpPr>
        <p:spPr>
          <a:xfrm>
            <a:off x="506449" y="0"/>
            <a:ext cx="8442341" cy="1243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pt-BR" sz="3200" dirty="0" smtClean="0">
                <a:solidFill>
                  <a:schemeClr val="bg1"/>
                </a:solidFill>
              </a:rPr>
              <a:t>Experiência </a:t>
            </a:r>
            <a:r>
              <a:rPr lang="en-US" sz="3200" dirty="0" smtClean="0">
                <a:solidFill>
                  <a:schemeClr val="bg1"/>
                </a:solidFill>
              </a:rPr>
              <a:t>[Venda </a:t>
            </a:r>
            <a:r>
              <a:rPr lang="en-US" sz="3200" dirty="0">
                <a:solidFill>
                  <a:schemeClr val="bg1"/>
                </a:solidFill>
              </a:rPr>
              <a:t>Digital by </a:t>
            </a:r>
            <a:r>
              <a:rPr lang="en-US" sz="3200" dirty="0" err="1">
                <a:solidFill>
                  <a:schemeClr val="bg1"/>
                </a:solidFill>
              </a:rPr>
              <a:t>PluginBot</a:t>
            </a:r>
            <a:r>
              <a:rPr lang="en-US" sz="3200" dirty="0">
                <a:solidFill>
                  <a:schemeClr val="bg1"/>
                </a:solidFill>
              </a:rPr>
              <a:t> ]</a:t>
            </a: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3200" dirty="0">
                <a:solidFill>
                  <a:schemeClr val="bg1"/>
                </a:solidFill>
              </a:rPr>
              <a:t>Service Transition</a:t>
            </a:r>
            <a:endParaRPr sz="320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24"/>
          <p:cNvSpPr txBox="1"/>
          <p:nvPr/>
        </p:nvSpPr>
        <p:spPr>
          <a:xfrm>
            <a:off x="506450" y="3519450"/>
            <a:ext cx="2734800" cy="6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dirty="0">
                <a:solidFill>
                  <a:srgbClr val="FF9900"/>
                </a:solidFill>
                <a:latin typeface="Tahoma"/>
                <a:ea typeface="Tahoma"/>
                <a:cs typeface="Tahoma"/>
                <a:sym typeface="Tahoma"/>
              </a:rPr>
              <a:t>/ </a:t>
            </a:r>
            <a:r>
              <a:rPr lang="pt-BR" dirty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FRANQUIAS E REDES</a:t>
            </a:r>
            <a:endParaRPr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   </a:t>
            </a:r>
            <a:r>
              <a:rPr lang="pt-BR" dirty="0" smtClean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2022.01</a:t>
            </a:r>
            <a:endParaRPr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7" name="Google Shape;117;p24"/>
          <p:cNvSpPr txBox="1"/>
          <p:nvPr/>
        </p:nvSpPr>
        <p:spPr>
          <a:xfrm>
            <a:off x="7130400" y="3505175"/>
            <a:ext cx="17259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Fevereiro/</a:t>
            </a:r>
            <a:r>
              <a:rPr lang="pt-BR" b="1" dirty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</a:t>
            </a:r>
            <a:endParaRPr b="1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118" name="Google Shape;118;p24"/>
          <p:cNvSpPr/>
          <p:nvPr/>
        </p:nvSpPr>
        <p:spPr>
          <a:xfrm>
            <a:off x="7028700" y="3651125"/>
            <a:ext cx="101700" cy="101700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2021-3-10_17-13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03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2" name="Retângulo 1"/>
          <p:cNvSpPr/>
          <p:nvPr/>
        </p:nvSpPr>
        <p:spPr>
          <a:xfrm>
            <a:off x="405828" y="287072"/>
            <a:ext cx="70121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800" dirty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Cadastros, parametrizações e Instalações:</a:t>
            </a:r>
          </a:p>
          <a:p>
            <a:pPr marL="0" indent="0">
              <a:buNone/>
            </a:pPr>
            <a:endParaRPr lang="pt-BR" sz="1800" dirty="0">
              <a:solidFill>
                <a:schemeClr val="tx1"/>
              </a:solidFill>
              <a:latin typeface="Tahoma"/>
              <a:ea typeface="Tahoma"/>
              <a:cs typeface="Tahoma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pt-BR" sz="1800" dirty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TOTVS Varejo Franquias e Redes – </a:t>
            </a:r>
            <a:r>
              <a:rPr lang="pt-BR" sz="1800" dirty="0" err="1">
                <a:solidFill>
                  <a:schemeClr val="tx1"/>
                </a:solidFill>
                <a:latin typeface="Tahoma"/>
                <a:ea typeface="Tahoma"/>
                <a:cs typeface="Tahoma"/>
              </a:rPr>
              <a:t>Connector</a:t>
            </a:r>
            <a:r>
              <a:rPr lang="pt-BR" sz="1800" dirty="0" smtClean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;</a:t>
            </a:r>
          </a:p>
          <a:p>
            <a:pPr lvl="1"/>
            <a:endParaRPr lang="pt-BR" sz="1800" dirty="0">
              <a:solidFill>
                <a:schemeClr val="accent4"/>
              </a:solidFill>
              <a:latin typeface="Tahoma"/>
              <a:ea typeface="Tahoma"/>
              <a:cs typeface="Tahoma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pt-BR" sz="1800" dirty="0">
                <a:solidFill>
                  <a:schemeClr val="accent4"/>
                </a:solidFill>
                <a:latin typeface="Tahoma"/>
                <a:ea typeface="Tahoma"/>
                <a:cs typeface="Tahoma"/>
              </a:rPr>
              <a:t>TOTVS Varejo Franquias e Redes – Retaguarda</a:t>
            </a:r>
            <a:r>
              <a:rPr lang="pt-BR" sz="1800" dirty="0" smtClean="0">
                <a:solidFill>
                  <a:schemeClr val="accent4"/>
                </a:solidFill>
                <a:latin typeface="Tahoma"/>
                <a:ea typeface="Tahoma"/>
                <a:cs typeface="Tahoma"/>
              </a:rPr>
              <a:t>;</a:t>
            </a:r>
          </a:p>
          <a:p>
            <a:pPr lvl="1"/>
            <a:endParaRPr lang="pt-BR" sz="1800" dirty="0">
              <a:solidFill>
                <a:schemeClr val="accent4"/>
              </a:solidFill>
              <a:latin typeface="Tahoma"/>
              <a:ea typeface="Tahoma"/>
              <a:cs typeface="Tahoma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pt-BR" sz="1800" dirty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TOTVS Varejo Franquias e Redes – Motor de Promoções</a:t>
            </a:r>
            <a:r>
              <a:rPr lang="pt-BR" sz="1800" dirty="0" smtClean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;</a:t>
            </a:r>
          </a:p>
          <a:p>
            <a:pPr lvl="1"/>
            <a:endParaRPr lang="pt-BR" sz="1800" dirty="0">
              <a:solidFill>
                <a:schemeClr val="accent4"/>
              </a:solidFill>
              <a:latin typeface="Tahoma"/>
              <a:ea typeface="Tahoma"/>
              <a:cs typeface="Tahoma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pt-BR" sz="1800" dirty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TOTVS Varejo Franquias e Redes – </a:t>
            </a:r>
            <a:r>
              <a:rPr lang="pt-BR" sz="1800" dirty="0" err="1">
                <a:solidFill>
                  <a:schemeClr val="tx1"/>
                </a:solidFill>
                <a:latin typeface="Tahoma"/>
                <a:ea typeface="Tahoma"/>
                <a:cs typeface="Tahoma"/>
              </a:rPr>
              <a:t>Customer</a:t>
            </a:r>
            <a:r>
              <a:rPr lang="pt-BR" sz="1800" dirty="0" smtClean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;</a:t>
            </a:r>
          </a:p>
          <a:p>
            <a:pPr lvl="1"/>
            <a:endParaRPr lang="pt-BR" sz="1800" dirty="0">
              <a:solidFill>
                <a:schemeClr val="tx1"/>
              </a:solidFill>
              <a:latin typeface="Tahoma"/>
              <a:ea typeface="Tahoma"/>
              <a:cs typeface="Tahoma"/>
            </a:endParaRPr>
          </a:p>
          <a:p>
            <a:pPr marL="285750" lvl="1" indent="-285750">
              <a:buFont typeface="Wingdings" panose="05000000000000000000" pitchFamily="2" charset="2"/>
              <a:buChar char="Ø"/>
            </a:pPr>
            <a:r>
              <a:rPr lang="pt-BR" sz="1800" dirty="0" err="1">
                <a:solidFill>
                  <a:schemeClr val="tx1"/>
                </a:solidFill>
                <a:latin typeface="Tahoma"/>
                <a:ea typeface="Tahoma"/>
                <a:cs typeface="Tahoma"/>
              </a:rPr>
              <a:t>Pluginbot</a:t>
            </a:r>
            <a:r>
              <a:rPr lang="pt-BR" sz="1800" dirty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 – </a:t>
            </a:r>
            <a:r>
              <a:rPr lang="pt-BR" sz="1800" dirty="0" err="1">
                <a:solidFill>
                  <a:schemeClr val="tx1"/>
                </a:solidFill>
                <a:latin typeface="Tahoma"/>
                <a:ea typeface="Tahoma"/>
                <a:cs typeface="Tahoma"/>
              </a:rPr>
              <a:t>WebApp</a:t>
            </a:r>
            <a:r>
              <a:rPr lang="pt-BR" sz="1800" dirty="0" smtClean="0">
                <a:solidFill>
                  <a:schemeClr val="tx1"/>
                </a:solidFill>
                <a:latin typeface="Tahoma"/>
                <a:ea typeface="Tahoma"/>
                <a:cs typeface="Tahoma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0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530" name="Google Shape;530;p50"/>
          <p:cNvSpPr txBox="1"/>
          <p:nvPr/>
        </p:nvSpPr>
        <p:spPr>
          <a:xfrm>
            <a:off x="495900" y="14680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pt-BR" sz="1600" u="sng" dirty="0"/>
              <a:t>Configurações TOTVS Varejo Franquias e Redes - Retaguarda</a:t>
            </a:r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530;p50"/>
          <p:cNvSpPr txBox="1"/>
          <p:nvPr/>
        </p:nvSpPr>
        <p:spPr>
          <a:xfrm>
            <a:off x="720219" y="803366"/>
            <a:ext cx="7091400" cy="98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pt-BR" sz="1600" dirty="0" smtClean="0"/>
              <a:t>Domínio C</a:t>
            </a:r>
            <a:r>
              <a:rPr lang="pt-BR" sz="1600" i="1" dirty="0" smtClean="0"/>
              <a:t>ompartilhado</a:t>
            </a:r>
            <a:r>
              <a:rPr lang="pt-BR" sz="1600" dirty="0"/>
              <a:t>, na rotina </a:t>
            </a:r>
            <a:r>
              <a:rPr lang="pt-BR" sz="1600" dirty="0" smtClean="0"/>
              <a:t>Global</a:t>
            </a:r>
          </a:p>
          <a:p>
            <a:pPr lvl="0"/>
            <a:r>
              <a:rPr lang="pt-BR" sz="1600" dirty="0" smtClean="0"/>
              <a:t> </a:t>
            </a:r>
            <a:r>
              <a:rPr lang="pt-BR" sz="1600" dirty="0"/>
              <a:t>→ </a:t>
            </a:r>
            <a:r>
              <a:rPr lang="pt-BR" sz="1600" dirty="0" smtClean="0"/>
              <a:t>Cadastros</a:t>
            </a:r>
          </a:p>
          <a:p>
            <a:pPr lvl="0"/>
            <a:r>
              <a:rPr lang="pt-BR" sz="1600" dirty="0"/>
              <a:t>	</a:t>
            </a:r>
            <a:r>
              <a:rPr lang="pt-BR" sz="1600" dirty="0" smtClean="0"/>
              <a:t> </a:t>
            </a:r>
            <a:r>
              <a:rPr lang="pt-BR" sz="1600" dirty="0"/>
              <a:t>→ Parâmetros do Sistema</a:t>
            </a:r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530;p50"/>
          <p:cNvSpPr txBox="1"/>
          <p:nvPr/>
        </p:nvSpPr>
        <p:spPr>
          <a:xfrm>
            <a:off x="720219" y="4329145"/>
            <a:ext cx="7091400" cy="98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8026"/>
            <a:ext cx="9144000" cy="1115492"/>
          </a:xfrm>
          <a:prstGeom prst="rect">
            <a:avLst/>
          </a:prstGeom>
        </p:spPr>
      </p:pic>
      <p:sp>
        <p:nvSpPr>
          <p:cNvPr id="14" name="Google Shape;530;p50"/>
          <p:cNvSpPr txBox="1"/>
          <p:nvPr/>
        </p:nvSpPr>
        <p:spPr>
          <a:xfrm>
            <a:off x="720219" y="2843108"/>
            <a:ext cx="7091400" cy="98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pt-BR" sz="1600" dirty="0" smtClean="0"/>
              <a:t>Domínio </a:t>
            </a:r>
            <a:r>
              <a:rPr lang="pt-BR" sz="1600" i="1" dirty="0" smtClean="0"/>
              <a:t>Central</a:t>
            </a:r>
            <a:r>
              <a:rPr lang="pt-BR" sz="1600" dirty="0" smtClean="0"/>
              <a:t> , </a:t>
            </a:r>
            <a:r>
              <a:rPr lang="pt-BR" sz="1600" dirty="0"/>
              <a:t>na rotina </a:t>
            </a:r>
            <a:r>
              <a:rPr lang="pt-BR" sz="1600" dirty="0" smtClean="0"/>
              <a:t>Global</a:t>
            </a:r>
          </a:p>
          <a:p>
            <a:pPr lvl="0"/>
            <a:r>
              <a:rPr lang="pt-BR" sz="1600" dirty="0" smtClean="0"/>
              <a:t> </a:t>
            </a:r>
            <a:r>
              <a:rPr lang="pt-BR" sz="1600" dirty="0"/>
              <a:t>→ </a:t>
            </a:r>
            <a:r>
              <a:rPr lang="pt-BR" sz="1600" dirty="0" smtClean="0"/>
              <a:t>Cadastros</a:t>
            </a:r>
          </a:p>
          <a:p>
            <a:pPr lvl="0"/>
            <a:r>
              <a:rPr lang="pt-BR" sz="1600" dirty="0"/>
              <a:t>	</a:t>
            </a:r>
            <a:r>
              <a:rPr lang="pt-BR" sz="1600" dirty="0" smtClean="0"/>
              <a:t> </a:t>
            </a:r>
            <a:r>
              <a:rPr lang="pt-BR" sz="1600" dirty="0"/>
              <a:t>→ Parâmetros do Sistema</a:t>
            </a:r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5453"/>
            <a:ext cx="9144000" cy="12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39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0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530" name="Google Shape;530;p50"/>
          <p:cNvSpPr txBox="1"/>
          <p:nvPr/>
        </p:nvSpPr>
        <p:spPr>
          <a:xfrm>
            <a:off x="495900" y="14680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pt-BR" sz="1600" u="sng" dirty="0"/>
              <a:t>Configurações TOTVS Varejo Franquias e Redes - </a:t>
            </a:r>
            <a:r>
              <a:rPr lang="pt-BR" sz="1600" u="sng" dirty="0" smtClean="0"/>
              <a:t>PDV</a:t>
            </a:r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530;p50"/>
          <p:cNvSpPr txBox="1"/>
          <p:nvPr/>
        </p:nvSpPr>
        <p:spPr>
          <a:xfrm>
            <a:off x="720219" y="1173235"/>
            <a:ext cx="7861958" cy="2936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pt-BR" sz="1600" dirty="0"/>
              <a:t>Exemplo de como fica o PDV.CFG com os parâmetros corretamente </a:t>
            </a:r>
            <a:r>
              <a:rPr lang="pt-BR" sz="1600" dirty="0" smtClean="0"/>
              <a:t>habilitados:</a:t>
            </a:r>
          </a:p>
          <a:p>
            <a:endParaRPr lang="pt-BR" sz="1600" dirty="0"/>
          </a:p>
          <a:p>
            <a:r>
              <a:rPr lang="pt-BR" sz="1600" dirty="0"/>
              <a:t>MASTER_OMNICANAL</a:t>
            </a:r>
            <a:r>
              <a:rPr lang="pt-BR" sz="1600" dirty="0"/>
              <a:t>: 220000002</a:t>
            </a:r>
          </a:p>
          <a:p>
            <a:r>
              <a:rPr lang="pt-BR" sz="1600" dirty="0"/>
              <a:t>LOJA_OMNICANAL: 9010982</a:t>
            </a:r>
          </a:p>
          <a:p>
            <a:r>
              <a:rPr lang="pt-BR" sz="1600" dirty="0"/>
              <a:t>PAGAMENTO_PEDIDO_OMNI: TRUE</a:t>
            </a:r>
          </a:p>
          <a:p>
            <a:r>
              <a:rPr lang="pt-BR" sz="1600" dirty="0"/>
              <a:t>CUSTOMER_PEDIDOSPENDENTES: http://sposrvlbqdev002/CustomerService.Api/api/</a:t>
            </a:r>
          </a:p>
          <a:p>
            <a:r>
              <a:rPr lang="pt-BR" sz="1600" dirty="0"/>
              <a:t>HABILITAR_OMNICANAL: TRUE</a:t>
            </a:r>
          </a:p>
          <a:p>
            <a:r>
              <a:rPr lang="pt-BR" sz="1600" dirty="0"/>
              <a:t>URL_OMNICANAL: http://10.173.13.86:5050/api/</a:t>
            </a:r>
          </a:p>
          <a:p>
            <a:r>
              <a:rPr lang="pt-BR" sz="1600" dirty="0"/>
              <a:t>TOKEN_OMNICANAL: blRL7f6CDLZtTCg5j69rgBcbzvnrMd9u</a:t>
            </a:r>
          </a:p>
          <a:p>
            <a:r>
              <a:rPr lang="pt-BR" sz="1600" dirty="0"/>
              <a:t>FINALIZADOR_OMNICANAL: 28</a:t>
            </a:r>
          </a:p>
        </p:txBody>
      </p:sp>
      <p:sp>
        <p:nvSpPr>
          <p:cNvPr id="12" name="Google Shape;530;p50"/>
          <p:cNvSpPr txBox="1"/>
          <p:nvPr/>
        </p:nvSpPr>
        <p:spPr>
          <a:xfrm>
            <a:off x="720219" y="4329145"/>
            <a:ext cx="7091400" cy="985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793669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/>
        </p:nvSpPr>
        <p:spPr>
          <a:xfrm>
            <a:off x="193062" y="613846"/>
            <a:ext cx="8114765" cy="4307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 fontAlgn="t"/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Rotinas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do TOTVS Varejo Franquias e </a:t>
            </a:r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Redes</a:t>
            </a:r>
          </a:p>
          <a:p>
            <a:pPr algn="ctr" fontAlgn="t"/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Retaguarda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endParaRPr lang="pt-BR" sz="1800" dirty="0" smtClean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1. Rotina para acompanhamento dos 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Pedidos;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2. Pedido </a:t>
            </a:r>
            <a:r>
              <a:rPr lang="pt-BR" sz="1800" dirty="0" err="1">
                <a:solidFill>
                  <a:schemeClr val="bg1"/>
                </a:solidFill>
                <a:latin typeface="Tahoma"/>
                <a:ea typeface="Tahoma"/>
                <a:cs typeface="Tahoma"/>
              </a:rPr>
              <a:t>Omni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 - Emissão de 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NF-e;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3. Consulta Analítica - Canal de 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Venda;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4. Cadastro de Motivo de Devolução </a:t>
            </a:r>
            <a:r>
              <a:rPr lang="pt-BR" sz="1800" dirty="0" err="1">
                <a:solidFill>
                  <a:schemeClr val="bg1"/>
                </a:solidFill>
                <a:latin typeface="Tahoma"/>
                <a:ea typeface="Tahoma"/>
                <a:cs typeface="Tahoma"/>
              </a:rPr>
              <a:t>Omni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;</a:t>
            </a:r>
          </a:p>
          <a:p>
            <a:pPr fontAlgn="t"/>
            <a:endParaRPr lang="pt-BR" sz="2400" dirty="0" smtClean="0">
              <a:solidFill>
                <a:schemeClr val="bg1"/>
              </a:solidFill>
            </a:endParaRPr>
          </a:p>
          <a:p>
            <a:pPr algn="ctr"/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Rotinas do TOTVS Varejo Franquias e </a:t>
            </a:r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Redes</a:t>
            </a:r>
          </a:p>
          <a:p>
            <a:pPr algn="ctr"/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PDV</a:t>
            </a:r>
          </a:p>
          <a:p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1. 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Resgate do </a:t>
            </a:r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Pedido;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 2. </a:t>
            </a:r>
            <a:r>
              <a:rPr lang="pt-BR" sz="1800" dirty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Troca/Devolução </a:t>
            </a:r>
            <a:r>
              <a:rPr lang="pt-BR" sz="1800" dirty="0" err="1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Omni</a:t>
            </a:r>
            <a:r>
              <a:rPr lang="pt-BR" sz="1800" dirty="0" smtClean="0">
                <a:solidFill>
                  <a:schemeClr val="bg1"/>
                </a:solidFill>
                <a:latin typeface="Tahoma"/>
                <a:ea typeface="Tahoma"/>
                <a:cs typeface="Tahoma"/>
              </a:rPr>
              <a:t>;</a:t>
            </a:r>
            <a:endParaRPr lang="pt-BR" sz="1800" dirty="0">
              <a:solidFill>
                <a:schemeClr val="bg1"/>
              </a:solidFill>
              <a:latin typeface="Tahoma"/>
              <a:ea typeface="Tahoma"/>
              <a:cs typeface="Tahoma"/>
            </a:endParaRPr>
          </a:p>
          <a:p>
            <a:pPr fontAlgn="t"/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204" name="Google Shape;204;p29"/>
          <p:cNvSpPr txBox="1">
            <a:spLocks noGrp="1"/>
          </p:cNvSpPr>
          <p:nvPr>
            <p:ph type="sldNum" idx="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50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530" name="Google Shape;530;p50"/>
          <p:cNvSpPr txBox="1"/>
          <p:nvPr/>
        </p:nvSpPr>
        <p:spPr>
          <a:xfrm>
            <a:off x="495900" y="14680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 b="1" dirty="0" smtClean="0">
                <a:solidFill>
                  <a:srgbClr val="403B37"/>
                </a:solidFill>
                <a:latin typeface="Lato"/>
                <a:ea typeface="Lato"/>
                <a:cs typeface="Lato"/>
                <a:sym typeface="Lato"/>
              </a:rPr>
              <a:t>Referências:</a:t>
            </a:r>
            <a:endParaRPr sz="1500" b="1" dirty="0">
              <a:solidFill>
                <a:srgbClr val="FF99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31" name="Google Shape;53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1825" y="864450"/>
            <a:ext cx="2686050" cy="3648075"/>
          </a:xfrm>
          <a:prstGeom prst="rect">
            <a:avLst/>
          </a:prstGeom>
          <a:noFill/>
          <a:ln>
            <a:noFill/>
          </a:ln>
        </p:spPr>
      </p:pic>
      <p:sp>
        <p:nvSpPr>
          <p:cNvPr id="532" name="Google Shape;532;p50"/>
          <p:cNvSpPr txBox="1"/>
          <p:nvPr/>
        </p:nvSpPr>
        <p:spPr>
          <a:xfrm>
            <a:off x="3277875" y="873339"/>
            <a:ext cx="5732560" cy="892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 dirty="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01</a:t>
            </a:r>
            <a:endParaRPr u="sng" dirty="0">
              <a:solidFill>
                <a:srgbClr val="999999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dirty="0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Manual do usuário </a:t>
            </a:r>
            <a:r>
              <a:rPr lang="pt-BR" dirty="0" err="1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Customer</a:t>
            </a:r>
            <a:r>
              <a:rPr lang="pt-BR" dirty="0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Service</a:t>
            </a:r>
          </a:p>
          <a:p>
            <a:pPr lvl="0">
              <a:lnSpc>
                <a:spcPct val="115000"/>
              </a:lnSpc>
            </a:pPr>
            <a:r>
              <a:rPr lang="pt-BR" sz="1200" dirty="0">
                <a:hlinkClick r:id="rId4"/>
              </a:rPr>
              <a:t>https://tdn.totvs.com/display/TL/Pedidos+de+Venda+Omni+com+Pluginbot</a:t>
            </a:r>
            <a:endParaRPr sz="1200" b="1" dirty="0">
              <a:solidFill>
                <a:srgbClr val="FF99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3" name="Google Shape;533;p50"/>
          <p:cNvSpPr txBox="1"/>
          <p:nvPr/>
        </p:nvSpPr>
        <p:spPr>
          <a:xfrm>
            <a:off x="3297021" y="3157550"/>
            <a:ext cx="4673726" cy="1175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 dirty="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03</a:t>
            </a:r>
            <a:endParaRPr u="sng" dirty="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>
              <a:lnSpc>
                <a:spcPct val="115000"/>
              </a:lnSpc>
            </a:pPr>
            <a:r>
              <a:rPr lang="pt-BR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Ambiente</a:t>
            </a:r>
            <a:r>
              <a:rPr lang="pt-BR" b="1" dirty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pt-BR" u="sng" dirty="0" err="1" smtClean="0"/>
              <a:t>Pluginbot</a:t>
            </a:r>
            <a:endParaRPr lang="pt-BR" b="1" dirty="0">
              <a:solidFill>
                <a:srgbClr val="434343"/>
              </a:solidFill>
              <a:latin typeface="Roboto"/>
              <a:ea typeface="Roboto"/>
              <a:sym typeface="Roboto"/>
            </a:endParaRPr>
          </a:p>
          <a:p>
            <a:pPr lvl="0">
              <a:lnSpc>
                <a:spcPct val="115000"/>
              </a:lnSpc>
            </a:pPr>
            <a:r>
              <a:rPr lang="pt-BR" u="sng" dirty="0">
                <a:solidFill>
                  <a:schemeClr val="accent3">
                    <a:lumMod val="75000"/>
                  </a:schemeClr>
                </a:solidFill>
                <a:sym typeface="Roboto"/>
              </a:rPr>
              <a:t>https://staging.ninegrid.com.br/</a:t>
            </a:r>
          </a:p>
          <a:p>
            <a:pPr lvl="0">
              <a:lnSpc>
                <a:spcPct val="115000"/>
              </a:lnSpc>
            </a:pPr>
            <a:endParaRPr lang="pt-BR" u="sng" dirty="0">
              <a:solidFill>
                <a:schemeClr val="accent3">
                  <a:lumMod val="75000"/>
                </a:schemeClr>
              </a:solidFill>
              <a:sym typeface="Roboto"/>
            </a:endParaRPr>
          </a:p>
        </p:txBody>
      </p:sp>
      <p:sp>
        <p:nvSpPr>
          <p:cNvPr id="536" name="Google Shape;536;p50"/>
          <p:cNvSpPr txBox="1"/>
          <p:nvPr/>
        </p:nvSpPr>
        <p:spPr>
          <a:xfrm>
            <a:off x="3277875" y="2081409"/>
            <a:ext cx="5013789" cy="9279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u="sng" dirty="0">
                <a:solidFill>
                  <a:srgbClr val="999999"/>
                </a:solidFill>
                <a:latin typeface="Roboto"/>
                <a:ea typeface="Roboto"/>
                <a:cs typeface="Roboto"/>
                <a:sym typeface="Roboto"/>
              </a:rPr>
              <a:t>02</a:t>
            </a:r>
            <a:endParaRPr u="sng" dirty="0">
              <a:solidFill>
                <a:srgbClr val="999999"/>
              </a:solidFill>
              <a:latin typeface="Roboto"/>
              <a:ea typeface="Roboto"/>
              <a:cs typeface="Roboto"/>
              <a:sym typeface="Roboto"/>
            </a:endParaRPr>
          </a:p>
          <a:p>
            <a:pPr lvl="0">
              <a:lnSpc>
                <a:spcPct val="115000"/>
              </a:lnSpc>
            </a:pPr>
            <a:r>
              <a:rPr lang="pt-BR" dirty="0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Ambiente</a:t>
            </a:r>
            <a:r>
              <a:rPr lang="pt-BR" b="1" dirty="0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pt-BR" u="sng" dirty="0"/>
              <a:t>TOTVS Varejo Franquias e Redes</a:t>
            </a:r>
            <a:r>
              <a:rPr lang="pt-BR" b="1" dirty="0" smtClean="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rPr>
              <a:t>  - LIVESTAGE</a:t>
            </a:r>
          </a:p>
          <a:p>
            <a:pPr lvl="0">
              <a:lnSpc>
                <a:spcPct val="115000"/>
              </a:lnSpc>
            </a:pPr>
            <a:r>
              <a:rPr lang="pt-BR" sz="1200" u="sng" dirty="0">
                <a:solidFill>
                  <a:schemeClr val="accent3">
                    <a:lumMod val="75000"/>
                  </a:schemeClr>
                </a:solidFill>
                <a:sym typeface="Roboto"/>
              </a:rPr>
              <a:t>http://stage.live.totvs.com.br/PracticoLive/LiveClickOnce/</a:t>
            </a:r>
            <a:endParaRPr sz="1200" u="sng" dirty="0">
              <a:solidFill>
                <a:schemeClr val="accent3">
                  <a:lumMod val="75000"/>
                </a:schemeClr>
              </a:solidFill>
              <a:sym typeface="Roboto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" name="Google Shape;542;p51"/>
          <p:cNvGrpSpPr/>
          <p:nvPr/>
        </p:nvGrpSpPr>
        <p:grpSpPr>
          <a:xfrm>
            <a:off x="564604" y="3552275"/>
            <a:ext cx="3093096" cy="1369469"/>
            <a:chOff x="523404" y="3552275"/>
            <a:chExt cx="3093096" cy="1369469"/>
          </a:xfrm>
        </p:grpSpPr>
        <p:sp>
          <p:nvSpPr>
            <p:cNvPr id="543" name="Google Shape;543;p51"/>
            <p:cNvSpPr txBox="1"/>
            <p:nvPr/>
          </p:nvSpPr>
          <p:spPr>
            <a:xfrm>
              <a:off x="843925" y="3633030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totvs.com</a:t>
              </a:r>
              <a:endParaRPr sz="1000">
                <a:solidFill>
                  <a:srgbClr val="FFFFFF"/>
                </a:solidFill>
              </a:endParaRPr>
            </a:p>
          </p:txBody>
        </p:sp>
        <p:sp>
          <p:nvSpPr>
            <p:cNvPr id="544" name="Google Shape;544;p51"/>
            <p:cNvSpPr txBox="1"/>
            <p:nvPr/>
          </p:nvSpPr>
          <p:spPr>
            <a:xfrm>
              <a:off x="843925" y="4108700"/>
              <a:ext cx="13866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@totvs</a:t>
              </a:r>
              <a:endParaRPr sz="1000">
                <a:solidFill>
                  <a:srgbClr val="FFFFFF"/>
                </a:solidFill>
              </a:endParaRPr>
            </a:p>
          </p:txBody>
        </p:sp>
        <p:sp>
          <p:nvSpPr>
            <p:cNvPr id="545" name="Google Shape;545;p51"/>
            <p:cNvSpPr txBox="1"/>
            <p:nvPr/>
          </p:nvSpPr>
          <p:spPr>
            <a:xfrm>
              <a:off x="843925" y="4538325"/>
              <a:ext cx="10704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/totvs</a:t>
              </a:r>
              <a:endParaRPr sz="10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46" name="Google Shape;546;p51"/>
            <p:cNvSpPr txBox="1"/>
            <p:nvPr/>
          </p:nvSpPr>
          <p:spPr>
            <a:xfrm>
              <a:off x="2229900" y="4538325"/>
              <a:ext cx="1386600" cy="22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company/totvs</a:t>
              </a:r>
              <a:endParaRPr sz="10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547" name="Google Shape;547;p51"/>
            <p:cNvSpPr txBox="1"/>
            <p:nvPr/>
          </p:nvSpPr>
          <p:spPr>
            <a:xfrm>
              <a:off x="2229900" y="3634404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totvs.store</a:t>
              </a:r>
              <a:endParaRPr sz="10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pic>
          <p:nvPicPr>
            <p:cNvPr id="548" name="Google Shape;548;p51"/>
            <p:cNvPicPr preferRelativeResize="0"/>
            <p:nvPr/>
          </p:nvPicPr>
          <p:blipFill rotWithShape="1">
            <a:blip r:embed="rId4">
              <a:alphaModFix/>
            </a:blip>
            <a:srcRect l="74082"/>
            <a:stretch/>
          </p:blipFill>
          <p:spPr>
            <a:xfrm>
              <a:off x="1931151" y="3930209"/>
              <a:ext cx="359375" cy="5615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9" name="Google Shape;549;p51"/>
            <p:cNvPicPr preferRelativeResize="0"/>
            <p:nvPr/>
          </p:nvPicPr>
          <p:blipFill rotWithShape="1">
            <a:blip r:embed="rId4">
              <a:alphaModFix/>
            </a:blip>
            <a:srcRect t="15259" r="74082" b="11694"/>
            <a:stretch/>
          </p:blipFill>
          <p:spPr>
            <a:xfrm>
              <a:off x="523404" y="4441175"/>
              <a:ext cx="359375" cy="4102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0" name="Google Shape;550;p51"/>
            <p:cNvPicPr preferRelativeResize="0"/>
            <p:nvPr/>
          </p:nvPicPr>
          <p:blipFill rotWithShape="1">
            <a:blip r:embed="rId5">
              <a:alphaModFix/>
            </a:blip>
            <a:srcRect l="-3879" t="-21653" r="65391" b="-15482"/>
            <a:stretch/>
          </p:blipFill>
          <p:spPr>
            <a:xfrm>
              <a:off x="1914450" y="3578853"/>
              <a:ext cx="392777" cy="41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1" name="Google Shape;551;p51"/>
            <p:cNvPicPr preferRelativeResize="0"/>
            <p:nvPr/>
          </p:nvPicPr>
          <p:blipFill rotWithShape="1">
            <a:blip r:embed="rId4">
              <a:alphaModFix/>
            </a:blip>
            <a:srcRect l="26594" r="50343"/>
            <a:stretch/>
          </p:blipFill>
          <p:spPr>
            <a:xfrm>
              <a:off x="578579" y="3947361"/>
              <a:ext cx="300727" cy="5281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2" name="Google Shape;552;p51"/>
            <p:cNvPicPr preferRelativeResize="0"/>
            <p:nvPr/>
          </p:nvPicPr>
          <p:blipFill rotWithShape="1">
            <a:blip r:embed="rId5">
              <a:alphaModFix/>
            </a:blip>
            <a:srcRect l="-3879" t="-21653" r="65391" b="-15482"/>
            <a:stretch/>
          </p:blipFill>
          <p:spPr>
            <a:xfrm>
              <a:off x="532550" y="3552275"/>
              <a:ext cx="392777" cy="410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3" name="Google Shape;553;p51"/>
            <p:cNvPicPr preferRelativeResize="0"/>
            <p:nvPr/>
          </p:nvPicPr>
          <p:blipFill rotWithShape="1">
            <a:blip r:embed="rId4">
              <a:alphaModFix/>
            </a:blip>
            <a:srcRect l="49064" r="27872"/>
            <a:stretch/>
          </p:blipFill>
          <p:spPr>
            <a:xfrm>
              <a:off x="1950950" y="4360143"/>
              <a:ext cx="319776" cy="56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4" name="Google Shape;554;p51"/>
            <p:cNvSpPr txBox="1"/>
            <p:nvPr/>
          </p:nvSpPr>
          <p:spPr>
            <a:xfrm>
              <a:off x="2229900" y="4076636"/>
              <a:ext cx="1386600" cy="299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000" b="1">
                  <a:solidFill>
                    <a:srgbClr val="FFFFFF"/>
                  </a:solidFill>
                  <a:latin typeface="Tahoma"/>
                  <a:ea typeface="Tahoma"/>
                  <a:cs typeface="Tahoma"/>
                  <a:sym typeface="Tahoma"/>
                </a:rPr>
                <a:t>@totvs</a:t>
              </a:r>
              <a:endParaRPr sz="10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555" name="Google Shape;555;p51"/>
          <p:cNvSpPr txBox="1"/>
          <p:nvPr/>
        </p:nvSpPr>
        <p:spPr>
          <a:xfrm>
            <a:off x="353450" y="2641078"/>
            <a:ext cx="3161400" cy="6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ahoma"/>
              <a:buChar char="●"/>
            </a:pPr>
            <a:r>
              <a:rPr lang="pt-BR" sz="1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sz="1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ahoma"/>
              <a:buChar char="●"/>
            </a:pPr>
            <a:r>
              <a:rPr lang="pt-BR" sz="1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sz="1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457200" lvl="0" indent="-292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Tahoma"/>
              <a:buChar char="●"/>
            </a:pPr>
            <a:r>
              <a:rPr lang="pt-BR" sz="1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sz="10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6" name="Google Shape;556;p51"/>
          <p:cNvSpPr txBox="1"/>
          <p:nvPr/>
        </p:nvSpPr>
        <p:spPr>
          <a:xfrm>
            <a:off x="506450" y="691250"/>
            <a:ext cx="3209400" cy="69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sz="3600" b="1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7" name="Google Shape;557;p51"/>
          <p:cNvSpPr txBox="1"/>
          <p:nvPr/>
        </p:nvSpPr>
        <p:spPr>
          <a:xfrm>
            <a:off x="1513700" y="1424568"/>
            <a:ext cx="3452700" cy="83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FRANQUIAS E REDES</a:t>
            </a:r>
            <a:endParaRPr sz="1200" b="1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Produto - Franquias e Redes</a:t>
            </a:r>
            <a:endParaRPr sz="12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time.live.geral@totvs.com.br</a:t>
            </a:r>
            <a:endParaRPr sz="12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>
              <a:solidFill>
                <a:srgbClr val="EA9B3E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58" name="Google Shape;558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5800" y="1499125"/>
            <a:ext cx="800100" cy="8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51"/>
          <p:cNvSpPr txBox="1"/>
          <p:nvPr/>
        </p:nvSpPr>
        <p:spPr>
          <a:xfrm>
            <a:off x="4386350" y="4433900"/>
            <a:ext cx="3452700" cy="3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b="1">
                <a:solidFill>
                  <a:srgbClr val="EA9B3E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94440"/>
      </a:accent1>
      <a:accent2>
        <a:srgbClr val="807870"/>
      </a:accent2>
      <a:accent3>
        <a:srgbClr val="0C9ABE"/>
      </a:accent3>
      <a:accent4>
        <a:srgbClr val="EA9B3E"/>
      </a:accent4>
      <a:accent5>
        <a:srgbClr val="272054"/>
      </a:accent5>
      <a:accent6>
        <a:srgbClr val="29B6C5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220</Words>
  <Application>Microsoft Office PowerPoint</Application>
  <PresentationFormat>Apresentação na tela (16:9)</PresentationFormat>
  <Paragraphs>77</Paragraphs>
  <Slides>8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5" baseType="lpstr">
      <vt:lpstr>Arial</vt:lpstr>
      <vt:lpstr>Tahoma</vt:lpstr>
      <vt:lpstr>Roboto</vt:lpstr>
      <vt:lpstr>Lato Black</vt:lpstr>
      <vt:lpstr>Lato</vt:lpstr>
      <vt:lpstr>Wingdings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Roberto Cantoni</dc:creator>
  <cp:lastModifiedBy>Paulo Roberto Cantoni</cp:lastModifiedBy>
  <cp:revision>10</cp:revision>
  <dcterms:modified xsi:type="dcterms:W3CDTF">2022-02-08T19:23:17Z</dcterms:modified>
</cp:coreProperties>
</file>