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3" r:id="rId2"/>
    <p:sldMasterId id="2147483656" r:id="rId3"/>
    <p:sldMasterId id="2147483669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</p:sldIdLst>
  <p:sldSz cx="12192000" cy="6858000"/>
  <p:notesSz cx="6858000" cy="9144000"/>
  <p:embeddedFontLst>
    <p:embeddedFont>
      <p:font typeface="Tahoma" panose="020B0604030504040204" pitchFamily="34" charset="0"/>
      <p:regular r:id="rId20"/>
      <p:bold r:id="rId21"/>
    </p:embeddedFont>
    <p:embeddedFont>
      <p:font typeface="Roboto" panose="02000000000000000000" pitchFamily="2" charset="0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iIdYNqp5eMdLK1ezovKCfwaCPR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56" y="-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customschemas.google.com/relationships/presentationmetadata" Target="meta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24170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32352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3696eb0a1a_1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g13696eb0a1a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8659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3696eb0a1a_1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13696eb0a1a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1578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3696eb0a1a_1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3696eb0a1a_1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g13696eb0a1a_1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8576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ca02429ef_3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ca02429ef_3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g13ca02429ef_3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31811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141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5440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82032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6947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c39bb3a75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13c39bb3a7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6185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5216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3696eb0a1a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3696eb0a1a_1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g13696eb0a1a_1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3972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3417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0095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30.png"/><Relationship Id="rId4" Type="http://schemas.openxmlformats.org/officeDocument/2006/relationships/image" Target="../media/image1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35.png"/><Relationship Id="rId4" Type="http://schemas.openxmlformats.org/officeDocument/2006/relationships/image" Target="../media/image1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1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2.png"/><Relationship Id="rId10" Type="http://schemas.openxmlformats.org/officeDocument/2006/relationships/image" Target="../media/image43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2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0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 1">
  <p:cSld name="2_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8" cy="685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1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apa_2">
  <p:cSld name="6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 l="15086"/>
          <a:stretch/>
        </p:blipFill>
        <p:spPr>
          <a:xfrm>
            <a:off x="2342147" y="0"/>
            <a:ext cx="1034715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1030614" y="276662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85477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2"/>
          <p:cNvSpPr txBox="1">
            <a:spLocks noGrp="1"/>
          </p:cNvSpPr>
          <p:nvPr>
            <p:ph type="body" idx="1"/>
          </p:nvPr>
        </p:nvSpPr>
        <p:spPr>
          <a:xfrm>
            <a:off x="6286123" y="5722291"/>
            <a:ext cx="3210034" cy="85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2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47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09" name="Google Shape;109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/>
          <p:nvPr/>
        </p:nvSpPr>
        <p:spPr>
          <a:xfrm>
            <a:off x="5662306" y="5856638"/>
            <a:ext cx="811976" cy="3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25" rIns="45700" bIns="228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ahoma"/>
              <a:buNone/>
            </a:pPr>
            <a:r>
              <a:rPr lang="pt-BR" sz="18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15868" y="1321028"/>
            <a:ext cx="3392782" cy="1003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48520" y="1426029"/>
            <a:ext cx="1752372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3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3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1" name="Google Shape;121;p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apa_2">
  <p:cSld name="5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5" name="Google Shape;125;p24"/>
          <p:cNvPicPr preferRelativeResize="0"/>
          <p:nvPr/>
        </p:nvPicPr>
        <p:blipFill rotWithShape="1">
          <a:blip r:embed="rId3">
            <a:alphaModFix/>
          </a:blip>
          <a:srcRect l="68299"/>
          <a:stretch/>
        </p:blipFill>
        <p:spPr>
          <a:xfrm>
            <a:off x="8325853" y="0"/>
            <a:ext cx="3862886" cy="68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85201" y="-1893148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4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2" r="989" b="74200"/>
          <a:stretch/>
        </p:blipFill>
        <p:spPr>
          <a:xfrm rot="10800000">
            <a:off x="-28790" y="4641416"/>
            <a:ext cx="1726141" cy="221380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>
            <a:spLocks noGrp="1"/>
          </p:cNvSpPr>
          <p:nvPr>
            <p:ph type="body" idx="1"/>
          </p:nvPr>
        </p:nvSpPr>
        <p:spPr>
          <a:xfrm>
            <a:off x="6391166" y="5863209"/>
            <a:ext cx="849879" cy="286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4" name="Google Shape;134;p25"/>
          <p:cNvSpPr txBox="1">
            <a:spLocks noGrp="1"/>
          </p:cNvSpPr>
          <p:nvPr>
            <p:ph type="body" idx="2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  <a:defRPr sz="47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5" name="Google Shape;135;p25"/>
          <p:cNvSpPr txBox="1">
            <a:spLocks noGrp="1"/>
          </p:cNvSpPr>
          <p:nvPr>
            <p:ph type="body" idx="3"/>
          </p:nvPr>
        </p:nvSpPr>
        <p:spPr>
          <a:xfrm>
            <a:off x="5845856" y="4987308"/>
            <a:ext cx="4751491" cy="42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6" name="Google Shape;13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/>
        </p:nvSpPr>
        <p:spPr>
          <a:xfrm>
            <a:off x="5662307" y="5856638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apa_2">
  <p:cSld name="4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6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3" name="Google Shape;14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t="7" r="87407" b="6"/>
          <a:stretch/>
        </p:blipFill>
        <p:spPr>
          <a:xfrm rot="10800000">
            <a:off x="10656608" y="0"/>
            <a:ext cx="15353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7"/>
          <p:cNvSpPr txBox="1"/>
          <p:nvPr/>
        </p:nvSpPr>
        <p:spPr>
          <a:xfrm>
            <a:off x="1443654" y="939854"/>
            <a:ext cx="3140603" cy="723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99" b="1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1359" y="1833995"/>
            <a:ext cx="1562391" cy="137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>
            <a:spLocks noGrp="1"/>
          </p:cNvSpPr>
          <p:nvPr>
            <p:ph type="body" idx="1"/>
          </p:nvPr>
        </p:nvSpPr>
        <p:spPr>
          <a:xfrm>
            <a:off x="3242067" y="1827473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1" i="0" u="none" strike="noStrike" cap="non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2" name="Google Shape;152;p27"/>
          <p:cNvSpPr txBox="1">
            <a:spLocks noGrp="1"/>
          </p:cNvSpPr>
          <p:nvPr>
            <p:ph type="body" idx="2"/>
          </p:nvPr>
        </p:nvSpPr>
        <p:spPr>
          <a:xfrm>
            <a:off x="3242067" y="2172024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3" name="Google Shape;153;p27"/>
          <p:cNvSpPr txBox="1">
            <a:spLocks noGrp="1"/>
          </p:cNvSpPr>
          <p:nvPr>
            <p:ph type="body" idx="3"/>
          </p:nvPr>
        </p:nvSpPr>
        <p:spPr>
          <a:xfrm>
            <a:off x="3242067" y="2461156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27"/>
          <p:cNvSpPr txBox="1">
            <a:spLocks noGrp="1"/>
          </p:cNvSpPr>
          <p:nvPr>
            <p:ph type="body" idx="4"/>
          </p:nvPr>
        </p:nvSpPr>
        <p:spPr>
          <a:xfrm>
            <a:off x="3242067" y="2750288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27"/>
          <p:cNvSpPr txBox="1"/>
          <p:nvPr/>
        </p:nvSpPr>
        <p:spPr>
          <a:xfrm>
            <a:off x="1412387" y="3495859"/>
            <a:ext cx="4079978" cy="1064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133323" marR="0" lvl="0" indent="-13332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89990" y="5885245"/>
            <a:ext cx="1758722" cy="51555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/>
        </p:nvSpPr>
        <p:spPr>
          <a:xfrm>
            <a:off x="7224605" y="6036071"/>
            <a:ext cx="23006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18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158" name="Google Shape;158;p27"/>
          <p:cNvSpPr>
            <a:spLocks noGrp="1"/>
          </p:cNvSpPr>
          <p:nvPr>
            <p:ph type="pic" idx="5"/>
          </p:nvPr>
        </p:nvSpPr>
        <p:spPr>
          <a:xfrm>
            <a:off x="1762792" y="1943895"/>
            <a:ext cx="979525" cy="979653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159" name="Google Shape;159;p27"/>
          <p:cNvPicPr preferRelativeResize="0"/>
          <p:nvPr/>
        </p:nvPicPr>
        <p:blipFill rotWithShape="1">
          <a:blip r:embed="rId6">
            <a:alphaModFix/>
          </a:blip>
          <a:srcRect l="87961" t="7" r="1021" b="78824"/>
          <a:stretch/>
        </p:blipFill>
        <p:spPr>
          <a:xfrm rot="10800000">
            <a:off x="0" y="5406106"/>
            <a:ext cx="1343152" cy="1451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7"/>
          <p:cNvPicPr preferRelativeResize="0"/>
          <p:nvPr/>
        </p:nvPicPr>
        <p:blipFill rotWithShape="1">
          <a:blip r:embed="rId6">
            <a:alphaModFix/>
          </a:blip>
          <a:srcRect l="87960" t="7" b="78824"/>
          <a:stretch/>
        </p:blipFill>
        <p:spPr>
          <a:xfrm>
            <a:off x="10228960" y="0"/>
            <a:ext cx="1467826" cy="14518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27"/>
          <p:cNvGrpSpPr/>
          <p:nvPr/>
        </p:nvGrpSpPr>
        <p:grpSpPr>
          <a:xfrm>
            <a:off x="1448980" y="5024130"/>
            <a:ext cx="3376772" cy="1424161"/>
            <a:chOff x="2898337" y="10048260"/>
            <a:chExt cx="6754423" cy="2848322"/>
          </a:xfrm>
        </p:grpSpPr>
        <p:grpSp>
          <p:nvGrpSpPr>
            <p:cNvPr id="162" name="Google Shape;162;p27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163" name="Google Shape;163;p27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64" name="Google Shape;164;p27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27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27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27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27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27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27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27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27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lang="pt-BR" sz="12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2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27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27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ítulo e corpo 1 1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8"/>
          <p:cNvSpPr txBox="1">
            <a:spLocks noGrp="1"/>
          </p:cNvSpPr>
          <p:nvPr>
            <p:ph type="sldNum" idx="12"/>
          </p:nvPr>
        </p:nvSpPr>
        <p:spPr>
          <a:xfrm>
            <a:off x="10711303" y="31806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lvl="0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79" name="Google Shape;179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502300" y="362403"/>
            <a:ext cx="448867" cy="46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1"/>
          <p:cNvSpPr txBox="1">
            <a:spLocks noGrp="1"/>
          </p:cNvSpPr>
          <p:nvPr>
            <p:ph type="body" idx="1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21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21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1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 1">
  <p:cSld name="Capa 1">
    <p:bg>
      <p:bgPr>
        <a:solidFill>
          <a:schemeClr val="lt2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3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61" y="0"/>
            <a:ext cx="1218548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3"/>
          <p:cNvSpPr txBox="1">
            <a:spLocks noGrp="1"/>
          </p:cNvSpPr>
          <p:nvPr>
            <p:ph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3"/>
          <p:cNvSpPr txBox="1">
            <a:spLocks noGrp="1"/>
          </p:cNvSpPr>
          <p:nvPr>
            <p:ph type="title" idx="2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33"/>
          <p:cNvSpPr txBox="1">
            <a:spLocks noGrp="1"/>
          </p:cNvSpPr>
          <p:nvPr>
            <p:ph type="title" idx="3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9"/>
          <p:cNvSpPr txBox="1">
            <a:spLocks noGrp="1"/>
          </p:cNvSpPr>
          <p:nvPr>
            <p:ph type="subTitle" idx="1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9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30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0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3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3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3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1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31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1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190"/>
            <a:ext cx="2033016" cy="683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0792" y="271272"/>
            <a:ext cx="274320" cy="274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1560" y="1429511"/>
            <a:ext cx="1746504" cy="174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2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32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_2 1">
  <p:cSld name="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2776"/>
            <a:ext cx="12185480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4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34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34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 1">
  <p:cSld name="1_Capa_2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1" y="0"/>
            <a:ext cx="12185477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35"/>
          <p:cNvSpPr txBox="1">
            <a:spLocks noGrp="1"/>
          </p:cNvSpPr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sz="39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35"/>
          <p:cNvSpPr txBox="1">
            <a:spLocks noGrp="1"/>
          </p:cNvSpPr>
          <p:nvPr>
            <p:ph type="title" idx="2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sz="225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35"/>
          <p:cNvSpPr txBox="1">
            <a:spLocks noGrp="1"/>
          </p:cNvSpPr>
          <p:nvPr>
            <p:ph type="title" idx="3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_1">
  <p:cSld name="Agenda_1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body" idx="1"/>
          </p:nvPr>
        </p:nvSpPr>
        <p:spPr>
          <a:xfrm>
            <a:off x="2597953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2"/>
          </p:nvPr>
        </p:nvSpPr>
        <p:spPr>
          <a:xfrm>
            <a:off x="5928549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3"/>
          </p:nvPr>
        </p:nvSpPr>
        <p:spPr>
          <a:xfrm>
            <a:off x="9259144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4"/>
          </p:nvPr>
        </p:nvSpPr>
        <p:spPr>
          <a:xfrm>
            <a:off x="2597953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5"/>
          </p:nvPr>
        </p:nvSpPr>
        <p:spPr>
          <a:xfrm>
            <a:off x="5928549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6"/>
          </p:nvPr>
        </p:nvSpPr>
        <p:spPr>
          <a:xfrm>
            <a:off x="9259144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048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9210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285750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_2">
  <p:cSld name="Agenda_2">
    <p:bg>
      <p:bgPr>
        <a:solidFill>
          <a:schemeClr val="lt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36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87517" y="0"/>
            <a:ext cx="200448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6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9" name="Google Shape;59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6030" y="546100"/>
            <a:ext cx="10234867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nteúdo_Linha Tópicos">
  <p:cSld name="2_Conteúdo_Linha Tópico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4921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1" y="220493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1" y="271084"/>
            <a:ext cx="274980" cy="27501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1105309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sz="449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2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sz="175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sz="5749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apa_2">
  <p:cSld name="3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71101" y="-1861063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65320"/>
          <a:stretch/>
        </p:blipFill>
        <p:spPr>
          <a:xfrm rot="10800000">
            <a:off x="-18963" y="4408714"/>
            <a:ext cx="2099156" cy="244928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lang="pt-BR" sz="13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13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7.jp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5662306" y="5856638"/>
            <a:ext cx="811994" cy="3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25" rIns="45700" bIns="228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1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2022/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9151" y="1313547"/>
            <a:ext cx="3427121" cy="100463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13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6030" y="546100"/>
            <a:ext cx="1159994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34920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buClr>
                <a:srgbClr val="000000"/>
              </a:buClr>
              <a:buSzPts val="1333"/>
              <a:buFont typeface="Arial"/>
              <a:buNone/>
              <a:defRPr sz="1333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556167" y="219567"/>
            <a:ext cx="8430400" cy="9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20"/>
          <p:cNvSpPr txBox="1">
            <a:spLocks noGrp="1"/>
          </p:cNvSpPr>
          <p:nvPr>
            <p:ph type="body" idx="1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Google Shape;184;p2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p2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p2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uporte.totvs.com/portal/p/10098/download#detail/1044899" TargetMode="External"/><Relationship Id="rId3" Type="http://schemas.openxmlformats.org/officeDocument/2006/relationships/image" Target="../media/image59.png"/><Relationship Id="rId7" Type="http://schemas.openxmlformats.org/officeDocument/2006/relationships/hyperlink" Target="https://centraldeatendimento.totvs.com/hc/pt-br/articles/360020127812-Automa%C3%A7%C3%A3o-Fiscal-ATUALIZA%C3%87%C3%83O-Como-atualizar-o-TAF-e-o-TSS-via-atualizador-SEGREGADO-?source=search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suporte.totvs.com/portal/p/10098/download#detail/695527" TargetMode="External"/><Relationship Id="rId5" Type="http://schemas.openxmlformats.org/officeDocument/2006/relationships/image" Target="../media/image61.png"/><Relationship Id="rId10" Type="http://schemas.openxmlformats.org/officeDocument/2006/relationships/hyperlink" Target="https://centraldeatendimento.totvs.com/hc/pt-br/articles/360034765854-Automa%C3%A7%C3%A3o-Fiscal-ATUALIZA%C3%87%C3%83O-Executando-UPDDISTR-no-TAF?source=search" TargetMode="External"/><Relationship Id="rId4" Type="http://schemas.openxmlformats.org/officeDocument/2006/relationships/image" Target="../media/image60.png"/><Relationship Id="rId9" Type="http://schemas.openxmlformats.org/officeDocument/2006/relationships/hyperlink" Target="https://centraldeatendimento.totvs.com/hc/pt-br/articles/360054191294-Automa%C3%A7%C3%A3o-Fiscal-Configura%C3%A7%C3%A3o-Configurando-e-aplicando-pacotes-pelo-VSCODE?source=sear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5.png"/><Relationship Id="rId4" Type="http://schemas.openxmlformats.org/officeDocument/2006/relationships/hyperlink" Target="https://tdn.totvs.com/pages/viewpage.action?pageId=696694238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>
            <a:spLocks noGrp="1"/>
          </p:cNvSpPr>
          <p:nvPr>
            <p:ph type="title" idx="2"/>
          </p:nvPr>
        </p:nvSpPr>
        <p:spPr>
          <a:xfrm>
            <a:off x="5845852" y="4987110"/>
            <a:ext cx="4553257" cy="759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r>
              <a:rPr lang="pt-BR"/>
              <a:t>Ricardo Silva/ Viviane Paula</a:t>
            </a:r>
            <a:br>
              <a:rPr lang="pt-BR"/>
            </a:br>
            <a:r>
              <a:rPr lang="pt-BR"/>
              <a:t>Automação Fiscal e RH (RM)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endParaRPr/>
          </a:p>
        </p:txBody>
      </p:sp>
      <p:sp>
        <p:nvSpPr>
          <p:cNvPr id="224" name="Google Shape;224;p1"/>
          <p:cNvSpPr txBox="1">
            <a:spLocks noGrp="1"/>
          </p:cNvSpPr>
          <p:nvPr>
            <p:ph type="title" idx="3"/>
          </p:nvPr>
        </p:nvSpPr>
        <p:spPr>
          <a:xfrm>
            <a:off x="6391166" y="5831687"/>
            <a:ext cx="3356263" cy="759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lang="pt-BR"/>
              <a:t>Julho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endParaRPr/>
          </a:p>
        </p:txBody>
      </p:sp>
      <p:sp>
        <p:nvSpPr>
          <p:cNvPr id="225" name="Google Shape;225;p1"/>
          <p:cNvSpPr txBox="1"/>
          <p:nvPr/>
        </p:nvSpPr>
        <p:spPr>
          <a:xfrm>
            <a:off x="5264332" y="1322218"/>
            <a:ext cx="6191793" cy="2512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l" rtl="0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</a:pPr>
            <a:r>
              <a:rPr lang="pt-BR" sz="5400" b="1" i="0" u="none" strike="noStrike" cap="non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Nota Técnica</a:t>
            </a:r>
            <a:r>
              <a:rPr lang="pt-BR" sz="5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5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54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S-1 Nº 05/2022</a:t>
            </a:r>
            <a:endParaRPr sz="5400" b="1" i="0" u="none" strike="noStrike" cap="none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3696eb0a1a_1_23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4" name="Google Shape;304;g13696eb0a1a_1_23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5" name="Google Shape;305;g13696eb0a1a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3696eb0a1a_1_23"/>
          <p:cNvSpPr txBox="1"/>
          <p:nvPr/>
        </p:nvSpPr>
        <p:spPr>
          <a:xfrm>
            <a:off x="4613300" y="1803913"/>
            <a:ext cx="6243600" cy="140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Alterações no Leiaute de tabelas.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18-Inclusão de mais duas opções para geração do S-2230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01-Inclusão de mais uma categoria.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19- Alterada descrição do código 29.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24- Alterado nome de dois agentes nocivos.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rgbClr val="FFFFFF"/>
                </a:highlight>
              </a:rPr>
              <a:t>-Tabela 28 -excluídos códigos [37XX]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307" name="Google Shape;307;g13696eb0a1a_1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1875" y="3204625"/>
            <a:ext cx="6842949" cy="282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3696eb0a1a_1_31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3" name="Google Shape;313;g13696eb0a1a_1_31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4" name="Google Shape;314;g13696eb0a1a_1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3696eb0a1a_1_31"/>
          <p:cNvSpPr txBox="1"/>
          <p:nvPr/>
        </p:nvSpPr>
        <p:spPr>
          <a:xfrm>
            <a:off x="4080950" y="1880625"/>
            <a:ext cx="260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S-2200</a:t>
            </a:r>
            <a:endParaRPr/>
          </a:p>
        </p:txBody>
      </p:sp>
      <p:sp>
        <p:nvSpPr>
          <p:cNvPr id="316" name="Google Shape;316;g13696eb0a1a_1_31"/>
          <p:cNvSpPr txBox="1"/>
          <p:nvPr/>
        </p:nvSpPr>
        <p:spPr>
          <a:xfrm>
            <a:off x="4222475" y="2280825"/>
            <a:ext cx="55317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1-Grupo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DE: O (se tpAdmissao = [2, 3, 4]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PARA: O (se tpAdmissao = [2, 3, 4, </a:t>
            </a:r>
            <a:r>
              <a:rPr lang="pt-BR" sz="1050" b="1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7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g13696eb0a1a_1_31"/>
          <p:cNvSpPr txBox="1"/>
          <p:nvPr/>
        </p:nvSpPr>
        <p:spPr>
          <a:xfrm>
            <a:off x="4222475" y="3175050"/>
            <a:ext cx="5682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2-Campo {tpAdmissao} – incluído valor [7] Transferência quando a empresa sucedida é considerada inapta por inexistência de fato.</a:t>
            </a:r>
            <a:endParaRPr/>
          </a:p>
        </p:txBody>
      </p:sp>
      <p:sp>
        <p:nvSpPr>
          <p:cNvPr id="318" name="Google Shape;318;g13696eb0a1a_1_31"/>
          <p:cNvSpPr txBox="1"/>
          <p:nvPr/>
        </p:nvSpPr>
        <p:spPr>
          <a:xfrm>
            <a:off x="4222475" y="3712125"/>
            <a:ext cx="3573300" cy="11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3-Campo {tpProv} – incluído valor [11] e alteradas descrição do valor [5] e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11 - Estabilizados - Art. 19 do ADCT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 5 - Redistribuição ou Reforma Administrativa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g13696eb0a1a_1_31"/>
          <p:cNvSpPr txBox="1"/>
          <p:nvPr/>
        </p:nvSpPr>
        <p:spPr>
          <a:xfrm>
            <a:off x="4222475" y="48354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S-2210</a:t>
            </a:r>
            <a:endParaRPr/>
          </a:p>
        </p:txBody>
      </p:sp>
      <p:sp>
        <p:nvSpPr>
          <p:cNvPr id="320" name="Google Shape;320;g13696eb0a1a_1_31"/>
          <p:cNvSpPr txBox="1"/>
          <p:nvPr/>
        </p:nvSpPr>
        <p:spPr>
          <a:xfrm>
            <a:off x="4137375" y="5103900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g13696eb0a1a_1_31"/>
          <p:cNvSpPr txBox="1"/>
          <p:nvPr/>
        </p:nvSpPr>
        <p:spPr>
          <a:xfrm>
            <a:off x="4137375" y="5450100"/>
            <a:ext cx="5478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{hrsTrabAntesAcid}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3696eb0a1a_1_68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sp>
        <p:nvSpPr>
          <p:cNvPr id="328" name="Google Shape;328;g13696eb0a1a_1_68"/>
          <p:cNvSpPr txBox="1"/>
          <p:nvPr/>
        </p:nvSpPr>
        <p:spPr>
          <a:xfrm>
            <a:off x="4337975" y="1966750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Alterações S-2299</a:t>
            </a:r>
            <a:endParaRPr/>
          </a:p>
        </p:txBody>
      </p:sp>
      <p:sp>
        <p:nvSpPr>
          <p:cNvPr id="329" name="Google Shape;329;g13696eb0a1a_1_68"/>
          <p:cNvSpPr txBox="1"/>
          <p:nvPr/>
        </p:nvSpPr>
        <p:spPr>
          <a:xfrm>
            <a:off x="313450" y="1303900"/>
            <a:ext cx="3171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0" name="Google Shape;330;g13696eb0a1a_1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13696eb0a1a_1_68"/>
          <p:cNvSpPr txBox="1"/>
          <p:nvPr/>
        </p:nvSpPr>
        <p:spPr>
          <a:xfrm>
            <a:off x="4266725" y="2432275"/>
            <a:ext cx="7092300" cy="7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do motivo de rescisão 43 - Transferência de empregado de empresa considerada inapta por inexistência de fato.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2" name="Google Shape;332;g13696eb0a1a_1_68"/>
          <p:cNvSpPr txBox="1"/>
          <p:nvPr/>
        </p:nvSpPr>
        <p:spPr>
          <a:xfrm>
            <a:off x="4266725" y="3150175"/>
            <a:ext cx="41586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{verbasResc}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g13696eb0a1a_1_68"/>
          <p:cNvSpPr txBox="1"/>
          <p:nvPr/>
        </p:nvSpPr>
        <p:spPr>
          <a:xfrm>
            <a:off x="4266725" y="3496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S-2300 e S-2306</a:t>
            </a:r>
            <a:endParaRPr/>
          </a:p>
        </p:txBody>
      </p:sp>
      <p:sp>
        <p:nvSpPr>
          <p:cNvPr id="334" name="Google Shape;334;g13696eb0a1a_1_68"/>
          <p:cNvSpPr txBox="1"/>
          <p:nvPr/>
        </p:nvSpPr>
        <p:spPr>
          <a:xfrm>
            <a:off x="4195475" y="3974375"/>
            <a:ext cx="5145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{cargoFuncao}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5" name="Google Shape;335;g13696eb0a1a_1_68"/>
          <p:cNvSpPr txBox="1"/>
          <p:nvPr/>
        </p:nvSpPr>
        <p:spPr>
          <a:xfrm>
            <a:off x="4195475" y="4242775"/>
            <a:ext cx="3580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{remuneracao}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g13696eb0a1a_1_68"/>
          <p:cNvSpPr txBox="1"/>
          <p:nvPr/>
        </p:nvSpPr>
        <p:spPr>
          <a:xfrm>
            <a:off x="4195475" y="4513500"/>
            <a:ext cx="4230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{infoEstagiario} – alteradas condição e descrição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7" name="Google Shape;337;g13696eb0a1a_1_68"/>
          <p:cNvSpPr txBox="1"/>
          <p:nvPr/>
        </p:nvSpPr>
        <p:spPr>
          <a:xfrm>
            <a:off x="4195475" y="4798575"/>
            <a:ext cx="40647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{ageIntegracao}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8" name="Google Shape;338;g13696eb0a1a_1_68"/>
          <p:cNvSpPr txBox="1"/>
          <p:nvPr/>
        </p:nvSpPr>
        <p:spPr>
          <a:xfrm>
            <a:off x="4195475" y="5144775"/>
            <a:ext cx="4037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{supervisorEstagio}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9" name="Google Shape;339;g13696eb0a1a_1_68"/>
          <p:cNvSpPr txBox="1"/>
          <p:nvPr/>
        </p:nvSpPr>
        <p:spPr>
          <a:xfrm>
            <a:off x="4195475" y="5466875"/>
            <a:ext cx="45936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{natEstagio} – alterada descrição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0" name="Google Shape;340;g13696eb0a1a_1_68"/>
          <p:cNvSpPr txBox="1"/>
          <p:nvPr/>
        </p:nvSpPr>
        <p:spPr>
          <a:xfrm>
            <a:off x="4195475" y="5813075"/>
            <a:ext cx="5412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{nivEstagio} – alteradas ocorrência e descrição, e incluída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3ca02429ef_3_19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pic>
        <p:nvPicPr>
          <p:cNvPr id="347" name="Google Shape;347;g13ca02429ef_3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13ca02429ef_3_19"/>
          <p:cNvSpPr txBox="1"/>
          <p:nvPr/>
        </p:nvSpPr>
        <p:spPr>
          <a:xfrm>
            <a:off x="4080950" y="18555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S-2240</a:t>
            </a:r>
            <a:endParaRPr/>
          </a:p>
        </p:txBody>
      </p:sp>
      <p:sp>
        <p:nvSpPr>
          <p:cNvPr id="349" name="Google Shape;349;g13ca02429ef_3_19"/>
          <p:cNvSpPr txBox="1"/>
          <p:nvPr/>
        </p:nvSpPr>
        <p:spPr>
          <a:xfrm>
            <a:off x="4137375" y="2319575"/>
            <a:ext cx="45762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{ideOC}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g13ca02429ef_3_19"/>
          <p:cNvSpPr txBox="1"/>
          <p:nvPr/>
        </p:nvSpPr>
        <p:spPr>
          <a:xfrm>
            <a:off x="4137375" y="2729600"/>
            <a:ext cx="46638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{nrOC}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g13ca02429ef_3_19"/>
          <p:cNvSpPr txBox="1"/>
          <p:nvPr/>
        </p:nvSpPr>
        <p:spPr>
          <a:xfrm>
            <a:off x="4137375" y="3075800"/>
            <a:ext cx="44760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{ufOC}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g13ca02429ef_3_19"/>
          <p:cNvSpPr txBox="1"/>
          <p:nvPr/>
        </p:nvSpPr>
        <p:spPr>
          <a:xfrm>
            <a:off x="4137375" y="3422000"/>
            <a:ext cx="48585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Tabela 24 – excluídos códigos [01.19.020, 01.19.037]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" name="Google Shape;336;p9"/>
          <p:cNvGrpSpPr/>
          <p:nvPr/>
        </p:nvGrpSpPr>
        <p:grpSpPr>
          <a:xfrm>
            <a:off x="2340864" y="0"/>
            <a:ext cx="9851136" cy="6854951"/>
            <a:chOff x="2340864" y="0"/>
            <a:chExt cx="9851136" cy="6854951"/>
          </a:xfrm>
        </p:grpSpPr>
        <p:pic>
          <p:nvPicPr>
            <p:cNvPr id="337" name="Google Shape;337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40864" y="0"/>
              <a:ext cx="9851136" cy="68549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8" name="Google Shape;338;p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1670792" y="271272"/>
              <a:ext cx="274320" cy="2743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9" name="Google Shape;339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5279" y="219456"/>
            <a:ext cx="499871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9"/>
          <p:cNvSpPr txBox="1"/>
          <p:nvPr/>
        </p:nvSpPr>
        <p:spPr>
          <a:xfrm>
            <a:off x="11314556" y="293877"/>
            <a:ext cx="215265" cy="230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/>
            <a:r>
              <a:rPr lang="pt-BR" sz="1350">
                <a:solidFill>
                  <a:srgbClr val="ECECEC"/>
                </a:solidFill>
              </a:rPr>
              <a:t>18</a:t>
            </a:r>
            <a:endParaRPr sz="1350"/>
          </a:p>
        </p:txBody>
      </p:sp>
      <p:sp>
        <p:nvSpPr>
          <p:cNvPr id="7" name="CaixaDeTexto 6"/>
          <p:cNvSpPr txBox="1"/>
          <p:nvPr/>
        </p:nvSpPr>
        <p:spPr>
          <a:xfrm>
            <a:off x="1301750" y="1768981"/>
            <a:ext cx="817244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Atualizador TAF Migração da Release 12.1.17 ou 12.1.27 para a versão atual 12.1.33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Link Atualizador  -  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  <a:hlinkClick r:id="rId6"/>
              </a:rPr>
              <a:t>https://suporte.totvs.com/portal/p/10098/download#detail/695527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 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</a:b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Como atualizar via Atualizador  - 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  <a:hlinkClick r:id="rId7"/>
              </a:rPr>
              <a:t>Automação Fiscal - ATUALIZAÇÃO - Como atualizar o TAF e o TSS via atualizador? (SEGREGADO)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 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</a:b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Após a migração de Release deverá ser aplicado o pacote de expedição contínua com o pacote na data de 14/07/2022 para atender as alterações de layout na NT 05/2022.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</a:b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Link Atualização Expedição Contínua - 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  <a:hlinkClick r:id="rId8"/>
              </a:rPr>
              <a:t>https://suporte.totvs.com/portal/p/10098/download#detail/1044899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 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</a:b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Como baixar e configurar </a:t>
            </a:r>
            <a:r>
              <a:rPr lang="pt-BR" altLang="pt-BR" dirty="0" err="1">
                <a:solidFill>
                  <a:srgbClr val="FFFFFF"/>
                </a:solidFill>
                <a:cs typeface="Arial" panose="020B0604020202020204" pitchFamily="34" charset="0"/>
              </a:rPr>
              <a:t>VsCode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 - 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  <a:hlinkClick r:id="rId9"/>
              </a:rPr>
              <a:t>Automação Fiscal - Configuração - Configurando e aplicando pacotes pelo VSCODE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 </a:t>
            </a: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/>
            </a:r>
            <a:b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</a:br>
            <a:endParaRPr lang="pt-BR" altLang="pt-BR" dirty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</a:rPr>
              <a:t>Como Executar o UPDDISTR - </a:t>
            </a:r>
            <a:r>
              <a:rPr lang="pt-BR" altLang="pt-BR" dirty="0">
                <a:solidFill>
                  <a:srgbClr val="FFFFFF"/>
                </a:solidFill>
                <a:cs typeface="Arial" panose="020B0604020202020204" pitchFamily="34" charset="0"/>
                <a:hlinkClick r:id="rId10"/>
              </a:rPr>
              <a:t>Automação Fiscal - ATUALIZAÇÃO - Executando UPDDISTR no TAF</a:t>
            </a:r>
            <a:endParaRPr lang="pt-BR" altLang="pt-BR" dirty="0">
              <a:solidFill>
                <a:srgbClr val="FFFFFF"/>
              </a:solidFill>
            </a:endParaRPr>
          </a:p>
          <a:p>
            <a:endParaRPr lang="pt-BR" dirty="0">
              <a:solidFill>
                <a:srgbClr val="FFFFFF"/>
              </a:solidFill>
            </a:endParaRPr>
          </a:p>
        </p:txBody>
      </p:sp>
      <p:sp>
        <p:nvSpPr>
          <p:cNvPr id="15" name="Google Shape;342;p9"/>
          <p:cNvSpPr txBox="1">
            <a:spLocks noGrp="1"/>
          </p:cNvSpPr>
          <p:nvPr>
            <p:ph type="title"/>
          </p:nvPr>
        </p:nvSpPr>
        <p:spPr>
          <a:xfrm>
            <a:off x="1403028" y="825171"/>
            <a:ext cx="6129164" cy="6899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dirty="0" smtClean="0"/>
              <a:t>Links úteis: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1380162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>
            <a:spLocks noGrp="1"/>
          </p:cNvSpPr>
          <p:nvPr>
            <p:ph type="body" idx="1"/>
          </p:nvPr>
        </p:nvSpPr>
        <p:spPr>
          <a:xfrm>
            <a:off x="3733797" y="3558901"/>
            <a:ext cx="2190300" cy="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</a:pPr>
            <a:r>
              <a:rPr lang="pt-BR" sz="1600"/>
              <a:t>Principais alterações</a:t>
            </a:r>
            <a:endParaRPr sz="1600"/>
          </a:p>
        </p:txBody>
      </p:sp>
      <p:sp>
        <p:nvSpPr>
          <p:cNvPr id="231" name="Google Shape;231;p2"/>
          <p:cNvSpPr txBox="1">
            <a:spLocks noGrp="1"/>
          </p:cNvSpPr>
          <p:nvPr>
            <p:ph type="sldNum" idx="12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>
                <a:solidFill>
                  <a:srgbClr val="363636"/>
                </a:solidFill>
              </a:rPr>
              <a:t>2</a:t>
            </a:fld>
            <a:endParaRPr>
              <a:solidFill>
                <a:srgbClr val="363636"/>
              </a:solidFill>
            </a:endParaRPr>
          </a:p>
        </p:txBody>
      </p:sp>
      <p:sp>
        <p:nvSpPr>
          <p:cNvPr id="232" name="Google Shape;232;p2"/>
          <p:cNvSpPr txBox="1"/>
          <p:nvPr/>
        </p:nvSpPr>
        <p:spPr>
          <a:xfrm>
            <a:off x="2031597" y="626483"/>
            <a:ext cx="1489510" cy="438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50" b="1" i="0" u="none" strike="noStrike" cap="non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/>
          </a:p>
        </p:txBody>
      </p:sp>
      <p:sp>
        <p:nvSpPr>
          <p:cNvPr id="233" name="Google Shape;233;p2"/>
          <p:cNvSpPr/>
          <p:nvPr/>
        </p:nvSpPr>
        <p:spPr>
          <a:xfrm>
            <a:off x="1893866" y="1233004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1</a:t>
            </a:r>
            <a:endParaRPr/>
          </a:p>
        </p:txBody>
      </p:sp>
      <p:sp>
        <p:nvSpPr>
          <p:cNvPr id="234" name="Google Shape;234;p2"/>
          <p:cNvSpPr txBox="1"/>
          <p:nvPr/>
        </p:nvSpPr>
        <p:spPr>
          <a:xfrm>
            <a:off x="2731502" y="1757063"/>
            <a:ext cx="17775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TAF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p2"/>
          <p:cNvSpPr/>
          <p:nvPr/>
        </p:nvSpPr>
        <p:spPr>
          <a:xfrm>
            <a:off x="5659775" y="1709826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2</a:t>
            </a:r>
            <a:endParaRPr/>
          </a:p>
        </p:txBody>
      </p:sp>
      <p:sp>
        <p:nvSpPr>
          <p:cNvPr id="236" name="Google Shape;236;p2"/>
          <p:cNvSpPr txBox="1"/>
          <p:nvPr/>
        </p:nvSpPr>
        <p:spPr>
          <a:xfrm>
            <a:off x="6678140" y="2285966"/>
            <a:ext cx="1777500" cy="5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RM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p2"/>
          <p:cNvSpPr/>
          <p:nvPr/>
        </p:nvSpPr>
        <p:spPr>
          <a:xfrm>
            <a:off x="2731499" y="2977958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3</a:t>
            </a:r>
            <a:endParaRPr/>
          </a:p>
        </p:txBody>
      </p:sp>
      <p:sp>
        <p:nvSpPr>
          <p:cNvPr id="238" name="Google Shape;238;p2"/>
          <p:cNvSpPr/>
          <p:nvPr/>
        </p:nvSpPr>
        <p:spPr>
          <a:xfrm>
            <a:off x="6516004" y="3348303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948" b="1" i="0" u="none" strike="noStrike" cap="none">
                <a:latin typeface="Tahoma"/>
                <a:ea typeface="Tahoma"/>
                <a:cs typeface="Tahoma"/>
                <a:sym typeface="Tahoma"/>
              </a:rPr>
              <a:t>4</a:t>
            </a:r>
            <a:endParaRPr/>
          </a:p>
        </p:txBody>
      </p:sp>
      <p:sp>
        <p:nvSpPr>
          <p:cNvPr id="239" name="Google Shape;239;p2"/>
          <p:cNvSpPr txBox="1"/>
          <p:nvPr/>
        </p:nvSpPr>
        <p:spPr>
          <a:xfrm>
            <a:off x="7534385" y="3983001"/>
            <a:ext cx="2619600" cy="7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lang="pt-BR" sz="1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Espaço para dúvidas</a:t>
            </a:r>
            <a:endParaRPr sz="1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0" name="Google Shape;240;p2"/>
          <p:cNvSpPr/>
          <p:nvPr/>
        </p:nvSpPr>
        <p:spPr>
          <a:xfrm>
            <a:off x="3733797" y="4566868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22850" rIns="45700" bIns="228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TAF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46" name="Google Shape;246;p4"/>
          <p:cNvSpPr txBox="1">
            <a:spLocks noGrp="1"/>
          </p:cNvSpPr>
          <p:nvPr>
            <p:ph type="body" idx="2"/>
          </p:nvPr>
        </p:nvSpPr>
        <p:spPr>
          <a:xfrm>
            <a:off x="1438775" y="4182387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1">
              <a:solidFill>
                <a:srgbClr val="FEAC0E"/>
              </a:solidFill>
            </a:endParaRPr>
          </a:p>
          <a:p>
            <a:pPr marL="0" lvl="0" indent="0" algn="l" rtl="0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1">
              <a:solidFill>
                <a:srgbClr val="FEAC0E"/>
              </a:solidFill>
            </a:endParaRPr>
          </a:p>
        </p:txBody>
      </p:sp>
      <p:sp>
        <p:nvSpPr>
          <p:cNvPr id="247" name="Google Shape;247;p4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3" name="Google Shape;253;p5"/>
          <p:cNvSpPr txBox="1"/>
          <p:nvPr/>
        </p:nvSpPr>
        <p:spPr>
          <a:xfrm>
            <a:off x="389925" y="1422050"/>
            <a:ext cx="3325800" cy="36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Migração de Release</a:t>
            </a:r>
            <a:endParaRPr sz="16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Versões 12.1.17 e 12.1.27 </a:t>
            </a:r>
            <a:endParaRPr sz="160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Migração de Release </a:t>
            </a:r>
            <a:endParaRPr lang="pt-BR" sz="1600" dirty="0" smtClean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endParaRPr lang="pt-BR" sz="160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endParaRPr lang="pt-BR" sz="1600" dirty="0" smtClean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lvl="0" indent="-260343">
              <a:lnSpc>
                <a:spcPct val="150000"/>
              </a:lnSpc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*Importante* </a:t>
            </a:r>
          </a:p>
          <a:p>
            <a:pPr marL="228593" lvl="0" indent="-260343">
              <a:lnSpc>
                <a:spcPct val="150000"/>
              </a:lnSpc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As Releases 12.1.17, 12.1.25 e 12.1.27 foram descontinuadas, será liberada a atualização na versão 12.1.27 apenas para cliente com "garantia </a:t>
            </a:r>
            <a:r>
              <a:rPr lang="pt-BR" sz="160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estendida“.</a:t>
            </a:r>
            <a:endParaRPr sz="160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5"/>
          <p:cNvSpPr txBox="1"/>
          <p:nvPr/>
        </p:nvSpPr>
        <p:spPr>
          <a:xfrm>
            <a:off x="4279450" y="1828900"/>
            <a:ext cx="2932200" cy="10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atender a NT Nº05/2022 será necessário realizar a migração através do Atualizador TAF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5" name="Google Shape;25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4275" y="3067500"/>
            <a:ext cx="6033425" cy="30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3c39bb3a75_0_8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2" name="Google Shape;262;g13c39bb3a75_0_8"/>
          <p:cNvSpPr txBox="1"/>
          <p:nvPr/>
        </p:nvSpPr>
        <p:spPr>
          <a:xfrm>
            <a:off x="389925" y="1422050"/>
            <a:ext cx="3325800" cy="36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TAF - 12.1.33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VsCode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Aplicação de Pacote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3" marR="0" lvl="0" indent="-26034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Atualização de Dicionário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g13c39bb3a75_0_8"/>
          <p:cNvSpPr txBox="1"/>
          <p:nvPr/>
        </p:nvSpPr>
        <p:spPr>
          <a:xfrm>
            <a:off x="4371175" y="1754100"/>
            <a:ext cx="2932200" cy="12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12.1.27 Garantia Estendida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Na release 12.1.33 as atualizações são feitas via VsCode + Dicionário executado via UPPDISTR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4" name="Google Shape;264;g13c39bb3a75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13c39bb3a75_0_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5100" y="3351525"/>
            <a:ext cx="5712351" cy="19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"/>
          <p:cNvSpPr txBox="1">
            <a:spLocks noGrp="1"/>
          </p:cNvSpPr>
          <p:nvPr>
            <p:ph type="body" idx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RM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71" name="Google Shape;271;p6"/>
          <p:cNvSpPr txBox="1">
            <a:spLocks noGrp="1"/>
          </p:cNvSpPr>
          <p:nvPr>
            <p:ph type="body" idx="3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3696eb0a1a_1_5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pic>
        <p:nvPicPr>
          <p:cNvPr id="278" name="Google Shape;278;g13696eb0a1a_1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13696eb0a1a_1_5"/>
          <p:cNvSpPr txBox="1"/>
          <p:nvPr/>
        </p:nvSpPr>
        <p:spPr>
          <a:xfrm>
            <a:off x="4149900" y="1843025"/>
            <a:ext cx="2971500" cy="9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295275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12.1.34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12.1.2205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2952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003366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e Superiores.</a:t>
            </a:r>
            <a:endParaRPr/>
          </a:p>
        </p:txBody>
      </p:sp>
      <p:sp>
        <p:nvSpPr>
          <p:cNvPr id="280" name="Google Shape;280;g13696eb0a1a_1_5"/>
          <p:cNvSpPr txBox="1"/>
          <p:nvPr/>
        </p:nvSpPr>
        <p:spPr>
          <a:xfrm>
            <a:off x="4149900" y="2835850"/>
            <a:ext cx="23319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203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Atualizador</a:t>
            </a:r>
            <a:endParaRPr sz="1050">
              <a:solidFill>
                <a:schemeClr val="hlink"/>
              </a:solidFill>
              <a:highlight>
                <a:srgbClr val="FFFFFF"/>
              </a:highlight>
              <a:uFill>
                <a:noFill/>
              </a:uFill>
              <a:latin typeface="Roboto"/>
              <a:ea typeface="Roboto"/>
              <a:cs typeface="Roboto"/>
              <a:sym typeface="Roboto"/>
              <a:hlinkClick r:id="rId4"/>
            </a:endParaRPr>
          </a:p>
        </p:txBody>
      </p:sp>
      <p:sp>
        <p:nvSpPr>
          <p:cNvPr id="281" name="Google Shape;281;g13696eb0a1a_1_5"/>
          <p:cNvSpPr txBox="1"/>
          <p:nvPr/>
        </p:nvSpPr>
        <p:spPr>
          <a:xfrm>
            <a:off x="4149900" y="3096775"/>
            <a:ext cx="7522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Após atualizar o patch é necessário a execução dos  script's de adequação das tabelas e campos do sistema através do sistema </a:t>
            </a:r>
            <a:r>
              <a:rPr lang="pt-BR" sz="1050" b="1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RM.Atualizador.exe.</a:t>
            </a:r>
            <a:endParaRPr/>
          </a:p>
        </p:txBody>
      </p:sp>
      <p:pic>
        <p:nvPicPr>
          <p:cNvPr id="282" name="Google Shape;282;g13696eb0a1a_1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02325" y="3543950"/>
            <a:ext cx="4436975" cy="247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7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8" name="Google Shape;288;p7"/>
          <p:cNvSpPr txBox="1"/>
          <p:nvPr/>
        </p:nvSpPr>
        <p:spPr>
          <a:xfrm>
            <a:off x="548959" y="1363579"/>
            <a:ext cx="2932177" cy="3705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25" tIns="121825" rIns="121825" bIns="1218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9" name="Google Shape;28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2150" y="1843250"/>
            <a:ext cx="6189776" cy="403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96" name="Google Shape;296;p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97" name="Google Shape;297;p3"/>
          <p:cNvSpPr txBox="1">
            <a:spLocks noGrp="1"/>
          </p:cNvSpPr>
          <p:nvPr>
            <p:ph type="body" idx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chemeClr val="accent1"/>
                </a:solidFill>
              </a:rPr>
              <a:t>PRINCIPAIS ALTERAÇÕES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98" name="Google Shape;29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9650" y="1430341"/>
            <a:ext cx="4184500" cy="39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554</Words>
  <Application>Microsoft Office PowerPoint</Application>
  <PresentationFormat>Widescreen</PresentationFormat>
  <Paragraphs>112</Paragraphs>
  <Slides>14</Slides>
  <Notes>14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14</vt:i4>
      </vt:variant>
    </vt:vector>
  </HeadingPairs>
  <TitlesOfParts>
    <vt:vector size="23" baseType="lpstr">
      <vt:lpstr>Tahoma</vt:lpstr>
      <vt:lpstr>Roboto</vt:lpstr>
      <vt:lpstr>Calibri</vt:lpstr>
      <vt:lpstr>Verdana</vt:lpstr>
      <vt:lpstr>Arial</vt:lpstr>
      <vt:lpstr>Capa</vt:lpstr>
      <vt:lpstr>1_Agenda</vt:lpstr>
      <vt:lpstr>Simple Light</vt:lpstr>
      <vt:lpstr>Office Theme</vt:lpstr>
      <vt:lpstr>Ricardo Silva/ Viviane Paula Automação Fiscal e RH (RM)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Links úteis: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Ricardo Silva/ Viviane Paula Automação Fiscal e RH (RM) </dc:title>
  <dc:creator>Claudinei Gon?Alves Pregil Junior</dc:creator>
  <cp:lastModifiedBy>Claudinei Gon?Alves Pregil Junior</cp:lastModifiedBy>
  <cp:revision>2</cp:revision>
  <dcterms:created xsi:type="dcterms:W3CDTF">2021-07-20T17:45:43Z</dcterms:created>
  <dcterms:modified xsi:type="dcterms:W3CDTF">2022-07-26T19:06:52Z</dcterms:modified>
</cp:coreProperties>
</file>