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3" r:id="rId2"/>
    <p:sldMasterId id="2147483656" r:id="rId3"/>
    <p:sldMasterId id="2147483669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</p:sldIdLst>
  <p:sldSz cx="12192000" cy="6858000"/>
  <p:notesSz cx="6858000" cy="9144000"/>
  <p:embeddedFontLst>
    <p:embeddedFont>
      <p:font typeface="Tahoma" panose="020B0604030504040204" pitchFamily="34" charset="0"/>
      <p:regular r:id="rId18"/>
      <p:bold r:id="rId19"/>
    </p:embeddedFont>
    <p:embeddedFont>
      <p:font typeface="Roboto" panose="02000000000000000000" pitchFamily="2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Verdana" panose="020B060403050404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h7T9W5/Yp/PPoAmE7bTHXMPJMF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08051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21" name="Google Shape;2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796705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3c416c32f1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3c416c32f1_0_2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g13c416c32f1_0_2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9294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3c416c32f1_0_4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3c416c32f1_0_4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g13c416c32f1_0_4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3877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743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3d28a9a84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13d28a9a84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0505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8584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2277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8608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3119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3d28a9a844_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g13d28a9a844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2283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3c416c32f1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g13c416c32f1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21883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3c416c32f1_0_1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g13c416c32f1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3034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30.png"/><Relationship Id="rId4" Type="http://schemas.openxmlformats.org/officeDocument/2006/relationships/image" Target="../media/image1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35.png"/><Relationship Id="rId4" Type="http://schemas.openxmlformats.org/officeDocument/2006/relationships/image" Target="../media/image1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1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2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2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0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 1">
  <p:cSld name="2_Capa_2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0"/>
            <a:ext cx="12185478" cy="6855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1"/>
          <p:cNvSpPr txBox="1">
            <a:spLocks noGrp="1"/>
          </p:cNvSpPr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title" idx="2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title" idx="3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sz="449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2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sz="574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apa_2">
  <p:cSld name="6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/>
          <p:cNvPicPr preferRelativeResize="0"/>
          <p:nvPr/>
        </p:nvPicPr>
        <p:blipFill rotWithShape="1">
          <a:blip r:embed="rId3">
            <a:alphaModFix/>
          </a:blip>
          <a:srcRect l="15086"/>
          <a:stretch/>
        </p:blipFill>
        <p:spPr>
          <a:xfrm>
            <a:off x="2342147" y="0"/>
            <a:ext cx="1034715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1030614" y="276662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">
  <p:cSld name="2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85477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2"/>
          <p:cNvSpPr txBox="1">
            <a:spLocks noGrp="1"/>
          </p:cNvSpPr>
          <p:nvPr>
            <p:ph type="body" idx="1"/>
          </p:nvPr>
        </p:nvSpPr>
        <p:spPr>
          <a:xfrm>
            <a:off x="6286123" y="5722291"/>
            <a:ext cx="3210034" cy="855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2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47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09" name="Google Shape;109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2"/>
          <p:cNvSpPr txBox="1"/>
          <p:nvPr/>
        </p:nvSpPr>
        <p:spPr>
          <a:xfrm>
            <a:off x="5662306" y="5856638"/>
            <a:ext cx="811976" cy="3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25" rIns="45700" bIns="2282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ahoma"/>
              <a:buNone/>
            </a:pPr>
            <a:r>
              <a:rPr lang="pt-BR" sz="18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15868" y="1321028"/>
            <a:ext cx="3392782" cy="1003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8520" y="1426029"/>
            <a:ext cx="1752372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3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sz="449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body" idx="2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sz="574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1" name="Google Shape;12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apa_2">
  <p:cSld name="5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5" name="Google Shape;125;p24"/>
          <p:cNvPicPr preferRelativeResize="0"/>
          <p:nvPr/>
        </p:nvPicPr>
        <p:blipFill rotWithShape="1">
          <a:blip r:embed="rId3">
            <a:alphaModFix/>
          </a:blip>
          <a:srcRect l="68299"/>
          <a:stretch/>
        </p:blipFill>
        <p:spPr>
          <a:xfrm>
            <a:off x="8325853" y="0"/>
            <a:ext cx="3862886" cy="685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985201" y="-1893148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4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7692" r="989" b="74200"/>
          <a:stretch/>
        </p:blipFill>
        <p:spPr>
          <a:xfrm rot="10800000">
            <a:off x="-28790" y="4641416"/>
            <a:ext cx="1726141" cy="221380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0" name="Google Shape;130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">
  <p:cSld name="1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0"/>
            <a:ext cx="1218547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>
            <a:off x="6391166" y="5863209"/>
            <a:ext cx="849879" cy="286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body" idx="2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9"/>
              <a:buFont typeface="Arial"/>
              <a:buNone/>
              <a:defRPr sz="47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body" idx="3"/>
          </p:nvPr>
        </p:nvSpPr>
        <p:spPr>
          <a:xfrm>
            <a:off x="5845856" y="4987308"/>
            <a:ext cx="4751491" cy="42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6" name="Google Shape;13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5"/>
          <p:cNvSpPr txBox="1"/>
          <p:nvPr/>
        </p:nvSpPr>
        <p:spPr>
          <a:xfrm>
            <a:off x="5662307" y="5856638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apa_2">
  <p:cSld name="4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6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3" name="Google Shape;14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6" name="Google Shape;146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7"/>
          <p:cNvPicPr preferRelativeResize="0"/>
          <p:nvPr/>
        </p:nvPicPr>
        <p:blipFill rotWithShape="1">
          <a:blip r:embed="rId3">
            <a:alphaModFix/>
          </a:blip>
          <a:srcRect t="7" r="87407" b="6"/>
          <a:stretch/>
        </p:blipFill>
        <p:spPr>
          <a:xfrm rot="10800000">
            <a:off x="10656608" y="0"/>
            <a:ext cx="15353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7"/>
          <p:cNvSpPr txBox="1"/>
          <p:nvPr/>
        </p:nvSpPr>
        <p:spPr>
          <a:xfrm>
            <a:off x="1443654" y="939854"/>
            <a:ext cx="3140603" cy="7231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99" b="1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1359" y="1833995"/>
            <a:ext cx="1562391" cy="137576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7"/>
          <p:cNvSpPr txBox="1">
            <a:spLocks noGrp="1"/>
          </p:cNvSpPr>
          <p:nvPr>
            <p:ph type="body" idx="1"/>
          </p:nvPr>
        </p:nvSpPr>
        <p:spPr>
          <a:xfrm>
            <a:off x="3242067" y="1827473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1" i="0" u="none" strike="noStrike" cap="none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2" name="Google Shape;152;p27"/>
          <p:cNvSpPr txBox="1">
            <a:spLocks noGrp="1"/>
          </p:cNvSpPr>
          <p:nvPr>
            <p:ph type="body" idx="2"/>
          </p:nvPr>
        </p:nvSpPr>
        <p:spPr>
          <a:xfrm>
            <a:off x="3242067" y="2172024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3" name="Google Shape;153;p27"/>
          <p:cNvSpPr txBox="1">
            <a:spLocks noGrp="1"/>
          </p:cNvSpPr>
          <p:nvPr>
            <p:ph type="body" idx="3"/>
          </p:nvPr>
        </p:nvSpPr>
        <p:spPr>
          <a:xfrm>
            <a:off x="3242067" y="2461156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7"/>
          <p:cNvSpPr txBox="1">
            <a:spLocks noGrp="1"/>
          </p:cNvSpPr>
          <p:nvPr>
            <p:ph type="body" idx="4"/>
          </p:nvPr>
        </p:nvSpPr>
        <p:spPr>
          <a:xfrm>
            <a:off x="3242067" y="2750288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7"/>
          <p:cNvSpPr txBox="1"/>
          <p:nvPr/>
        </p:nvSpPr>
        <p:spPr>
          <a:xfrm>
            <a:off x="1412387" y="3495859"/>
            <a:ext cx="4079978" cy="1064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3323" marR="0" lvl="0" indent="-13332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marL="133323" marR="0" lvl="0" indent="-13332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marL="133323" marR="0" lvl="0" indent="-13332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89990" y="5885245"/>
            <a:ext cx="1758722" cy="51555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7"/>
          <p:cNvSpPr txBox="1"/>
          <p:nvPr/>
        </p:nvSpPr>
        <p:spPr>
          <a:xfrm>
            <a:off x="7224605" y="6036071"/>
            <a:ext cx="23006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1800" b="1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158" name="Google Shape;158;p27"/>
          <p:cNvSpPr>
            <a:spLocks noGrp="1"/>
          </p:cNvSpPr>
          <p:nvPr>
            <p:ph type="pic" idx="5"/>
          </p:nvPr>
        </p:nvSpPr>
        <p:spPr>
          <a:xfrm>
            <a:off x="1762792" y="1943895"/>
            <a:ext cx="979525" cy="979653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59" name="Google Shape;159;p27"/>
          <p:cNvPicPr preferRelativeResize="0"/>
          <p:nvPr/>
        </p:nvPicPr>
        <p:blipFill rotWithShape="1">
          <a:blip r:embed="rId6">
            <a:alphaModFix/>
          </a:blip>
          <a:srcRect l="87961" t="7" r="1021" b="78824"/>
          <a:stretch/>
        </p:blipFill>
        <p:spPr>
          <a:xfrm rot="10800000">
            <a:off x="0" y="5406106"/>
            <a:ext cx="1343152" cy="1451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7"/>
          <p:cNvPicPr preferRelativeResize="0"/>
          <p:nvPr/>
        </p:nvPicPr>
        <p:blipFill rotWithShape="1">
          <a:blip r:embed="rId6">
            <a:alphaModFix/>
          </a:blip>
          <a:srcRect l="87960" t="7" b="78824"/>
          <a:stretch/>
        </p:blipFill>
        <p:spPr>
          <a:xfrm>
            <a:off x="10228960" y="0"/>
            <a:ext cx="1467826" cy="14518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27"/>
          <p:cNvGrpSpPr/>
          <p:nvPr/>
        </p:nvGrpSpPr>
        <p:grpSpPr>
          <a:xfrm>
            <a:off x="1448980" y="5024130"/>
            <a:ext cx="3376772" cy="1424161"/>
            <a:chOff x="2898337" y="10048260"/>
            <a:chExt cx="6754423" cy="2848322"/>
          </a:xfrm>
        </p:grpSpPr>
        <p:grpSp>
          <p:nvGrpSpPr>
            <p:cNvPr id="162" name="Google Shape;162;p27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163" name="Google Shape;163;p27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64" name="Google Shape;164;p27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27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27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7" name="Google Shape;167;p27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8" name="Google Shape;168;p27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69" name="Google Shape;169;p27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0" name="Google Shape;170;p27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1" name="Google Shape;171;p27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2" name="Google Shape;172;p27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73" name="Google Shape;173;p27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4" name="Google Shape;174;p27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75" name="Google Shape;175;p27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ítulo e corpo 1 1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0399" y="180201"/>
            <a:ext cx="474880" cy="5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8"/>
          <p:cNvSpPr txBox="1">
            <a:spLocks noGrp="1"/>
          </p:cNvSpPr>
          <p:nvPr>
            <p:ph type="sldNum" idx="12"/>
          </p:nvPr>
        </p:nvSpPr>
        <p:spPr>
          <a:xfrm>
            <a:off x="10711303" y="318067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79" name="Google Shape;179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02300" y="362403"/>
            <a:ext cx="448867" cy="46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1"/>
          <p:cNvSpPr txBox="1">
            <a:spLocks noGrp="1"/>
          </p:cNvSpPr>
          <p:nvPr>
            <p:ph type="body" idx="1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21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1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21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 1">
  <p:cSld name="Capa 1">
    <p:bg>
      <p:bgPr>
        <a:solidFill>
          <a:schemeClr val="lt2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3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261" y="0"/>
            <a:ext cx="1218548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3"/>
          <p:cNvSpPr txBox="1">
            <a:spLocks noGrp="1"/>
          </p:cNvSpPr>
          <p:nvPr>
            <p:ph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3"/>
          <p:cNvSpPr txBox="1">
            <a:spLocks noGrp="1"/>
          </p:cNvSpPr>
          <p:nvPr>
            <p:ph type="title" idx="2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33"/>
          <p:cNvSpPr txBox="1">
            <a:spLocks noGrp="1"/>
          </p:cNvSpPr>
          <p:nvPr>
            <p:ph type="title" idx="3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9"/>
          <p:cNvSpPr txBox="1">
            <a:spLocks noGrp="1"/>
          </p:cNvSpPr>
          <p:nvPr>
            <p:ph type="subTitle" idx="1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9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9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9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30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0"/>
          <p:cNvSpPr txBox="1">
            <a:spLocks noGrp="1"/>
          </p:cNvSpPr>
          <p:nvPr>
            <p:ph type="body" idx="2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30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1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1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1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bg>
      <p:bgPr>
        <a:solidFill>
          <a:schemeClr val="lt1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190"/>
            <a:ext cx="2033016" cy="6833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0792" y="271272"/>
            <a:ext cx="274320" cy="274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1560" y="1429511"/>
            <a:ext cx="1746504" cy="174650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2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2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2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_2 1">
  <p:cSld name="Capa_2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2776"/>
            <a:ext cx="12185480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4"/>
          <p:cNvSpPr txBox="1">
            <a:spLocks noGrp="1"/>
          </p:cNvSpPr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34"/>
          <p:cNvSpPr txBox="1">
            <a:spLocks noGrp="1"/>
          </p:cNvSpPr>
          <p:nvPr>
            <p:ph type="title" idx="2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34"/>
          <p:cNvSpPr txBox="1">
            <a:spLocks noGrp="1"/>
          </p:cNvSpPr>
          <p:nvPr>
            <p:ph type="title" idx="3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 1">
  <p:cSld name="1_Capa_2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0"/>
            <a:ext cx="12185477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35"/>
          <p:cNvSpPr txBox="1">
            <a:spLocks noGrp="1"/>
          </p:cNvSpPr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35"/>
          <p:cNvSpPr txBox="1">
            <a:spLocks noGrp="1"/>
          </p:cNvSpPr>
          <p:nvPr>
            <p:ph type="title" idx="2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35"/>
          <p:cNvSpPr txBox="1">
            <a:spLocks noGrp="1"/>
          </p:cNvSpPr>
          <p:nvPr>
            <p:ph type="title" idx="3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_1">
  <p:cSld name="Agenda_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body" idx="1"/>
          </p:nvPr>
        </p:nvSpPr>
        <p:spPr>
          <a:xfrm>
            <a:off x="2597953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2"/>
          </p:nvPr>
        </p:nvSpPr>
        <p:spPr>
          <a:xfrm>
            <a:off x="5928549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3"/>
          </p:nvPr>
        </p:nvSpPr>
        <p:spPr>
          <a:xfrm>
            <a:off x="9259144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4"/>
          </p:nvPr>
        </p:nvSpPr>
        <p:spPr>
          <a:xfrm>
            <a:off x="2597953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5"/>
          </p:nvPr>
        </p:nvSpPr>
        <p:spPr>
          <a:xfrm>
            <a:off x="5928549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6"/>
          </p:nvPr>
        </p:nvSpPr>
        <p:spPr>
          <a:xfrm>
            <a:off x="9259144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_2">
  <p:cSld name="Agenda_2">
    <p:bg>
      <p:bgPr>
        <a:solidFill>
          <a:schemeClr val="lt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36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87517" y="0"/>
            <a:ext cx="200448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6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9" name="Google Shape;59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6030" y="546100"/>
            <a:ext cx="10234867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údo_Linha Tópicos">
  <p:cSld name="2_Conteúdo_Linha Tópico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921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1" y="220493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71001" y="271084"/>
            <a:ext cx="274980" cy="27501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11105309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sz="449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2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sz="574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apa_2">
  <p:cSld name="3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971101" y="-1861063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 rotWithShape="1">
          <a:blip r:embed="rId4">
            <a:alphaModFix/>
          </a:blip>
          <a:srcRect b="65320"/>
          <a:stretch/>
        </p:blipFill>
        <p:spPr>
          <a:xfrm rot="10800000">
            <a:off x="-18963" y="4408714"/>
            <a:ext cx="2099156" cy="244928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47.jp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/>
        </p:nvSpPr>
        <p:spPr>
          <a:xfrm>
            <a:off x="5662306" y="5856638"/>
            <a:ext cx="811994" cy="3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25" rIns="45700" bIns="2282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2022/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99151" y="1313547"/>
            <a:ext cx="3427121" cy="100463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5" name="Google Shape;45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6030" y="546100"/>
            <a:ext cx="1159994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556167" y="219567"/>
            <a:ext cx="8430400" cy="9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0"/>
          <p:cNvSpPr txBox="1">
            <a:spLocks noGrp="1"/>
          </p:cNvSpPr>
          <p:nvPr>
            <p:ph type="body" idx="1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6" name="Google Shape;186;p20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centraldeatendimento.totvs.com/hc/pt-br/articles/360034765854-Automa%C3%A7%C3%A3o-Fiscal-ATUALIZA%C3%87%C3%83O-Executando-UPDDISTR-no-TAF?source=search" TargetMode="External"/><Relationship Id="rId3" Type="http://schemas.openxmlformats.org/officeDocument/2006/relationships/image" Target="../media/image57.png"/><Relationship Id="rId7" Type="http://schemas.openxmlformats.org/officeDocument/2006/relationships/hyperlink" Target="https://centraldeatendimento.totvs.com/hc/pt-br/articles/360054191294-Automa%C3%A7%C3%A3o-Fiscal-Configura%C3%A7%C3%A3o-Configurando-e-aplicando-pacotes-pelo-VSCODE?source=search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suporte.totvs.com/portal/p/10098/download#detail/1044899" TargetMode="External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hyperlink" Target="https://centraldeatendimento.totvs.com/hc/pt-br/articles/4405225905047-Ciclo-de-Vida-TOTVS-Backoffice-Linha-Protheus-?source=searc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esocial/pt-br/documentacao-tecnica/manuais/nota-tecnica-s-1-0-05-2022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4.gif"/><Relationship Id="rId4" Type="http://schemas.openxmlformats.org/officeDocument/2006/relationships/hyperlink" Target="https://tdn.totvs.com/display/public/PROT/eSocial+|+Protheus+-+Entregas+Legai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 txBox="1">
            <a:spLocks noGrp="1"/>
          </p:cNvSpPr>
          <p:nvPr>
            <p:ph type="title" idx="2"/>
          </p:nvPr>
        </p:nvSpPr>
        <p:spPr>
          <a:xfrm>
            <a:off x="5792677" y="4817554"/>
            <a:ext cx="4553400" cy="7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</a:pPr>
            <a:r>
              <a:rPr lang="pt-BR"/>
              <a:t>Ricardo Silva/Lucas Morais</a:t>
            </a:r>
            <a:br>
              <a:rPr lang="pt-BR"/>
            </a:br>
            <a:r>
              <a:rPr lang="pt-BR"/>
              <a:t>Automação Fiscal e RH (GPE)</a:t>
            </a:r>
            <a:endParaRPr b="1"/>
          </a:p>
        </p:txBody>
      </p:sp>
      <p:sp>
        <p:nvSpPr>
          <p:cNvPr id="224" name="Google Shape;224;p1"/>
          <p:cNvSpPr txBox="1">
            <a:spLocks noGrp="1"/>
          </p:cNvSpPr>
          <p:nvPr>
            <p:ph type="title" idx="3"/>
          </p:nvPr>
        </p:nvSpPr>
        <p:spPr>
          <a:xfrm>
            <a:off x="6391166" y="5831687"/>
            <a:ext cx="3356263" cy="759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rPr lang="pt-BR"/>
              <a:t>Julho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endParaRPr/>
          </a:p>
        </p:txBody>
      </p:sp>
      <p:sp>
        <p:nvSpPr>
          <p:cNvPr id="225" name="Google Shape;225;p1"/>
          <p:cNvSpPr txBox="1">
            <a:spLocks noGrp="1"/>
          </p:cNvSpPr>
          <p:nvPr>
            <p:ph type="title"/>
          </p:nvPr>
        </p:nvSpPr>
        <p:spPr>
          <a:xfrm>
            <a:off x="5377950" y="1322225"/>
            <a:ext cx="6292800" cy="25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r>
              <a:rPr lang="pt-BR" sz="5400">
                <a:solidFill>
                  <a:srgbClr val="0897E9"/>
                </a:solidFill>
              </a:rPr>
              <a:t>Nota Técnica</a:t>
            </a:r>
            <a:r>
              <a:rPr lang="pt-BR" sz="5400"/>
              <a:t/>
            </a:r>
            <a:br>
              <a:rPr lang="pt-BR" sz="5400"/>
            </a:br>
            <a:r>
              <a:rPr lang="pt-BR" sz="5400"/>
              <a:t>S-1.0 Nº 05/2022</a:t>
            </a:r>
            <a:endParaRPr sz="54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3c416c32f1_0_266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/>
          </a:p>
        </p:txBody>
      </p:sp>
      <p:sp>
        <p:nvSpPr>
          <p:cNvPr id="307" name="Google Shape;307;g13c416c32f1_0_266"/>
          <p:cNvSpPr txBox="1"/>
          <p:nvPr/>
        </p:nvSpPr>
        <p:spPr>
          <a:xfrm>
            <a:off x="4337975" y="1966750"/>
            <a:ext cx="2857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172B4D"/>
                </a:solidFill>
                <a:highlight>
                  <a:srgbClr val="FFFFFF"/>
                </a:highlight>
              </a:rPr>
              <a:t>Alterações S-2299</a:t>
            </a:r>
            <a:endParaRPr/>
          </a:p>
        </p:txBody>
      </p:sp>
      <p:sp>
        <p:nvSpPr>
          <p:cNvPr id="308" name="Google Shape;308;g13c416c32f1_0_266"/>
          <p:cNvSpPr txBox="1"/>
          <p:nvPr/>
        </p:nvSpPr>
        <p:spPr>
          <a:xfrm>
            <a:off x="313450" y="1303900"/>
            <a:ext cx="317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9" name="Google Shape;309;g13c416c32f1_0_2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13c416c32f1_0_266"/>
          <p:cNvSpPr txBox="1"/>
          <p:nvPr/>
        </p:nvSpPr>
        <p:spPr>
          <a:xfrm>
            <a:off x="4266725" y="2432275"/>
            <a:ext cx="70923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Criação do motivo de rescisão 43 - Transferência de empregado de empresa considerada inapta por inexistência de fato.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1" name="Google Shape;311;g13c416c32f1_0_266"/>
          <p:cNvSpPr txBox="1"/>
          <p:nvPr/>
        </p:nvSpPr>
        <p:spPr>
          <a:xfrm>
            <a:off x="4266725" y="3150175"/>
            <a:ext cx="41586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{verbasResc}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2" name="Google Shape;312;g13c416c32f1_0_266"/>
          <p:cNvSpPr txBox="1"/>
          <p:nvPr/>
        </p:nvSpPr>
        <p:spPr>
          <a:xfrm>
            <a:off x="4266725" y="34963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S-2300 e S-2306</a:t>
            </a:r>
            <a:endParaRPr/>
          </a:p>
        </p:txBody>
      </p:sp>
      <p:sp>
        <p:nvSpPr>
          <p:cNvPr id="313" name="Google Shape;313;g13c416c32f1_0_266"/>
          <p:cNvSpPr txBox="1"/>
          <p:nvPr/>
        </p:nvSpPr>
        <p:spPr>
          <a:xfrm>
            <a:off x="4195475" y="3974375"/>
            <a:ext cx="5145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{cargoFuncao}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4" name="Google Shape;314;g13c416c32f1_0_266"/>
          <p:cNvSpPr txBox="1"/>
          <p:nvPr/>
        </p:nvSpPr>
        <p:spPr>
          <a:xfrm>
            <a:off x="4195475" y="4242775"/>
            <a:ext cx="35808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{remuneracao}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5" name="Google Shape;315;g13c416c32f1_0_266"/>
          <p:cNvSpPr txBox="1"/>
          <p:nvPr/>
        </p:nvSpPr>
        <p:spPr>
          <a:xfrm>
            <a:off x="4195475" y="4513500"/>
            <a:ext cx="4230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{infoEstagiario} – alteradas condição e descrição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6" name="Google Shape;316;g13c416c32f1_0_266"/>
          <p:cNvSpPr txBox="1"/>
          <p:nvPr/>
        </p:nvSpPr>
        <p:spPr>
          <a:xfrm>
            <a:off x="4195475" y="4798575"/>
            <a:ext cx="40647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{ageIntegracao}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g13c416c32f1_0_266"/>
          <p:cNvSpPr txBox="1"/>
          <p:nvPr/>
        </p:nvSpPr>
        <p:spPr>
          <a:xfrm>
            <a:off x="4195475" y="5144775"/>
            <a:ext cx="40374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{supervisorEstagio}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8" name="Google Shape;318;g13c416c32f1_0_266"/>
          <p:cNvSpPr txBox="1"/>
          <p:nvPr/>
        </p:nvSpPr>
        <p:spPr>
          <a:xfrm>
            <a:off x="4195475" y="5466875"/>
            <a:ext cx="45936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{natEstagio} – alterada descrição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g13c416c32f1_0_266"/>
          <p:cNvSpPr txBox="1"/>
          <p:nvPr/>
        </p:nvSpPr>
        <p:spPr>
          <a:xfrm>
            <a:off x="4195475" y="5813075"/>
            <a:ext cx="54129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{nivEstagio} – alteradas ocorrência e descrição, e incluída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c416c32f1_0_402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/>
          </a:p>
        </p:txBody>
      </p:sp>
      <p:pic>
        <p:nvPicPr>
          <p:cNvPr id="326" name="Google Shape;326;g13c416c32f1_0_4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g13c416c32f1_0_402"/>
          <p:cNvSpPr txBox="1"/>
          <p:nvPr/>
        </p:nvSpPr>
        <p:spPr>
          <a:xfrm>
            <a:off x="4080950" y="18555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S-2240</a:t>
            </a:r>
            <a:endParaRPr/>
          </a:p>
        </p:txBody>
      </p:sp>
      <p:sp>
        <p:nvSpPr>
          <p:cNvPr id="328" name="Google Shape;328;g13c416c32f1_0_402"/>
          <p:cNvSpPr txBox="1"/>
          <p:nvPr/>
        </p:nvSpPr>
        <p:spPr>
          <a:xfrm>
            <a:off x="4137375" y="2319575"/>
            <a:ext cx="45762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{ideOC}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9" name="Google Shape;329;g13c416c32f1_0_402"/>
          <p:cNvSpPr txBox="1"/>
          <p:nvPr/>
        </p:nvSpPr>
        <p:spPr>
          <a:xfrm>
            <a:off x="4137375" y="2729600"/>
            <a:ext cx="46638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{nrOC}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0" name="Google Shape;330;g13c416c32f1_0_402"/>
          <p:cNvSpPr txBox="1"/>
          <p:nvPr/>
        </p:nvSpPr>
        <p:spPr>
          <a:xfrm>
            <a:off x="4137375" y="3075800"/>
            <a:ext cx="4476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{ufOC}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1" name="Google Shape;331;g13c416c32f1_0_402"/>
          <p:cNvSpPr txBox="1"/>
          <p:nvPr/>
        </p:nvSpPr>
        <p:spPr>
          <a:xfrm>
            <a:off x="4137375" y="3422000"/>
            <a:ext cx="4858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Tabela 24 – excluídos códigos [01.19.020, 01.19.037]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oogle Shape;336;p9"/>
          <p:cNvGrpSpPr/>
          <p:nvPr/>
        </p:nvGrpSpPr>
        <p:grpSpPr>
          <a:xfrm>
            <a:off x="2340864" y="0"/>
            <a:ext cx="9851136" cy="6854951"/>
            <a:chOff x="2340864" y="0"/>
            <a:chExt cx="9851136" cy="6854951"/>
          </a:xfrm>
        </p:grpSpPr>
        <p:pic>
          <p:nvPicPr>
            <p:cNvPr id="337" name="Google Shape;337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40864" y="0"/>
              <a:ext cx="9851136" cy="68549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8" name="Google Shape;338;p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1670792" y="271272"/>
              <a:ext cx="274320" cy="2743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39" name="Google Shape;339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5279" y="219456"/>
            <a:ext cx="499871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9"/>
          <p:cNvSpPr txBox="1"/>
          <p:nvPr/>
        </p:nvSpPr>
        <p:spPr>
          <a:xfrm>
            <a:off x="11314556" y="293877"/>
            <a:ext cx="215265" cy="23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5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342;p9"/>
          <p:cNvSpPr txBox="1">
            <a:spLocks noGrp="1"/>
          </p:cNvSpPr>
          <p:nvPr>
            <p:ph type="title"/>
          </p:nvPr>
        </p:nvSpPr>
        <p:spPr>
          <a:xfrm>
            <a:off x="1403028" y="825171"/>
            <a:ext cx="6129164" cy="689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dirty="0" smtClean="0"/>
              <a:t>Links úteis:</a:t>
            </a:r>
            <a:endParaRPr sz="44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250932" y="1873203"/>
            <a:ext cx="92914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Atualização referente a alteração da NT 05/2022</a:t>
            </a:r>
            <a:endParaRPr lang="pt-BR" altLang="pt-BR" dirty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altLang="pt-BR" dirty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Atualização Expedição Contínua - 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https://suporte.totvs.com/portal/p/10098/download#detail/1044899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alt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baixar e configurar </a:t>
            </a:r>
            <a:r>
              <a:rPr lang="pt-BR" altLang="pt-BR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VsCode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 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Automação Fiscal - Configuração - Configurando e aplicando pacotes pelo VSCODE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alt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Executar o UPDDISTR - 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Automação Fiscal - ATUALIZAÇÃO - Executando UPDDISTR no TAF</a:t>
            </a:r>
            <a:endParaRPr lang="pt-BR" alt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altLang="pt-BR" dirty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Ciclo de vida das versões  - 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Ciclo de Vida | TOTVS </a:t>
            </a:r>
            <a:r>
              <a:rPr lang="pt-BR" altLang="pt-BR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Backoffice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 - Linha Protheus</a:t>
            </a:r>
            <a:r>
              <a:rPr lang="pt-BR" alt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altLang="pt-BR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altLang="pt-B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altLang="pt-BR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b="1" dirty="0">
                <a:solidFill>
                  <a:schemeClr val="bg1"/>
                </a:solidFill>
              </a:rPr>
              <a:t>*Importante*</a:t>
            </a:r>
            <a:r>
              <a:rPr lang="pt-BR" dirty="0">
                <a:solidFill>
                  <a:schemeClr val="bg1"/>
                </a:solidFill>
              </a:rPr>
              <a:t> </a:t>
            </a:r>
          </a:p>
          <a:p>
            <a:r>
              <a:rPr lang="pt-BR" dirty="0">
                <a:solidFill>
                  <a:schemeClr val="bg1"/>
                </a:solidFill>
              </a:rPr>
              <a:t>As Releases 12.1.17, 12.1.25 e 12.1.27 foram descontinuadas, será liberada a atualização na versão 12.1.27 apenas para cliente com "garantia </a:t>
            </a:r>
            <a:r>
              <a:rPr lang="pt-BR" dirty="0" smtClean="0">
                <a:solidFill>
                  <a:schemeClr val="bg1"/>
                </a:solidFill>
              </a:rPr>
              <a:t>estendida“.</a:t>
            </a:r>
            <a:endParaRPr lang="pt-BR" dirty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altLang="pt-BR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0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3d28a9a844_0_0"/>
          <p:cNvSpPr txBox="1">
            <a:spLocks noGrp="1"/>
          </p:cNvSpPr>
          <p:nvPr>
            <p:ph type="body" idx="1"/>
          </p:nvPr>
        </p:nvSpPr>
        <p:spPr>
          <a:xfrm>
            <a:off x="3733797" y="3558901"/>
            <a:ext cx="2190300" cy="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</a:pPr>
            <a:r>
              <a:rPr lang="pt-BR" sz="1600"/>
              <a:t>Principais alterações</a:t>
            </a:r>
            <a:endParaRPr sz="1600"/>
          </a:p>
        </p:txBody>
      </p:sp>
      <p:sp>
        <p:nvSpPr>
          <p:cNvPr id="231" name="Google Shape;231;g13d28a9a844_0_0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7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232" name="Google Shape;232;g13d28a9a844_0_0"/>
          <p:cNvSpPr txBox="1"/>
          <p:nvPr/>
        </p:nvSpPr>
        <p:spPr>
          <a:xfrm>
            <a:off x="2031597" y="626483"/>
            <a:ext cx="14895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50" b="1" i="0" u="none" strike="noStrike" cap="non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AGENDA</a:t>
            </a:r>
            <a:endParaRPr/>
          </a:p>
        </p:txBody>
      </p:sp>
      <p:sp>
        <p:nvSpPr>
          <p:cNvPr id="233" name="Google Shape;233;g13d28a9a844_0_0"/>
          <p:cNvSpPr/>
          <p:nvPr/>
        </p:nvSpPr>
        <p:spPr>
          <a:xfrm>
            <a:off x="1893866" y="1233004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1</a:t>
            </a:r>
            <a:endParaRPr/>
          </a:p>
        </p:txBody>
      </p:sp>
      <p:sp>
        <p:nvSpPr>
          <p:cNvPr id="234" name="Google Shape;234;g13d28a9a844_0_0"/>
          <p:cNvSpPr txBox="1"/>
          <p:nvPr/>
        </p:nvSpPr>
        <p:spPr>
          <a:xfrm>
            <a:off x="2731499" y="1757075"/>
            <a:ext cx="24498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lang="pt-BR" sz="1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SIGATAF</a:t>
            </a:r>
            <a:endParaRPr sz="1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5" name="Google Shape;235;g13d28a9a844_0_0"/>
          <p:cNvSpPr/>
          <p:nvPr/>
        </p:nvSpPr>
        <p:spPr>
          <a:xfrm>
            <a:off x="5659775" y="1709826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2</a:t>
            </a:r>
            <a:endParaRPr/>
          </a:p>
        </p:txBody>
      </p:sp>
      <p:sp>
        <p:nvSpPr>
          <p:cNvPr id="236" name="Google Shape;236;g13d28a9a844_0_0"/>
          <p:cNvSpPr txBox="1"/>
          <p:nvPr/>
        </p:nvSpPr>
        <p:spPr>
          <a:xfrm>
            <a:off x="6678153" y="2285975"/>
            <a:ext cx="23655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lang="pt-BR" sz="1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</a:t>
            </a:r>
            <a:r>
              <a:rPr lang="pt-BR" sz="1600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SIGAGPE</a:t>
            </a:r>
            <a:endParaRPr sz="1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7" name="Google Shape;237;g13d28a9a844_0_0"/>
          <p:cNvSpPr/>
          <p:nvPr/>
        </p:nvSpPr>
        <p:spPr>
          <a:xfrm>
            <a:off x="2731499" y="2977958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3</a:t>
            </a:r>
            <a:endParaRPr/>
          </a:p>
        </p:txBody>
      </p:sp>
      <p:sp>
        <p:nvSpPr>
          <p:cNvPr id="238" name="Google Shape;238;g13d28a9a844_0_0"/>
          <p:cNvSpPr/>
          <p:nvPr/>
        </p:nvSpPr>
        <p:spPr>
          <a:xfrm>
            <a:off x="6516004" y="3348303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4</a:t>
            </a:r>
            <a:endParaRPr/>
          </a:p>
        </p:txBody>
      </p:sp>
      <p:sp>
        <p:nvSpPr>
          <p:cNvPr id="239" name="Google Shape;239;g13d28a9a844_0_0"/>
          <p:cNvSpPr txBox="1"/>
          <p:nvPr/>
        </p:nvSpPr>
        <p:spPr>
          <a:xfrm>
            <a:off x="7534385" y="3983001"/>
            <a:ext cx="2619600" cy="7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lang="pt-BR" sz="1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Espaço para dúvidas</a:t>
            </a:r>
            <a:endParaRPr sz="1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0" name="Google Shape;240;g13d28a9a844_0_0"/>
          <p:cNvSpPr/>
          <p:nvPr/>
        </p:nvSpPr>
        <p:spPr>
          <a:xfrm>
            <a:off x="3733797" y="4566868"/>
            <a:ext cx="1018500" cy="15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TAF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46" name="Google Shape;246;p4"/>
          <p:cNvSpPr txBox="1">
            <a:spLocks noGrp="1"/>
          </p:cNvSpPr>
          <p:nvPr>
            <p:ph type="body" idx="2"/>
          </p:nvPr>
        </p:nvSpPr>
        <p:spPr>
          <a:xfrm>
            <a:off x="1438775" y="4182387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b="1">
              <a:solidFill>
                <a:srgbClr val="FEAC0E"/>
              </a:solidFill>
            </a:endParaRPr>
          </a:p>
          <a:p>
            <a:pPr marL="0" lvl="0" indent="0" algn="l" rtl="0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b="1">
              <a:solidFill>
                <a:srgbClr val="FEAC0E"/>
              </a:solidFill>
            </a:endParaRPr>
          </a:p>
        </p:txBody>
      </p:sp>
      <p:sp>
        <p:nvSpPr>
          <p:cNvPr id="247" name="Google Shape;247;p4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01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Automação Fiscal (TAF)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3" name="Google Shape;253;p5"/>
          <p:cNvSpPr txBox="1"/>
          <p:nvPr/>
        </p:nvSpPr>
        <p:spPr>
          <a:xfrm>
            <a:off x="548950" y="1363575"/>
            <a:ext cx="2932200" cy="40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Migração de Release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Versões 12.1.27 Garantia estendida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Migração de Release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12.1.2210 - Clientes Pilotos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Atualização TAF - 12.1.33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VsCode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Aplicação de Pacote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Atualização de Dicionário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5"/>
          <p:cNvSpPr txBox="1"/>
          <p:nvPr/>
        </p:nvSpPr>
        <p:spPr>
          <a:xfrm>
            <a:off x="4243250" y="1789050"/>
            <a:ext cx="3509400" cy="16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12.1.27 Garantia Estendida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Para atender a NT Nº05/2022 é necessário ter o ambiente na release 12.1.27 com Garantia extendida ou 12.1.33.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5" name="Google Shape;25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3250" y="3213875"/>
            <a:ext cx="5712351" cy="19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6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GPE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62" name="Google Shape;262;p6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02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Gestão de Pessoal (GPE)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8" name="Google Shape;268;p7"/>
          <p:cNvSpPr txBox="1"/>
          <p:nvPr/>
        </p:nvSpPr>
        <p:spPr>
          <a:xfrm>
            <a:off x="435900" y="913475"/>
            <a:ext cx="2932200" cy="40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 b="1" u="sng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Nota técnica N° 05/2022</a:t>
            </a: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Documentação eSocial:</a:t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eSocial Nota técnica 05/2022</a:t>
            </a: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Documentação e atualização Protheus:</a:t>
            </a:r>
            <a:b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16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</a:rPr>
              <a:t>TDN - Entregas Legais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Atualização para seguintes Release: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12.1.27  - Garantia estendida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12.1.33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12.1.2210 - Clientes Pilotos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9" name="Google Shape;269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6875" y="1375375"/>
            <a:ext cx="7689701" cy="4817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3d28a9a844_0_33"/>
          <p:cNvSpPr/>
          <p:nvPr/>
        </p:nvSpPr>
        <p:spPr>
          <a:xfrm>
            <a:off x="5971607" y="3244334"/>
            <a:ext cx="248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75" name="Google Shape;275;g13d28a9a844_0_33"/>
          <p:cNvSpPr/>
          <p:nvPr/>
        </p:nvSpPr>
        <p:spPr>
          <a:xfrm>
            <a:off x="5971607" y="3244334"/>
            <a:ext cx="248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76" name="Google Shape;276;g13d28a9a844_0_33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chemeClr val="accent1"/>
                </a:solidFill>
              </a:rPr>
              <a:t>PRINCIPAIS ALTERAÇÕES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277" name="Google Shape;277;g13d28a9a844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9650" y="1430341"/>
            <a:ext cx="4184500" cy="399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3c416c32f1_0_9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3" name="Google Shape;283;g13c416c32f1_0_9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4" name="Google Shape;284;g13c416c32f1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g13c416c32f1_0_9"/>
          <p:cNvSpPr txBox="1"/>
          <p:nvPr/>
        </p:nvSpPr>
        <p:spPr>
          <a:xfrm>
            <a:off x="4601250" y="2056150"/>
            <a:ext cx="6243600" cy="169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Alterações no Leiaute de tabelas.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18-Inclusão de mais duas opções para geração do S-2230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01-Inclusão de mais uma categoria.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19- Alterada descrição do código 29.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-Tabela 24- Alterado nome de dois agentes nocivos.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172B4D"/>
                </a:solidFill>
                <a:highlight>
                  <a:srgbClr val="FFFFFF"/>
                </a:highlight>
              </a:rPr>
              <a:t>-Tabela 28 -excluídos códigos [37XX]</a:t>
            </a:r>
            <a:endParaRPr/>
          </a:p>
        </p:txBody>
      </p:sp>
      <p:pic>
        <p:nvPicPr>
          <p:cNvPr id="286" name="Google Shape;286;g13c416c32f1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3325" y="3686025"/>
            <a:ext cx="7158926" cy="234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3c416c32f1_0_135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GPE e TAF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92" name="Google Shape;292;g13c416c32f1_0_135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3" name="Google Shape;293;g13c416c32f1_0_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13c416c32f1_0_135"/>
          <p:cNvSpPr txBox="1"/>
          <p:nvPr/>
        </p:nvSpPr>
        <p:spPr>
          <a:xfrm>
            <a:off x="4080950" y="1880625"/>
            <a:ext cx="260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Alterações no S-2200</a:t>
            </a:r>
            <a:endParaRPr/>
          </a:p>
        </p:txBody>
      </p:sp>
      <p:sp>
        <p:nvSpPr>
          <p:cNvPr id="295" name="Google Shape;295;g13c416c32f1_0_135"/>
          <p:cNvSpPr txBox="1"/>
          <p:nvPr/>
        </p:nvSpPr>
        <p:spPr>
          <a:xfrm>
            <a:off x="4222475" y="2280825"/>
            <a:ext cx="5531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1-Grupo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DE: O (se tpAdmissao = [2, 3, 4]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PARA: O (se tpAdmissao = [2, 3, 4, </a:t>
            </a:r>
            <a:r>
              <a:rPr lang="pt-BR" sz="1050" b="1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7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6" name="Google Shape;296;g13c416c32f1_0_135"/>
          <p:cNvSpPr txBox="1"/>
          <p:nvPr/>
        </p:nvSpPr>
        <p:spPr>
          <a:xfrm>
            <a:off x="4222475" y="3175050"/>
            <a:ext cx="5682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2-Campo {tpAdmissao} – incluído valor [7] Transferência quando a empresa sucedida é considerada inapta por inexistência de fato.</a:t>
            </a:r>
            <a:endParaRPr/>
          </a:p>
        </p:txBody>
      </p:sp>
      <p:sp>
        <p:nvSpPr>
          <p:cNvPr id="297" name="Google Shape;297;g13c416c32f1_0_135"/>
          <p:cNvSpPr txBox="1"/>
          <p:nvPr/>
        </p:nvSpPr>
        <p:spPr>
          <a:xfrm>
            <a:off x="4222475" y="3712125"/>
            <a:ext cx="3573300" cy="11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3-Campo {tpProv} – incluído valor [11] e alteradas descrição do valor [5] e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11 - Estabilizados - Art. 19 do ADCT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 5 - Redistribuição ou Reforma Administrativa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8" name="Google Shape;298;g13c416c32f1_0_135"/>
          <p:cNvSpPr txBox="1"/>
          <p:nvPr/>
        </p:nvSpPr>
        <p:spPr>
          <a:xfrm>
            <a:off x="4222475" y="48354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S-2210</a:t>
            </a:r>
            <a:endParaRPr/>
          </a:p>
        </p:txBody>
      </p:sp>
      <p:sp>
        <p:nvSpPr>
          <p:cNvPr id="299" name="Google Shape;299;g13c416c32f1_0_135"/>
          <p:cNvSpPr txBox="1"/>
          <p:nvPr/>
        </p:nvSpPr>
        <p:spPr>
          <a:xfrm>
            <a:off x="4137375" y="5103900"/>
            <a:ext cx="3000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0" name="Google Shape;300;g13c416c32f1_0_135"/>
          <p:cNvSpPr txBox="1"/>
          <p:nvPr/>
        </p:nvSpPr>
        <p:spPr>
          <a:xfrm>
            <a:off x="4137375" y="5450100"/>
            <a:ext cx="54789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{hrsTrabAntesAcid}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genda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485</Words>
  <Application>Microsoft Office PowerPoint</Application>
  <PresentationFormat>Widescreen</PresentationFormat>
  <Paragraphs>103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12</vt:i4>
      </vt:variant>
    </vt:vector>
  </HeadingPairs>
  <TitlesOfParts>
    <vt:vector size="21" baseType="lpstr">
      <vt:lpstr>Tahoma</vt:lpstr>
      <vt:lpstr>Roboto</vt:lpstr>
      <vt:lpstr>Calibri</vt:lpstr>
      <vt:lpstr>Verdana</vt:lpstr>
      <vt:lpstr>Arial</vt:lpstr>
      <vt:lpstr>Capa</vt:lpstr>
      <vt:lpstr>1_Agenda</vt:lpstr>
      <vt:lpstr>Simple Light</vt:lpstr>
      <vt:lpstr>Office Theme</vt:lpstr>
      <vt:lpstr>Ricardo Silva/Lucas Morais Automação Fiscal e RH (GPE)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Links úteis: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Ricardo Silva/Lucas Morais Automação Fiscal e RH (GPE)</dc:title>
  <dc:creator>Claudinei Gon?Alves Pregil Junior</dc:creator>
  <cp:lastModifiedBy>Claudinei Gon?Alves Pregil Junior</cp:lastModifiedBy>
  <cp:revision>2</cp:revision>
  <dcterms:created xsi:type="dcterms:W3CDTF">2021-07-20T17:45:43Z</dcterms:created>
  <dcterms:modified xsi:type="dcterms:W3CDTF">2022-07-26T19:09:21Z</dcterms:modified>
</cp:coreProperties>
</file>