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0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1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2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30"/>
  </p:notesMasterIdLst>
  <p:handoutMasterIdLst>
    <p:handoutMasterId r:id="rId31"/>
  </p:handoutMasterIdLst>
  <p:sldIdLst>
    <p:sldId id="294" r:id="rId14"/>
    <p:sldId id="295" r:id="rId15"/>
    <p:sldId id="296" r:id="rId16"/>
    <p:sldId id="299" r:id="rId17"/>
    <p:sldId id="291" r:id="rId18"/>
    <p:sldId id="297" r:id="rId19"/>
    <p:sldId id="290" r:id="rId20"/>
    <p:sldId id="298" r:id="rId21"/>
    <p:sldId id="300" r:id="rId22"/>
    <p:sldId id="303" r:id="rId23"/>
    <p:sldId id="302" r:id="rId24"/>
    <p:sldId id="304" r:id="rId25"/>
    <p:sldId id="305" r:id="rId26"/>
    <p:sldId id="306" r:id="rId27"/>
    <p:sldId id="308" r:id="rId28"/>
    <p:sldId id="307" r:id="rId29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E1DE"/>
    <a:srgbClr val="ED9C2E"/>
    <a:srgbClr val="FFFFFF"/>
    <a:srgbClr val="487080"/>
    <a:srgbClr val="395966"/>
    <a:srgbClr val="ACCAD2"/>
    <a:srgbClr val="00749B"/>
    <a:srgbClr val="4A5C61"/>
    <a:srgbClr val="00B5C7"/>
    <a:srgbClr val="7C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Estilo com Tema 2 - Ênfas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7" autoAdjust="0"/>
    <p:restoredTop sz="95515"/>
  </p:normalViewPr>
  <p:slideViewPr>
    <p:cSldViewPr snapToGrid="0" snapToObjects="1">
      <p:cViewPr varScale="1">
        <p:scale>
          <a:sx n="56" d="100"/>
          <a:sy n="56" d="100"/>
        </p:scale>
        <p:origin x="7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11/01/2018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11/01/2018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24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8821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1751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274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749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6774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9130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0291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043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TextBox 9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13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4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07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Box 18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21" name="TextBox 2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23" name="TextBox 2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2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6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50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  <p:sldLayoutId id="2147483764" r:id="rId5"/>
    <p:sldLayoutId id="2147483765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4" Type="http://schemas.microsoft.com/office/2007/relationships/hdphoto" Target="../media/hdphoto5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dn.totvs.com/display/PROT/ER+Ferramenta+de+Diagnostico+de+Base" TargetMode="External"/><Relationship Id="rId2" Type="http://schemas.openxmlformats.org/officeDocument/2006/relationships/hyperlink" Target="http://tdn.totvs.com/display/PROT/MRH-4297+DT+Diagnostico+DIRF" TargetMode="Externa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dn.totvs.com/pages/viewpage.action?pageId=271175051" TargetMode="External"/><Relationship Id="rId2" Type="http://schemas.openxmlformats.org/officeDocument/2006/relationships/hyperlink" Target="http://tdn.totvs.com/display/PROT/DIRF" TargetMode="External"/><Relationship Id="rId1" Type="http://schemas.openxmlformats.org/officeDocument/2006/relationships/slideLayout" Target="../slideLayouts/slideLayout43.xml"/><Relationship Id="rId4" Type="http://schemas.openxmlformats.org/officeDocument/2006/relationships/hyperlink" Target="http://tdn.totvs.com/pages/viewpage.action?pageId=223177735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Relationship Id="rId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25.png"/><Relationship Id="rId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microsoft.com/office/2007/relationships/hdphoto" Target="../media/hdphoto5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1.png"/><Relationship Id="rId5" Type="http://schemas.openxmlformats.org/officeDocument/2006/relationships/hyperlink" Target="http://tdn.totvs.com/pages/releaseview.action?pageId=284861092" TargetMode="External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DIRF 2018 – Financeiro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835264" y="1839686"/>
            <a:ext cx="11879250" cy="3788230"/>
          </a:xfrm>
        </p:spPr>
        <p:txBody>
          <a:bodyPr/>
          <a:lstStyle/>
          <a:p>
            <a:pPr marL="0" indent="0">
              <a:buNone/>
            </a:pPr>
            <a:r>
              <a:rPr lang="pt-BR" sz="4000" dirty="0">
                <a:solidFill>
                  <a:srgbClr val="56E1DE"/>
                </a:solidFill>
              </a:rPr>
              <a:t>A DIRF é gerada pelo módulo Gestão de Pessoal, porém o módulo Financeiro possui informações pertinentes para as notas fiscais </a:t>
            </a:r>
            <a:r>
              <a:rPr lang="pt-BR" sz="4000" dirty="0" smtClean="0">
                <a:solidFill>
                  <a:srgbClr val="56E1DE"/>
                </a:solidFill>
              </a:rPr>
              <a:t>(</a:t>
            </a:r>
            <a:r>
              <a:rPr lang="pt-BR" sz="4000" dirty="0" smtClean="0"/>
              <a:t>através </a:t>
            </a:r>
            <a:r>
              <a:rPr lang="pt-BR" sz="4000" dirty="0"/>
              <a:t>da rotina FINA401 - Gera dados para </a:t>
            </a:r>
            <a:r>
              <a:rPr lang="pt-BR" sz="4000" dirty="0" smtClean="0"/>
              <a:t>DIRF e FINA403 – Gera DIRF Empresa Pública</a:t>
            </a:r>
            <a:r>
              <a:rPr lang="pt-BR" sz="4000" dirty="0" smtClean="0">
                <a:solidFill>
                  <a:srgbClr val="56E1DE"/>
                </a:solidFill>
              </a:rPr>
              <a:t>), </a:t>
            </a:r>
            <a:r>
              <a:rPr lang="pt-BR" sz="4000" dirty="0">
                <a:solidFill>
                  <a:srgbClr val="56E1DE"/>
                </a:solidFill>
              </a:rPr>
              <a:t>e estas são gravadas </a:t>
            </a:r>
            <a:r>
              <a:rPr lang="pt-BR" sz="4000" dirty="0" smtClean="0">
                <a:solidFill>
                  <a:srgbClr val="56E1DE"/>
                </a:solidFill>
              </a:rPr>
              <a:t>no </a:t>
            </a:r>
            <a:r>
              <a:rPr lang="pt-BR" sz="4000" dirty="0">
                <a:solidFill>
                  <a:srgbClr val="56E1DE"/>
                </a:solidFill>
              </a:rPr>
              <a:t>módulo </a:t>
            </a:r>
            <a:r>
              <a:rPr lang="pt-BR" sz="4000" dirty="0" smtClean="0">
                <a:solidFill>
                  <a:srgbClr val="56E1DE"/>
                </a:solidFill>
              </a:rPr>
              <a:t>GPE </a:t>
            </a:r>
            <a:r>
              <a:rPr lang="pt-BR" sz="4000" dirty="0">
                <a:solidFill>
                  <a:srgbClr val="56E1DE"/>
                </a:solidFill>
              </a:rPr>
              <a:t>para compor o arquivo.</a:t>
            </a:r>
          </a:p>
          <a:p>
            <a:endParaRPr lang="pt-BR" sz="36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4228" y="6651172"/>
            <a:ext cx="1915885" cy="1915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789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ctr"/>
            <a:endParaRPr lang="pt-BR" sz="4400" dirty="0" smtClean="0"/>
          </a:p>
          <a:p>
            <a:pPr algn="ctr"/>
            <a:endParaRPr lang="pt-BR" sz="4400" dirty="0"/>
          </a:p>
          <a:p>
            <a:pPr algn="ctr"/>
            <a:endParaRPr lang="pt-BR" sz="4400" dirty="0" smtClean="0"/>
          </a:p>
          <a:p>
            <a:pPr marL="0" indent="0" algn="ctr">
              <a:buNone/>
            </a:pPr>
            <a:r>
              <a:rPr lang="pt-BR" sz="4400" dirty="0" smtClean="0"/>
              <a:t>Informações sobre a </a:t>
            </a:r>
            <a:r>
              <a:rPr lang="pt-BR" sz="4400" dirty="0" smtClean="0"/>
              <a:t>DIRF 2018</a:t>
            </a:r>
          </a:p>
          <a:p>
            <a:pPr marL="0" indent="0" algn="ctr">
              <a:buNone/>
            </a:pPr>
            <a:r>
              <a:rPr lang="pt-BR" sz="4400" dirty="0" smtClean="0"/>
              <a:t> </a:t>
            </a:r>
            <a:r>
              <a:rPr lang="pt-BR" sz="4400" dirty="0" smtClean="0"/>
              <a:t>no Módulo Gestão de Pessoal</a:t>
            </a:r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318959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Versões</a:t>
            </a:r>
            <a:r>
              <a:rPr lang="en-US" dirty="0" smtClean="0"/>
              <a:t> </a:t>
            </a:r>
            <a:r>
              <a:rPr lang="en-US" dirty="0" err="1" smtClean="0"/>
              <a:t>contempladas</a:t>
            </a:r>
            <a:r>
              <a:rPr lang="en-US" dirty="0" smtClean="0"/>
              <a:t> e </a:t>
            </a:r>
            <a:r>
              <a:rPr lang="en-US" dirty="0" err="1" smtClean="0"/>
              <a:t>previsão</a:t>
            </a:r>
            <a:r>
              <a:rPr lang="en-US" dirty="0" smtClean="0"/>
              <a:t> de </a:t>
            </a:r>
            <a:r>
              <a:rPr lang="en-US" dirty="0" err="1" smtClean="0"/>
              <a:t>liberação</a:t>
            </a:r>
            <a:endParaRPr lang="en-US" dirty="0" smtClean="0"/>
          </a:p>
          <a:p>
            <a:pPr lvl="0"/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dirty="0" smtClean="0"/>
              <a:t>Versões e releases que receberão atualização com o pacote da DIRF:</a:t>
            </a:r>
          </a:p>
          <a:p>
            <a:pPr marL="0" indent="0">
              <a:buNone/>
            </a:pPr>
            <a:r>
              <a:rPr lang="pt-BR" dirty="0" smtClean="0"/>
              <a:t>   -P12.1.17;</a:t>
            </a:r>
          </a:p>
          <a:p>
            <a:pPr marL="0" indent="0">
              <a:buNone/>
            </a:pPr>
            <a:r>
              <a:rPr lang="pt-BR" dirty="0" smtClean="0"/>
              <a:t>   -P11 (somente para clientes que adquiriram a garantia estendida)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/>
              <a:t>Previsão de liberação dos </a:t>
            </a:r>
            <a:r>
              <a:rPr lang="pt-BR" dirty="0" smtClean="0"/>
              <a:t>pacotes para as versões 11 e  12: 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-22/01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 smtClean="0"/>
              <a:t>Não </a:t>
            </a:r>
            <a:r>
              <a:rPr lang="pt-BR" dirty="0" smtClean="0"/>
              <a:t>haverá mudanças no dicionário n</a:t>
            </a:r>
            <a:r>
              <a:rPr lang="pt-BR" dirty="0" smtClean="0"/>
              <a:t>o </a:t>
            </a:r>
            <a:r>
              <a:rPr lang="pt-BR" dirty="0" smtClean="0"/>
              <a:t>pacote que será liberado para adequação à DIRF 2018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70414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Alterações</a:t>
            </a:r>
            <a:r>
              <a:rPr lang="en-US" dirty="0" smtClean="0"/>
              <a:t> para a DIRF 2018</a:t>
            </a:r>
          </a:p>
          <a:p>
            <a:pPr lvl="0"/>
            <a:endParaRPr lang="en-US" dirty="0" smtClean="0"/>
          </a:p>
          <a:p>
            <a:pPr lvl="0"/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Pensão alimentícia: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-Beneficiários que não possuírem CPF e/ou data de nascimento: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smtClean="0"/>
              <a:t>-Não serão gravados no registro INFPA;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smtClean="0"/>
              <a:t>-Serão gravados somente nos registros RTPA e ESPA; 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-Caso contrário:</a:t>
            </a:r>
          </a:p>
          <a:p>
            <a:pPr marL="0" indent="0">
              <a:buNone/>
            </a:pPr>
            <a:r>
              <a:rPr lang="pt-BR" dirty="0" smtClean="0"/>
              <a:t>	-As informações de pensão são gravados no registro INFPA;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smtClean="0"/>
              <a:t>-Também será totalizado nos registros RTPA e ESPA; </a:t>
            </a:r>
          </a:p>
        </p:txBody>
      </p:sp>
    </p:spTree>
    <p:extLst>
      <p:ext uri="{BB962C8B-B14F-4D97-AF65-F5344CB8AC3E}">
        <p14:creationId xmlns:p14="http://schemas.microsoft.com/office/powerpoint/2010/main" val="93155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Alterações</a:t>
            </a:r>
            <a:r>
              <a:rPr lang="en-US" dirty="0" smtClean="0"/>
              <a:t> para a DIRF 2018</a:t>
            </a:r>
          </a:p>
          <a:p>
            <a:pPr lvl="0"/>
            <a:endParaRPr lang="en-US" dirty="0" smtClean="0"/>
          </a:p>
          <a:p>
            <a:pPr lvl="0"/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dirty="0"/>
              <a:t>Validação do CPF para os dependentes com 8 anos ou mais</a:t>
            </a:r>
            <a:r>
              <a:rPr lang="pt-BR" dirty="0" smtClean="0"/>
              <a:t>;</a:t>
            </a:r>
          </a:p>
          <a:p>
            <a:endParaRPr lang="pt-BR" dirty="0"/>
          </a:p>
          <a:p>
            <a:r>
              <a:rPr lang="pt-BR" dirty="0" smtClean="0"/>
              <a:t>Atualização dos mnemônicos P_VLLIMDIRF e P_VLLIMOUT (P12) ou NVLLIMDIRF e NVLLIMOUT (P11);</a:t>
            </a:r>
          </a:p>
          <a:p>
            <a:endParaRPr lang="pt-BR" dirty="0"/>
          </a:p>
          <a:p>
            <a:r>
              <a:rPr lang="pt-BR" dirty="0" smtClean="0"/>
              <a:t>P_VLLIMDIRF: valor mínimo de rendimentos para o celetista ser gravado no arquivo;</a:t>
            </a:r>
          </a:p>
          <a:p>
            <a:r>
              <a:rPr lang="pt-BR" dirty="0" smtClean="0"/>
              <a:t>P_VLLIMOUT: </a:t>
            </a:r>
            <a:r>
              <a:rPr lang="pt-BR" dirty="0"/>
              <a:t>valor mínimo de rendimentos para </a:t>
            </a:r>
            <a:r>
              <a:rPr lang="pt-BR" dirty="0" smtClean="0"/>
              <a:t>o autônomo serem gravados </a:t>
            </a:r>
            <a:r>
              <a:rPr lang="pt-BR" dirty="0"/>
              <a:t>no </a:t>
            </a:r>
            <a:r>
              <a:rPr lang="pt-BR" dirty="0" smtClean="0"/>
              <a:t>arquivo;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238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Análise</a:t>
            </a:r>
            <a:r>
              <a:rPr lang="en-US" dirty="0" smtClean="0"/>
              <a:t> e </a:t>
            </a:r>
            <a:r>
              <a:rPr lang="en-US" dirty="0" err="1" smtClean="0"/>
              <a:t>manutenção</a:t>
            </a:r>
            <a:r>
              <a:rPr lang="en-US" dirty="0" smtClean="0"/>
              <a:t> da base para </a:t>
            </a:r>
            <a:r>
              <a:rPr lang="en-US" dirty="0" err="1" smtClean="0"/>
              <a:t>geração</a:t>
            </a:r>
            <a:r>
              <a:rPr lang="en-US" dirty="0" smtClean="0"/>
              <a:t> da DIRF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Consistência dos registros para geração da DIRF:</a:t>
            </a:r>
          </a:p>
          <a:p>
            <a:endParaRPr lang="pt-BR" dirty="0"/>
          </a:p>
          <a:p>
            <a:r>
              <a:rPr lang="pt-BR" dirty="0" smtClean="0"/>
              <a:t>Na rotina da Geração da DIRF (GPEM550):</a:t>
            </a:r>
          </a:p>
          <a:p>
            <a:r>
              <a:rPr lang="pt-BR" u="sng" dirty="0">
                <a:hlinkClick r:id="rId2"/>
              </a:rPr>
              <a:t>http://tdn.totvs.com/display/PROT/MRH-4297+DT+Diagnostico+DIRF</a:t>
            </a:r>
            <a:endParaRPr lang="pt-BR" dirty="0"/>
          </a:p>
          <a:p>
            <a:endParaRPr lang="pt-BR" dirty="0" smtClean="0"/>
          </a:p>
          <a:p>
            <a:r>
              <a:rPr lang="pt-BR" dirty="0" smtClean="0"/>
              <a:t>Na rotina Diagnóstico de Base (GPEM840):</a:t>
            </a:r>
          </a:p>
          <a:p>
            <a:r>
              <a:rPr lang="pt-BR" u="sng" dirty="0">
                <a:hlinkClick r:id="rId3"/>
              </a:rPr>
              <a:t>http://tdn.totvs.com/display/PROT/ER+Ferramenta+de+Diagnostico+de+Base</a:t>
            </a:r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8928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Links </a:t>
            </a:r>
            <a:r>
              <a:rPr lang="en-US" dirty="0" err="1" smtClean="0"/>
              <a:t>úteis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sz="2800" dirty="0" smtClean="0"/>
              <a:t>Documentação geral sobre a DIRF:</a:t>
            </a:r>
          </a:p>
          <a:p>
            <a:r>
              <a:rPr lang="pt-BR" sz="2800" dirty="0">
                <a:hlinkClick r:id="rId2"/>
              </a:rPr>
              <a:t>http://</a:t>
            </a:r>
            <a:r>
              <a:rPr lang="pt-BR" sz="2800" dirty="0" smtClean="0">
                <a:hlinkClick r:id="rId2"/>
              </a:rPr>
              <a:t>tdn.totvs.com/display/PROT/DIRF</a:t>
            </a:r>
            <a:endParaRPr lang="pt-BR" sz="2800" dirty="0" smtClean="0"/>
          </a:p>
          <a:p>
            <a:endParaRPr lang="pt-BR" sz="2800" dirty="0" smtClean="0"/>
          </a:p>
          <a:p>
            <a:r>
              <a:rPr lang="pt-BR" sz="2800" dirty="0" smtClean="0"/>
              <a:t>Link onde será divulgado </a:t>
            </a:r>
            <a:r>
              <a:rPr lang="pt-BR" sz="2800" smtClean="0"/>
              <a:t>o caminho </a:t>
            </a:r>
            <a:r>
              <a:rPr lang="pt-BR" sz="2800" dirty="0" smtClean="0"/>
              <a:t>para baixar o pacote de atualização, manual e sala de suporte:</a:t>
            </a:r>
          </a:p>
          <a:p>
            <a:r>
              <a:rPr lang="pt-BR" sz="2800" u="sng" dirty="0">
                <a:hlinkClick r:id="rId3"/>
              </a:rPr>
              <a:t>http://</a:t>
            </a:r>
            <a:r>
              <a:rPr lang="pt-BR" sz="2800" u="sng" dirty="0" smtClean="0">
                <a:hlinkClick r:id="rId3"/>
              </a:rPr>
              <a:t>tdn.totvs.com/pages/viewpage.action?pageId=271175051</a:t>
            </a:r>
            <a:endParaRPr lang="pt-BR" sz="2800" u="sng" dirty="0" smtClean="0"/>
          </a:p>
          <a:p>
            <a:endParaRPr lang="pt-BR" sz="2800" dirty="0" smtClean="0"/>
          </a:p>
          <a:p>
            <a:r>
              <a:rPr lang="pt-BR" dirty="0" smtClean="0"/>
              <a:t>Sugestão de incidência dos </a:t>
            </a:r>
            <a:r>
              <a:rPr lang="pt-BR" dirty="0" err="1" smtClean="0"/>
              <a:t>id’s</a:t>
            </a:r>
            <a:r>
              <a:rPr lang="pt-BR" dirty="0" smtClean="0"/>
              <a:t> para cálculo para DIRF:</a:t>
            </a:r>
          </a:p>
          <a:p>
            <a:r>
              <a:rPr lang="pt-BR" dirty="0">
                <a:hlinkClick r:id="rId4"/>
              </a:rPr>
              <a:t>http://</a:t>
            </a:r>
            <a:r>
              <a:rPr lang="pt-BR" dirty="0" smtClean="0">
                <a:hlinkClick r:id="rId4"/>
              </a:rPr>
              <a:t>tdn.totvs.com/pages/viewpage.action?pageId=223177735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86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/>
          </a:p>
          <a:p>
            <a:endParaRPr lang="pt-BR" dirty="0" smtClean="0"/>
          </a:p>
          <a:p>
            <a:pPr algn="ctr"/>
            <a:endParaRPr lang="pt-BR" dirty="0" smtClean="0"/>
          </a:p>
          <a:p>
            <a:endParaRPr lang="pt-BR" dirty="0"/>
          </a:p>
          <a:p>
            <a:pPr marL="0" indent="0" algn="ctr">
              <a:buNone/>
            </a:pPr>
            <a:r>
              <a:rPr lang="pt-BR" sz="9600" dirty="0" smtClean="0"/>
              <a:t>DÚVIDAS</a:t>
            </a:r>
            <a:r>
              <a:rPr lang="pt-BR" sz="9600" dirty="0"/>
              <a:t>?</a:t>
            </a:r>
            <a:endParaRPr lang="pt-BR" sz="9600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556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DIRF 2018 – Financeiro</a:t>
            </a:r>
          </a:p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pt-BR" sz="4000" dirty="0">
                <a:solidFill>
                  <a:srgbClr val="56E1DE"/>
                </a:solidFill>
              </a:rPr>
              <a:t>Quais</a:t>
            </a:r>
            <a:r>
              <a:rPr lang="en-US" sz="4000" dirty="0">
                <a:solidFill>
                  <a:srgbClr val="56E1DE"/>
                </a:solidFill>
              </a:rPr>
              <a:t> </a:t>
            </a:r>
            <a:r>
              <a:rPr lang="pt-BR" sz="4000" dirty="0">
                <a:solidFill>
                  <a:srgbClr val="56E1DE"/>
                </a:solidFill>
              </a:rPr>
              <a:t>os</a:t>
            </a:r>
            <a:r>
              <a:rPr lang="en-US" sz="4000" dirty="0">
                <a:solidFill>
                  <a:srgbClr val="56E1DE"/>
                </a:solidFill>
              </a:rPr>
              <a:t> </a:t>
            </a:r>
            <a:r>
              <a:rPr lang="pt-BR" sz="4000" dirty="0">
                <a:solidFill>
                  <a:srgbClr val="56E1DE"/>
                </a:solidFill>
              </a:rPr>
              <a:t>títulos</a:t>
            </a:r>
            <a:r>
              <a:rPr lang="en-US" sz="4000" dirty="0">
                <a:solidFill>
                  <a:srgbClr val="56E1DE"/>
                </a:solidFill>
              </a:rPr>
              <a:t> </a:t>
            </a:r>
            <a:r>
              <a:rPr lang="pt-BR" sz="4000" dirty="0">
                <a:solidFill>
                  <a:srgbClr val="56E1DE"/>
                </a:solidFill>
              </a:rPr>
              <a:t>considerados</a:t>
            </a:r>
            <a:r>
              <a:rPr lang="en-US" sz="4000" dirty="0">
                <a:solidFill>
                  <a:srgbClr val="56E1DE"/>
                </a:solidFill>
              </a:rPr>
              <a:t> para o </a:t>
            </a:r>
            <a:r>
              <a:rPr lang="pt-BR" sz="4000" dirty="0">
                <a:solidFill>
                  <a:srgbClr val="56E1DE"/>
                </a:solidFill>
              </a:rPr>
              <a:t>envio</a:t>
            </a:r>
            <a:r>
              <a:rPr lang="en-US" sz="4000" dirty="0">
                <a:solidFill>
                  <a:srgbClr val="56E1DE"/>
                </a:solidFill>
              </a:rPr>
              <a:t> </a:t>
            </a:r>
            <a:r>
              <a:rPr lang="pt-BR" sz="4000" dirty="0">
                <a:solidFill>
                  <a:srgbClr val="56E1DE"/>
                </a:solidFill>
              </a:rPr>
              <a:t>na</a:t>
            </a:r>
            <a:r>
              <a:rPr lang="en-US" sz="4000" dirty="0">
                <a:solidFill>
                  <a:srgbClr val="56E1DE"/>
                </a:solidFill>
              </a:rPr>
              <a:t> DIRF</a:t>
            </a:r>
            <a:r>
              <a:rPr lang="en-US" sz="4000" dirty="0" smtClean="0">
                <a:solidFill>
                  <a:srgbClr val="56E1DE"/>
                </a:solidFill>
              </a:rPr>
              <a:t>?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pt-BR" dirty="0" smtClean="0"/>
              <a:t>Notas</a:t>
            </a:r>
            <a:r>
              <a:rPr lang="en-US" dirty="0" smtClean="0"/>
              <a:t> </a:t>
            </a:r>
            <a:r>
              <a:rPr lang="pt-BR" dirty="0"/>
              <a:t>fiscais</a:t>
            </a:r>
            <a:r>
              <a:rPr lang="en-US" dirty="0"/>
              <a:t> </a:t>
            </a:r>
            <a:r>
              <a:rPr lang="pt-BR" dirty="0"/>
              <a:t>ou</a:t>
            </a:r>
            <a:r>
              <a:rPr lang="en-US" dirty="0"/>
              <a:t> </a:t>
            </a:r>
            <a:r>
              <a:rPr lang="pt-BR" dirty="0"/>
              <a:t>faturas</a:t>
            </a:r>
            <a:r>
              <a:rPr lang="en-US" dirty="0"/>
              <a:t> </a:t>
            </a:r>
            <a:r>
              <a:rPr lang="pt-BR" dirty="0"/>
              <a:t>que</a:t>
            </a:r>
            <a:r>
              <a:rPr lang="en-US" dirty="0"/>
              <a:t> </a:t>
            </a:r>
            <a:r>
              <a:rPr lang="pt-BR" dirty="0"/>
              <a:t>tiveram</a:t>
            </a:r>
            <a:r>
              <a:rPr lang="en-US" dirty="0"/>
              <a:t> </a:t>
            </a:r>
            <a:r>
              <a:rPr lang="pt-BR" dirty="0"/>
              <a:t>retenção</a:t>
            </a:r>
            <a:r>
              <a:rPr lang="en-US" dirty="0"/>
              <a:t> dos </a:t>
            </a:r>
            <a:r>
              <a:rPr lang="pt-BR" dirty="0" smtClean="0"/>
              <a:t>impostos</a:t>
            </a:r>
            <a:r>
              <a:rPr lang="en-US" dirty="0" smtClean="0"/>
              <a:t>: </a:t>
            </a:r>
          </a:p>
          <a:p>
            <a:pPr marL="457200" indent="-457200">
              <a:spcAft>
                <a:spcPts val="1200"/>
              </a:spcAft>
            </a:pPr>
            <a:r>
              <a:rPr lang="en-US" dirty="0" smtClean="0"/>
              <a:t>Para </a:t>
            </a:r>
            <a:r>
              <a:rPr lang="pt-BR" dirty="0"/>
              <a:t>pessoa</a:t>
            </a:r>
            <a:r>
              <a:rPr lang="en-US" dirty="0"/>
              <a:t> </a:t>
            </a:r>
            <a:r>
              <a:rPr lang="pt-BR" dirty="0"/>
              <a:t>jurídica</a:t>
            </a:r>
            <a:r>
              <a:rPr lang="en-US" dirty="0"/>
              <a:t>:</a:t>
            </a:r>
          </a:p>
          <a:p>
            <a:pPr marL="1696257" lvl="1" indent="-457200"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IR – </a:t>
            </a:r>
            <a:r>
              <a:rPr lang="pt-BR" sz="2200" dirty="0"/>
              <a:t>Imposto</a:t>
            </a:r>
            <a:r>
              <a:rPr lang="en-US" sz="2200" dirty="0"/>
              <a:t> de </a:t>
            </a:r>
            <a:r>
              <a:rPr lang="pt-BR" sz="2200" dirty="0"/>
              <a:t>Renda</a:t>
            </a:r>
          </a:p>
          <a:p>
            <a:pPr marL="1696257" lvl="1" indent="-457200"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PIS – </a:t>
            </a:r>
            <a:r>
              <a:rPr lang="pt-BR" sz="2200" dirty="0"/>
              <a:t>Programa</a:t>
            </a:r>
            <a:r>
              <a:rPr lang="en-US" sz="2200" dirty="0"/>
              <a:t> de </a:t>
            </a:r>
            <a:r>
              <a:rPr lang="pt-BR" sz="2200" dirty="0"/>
              <a:t>Integração</a:t>
            </a:r>
            <a:r>
              <a:rPr lang="en-US" sz="2200" dirty="0"/>
              <a:t> Social</a:t>
            </a:r>
          </a:p>
          <a:p>
            <a:pPr marL="1696257" lvl="1" indent="-457200"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COFINS – </a:t>
            </a:r>
            <a:r>
              <a:rPr lang="pt-BR" sz="2200" dirty="0"/>
              <a:t>Contribuição</a:t>
            </a:r>
            <a:r>
              <a:rPr lang="en-US" sz="2200" dirty="0"/>
              <a:t> para o </a:t>
            </a:r>
            <a:r>
              <a:rPr lang="pt-BR" sz="2200" dirty="0"/>
              <a:t>Financiamento</a:t>
            </a:r>
            <a:r>
              <a:rPr lang="en-US" sz="2200" dirty="0"/>
              <a:t> da </a:t>
            </a:r>
            <a:r>
              <a:rPr lang="pt-BR" sz="2200" dirty="0"/>
              <a:t>Seguridade</a:t>
            </a:r>
            <a:r>
              <a:rPr lang="en-US" sz="2200" dirty="0"/>
              <a:t> Social</a:t>
            </a:r>
          </a:p>
          <a:p>
            <a:pPr marL="1696257" lvl="1" indent="-457200"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CSLL – </a:t>
            </a:r>
            <a:r>
              <a:rPr lang="pt-BR" sz="2200" dirty="0"/>
              <a:t>Contribuição</a:t>
            </a:r>
            <a:r>
              <a:rPr lang="en-US" sz="2200" dirty="0"/>
              <a:t> para </a:t>
            </a:r>
            <a:r>
              <a:rPr lang="pt-BR" sz="2200" dirty="0"/>
              <a:t>Seguridade</a:t>
            </a:r>
            <a:r>
              <a:rPr lang="en-US" sz="2200" dirty="0"/>
              <a:t> Social</a:t>
            </a:r>
          </a:p>
          <a:p>
            <a:pPr marL="457200" indent="-457200">
              <a:spcAft>
                <a:spcPts val="1200"/>
              </a:spcAft>
            </a:pPr>
            <a:r>
              <a:rPr lang="en-US" dirty="0"/>
              <a:t>Para </a:t>
            </a:r>
            <a:r>
              <a:rPr lang="pt-BR" dirty="0"/>
              <a:t>pessoa</a:t>
            </a:r>
            <a:r>
              <a:rPr lang="en-US" dirty="0"/>
              <a:t> </a:t>
            </a:r>
            <a:r>
              <a:rPr lang="pt-BR" dirty="0"/>
              <a:t>física</a:t>
            </a:r>
            <a:r>
              <a:rPr lang="en-US" dirty="0"/>
              <a:t>:	</a:t>
            </a:r>
          </a:p>
          <a:p>
            <a:pPr marL="1696257" lvl="1" indent="-457200"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IR – </a:t>
            </a:r>
            <a:r>
              <a:rPr lang="pt-BR" sz="2200" dirty="0"/>
              <a:t>Imposto</a:t>
            </a:r>
            <a:r>
              <a:rPr lang="en-US" sz="2200" dirty="0"/>
              <a:t> de </a:t>
            </a:r>
            <a:r>
              <a:rPr lang="pt-BR" sz="2200" dirty="0"/>
              <a:t>Renda</a:t>
            </a:r>
          </a:p>
          <a:p>
            <a:pPr marL="1696257" lvl="1" indent="-457200"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INSS – </a:t>
            </a:r>
            <a:r>
              <a:rPr lang="pt-BR" sz="2200" dirty="0"/>
              <a:t>Instituto</a:t>
            </a:r>
            <a:r>
              <a:rPr lang="en-US" sz="2200" dirty="0"/>
              <a:t> Nacional de </a:t>
            </a:r>
            <a:r>
              <a:rPr lang="pt-BR" sz="2200" dirty="0"/>
              <a:t>Seguro</a:t>
            </a:r>
            <a:r>
              <a:rPr lang="en-US" sz="2200" dirty="0"/>
              <a:t> Social</a:t>
            </a: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623" y="6325895"/>
            <a:ext cx="2412000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2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DIRF 2018 – </a:t>
            </a:r>
            <a:r>
              <a:rPr lang="pt-BR" dirty="0" smtClean="0"/>
              <a:t>Financeiro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4000" dirty="0" smtClean="0">
                <a:solidFill>
                  <a:srgbClr val="56E1DE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Como efetuar o envio dos dados para o Gestão de Pessoal?</a:t>
            </a:r>
          </a:p>
          <a:p>
            <a:pPr marL="0" indent="0">
              <a:buNone/>
            </a:pPr>
            <a:endParaRPr lang="pt-BR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pt-BR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A geração dos dados para a DIRF será efetuado através dos assistentes:</a:t>
            </a:r>
          </a:p>
          <a:p>
            <a:pPr lvl="1"/>
            <a:r>
              <a:rPr lang="pt-BR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Miscelânea </a:t>
            </a:r>
            <a:r>
              <a:rPr lang="pt-BR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&gt; Arquivos &gt; Gerar Dados p/ DIRF (FINA401) </a:t>
            </a:r>
            <a:endParaRPr lang="pt-BR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lvl="1"/>
            <a:r>
              <a:rPr lang="pt-BR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Miscelânea </a:t>
            </a:r>
            <a:r>
              <a:rPr lang="pt-BR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&gt; Arquivos &gt; </a:t>
            </a:r>
            <a:r>
              <a:rPr lang="pt-BR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Gera DIRF Empresa Pública </a:t>
            </a:r>
            <a:r>
              <a:rPr lang="pt-BR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pt-BR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FINA403) </a:t>
            </a:r>
          </a:p>
          <a:p>
            <a:pPr marL="0" indent="0">
              <a:buNone/>
            </a:pPr>
            <a:endParaRPr lang="pt-BR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rgbClr val="56E1DE"/>
                </a:solidFill>
              </a:rPr>
              <a:t>Ao </a:t>
            </a:r>
            <a:r>
              <a:rPr lang="pt-BR" dirty="0">
                <a:solidFill>
                  <a:srgbClr val="56E1DE"/>
                </a:solidFill>
              </a:rPr>
              <a:t>efetuar a configuração dos parâmetros e a confirmação, as informações dos títulos serão enviadas ao módulo Gestão de Pessoal (SR4-Itens e SRL-Cabeçalho)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623" y="6325895"/>
            <a:ext cx="2412000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1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DIRF 2018 – </a:t>
            </a:r>
            <a:r>
              <a:rPr lang="pt-BR" dirty="0" smtClean="0"/>
              <a:t>Financeiro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4000" dirty="0" smtClean="0">
                <a:solidFill>
                  <a:srgbClr val="56E1DE"/>
                </a:solidFill>
              </a:rPr>
              <a:t>Lembrete</a:t>
            </a:r>
          </a:p>
          <a:p>
            <a:endParaRPr lang="pt-BR" dirty="0" smtClean="0"/>
          </a:p>
          <a:p>
            <a:r>
              <a:rPr lang="pt-BR" dirty="0" smtClean="0"/>
              <a:t>Habilitar o MV_VISDIRF para informar os dados para a DIRF no Documento de Entrada;</a:t>
            </a:r>
          </a:p>
          <a:p>
            <a:r>
              <a:rPr lang="pt-BR" dirty="0" smtClean="0"/>
              <a:t>O campo Gera DIRF (E2_DIRF) deve estar preenchido como Sim;</a:t>
            </a:r>
          </a:p>
          <a:p>
            <a:r>
              <a:rPr lang="pt-BR" dirty="0" smtClean="0"/>
              <a:t>O campo do Código de Retenção no </a:t>
            </a:r>
            <a:r>
              <a:rPr lang="pt-BR" dirty="0"/>
              <a:t>título (E2_CODRET</a:t>
            </a:r>
            <a:r>
              <a:rPr lang="pt-BR" dirty="0" smtClean="0"/>
              <a:t>) deve estar preenchido.</a:t>
            </a:r>
          </a:p>
          <a:p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>
                <a:solidFill>
                  <a:srgbClr val="56E1DE"/>
                </a:solidFill>
              </a:rPr>
              <a:t>Importante: </a:t>
            </a:r>
            <a:r>
              <a:rPr lang="pt-BR" b="0" dirty="0" smtClean="0">
                <a:solidFill>
                  <a:srgbClr val="56E1DE"/>
                </a:solidFill>
              </a:rPr>
              <a:t>Os campos Gera </a:t>
            </a:r>
            <a:r>
              <a:rPr lang="pt-BR" b="0" dirty="0" err="1" smtClean="0">
                <a:solidFill>
                  <a:srgbClr val="56E1DE"/>
                </a:solidFill>
              </a:rPr>
              <a:t>Dirf</a:t>
            </a:r>
            <a:r>
              <a:rPr lang="pt-BR" b="0" dirty="0" smtClean="0">
                <a:solidFill>
                  <a:srgbClr val="56E1DE"/>
                </a:solidFill>
              </a:rPr>
              <a:t> e </a:t>
            </a:r>
            <a:r>
              <a:rPr lang="pt-BR" b="0" dirty="0" err="1" smtClean="0">
                <a:solidFill>
                  <a:srgbClr val="56E1DE"/>
                </a:solidFill>
              </a:rPr>
              <a:t>Cod</a:t>
            </a:r>
            <a:r>
              <a:rPr lang="pt-BR" b="0" dirty="0" smtClean="0">
                <a:solidFill>
                  <a:srgbClr val="56E1DE"/>
                </a:solidFill>
              </a:rPr>
              <a:t>. Retenção são transferidos para os títulos do tipo TX.</a:t>
            </a:r>
            <a:endParaRPr lang="pt-BR" b="0" dirty="0">
              <a:solidFill>
                <a:srgbClr val="56E1DE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623" y="6325895"/>
            <a:ext cx="2412000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42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DIRF 2018 – Financeiro – Alteração de Layout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Inclusão do registro de valores </a:t>
            </a:r>
            <a:r>
              <a:rPr lang="pt-BR" dirty="0"/>
              <a:t>pagos às entidades imunes ou </a:t>
            </a:r>
            <a:r>
              <a:rPr lang="pt-BR" dirty="0" smtClean="0"/>
              <a:t>isentas (VPEIM) </a:t>
            </a:r>
            <a:r>
              <a:rPr lang="pt-BR" dirty="0"/>
              <a:t>– IN RFB 1.234/2012 </a:t>
            </a:r>
            <a:endParaRPr lang="pt-BR" dirty="0" smtClean="0"/>
          </a:p>
          <a:p>
            <a:pPr lvl="1"/>
            <a:r>
              <a:rPr lang="pt-BR" dirty="0" smtClean="0"/>
              <a:t>RIMUM </a:t>
            </a:r>
            <a:r>
              <a:rPr lang="pt-BR" dirty="0"/>
              <a:t>– Rendimentos Imunes – art. 4º, inciso III </a:t>
            </a:r>
            <a:endParaRPr lang="pt-BR" dirty="0" smtClean="0"/>
          </a:p>
          <a:p>
            <a:pPr lvl="1"/>
            <a:r>
              <a:rPr lang="pt-BR" dirty="0" smtClean="0"/>
              <a:t>RISEN </a:t>
            </a:r>
            <a:r>
              <a:rPr lang="pt-BR" dirty="0"/>
              <a:t>– Rendimentos Isentos – art. 4º, inciso </a:t>
            </a:r>
            <a:r>
              <a:rPr lang="pt-BR" dirty="0" smtClean="0"/>
              <a:t>IV</a:t>
            </a:r>
          </a:p>
          <a:p>
            <a:pPr lvl="1"/>
            <a:endParaRPr lang="pt-BR" dirty="0"/>
          </a:p>
          <a:p>
            <a:pPr marL="266700" lvl="1" indent="0">
              <a:buNone/>
            </a:pPr>
            <a:endParaRPr lang="pt-BR" dirty="0">
              <a:ea typeface="Calibri" pitchFamily="34" charset="0"/>
              <a:cs typeface="Times New Roman" pitchFamily="18" charset="0"/>
            </a:endParaRPr>
          </a:p>
          <a:p>
            <a:pPr marL="0" indent="-38100">
              <a:buNone/>
            </a:pPr>
            <a:r>
              <a:rPr lang="pt-BR" sz="4000" b="1" dirty="0" smtClean="0">
                <a:solidFill>
                  <a:srgbClr val="56E1DE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Como</a:t>
            </a:r>
            <a:r>
              <a:rPr lang="pt-BR" sz="4400" b="1" dirty="0" smtClean="0">
                <a:solidFill>
                  <a:srgbClr val="56E1DE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classificar estas entidades no Protheus?</a:t>
            </a:r>
            <a:endParaRPr lang="pt-BR" dirty="0" smtClean="0"/>
          </a:p>
          <a:p>
            <a:r>
              <a:rPr lang="pt-BR" dirty="0" smtClean="0"/>
              <a:t>Criado o campo A2_TPENT no cadastro de fornecedores;</a:t>
            </a:r>
          </a:p>
          <a:p>
            <a:r>
              <a:rPr lang="pt-BR" dirty="0" smtClean="0"/>
              <a:t>Atualizada a extração da FINA401 e FINA403 para envio dos rendimentos não tributados dos fornecedores classificados.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623" y="6325895"/>
            <a:ext cx="2412000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07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DIRF 2018 – Financeiro – Alteração de </a:t>
            </a:r>
            <a:r>
              <a:rPr lang="pt-BR" dirty="0" smtClean="0"/>
              <a:t>Layout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" t="1547" r="513" b="37143"/>
          <a:stretch/>
        </p:blipFill>
        <p:spPr>
          <a:xfrm>
            <a:off x="381000" y="1301068"/>
            <a:ext cx="15435944" cy="7363961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2485914" y="7239000"/>
            <a:ext cx="1480457" cy="1066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95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DIRF 2018 </a:t>
            </a:r>
            <a:r>
              <a:rPr lang="pt-BR" dirty="0"/>
              <a:t>– Financeiro – </a:t>
            </a:r>
            <a:r>
              <a:rPr lang="pt-BR" dirty="0" smtClean="0"/>
              <a:t>Repasse de IRPJ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6977742" y="1382486"/>
            <a:ext cx="5904819" cy="7141027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A agência de propaganda sujeita ao pagamento do Imposto de Renda deverá fornecer </a:t>
            </a:r>
            <a:r>
              <a:rPr lang="pt-BR" dirty="0" smtClean="0"/>
              <a:t>o </a:t>
            </a:r>
            <a:r>
              <a:rPr lang="pt-BR" dirty="0"/>
              <a:t>comprovante (modelo IN SRF nº 130/1992) do imposto recolhido que indique:</a:t>
            </a:r>
          </a:p>
          <a:p>
            <a:pPr marL="1066648" lvl="1" indent="-457200">
              <a:buFont typeface="Arial" panose="020B0604020202020204" pitchFamily="34" charset="0"/>
              <a:buChar char="•"/>
            </a:pPr>
            <a:r>
              <a:rPr lang="pt-BR" sz="3200" b="1" dirty="0"/>
              <a:t>Razão social e CNPJ;</a:t>
            </a:r>
          </a:p>
          <a:p>
            <a:pPr marL="1066648" lvl="1" indent="-457200">
              <a:buFont typeface="Arial" panose="020B0604020202020204" pitchFamily="34" charset="0"/>
              <a:buChar char="•"/>
            </a:pPr>
            <a:r>
              <a:rPr lang="pt-BR" sz="3200" b="1" dirty="0"/>
              <a:t>Mês de ocorrência do fato gerador e o valor do rendimento bruto;</a:t>
            </a:r>
          </a:p>
          <a:p>
            <a:pPr marL="1066648" lvl="1" indent="-457200">
              <a:buFont typeface="Arial" panose="020B0604020202020204" pitchFamily="34" charset="0"/>
              <a:buChar char="•"/>
            </a:pPr>
            <a:r>
              <a:rPr lang="pt-BR" sz="3200" b="1" dirty="0"/>
              <a:t>Base de cálculo e o valor do imposto de renda correspondente. </a:t>
            </a:r>
          </a:p>
          <a:p>
            <a:pPr marL="0" indent="0">
              <a:buNone/>
            </a:pPr>
            <a:endParaRPr lang="pt-BR" sz="4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369" y="6515241"/>
            <a:ext cx="2410691" cy="241069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950" y="1545773"/>
            <a:ext cx="5963578" cy="524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2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DIRF 2018 – Financeiro – Repasse de </a:t>
            </a:r>
            <a:r>
              <a:rPr lang="pt-BR" dirty="0" smtClean="0"/>
              <a:t>IRPJ</a:t>
            </a: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369" y="6515241"/>
            <a:ext cx="2410691" cy="2410691"/>
          </a:xfrm>
          <a:prstGeom prst="rect">
            <a:avLst/>
          </a:prstGeom>
        </p:spPr>
      </p:pic>
      <p:sp>
        <p:nvSpPr>
          <p:cNvPr id="13" name="Espaço Reservado para Conteúdo 12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831491" cy="6575425"/>
          </a:xfrm>
        </p:spPr>
        <p:txBody>
          <a:bodyPr/>
          <a:lstStyle/>
          <a:p>
            <a:pPr marL="0" indent="-38100">
              <a:buNone/>
            </a:pPr>
            <a:r>
              <a:rPr lang="pt-BR" sz="4000" dirty="0">
                <a:solidFill>
                  <a:srgbClr val="56E1DE"/>
                </a:solidFill>
              </a:rPr>
              <a:t>Onde registrar este comprovante no Protheus?</a:t>
            </a:r>
          </a:p>
          <a:p>
            <a:r>
              <a:rPr lang="pt-BR" dirty="0"/>
              <a:t>Através da rotina FINA405 – Repasse de </a:t>
            </a:r>
            <a:r>
              <a:rPr lang="pt-BR" dirty="0" smtClean="0"/>
              <a:t>IRPJ</a:t>
            </a:r>
          </a:p>
          <a:p>
            <a:endParaRPr lang="pt-BR" dirty="0" smtClean="0"/>
          </a:p>
          <a:p>
            <a:pPr marL="0" indent="0">
              <a:buNone/>
            </a:pPr>
            <a:r>
              <a:rPr lang="pt-BR" dirty="0">
                <a:latin typeface="Arial Narrow" panose="020B0606020202030204" pitchFamily="34" charset="0"/>
                <a:hlinkClick r:id="rId5"/>
              </a:rPr>
              <a:t>http://tdn.totvs.com/pages/releaseview.action?pageId=284861092</a:t>
            </a:r>
            <a:endParaRPr lang="pt-BR" dirty="0">
              <a:latin typeface="Arial Narrow" panose="020B0606020202030204" pitchFamily="34" charset="0"/>
            </a:endParaRP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pPr marL="0" indent="0">
              <a:buNone/>
            </a:pPr>
            <a:r>
              <a:rPr lang="pt-BR" sz="2800" dirty="0" smtClean="0">
                <a:solidFill>
                  <a:srgbClr val="ED9C2E"/>
                </a:solidFill>
              </a:rPr>
              <a:t>Melhoria disponível </a:t>
            </a:r>
            <a:r>
              <a:rPr lang="pt-BR" sz="2800" dirty="0">
                <a:solidFill>
                  <a:srgbClr val="ED9C2E"/>
                </a:solidFill>
              </a:rPr>
              <a:t>somente na versão 12 </a:t>
            </a:r>
            <a:r>
              <a:rPr lang="pt-BR" sz="2800" dirty="0" smtClean="0">
                <a:solidFill>
                  <a:srgbClr val="ED9C2E"/>
                </a:solidFill>
              </a:rPr>
              <a:t>e a </a:t>
            </a:r>
            <a:r>
              <a:rPr lang="pt-BR" sz="2800" dirty="0">
                <a:solidFill>
                  <a:srgbClr val="ED9C2E"/>
                </a:solidFill>
              </a:rPr>
              <a:t>partir do release </a:t>
            </a:r>
            <a:r>
              <a:rPr lang="pt-BR" sz="2800" dirty="0" smtClean="0">
                <a:solidFill>
                  <a:srgbClr val="ED9C2E"/>
                </a:solidFill>
              </a:rPr>
              <a:t>12.1.17 Outubro/17</a:t>
            </a:r>
            <a:endParaRPr lang="pt-BR" sz="2800" dirty="0">
              <a:solidFill>
                <a:srgbClr val="ED9C2E"/>
              </a:solidFill>
            </a:endParaRPr>
          </a:p>
          <a:p>
            <a:endParaRPr lang="pt-BR" dirty="0"/>
          </a:p>
          <a:p>
            <a:endParaRPr lang="pt-BR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310" y="6307584"/>
            <a:ext cx="415313" cy="415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565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DIRF 2018 – Financeiro – Repasse de </a:t>
            </a:r>
            <a:r>
              <a:rPr lang="pt-BR" dirty="0" smtClean="0"/>
              <a:t>IRPJ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" t="2060" r="198" b="66252"/>
          <a:stretch/>
        </p:blipFill>
        <p:spPr>
          <a:xfrm>
            <a:off x="957942" y="1483252"/>
            <a:ext cx="14432479" cy="3548616"/>
          </a:xfrm>
          <a:prstGeom prst="rect">
            <a:avLst/>
          </a:prstGeom>
        </p:spPr>
      </p:pic>
      <p:pic>
        <p:nvPicPr>
          <p:cNvPr id="8" name="Espaço Reservado para Conteúdo 3"/>
          <p:cNvPicPr>
            <a:picLocks noGrp="1" noChangeAspect="1"/>
          </p:cNvPicPr>
          <p:nvPr>
            <p:ph sz="quarter" idx="1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" t="7677" r="18875" b="73975"/>
          <a:stretch/>
        </p:blipFill>
        <p:spPr>
          <a:xfrm>
            <a:off x="957942" y="5741720"/>
            <a:ext cx="12311744" cy="2169298"/>
          </a:xfrm>
        </p:spPr>
      </p:pic>
    </p:spTree>
    <p:extLst>
      <p:ext uri="{BB962C8B-B14F-4D97-AF65-F5344CB8AC3E}">
        <p14:creationId xmlns:p14="http://schemas.microsoft.com/office/powerpoint/2010/main" val="79948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9080</TotalTime>
  <Words>669</Words>
  <Application>Microsoft Office PowerPoint</Application>
  <PresentationFormat>Personalizar</PresentationFormat>
  <Paragraphs>143</Paragraphs>
  <Slides>16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16</vt:i4>
      </vt:variant>
    </vt:vector>
  </HeadingPairs>
  <TitlesOfParts>
    <vt:vector size="35" baseType="lpstr">
      <vt:lpstr>Arial</vt:lpstr>
      <vt:lpstr>Arial Narrow</vt:lpstr>
      <vt:lpstr>Calibri</vt:lpstr>
      <vt:lpstr>Courier New</vt:lpstr>
      <vt:lpstr>Times New Roman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Fabio Kioto Kaneko Sakugawa</cp:lastModifiedBy>
  <cp:revision>587</cp:revision>
  <cp:lastPrinted>2017-01-30T19:00:37Z</cp:lastPrinted>
  <dcterms:created xsi:type="dcterms:W3CDTF">2017-01-30T18:54:37Z</dcterms:created>
  <dcterms:modified xsi:type="dcterms:W3CDTF">2018-01-11T11:34:40Z</dcterms:modified>
</cp:coreProperties>
</file>