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tags/tag38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notesSlides/notesSlide23.xml" ContentType="application/vnd.openxmlformats-officedocument.presentationml.notesSlide+xml"/>
  <Override PartName="/docProps/custom.xml" ContentType="application/vnd.openxmlformats-officedocument.custom-properties+xml"/>
  <Override PartName="/ppt/notesSlides/notesSlide12.xml" ContentType="application/vnd.openxmlformats-officedocument.presentationml.notesSlide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tags/tag23.xml" ContentType="application/vnd.openxmlformats-officedocument.presentationml.tags+xml"/>
  <Override PartName="/ppt/notesSlides/notesSlide10.xml" ContentType="application/vnd.openxmlformats-officedocument.presentationml.notesSlide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tags/tag7.xml" ContentType="application/vnd.openxmlformats-officedocument.presentationml.tag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notesSlides/notesSlide17.xml" ContentType="application/vnd.openxmlformats-officedocument.presentationml.notesSlide+xml"/>
  <Override PartName="/ppt/tags/tag39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notesSlides/notesSlide15.xml" ContentType="application/vnd.openxmlformats-officedocument.presentationml.notesSlide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notesSlides/notesSlide13.xml" ContentType="application/vnd.openxmlformats-officedocument.presentationml.notesSlide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tags/tag24.xml" ContentType="application/vnd.openxmlformats-officedocument.presentationml.tags+xml"/>
  <Override PartName="/ppt/notesSlides/notesSlide11.xml" ContentType="application/vnd.openxmlformats-officedocument.presentationml.notesSlide+xml"/>
  <Override PartName="/ppt/tags/tag33.xml" ContentType="application/vnd.openxmlformats-officedocument.presentationml.tags+xml"/>
  <Override PartName="/ppt/notesSlides/notesSlide20.xml" ContentType="application/vnd.openxmlformats-officedocument.presentationml.notesSlide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slides/slide8.xml" ContentType="application/vnd.openxmlformats-officedocument.presentationml.slide+xml"/>
  <Override PartName="/ppt/notesSlides/notesSlide4.xml" ContentType="application/vnd.openxmlformats-officedocument.presentationml.notesSlide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notesSlides/notesSlide14.xml" ContentType="application/vnd.openxmlformats-officedocument.presentationml.notesSlide+xml"/>
  <Override PartName="/ppt/tags/tag36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0" r:id="rId1"/>
  </p:sldMasterIdLst>
  <p:notesMasterIdLst>
    <p:notesMasterId r:id="rId26"/>
  </p:notesMasterIdLst>
  <p:sldIdLst>
    <p:sldId id="497" r:id="rId2"/>
    <p:sldId id="500" r:id="rId3"/>
    <p:sldId id="501" r:id="rId4"/>
    <p:sldId id="519" r:id="rId5"/>
    <p:sldId id="520" r:id="rId6"/>
    <p:sldId id="506" r:id="rId7"/>
    <p:sldId id="458" r:id="rId8"/>
    <p:sldId id="528" r:id="rId9"/>
    <p:sldId id="503" r:id="rId10"/>
    <p:sldId id="516" r:id="rId11"/>
    <p:sldId id="530" r:id="rId12"/>
    <p:sldId id="517" r:id="rId13"/>
    <p:sldId id="518" r:id="rId14"/>
    <p:sldId id="529" r:id="rId15"/>
    <p:sldId id="515" r:id="rId16"/>
    <p:sldId id="521" r:id="rId17"/>
    <p:sldId id="522" r:id="rId18"/>
    <p:sldId id="523" r:id="rId19"/>
    <p:sldId id="524" r:id="rId20"/>
    <p:sldId id="525" r:id="rId21"/>
    <p:sldId id="526" r:id="rId22"/>
    <p:sldId id="527" r:id="rId23"/>
    <p:sldId id="502" r:id="rId24"/>
    <p:sldId id="404" r:id="rId25"/>
  </p:sldIdLst>
  <p:sldSz cx="9144000" cy="6858000" type="screen4x3"/>
  <p:notesSz cx="6858000" cy="9144000"/>
  <p:custDataLst>
    <p:tags r:id="rId27"/>
  </p:custDataLst>
  <p:defaultTextStyle>
    <a:defPPr>
      <a:defRPr lang="pt-B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  <p:clrMru>
    <a:srgbClr val="EC2222"/>
    <a:srgbClr val="EAEAEA"/>
    <a:srgbClr val="920000"/>
    <a:srgbClr val="F5F5F5"/>
    <a:srgbClr val="DDDDDD"/>
    <a:srgbClr val="FFFF66"/>
    <a:srgbClr val="FFFF99"/>
    <a:srgbClr val="F79646"/>
    <a:srgbClr val="B61A95"/>
    <a:srgbClr val="5F5F5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937" autoAdjust="0"/>
    <p:restoredTop sz="90909" autoAdjust="0"/>
  </p:normalViewPr>
  <p:slideViewPr>
    <p:cSldViewPr>
      <p:cViewPr varScale="1">
        <p:scale>
          <a:sx n="98" d="100"/>
          <a:sy n="98" d="100"/>
        </p:scale>
        <p:origin x="-1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gs" Target="tags/tag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61D76B11-B226-409B-A537-86828A88DB2E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pt-BR" noProof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noProof="0" smtClean="0"/>
              <a:t>Clique para editar os estilos do texto mestre</a:t>
            </a:r>
          </a:p>
          <a:p>
            <a:pPr lvl="1"/>
            <a:r>
              <a:rPr lang="pt-BR" noProof="0" smtClean="0"/>
              <a:t>Segundo nível</a:t>
            </a:r>
          </a:p>
          <a:p>
            <a:pPr lvl="2"/>
            <a:r>
              <a:rPr lang="pt-BR" noProof="0" smtClean="0"/>
              <a:t>Terceiro nível</a:t>
            </a:r>
          </a:p>
          <a:p>
            <a:pPr lvl="3"/>
            <a:r>
              <a:rPr lang="pt-BR" noProof="0" smtClean="0"/>
              <a:t>Quarto nível</a:t>
            </a:r>
          </a:p>
          <a:p>
            <a:pPr lvl="4"/>
            <a:r>
              <a:rPr lang="pt-BR" noProof="0" smtClean="0"/>
              <a:t>Quinto nível</a:t>
            </a:r>
            <a:endParaRPr lang="pt-BR" noProof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3F6246DD-0B1F-4A97-8C2A-33C26388F29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4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6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8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0.xml"/></Relationships>
</file>

<file path=ppt/notesSlides/_rels/notesSlide1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2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4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6.xml"/></Relationships>
</file>

<file path=ppt/notesSlides/_rels/notesSlide1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38.xml"/></Relationships>
</file>

<file path=ppt/notesSlides/_rels/notesSlide1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0.xml"/></Relationships>
</file>

<file path=ppt/notesSlides/_rels/notesSlide1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2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.xml"/></Relationships>
</file>

<file path=ppt/notesSlides/_rels/notesSlide2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0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4.xml"/></Relationships>
</file>

<file path=ppt/notesSlides/_rels/notesSlide2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1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6.xml"/></Relationships>
</file>

<file path=ppt/notesSlides/_rels/notesSlide22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2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48.xml"/></Relationships>
</file>

<file path=ppt/notesSlides/_rels/notesSlide2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52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3" Type="http://schemas.openxmlformats.org/officeDocument/2006/relationships/slide" Target="../slides/slide3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8.xml"/></Relationships>
</file>

<file path=ppt/notesSlides/_rels/notesSlide4.xml.rels><?xml version="1.0" encoding="UTF-8" standalone="yes"?>
<Relationships xmlns="http://schemas.openxmlformats.org/package/2006/relationships"><Relationship Id="rId3" Type="http://schemas.openxmlformats.org/officeDocument/2006/relationships/slide" Target="../slides/slide4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1.xml"/></Relationships>
</file>

<file path=ppt/notesSlides/_rels/notesSlide5.xml.rels><?xml version="1.0" encoding="UTF-8" standalone="yes"?>
<Relationships xmlns="http://schemas.openxmlformats.org/package/2006/relationships"><Relationship Id="rId3" Type="http://schemas.openxmlformats.org/officeDocument/2006/relationships/slide" Target="../slides/slide5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4.xml"/></Relationships>
</file>

<file path=ppt/notesSlides/_rels/notesSlide6.xml.rels><?xml version="1.0" encoding="UTF-8" standalone="yes"?>
<Relationships xmlns="http://schemas.openxmlformats.org/package/2006/relationships"><Relationship Id="rId3" Type="http://schemas.openxmlformats.org/officeDocument/2006/relationships/slide" Target="../slides/slide6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6.xml"/></Relationships>
</file>

<file path=ppt/notesSlides/_rels/notesSlide7.xml.rels><?xml version="1.0" encoding="UTF-8" standalone="yes"?>
<Relationships xmlns="http://schemas.openxmlformats.org/package/2006/relationships"><Relationship Id="rId3" Type="http://schemas.openxmlformats.org/officeDocument/2006/relationships/slide" Target="../slides/slide7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18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slide" Target="../slides/slide8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0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slide" Target="../slides/slide9.xml"/><Relationship Id="rId2" Type="http://schemas.openxmlformats.org/officeDocument/2006/relationships/notesMaster" Target="../notesMasters/notesMaster1.xml"/><Relationship Id="rId1" Type="http://schemas.openxmlformats.org/officeDocument/2006/relationships/tags" Target="../tags/tag2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Espaço Reservado para Anotaçõ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6D558F-D0C6-46DC-9AEA-9857C5131037}" type="slidenum">
              <a:rPr lang="pt-BR" smtClean="0"/>
              <a:pPr>
                <a:defRPr/>
              </a:pPr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10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11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12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14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15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16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18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19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21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22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Espaço Reservado para Imagem de Slide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just"/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EE4AF2-12F6-442D-A93A-43AF12E5CC2F}" type="slidenum">
              <a:rPr lang="pt-BR" smtClean="0"/>
              <a:pPr>
                <a:defRPr/>
              </a:pPr>
              <a:t>23</a:t>
            </a:fld>
            <a:endParaRPr lang="pt-BR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pt-BR" sz="900" dirty="0" smtClean="0">
                <a:cs typeface="Arial" charset="0"/>
              </a:rPr>
              <a:t>A TOTVS agradece a sua participação.</a:t>
            </a:r>
          </a:p>
          <a:p>
            <a:endParaRPr lang="pt-BR" sz="900" dirty="0" smtClean="0">
              <a:cs typeface="Arial" charset="0"/>
            </a:endParaRPr>
          </a:p>
          <a:p>
            <a:r>
              <a:rPr lang="pt-BR" sz="900" dirty="0" smtClean="0">
                <a:cs typeface="Arial" charset="0"/>
              </a:rPr>
              <a:t>Por favor, lembre-se de preencher a avaliação de reação e os comentários sobre este treinamento.</a:t>
            </a:r>
          </a:p>
          <a:p>
            <a:endParaRPr lang="pt-BR" sz="900" dirty="0" smtClean="0">
              <a:cs typeface="Arial" charset="0"/>
            </a:endParaRPr>
          </a:p>
          <a:p>
            <a:r>
              <a:rPr lang="pt-BR" sz="900" dirty="0" smtClean="0">
                <a:cs typeface="Arial" charset="0"/>
              </a:rPr>
              <a:t>Essas informações são importantes para melhorarmos a qualidade dos treinamentos oferecidos.</a:t>
            </a:r>
          </a:p>
          <a:p>
            <a:endParaRPr lang="pt-BR" sz="900" dirty="0" smtClean="0">
              <a:cs typeface="Arial" charset="0"/>
            </a:endParaRPr>
          </a:p>
          <a:p>
            <a:r>
              <a:rPr lang="pt-BR" sz="900" dirty="0" smtClean="0">
                <a:cs typeface="Arial" charset="0"/>
              </a:rPr>
              <a:t>Acesse o portal da TOTVS e conheça os demais treinamentos e as certificações disponíveis.</a:t>
            </a:r>
          </a:p>
          <a:p>
            <a:endParaRPr lang="pt-BR" sz="900" dirty="0" smtClean="0">
              <a:cs typeface="Arial" charset="0"/>
            </a:endParaRPr>
          </a:p>
          <a:p>
            <a:r>
              <a:rPr lang="pt-BR" sz="900" dirty="0" smtClean="0">
                <a:cs typeface="Arial" charset="0"/>
              </a:rPr>
              <a:t>Obrigado novamente e até um próximo treinamento.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5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8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Espaço Reservado para Imagem de Slide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Espaço Reservado para Anotações 2"/>
          <p:cNvSpPr>
            <a:spLocks noGrp="1"/>
          </p:cNvSpPr>
          <p:nvPr>
            <p:ph type="body" idx="1"/>
            <p:custDataLst>
              <p:tags r:id="rId1"/>
            </p:custDataLst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pt-BR" dirty="0" smtClean="0"/>
          </a:p>
        </p:txBody>
      </p:sp>
      <p:sp>
        <p:nvSpPr>
          <p:cNvPr id="4" name="Espaço Reservado para Número de Slide 3"/>
          <p:cNvSpPr txBox="1">
            <a:spLocks noGrp="1"/>
          </p:cNvSpPr>
          <p:nvPr/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</p:spPr>
        <p:txBody>
          <a:bodyPr anchor="b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5297F96E-2E23-4787-99AD-94F763F44011}" type="slidenum">
              <a:rPr lang="pt-BR" sz="1200"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9</a:t>
            </a:fld>
            <a:endParaRPr lang="pt-BR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ço Reservado para Texto 2"/>
          <p:cNvSpPr>
            <a:spLocks noGrp="1"/>
          </p:cNvSpPr>
          <p:nvPr>
            <p:ph idx="1"/>
          </p:nvPr>
        </p:nvSpPr>
        <p:spPr bwMode="auto">
          <a:xfrm>
            <a:off x="457200" y="1600200"/>
            <a:ext cx="8229600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marL="342900" marR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lvl1pPr>
            <a:lvl2pPr marL="742950" marR="0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lvl2pPr>
            <a:lvl3pPr marL="11430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tabLst/>
              <a:defRPr/>
            </a:lvl3pPr>
            <a:lvl4pPr marL="16002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tabLst/>
              <a:defRPr/>
            </a:lvl4pPr>
            <a:lvl5pPr marL="2057400" marR="0" indent="-2286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tabLst/>
              <a:defRPr/>
            </a:lvl5pPr>
          </a:lstStyle>
          <a:p>
            <a:pPr lvl="0"/>
            <a:r>
              <a:rPr lang="en-US" noProof="0" dirty="0" smtClean="0"/>
              <a:t>Click to edit Master text styles</a:t>
            </a:r>
          </a:p>
          <a:p>
            <a:pPr lvl="1"/>
            <a:r>
              <a:rPr lang="en-US" noProof="0" dirty="0" smtClean="0"/>
              <a:t>Second level</a:t>
            </a:r>
          </a:p>
          <a:p>
            <a:pPr lvl="2"/>
            <a:r>
              <a:rPr lang="en-US" noProof="0" dirty="0" smtClean="0"/>
              <a:t>Third level</a:t>
            </a:r>
          </a:p>
          <a:p>
            <a:pPr lvl="3"/>
            <a:r>
              <a:rPr lang="en-US" noProof="0" dirty="0" smtClean="0"/>
              <a:t>Fourth level</a:t>
            </a:r>
          </a:p>
          <a:p>
            <a:pPr lvl="4"/>
            <a:r>
              <a:rPr lang="en-US" noProof="0" dirty="0" smtClean="0"/>
              <a:t>Fifth level</a:t>
            </a:r>
            <a:endParaRPr lang="pt-BR" noProof="0" dirty="0" smtClean="0"/>
          </a:p>
        </p:txBody>
      </p:sp>
      <p:sp>
        <p:nvSpPr>
          <p:cNvPr id="8" name="Espaço Reservado para Título 12"/>
          <p:cNvSpPr>
            <a:spLocks noGrp="1"/>
          </p:cNvSpPr>
          <p:nvPr>
            <p:ph type="title"/>
          </p:nvPr>
        </p:nvSpPr>
        <p:spPr bwMode="auto">
          <a:xfrm>
            <a:off x="285720" y="142852"/>
            <a:ext cx="828516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>
            <a:lvl1pPr algn="l">
              <a:defRPr sz="2200" b="1">
                <a:solidFill>
                  <a:schemeClr val="bg1"/>
                </a:solidFill>
              </a:defRPr>
            </a:lvl1pPr>
          </a:lstStyle>
          <a:p>
            <a:pPr lvl="0"/>
            <a:r>
              <a:rPr lang="pt-BR" dirty="0" smtClean="0"/>
              <a:t>Clique para editar o estilo do título mestre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FE16DA-CE2B-4517-B1EF-16D325C69301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E5C15-A8EE-449C-8948-9D14029C451A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5CCFA-7C1A-473A-B451-1F1D8382B3E5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D62D4D-512D-4339-BCB0-A9C65C573192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773954-47F3-4791-A8C3-5B409CEE8C38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2D346-455C-4EBF-8B30-F34F39C42F6C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FBB073-8A98-4913-A734-CEA6E9587214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C2F79-605A-4D2A-B168-EAD8DE821748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C3455-83BE-48D3-83E2-329D0A9E5C6F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AE01C9-1D02-4991-9971-442FDD868783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5" name="Espaço Reservado para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B57186-ADEA-452B-B531-9B56506E835B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D8FE3-8341-486B-8618-823A8DDE3B1E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931843-BDB2-4426-9452-421EEC14A446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96BFE1-5CDD-4202-8160-7432EA83C8E5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1B00C-CBE9-4342-913E-5FA406F30409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57C10-874D-4447-A913-E055D84D239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17FBF-11EE-44B3-94FD-503BAE9A9D49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B84B8C-AB99-45AC-ABC7-7D5D9C56B6E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pt-BR" smtClean="0"/>
              <a:t>Clique para editar o estilo do título mestre</a:t>
            </a:r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pt-BR" noProof="0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 smtClean="0"/>
              <a:t>Clique para editar os estilos do texto mestre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B5104C-6149-4048-A31B-9E4152EC2210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E9F58-77A5-4C33-A017-0E4DBA73004D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 estilo do título mestre</a:t>
            </a:r>
          </a:p>
        </p:txBody>
      </p:sp>
      <p:sp>
        <p:nvSpPr>
          <p:cNvPr id="1027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E243AF5-E4D2-42D8-8EF6-F70FEA620DE3}" type="datetimeFigureOut">
              <a:rPr lang="pt-BR"/>
              <a:pPr>
                <a:defRPr/>
              </a:pPr>
              <a:t>04/07/2013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Arial" charset="0"/>
              </a:defRPr>
            </a:lvl1pPr>
          </a:lstStyle>
          <a:p>
            <a:pPr>
              <a:defRPr/>
            </a:pPr>
            <a:fld id="{0A92F8F5-31E9-4DD6-B5E3-6C78D89F1B47}" type="slidenum">
              <a:rPr lang="pt-BR"/>
              <a:pPr>
                <a:defRPr/>
              </a:pPr>
              <a:t>‹nº›</a:t>
            </a:fld>
            <a:endParaRPr lang="pt-BR"/>
          </a:p>
        </p:txBody>
      </p:sp>
      <p:pic>
        <p:nvPicPr>
          <p:cNvPr id="1031" name="Imagem 7" descr="fundo_curso.jpg"/>
          <p:cNvPicPr>
            <a:picLocks noChangeAspect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1" r:id="rId2"/>
    <p:sldLayoutId id="2147483770" r:id="rId3"/>
    <p:sldLayoutId id="2147483769" r:id="rId4"/>
    <p:sldLayoutId id="2147483768" r:id="rId5"/>
    <p:sldLayoutId id="2147483767" r:id="rId6"/>
    <p:sldLayoutId id="2147483766" r:id="rId7"/>
    <p:sldLayoutId id="2147483765" r:id="rId8"/>
    <p:sldLayoutId id="2147483764" r:id="rId9"/>
    <p:sldLayoutId id="2147483763" r:id="rId10"/>
    <p:sldLayoutId id="2147483762" r:id="rId11"/>
  </p:sldLayoutIdLst>
  <p:transition spd="med"/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5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Relationship Id="rId4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1.xml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3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7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20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9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2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5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7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tags" Target="../tags/tag51.xml"/><Relationship Id="rId7" Type="http://schemas.openxmlformats.org/officeDocument/2006/relationships/image" Target="../media/image32.png"/><Relationship Id="rId2" Type="http://schemas.openxmlformats.org/officeDocument/2006/relationships/tags" Target="../tags/tag50.xml"/><Relationship Id="rId1" Type="http://schemas.openxmlformats.org/officeDocument/2006/relationships/tags" Target="../tags/tag49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23.xml"/><Relationship Id="rId4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53.xml"/><Relationship Id="rId5" Type="http://schemas.openxmlformats.org/officeDocument/2006/relationships/image" Target="../media/image34.png"/><Relationship Id="rId4" Type="http://schemas.openxmlformats.org/officeDocument/2006/relationships/image" Target="../media/image3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7.xml"/><Relationship Id="rId7" Type="http://schemas.openxmlformats.org/officeDocument/2006/relationships/image" Target="../media/image5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6.jpeg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m 5" descr="capa_nova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4228"/>
            <a:ext cx="9144000" cy="6829544"/>
          </a:xfrm>
          <a:prstGeom prst="rect">
            <a:avLst/>
          </a:prstGeom>
        </p:spPr>
      </p:pic>
      <p:sp>
        <p:nvSpPr>
          <p:cNvPr id="9" name="Espaço Reservado para Texto 2"/>
          <p:cNvSpPr txBox="1">
            <a:spLocks/>
          </p:cNvSpPr>
          <p:nvPr/>
        </p:nvSpPr>
        <p:spPr bwMode="auto">
          <a:xfrm>
            <a:off x="900113" y="5013325"/>
            <a:ext cx="7272337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sz="2400" b="0" i="0" u="none" strike="noStrike" kern="120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Integração </a:t>
            </a:r>
            <a:r>
              <a:rPr kumimoji="0" lang="pt-BR" sz="2400" b="0" i="0" u="none" strike="noStrike" kern="1200" cap="none" spc="0" normalizeH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Folha x TOOLS</a:t>
            </a:r>
            <a:endParaRPr kumimoji="0" lang="pt-BR" sz="2400" b="0" i="0" u="none" strike="noStrike" kern="1200" cap="none" spc="0" normalizeH="0" baseline="0" noProof="0" dirty="0" smtClean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Espaço Reservado para Texto 2"/>
          <p:cNvSpPr>
            <a:spLocks/>
          </p:cNvSpPr>
          <p:nvPr/>
        </p:nvSpPr>
        <p:spPr bwMode="auto">
          <a:xfrm>
            <a:off x="4500563" y="5551488"/>
            <a:ext cx="3816350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marR="0" lvl="0" indent="-342900" algn="ctr" defTabSz="91440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charset="0"/>
              <a:buNone/>
              <a:tabLst/>
              <a:defRPr/>
            </a:pPr>
            <a:r>
              <a:rPr kumimoji="0" lang="pt-BR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5F5F5F"/>
                </a:solidFill>
                <a:effectLst/>
                <a:uLnTx/>
                <a:uFillTx/>
                <a:latin typeface="Calibri"/>
              </a:rPr>
              <a:t>TOTVS Business Conector</a:t>
            </a:r>
            <a:endParaRPr kumimoji="0" lang="pt-BR" sz="1600" b="1" i="0" u="none" strike="noStrike" kern="0" cap="none" spc="0" normalizeH="0" baseline="0" noProof="0" dirty="0">
              <a:ln>
                <a:noFill/>
              </a:ln>
              <a:solidFill>
                <a:srgbClr val="5F5F5F"/>
              </a:solidFill>
              <a:effectLst/>
              <a:uLnTx/>
              <a:uFillTx/>
              <a:latin typeface="Calibri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Serviços – Baixa da Demissão no Tools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611560" y="1340768"/>
            <a:ext cx="784887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Após efetuar a demissão do funcionário é necessário que a baixa seja enviada para o Tools. Esta operação ser manual gera as seguintes dúvidas:</a:t>
            </a:r>
          </a:p>
          <a:p>
            <a:pPr algn="just"/>
            <a:endParaRPr lang="pt-BR" dirty="0" smtClean="0"/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Porque esta baixa não é feita automaticamente?</a:t>
            </a:r>
          </a:p>
          <a:p>
            <a:pPr lvl="1" algn="just">
              <a:buFont typeface="Courier New" pitchFamily="49" charset="0"/>
              <a:buChar char="o"/>
            </a:pPr>
            <a:r>
              <a:rPr lang="pt-BR" dirty="0" smtClean="0"/>
              <a:t>  Em muitos casos a rescisão do funcionário é feita somente a critério de consulta. Caso a baixa fosse automática o empréstimo do funcionário seria quitado neste momento.</a:t>
            </a:r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O que acontece se esta baixa não for efetuada?</a:t>
            </a:r>
          </a:p>
          <a:p>
            <a:pPr lvl="1" algn="just">
              <a:buFont typeface="Courier New" pitchFamily="49" charset="0"/>
              <a:buChar char="o"/>
            </a:pPr>
            <a:r>
              <a:rPr lang="pt-BR" dirty="0" smtClean="0"/>
              <a:t> Caso o processo não seja executado a informação do desconto não será enviada ao Tools e assim o mesmo não encaminhará os valores ao Banco.</a:t>
            </a:r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Qual a data ideal para que esta baixa seja efetuada?</a:t>
            </a:r>
          </a:p>
          <a:p>
            <a:pPr lvl="1" algn="just">
              <a:buFont typeface="Courier New" pitchFamily="49" charset="0"/>
              <a:buChar char="o"/>
            </a:pPr>
            <a:r>
              <a:rPr lang="pt-BR" dirty="0" smtClean="0"/>
              <a:t> O ideal é que esta baixa seja efetuada até no máximo a data de pagamento da rescisão do funcionário.</a:t>
            </a:r>
          </a:p>
          <a:p>
            <a:pPr algn="just">
              <a:buFont typeface="Courier New" pitchFamily="49" charset="0"/>
              <a:buChar char="o"/>
            </a:pPr>
            <a:endParaRPr lang="pt-BR" dirty="0" smtClean="0"/>
          </a:p>
        </p:txBody>
      </p:sp>
      <p:sp>
        <p:nvSpPr>
          <p:cNvPr id="8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Arquitetura – Demissão do Funcionário</a:t>
            </a:r>
          </a:p>
        </p:txBody>
      </p:sp>
      <p:sp>
        <p:nvSpPr>
          <p:cNvPr id="7" name="Retângulo 6"/>
          <p:cNvSpPr/>
          <p:nvPr/>
        </p:nvSpPr>
        <p:spPr>
          <a:xfrm>
            <a:off x="539552" y="1268760"/>
            <a:ext cx="81439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O processo de demissão do funcionário é dividido em dois processos, que por sua vez utilizam dois serviços disponibilizados pelo Tools. Sendo eles:</a:t>
            </a:r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Consulta do saldo devedor: Consulta o saldo devedor a ser inserido na rescisão.  </a:t>
            </a:r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Baixar a demissão no Tools: Efetua a baixa do valor cobrado na rescisão no Tools.</a:t>
            </a:r>
          </a:p>
          <a:p>
            <a:endParaRPr lang="pt-BR" dirty="0" smtClean="0"/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9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481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924944"/>
            <a:ext cx="8391270" cy="334781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Serviços – Baixa da Demissão no Tools</a:t>
            </a:r>
          </a:p>
        </p:txBody>
      </p:sp>
      <p:sp>
        <p:nvSpPr>
          <p:cNvPr id="6" name="CaixaDeTexto 5"/>
          <p:cNvSpPr txBox="1"/>
          <p:nvPr/>
        </p:nvSpPr>
        <p:spPr>
          <a:xfrm>
            <a:off x="611560" y="134076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Para executar a baixa deve-se abrir a visão “Baixa de Demissão do Funcionário”, cuja </a:t>
            </a:r>
            <a:r>
              <a:rPr lang="pt-BR" dirty="0" err="1" smtClean="0"/>
              <a:t>action</a:t>
            </a:r>
            <a:r>
              <a:rPr lang="pt-BR" dirty="0" smtClean="0"/>
              <a:t> é “</a:t>
            </a:r>
            <a:r>
              <a:rPr lang="pt-BR" dirty="0" err="1" smtClean="0"/>
              <a:t>ConBaixaDemissaoFuncionarioAction</a:t>
            </a:r>
            <a:r>
              <a:rPr lang="pt-BR" dirty="0" smtClean="0"/>
              <a:t>”, selecionar o registro correspondente e executar o processo “Processo de Baixa da Demissão do Funcionário no Tools”.</a:t>
            </a:r>
          </a:p>
        </p:txBody>
      </p:sp>
      <p:sp>
        <p:nvSpPr>
          <p:cNvPr id="8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5" name="Imagem 4" descr="C:\Documents and Settings\raquel.rioga\Desktop\tools 9.PNG"/>
          <p:cNvPicPr/>
          <p:nvPr/>
        </p:nvPicPr>
        <p:blipFill>
          <a:blip r:embed="rId4" cstate="print"/>
          <a:srcRect r="10596" b="9774"/>
          <a:stretch>
            <a:fillRect/>
          </a:stretch>
        </p:blipFill>
        <p:spPr bwMode="auto">
          <a:xfrm>
            <a:off x="827584" y="2708920"/>
            <a:ext cx="7398520" cy="3645850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Serviços – Baixa de Parcelas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1340768"/>
            <a:ext cx="784887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No momento da liberação de competência o TOTVS Folha de Pagamento chama o TBC, que salva uma solicitação de baixa das parcelas da competência vigente na Fila de Integração. </a:t>
            </a:r>
          </a:p>
          <a:p>
            <a:r>
              <a:rPr lang="pt-BR" dirty="0" smtClean="0"/>
              <a:t> O processo “Agente de Envio” é responsável pelo processamento desta requisição e o status deste processamento pode ser verificado no “Monitor da Fila de Integração”.</a:t>
            </a:r>
          </a:p>
        </p:txBody>
      </p:sp>
      <p:sp>
        <p:nvSpPr>
          <p:cNvPr id="8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600" y="3061221"/>
            <a:ext cx="7295728" cy="3255879"/>
          </a:xfrm>
          <a:prstGeom prst="rect">
            <a:avLst/>
          </a:prstGeom>
          <a:noFill/>
          <a:ln w="12700">
            <a:solidFill>
              <a:schemeClr val="tx1">
                <a:lumMod val="65000"/>
                <a:lumOff val="35000"/>
              </a:schemeClr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Arquitetura – Baixa de Parcelas </a:t>
            </a:r>
          </a:p>
          <a:p>
            <a:endParaRPr lang="pt-BR" sz="2000" b="1" dirty="0" smtClean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268760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O processo de liberação de competência salva uma mensagem de “baixa de parcelas” na fila de integração do TBC, que fica responsável pelo processamento das baixas.</a:t>
            </a:r>
          </a:p>
          <a:p>
            <a:pPr algn="just"/>
            <a:r>
              <a:rPr lang="pt-BR" dirty="0" smtClean="0"/>
              <a:t>Para que esta mensagem seja processada é necessário que o processo de “Envio da Fila de Integração” seja executado (manualmente ou via agendamento recorrente).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3686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0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6869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957289"/>
            <a:ext cx="8282332" cy="328002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Agendamento dos Serviços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268760"/>
            <a:ext cx="814393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/>
              <a:t>Os processos de “Agente de Envio” da Fila de Integração e “Integrar Totvs Folha x Tools” devem ser executados cada um em seu momento específico, mas o mais recomendado é que os mesmos sejam agendados com a recorrência de acordo com a necessidade de cada cliente.</a:t>
            </a:r>
          </a:p>
          <a:p>
            <a:r>
              <a:rPr lang="pt-BR" dirty="0" smtClean="0"/>
              <a:t>O agendamento recorrente pode seguir as seguintes configurações:</a:t>
            </a:r>
          </a:p>
        </p:txBody>
      </p:sp>
      <p:sp>
        <p:nvSpPr>
          <p:cNvPr id="9" name="CaixaDeTexto 8"/>
          <p:cNvSpPr txBox="1"/>
          <p:nvPr/>
        </p:nvSpPr>
        <p:spPr>
          <a:xfrm>
            <a:off x="539552" y="2708920"/>
            <a:ext cx="3312368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endParaRPr lang="pt-BR" b="1" dirty="0" smtClean="0"/>
          </a:p>
          <a:p>
            <a:pPr algn="just"/>
            <a:r>
              <a:rPr lang="pt-BR" b="1" dirty="0" smtClean="0"/>
              <a:t>Semanal: </a:t>
            </a:r>
            <a:r>
              <a:rPr lang="pt-BR" dirty="0" smtClean="0"/>
              <a:t>De acordo com os dias da semana parametrizados.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Mensal: </a:t>
            </a:r>
            <a:r>
              <a:rPr lang="pt-BR" dirty="0" smtClean="0"/>
              <a:t>Todos os meses, no mesmo horário e no(s) dia(s) de acordo com o definido.</a:t>
            </a:r>
          </a:p>
          <a:p>
            <a:pPr algn="just"/>
            <a:endParaRPr lang="pt-BR" dirty="0" smtClean="0"/>
          </a:p>
          <a:p>
            <a:pPr algn="just"/>
            <a:r>
              <a:rPr lang="pt-BR" b="1" dirty="0" smtClean="0"/>
              <a:t>Diário: </a:t>
            </a:r>
            <a:r>
              <a:rPr lang="pt-BR" dirty="0" smtClean="0"/>
              <a:t>Diariamente, a cada intervalo (em horas) de acordo com o definido</a:t>
            </a:r>
          </a:p>
        </p:txBody>
      </p:sp>
      <p:sp>
        <p:nvSpPr>
          <p:cNvPr id="8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505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3928" y="3284984"/>
            <a:ext cx="4648200" cy="2514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Parametrização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196752"/>
            <a:ext cx="8143932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err="1" smtClean="0"/>
              <a:t>Check-List</a:t>
            </a:r>
            <a:r>
              <a:rPr lang="pt-BR" b="1" dirty="0" smtClean="0"/>
              <a:t> de Parametrização</a:t>
            </a:r>
          </a:p>
          <a:p>
            <a:pPr algn="just"/>
            <a:endParaRPr lang="pt-BR" dirty="0" smtClean="0"/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 Executar o Configurador da integração.</a:t>
            </a:r>
          </a:p>
          <a:p>
            <a:pPr algn="just"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Parametrizar as configurações gerais da Fila de Integração.</a:t>
            </a:r>
          </a:p>
          <a:p>
            <a:pPr algn="just"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 Parametrizar os caminhos dos WebServices do Tools.</a:t>
            </a:r>
          </a:p>
          <a:p>
            <a:pPr algn="just"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 Inserir o tipo de empréstimo AVBTOTVS na tabela dinâmica INT30.</a:t>
            </a:r>
          </a:p>
          <a:p>
            <a:pPr algn="just"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 Inserir o acumulador AVBTOOLS na tabela dinâmica INT34.</a:t>
            </a:r>
          </a:p>
          <a:p>
            <a:pPr algn="just"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Font typeface="Wingdings" pitchFamily="2" charset="2"/>
              <a:buChar char="ü"/>
            </a:pPr>
            <a:r>
              <a:rPr lang="pt-BR" dirty="0" smtClean="0"/>
              <a:t> Parametrizar os eventos que fazem parte do acumulador AVBTOOLS.</a:t>
            </a:r>
          </a:p>
          <a:p>
            <a:pPr algn="just">
              <a:buFont typeface="Wingdings" pitchFamily="2" charset="2"/>
              <a:buChar char="ü"/>
            </a:pPr>
            <a:endParaRPr lang="pt-BR" dirty="0" smtClean="0"/>
          </a:p>
          <a:p>
            <a:pPr algn="just">
              <a:buFont typeface="Wingdings" pitchFamily="2" charset="2"/>
              <a:buChar char="ü"/>
            </a:pPr>
            <a:endParaRPr lang="pt-BR" dirty="0" smtClean="0"/>
          </a:p>
        </p:txBody>
      </p:sp>
      <p:sp>
        <p:nvSpPr>
          <p:cNvPr id="6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Parametrização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196752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Executar o Configurador da integração</a:t>
            </a:r>
          </a:p>
        </p:txBody>
      </p:sp>
      <p:sp>
        <p:nvSpPr>
          <p:cNvPr id="6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717032"/>
            <a:ext cx="3456384" cy="243885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891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2132856"/>
            <a:ext cx="4680520" cy="330262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8916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1920" y="2023098"/>
            <a:ext cx="3796978" cy="267629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8917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04048" y="1484784"/>
            <a:ext cx="3449638" cy="243363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Parametrização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196752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Parametrizar as configurações gerais da Fila de Integração</a:t>
            </a:r>
          </a:p>
        </p:txBody>
      </p:sp>
      <p:sp>
        <p:nvSpPr>
          <p:cNvPr id="6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68" y="3356992"/>
            <a:ext cx="3455988" cy="2478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9939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2924944"/>
            <a:ext cx="4104456" cy="256388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9940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47864" y="2708920"/>
            <a:ext cx="3260725" cy="23145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39941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076056" y="1988840"/>
            <a:ext cx="3317875" cy="236537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Parametrização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196752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Parametrizar os caminhos dos WebServices do Tools</a:t>
            </a:r>
          </a:p>
        </p:txBody>
      </p:sp>
      <p:sp>
        <p:nvSpPr>
          <p:cNvPr id="6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645024"/>
            <a:ext cx="3455988" cy="247808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29665" y="2420888"/>
            <a:ext cx="4585538" cy="326903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6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13841" y="1988840"/>
            <a:ext cx="3895105" cy="277246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0965" name="Picture 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842033" y="1628800"/>
            <a:ext cx="3762415" cy="268194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Introdução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3419872" y="2333779"/>
            <a:ext cx="511256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63538" algn="just"/>
            <a:r>
              <a:rPr lang="pt-BR" dirty="0" smtClean="0"/>
              <a:t>Neste treinamento você aprenderá todo o fluxo de execução e arquitetura da integração do Totvs Folha com o TOOLS.</a:t>
            </a:r>
          </a:p>
        </p:txBody>
      </p:sp>
      <p:pic>
        <p:nvPicPr>
          <p:cNvPr id="4104" name="Picture 8" descr="C:\GDP Integrações\Imagens\Logos\Logo Conector 4 -socket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2348880"/>
            <a:ext cx="2160240" cy="2160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Parametrização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196752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Inserir o tipo de empréstimo AVBTOTVS na tabela dinâmica INT30</a:t>
            </a:r>
          </a:p>
        </p:txBody>
      </p:sp>
      <p:sp>
        <p:nvSpPr>
          <p:cNvPr id="6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198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99592" y="2492896"/>
            <a:ext cx="4266170" cy="3645636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Retângulo de cantos arredondados 9"/>
          <p:cNvSpPr/>
          <p:nvPr/>
        </p:nvSpPr>
        <p:spPr>
          <a:xfrm>
            <a:off x="1187624" y="5013176"/>
            <a:ext cx="2232248" cy="216024"/>
          </a:xfrm>
          <a:prstGeom prst="round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653136"/>
            <a:ext cx="3667125" cy="209550"/>
          </a:xfrm>
          <a:prstGeom prst="roundRect">
            <a:avLst>
              <a:gd name="adj" fmla="val 4167"/>
            </a:avLst>
          </a:prstGeom>
          <a:gradFill>
            <a:gsLst>
              <a:gs pos="0">
                <a:srgbClr val="8488C4"/>
              </a:gs>
              <a:gs pos="53000">
                <a:srgbClr val="D4DEFF"/>
              </a:gs>
              <a:gs pos="83000">
                <a:srgbClr val="D4DEFF"/>
              </a:gs>
              <a:gs pos="100000">
                <a:srgbClr val="96AB94"/>
              </a:gs>
            </a:gsLst>
            <a:lin ang="5400000" scaled="1"/>
          </a:gradFill>
          <a:ln w="76200" cap="sq">
            <a:solidFill>
              <a:srgbClr val="EAEAEA"/>
            </a:solidFill>
            <a:miter lim="800000"/>
          </a:ln>
          <a:effectLst>
            <a:outerShdw blurRad="76200" dist="12700" dir="2700000" sy="-23000" kx="-800400" algn="bl" rotWithShape="0">
              <a:prstClr val="black">
                <a:alpha val="20000"/>
              </a:prstClr>
            </a:outerShdw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199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4008" y="2276872"/>
            <a:ext cx="3713423" cy="221347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Parametrização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196752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Inserir o acumulador AVBTOOLS na tabela dinâmica INT34</a:t>
            </a:r>
          </a:p>
        </p:txBody>
      </p:sp>
      <p:sp>
        <p:nvSpPr>
          <p:cNvPr id="6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1700808"/>
            <a:ext cx="5035277" cy="430287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10" name="Retângulo de cantos arredondados 9"/>
          <p:cNvSpPr/>
          <p:nvPr/>
        </p:nvSpPr>
        <p:spPr>
          <a:xfrm>
            <a:off x="971600" y="5157192"/>
            <a:ext cx="2232248" cy="144016"/>
          </a:xfrm>
          <a:prstGeom prst="roundRect">
            <a:avLst/>
          </a:prstGeom>
          <a:noFill/>
          <a:ln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pic>
        <p:nvPicPr>
          <p:cNvPr id="43011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536" y="4797152"/>
            <a:ext cx="3638550" cy="20002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3012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16016" y="2204864"/>
            <a:ext cx="3924651" cy="2334121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Parametrização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196752"/>
            <a:ext cx="814393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b="1" dirty="0" smtClean="0"/>
              <a:t>Parametrizar os eventos que fazem parte do acumulador AVBTOOLS</a:t>
            </a:r>
          </a:p>
        </p:txBody>
      </p:sp>
      <p:sp>
        <p:nvSpPr>
          <p:cNvPr id="6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1988840"/>
            <a:ext cx="5887807" cy="4179189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4035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03848" y="1700808"/>
            <a:ext cx="4962525" cy="324167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6215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Revisando os Objetivos Propostos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181" name="CaixaDeTexto 180"/>
          <p:cNvSpPr txBox="1"/>
          <p:nvPr/>
        </p:nvSpPr>
        <p:spPr>
          <a:xfrm>
            <a:off x="395536" y="2143116"/>
            <a:ext cx="597666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/>
              <a:t>Neste treinamento estudamos os seguintes assuntos:</a:t>
            </a:r>
          </a:p>
          <a:p>
            <a:endParaRPr lang="pt-BR" dirty="0" smtClean="0"/>
          </a:p>
          <a:p>
            <a:pPr marL="363538" indent="-363538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 smtClean="0"/>
              <a:t>Parametrização da integração.</a:t>
            </a:r>
          </a:p>
          <a:p>
            <a:pPr marL="363538" indent="-363538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 smtClean="0"/>
              <a:t>Serviços disponibilizados pela integração.</a:t>
            </a:r>
          </a:p>
          <a:p>
            <a:pPr marL="363538" indent="-363538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 smtClean="0"/>
              <a:t>Arquitetura da integração.</a:t>
            </a:r>
          </a:p>
          <a:p>
            <a:pPr marL="363538" indent="-363538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 smtClean="0"/>
              <a:t>Agendamento de Jobs.</a:t>
            </a:r>
          </a:p>
        </p:txBody>
      </p:sp>
      <p:pic>
        <p:nvPicPr>
          <p:cNvPr id="13" name="Picture 2" descr="C:\Projetos TOTVS\PPT\sombrinha-vertical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 rot="10800000">
            <a:off x="5643570" y="2000240"/>
            <a:ext cx="2643206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CaixaDeTexto 13"/>
          <p:cNvSpPr txBox="1"/>
          <p:nvPr/>
        </p:nvSpPr>
        <p:spPr>
          <a:xfrm>
            <a:off x="467544" y="1196752"/>
            <a:ext cx="8319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dirty="0" smtClean="0"/>
              <a:t>Finalizamos o treinamento da integração TOTVS Folha x Tools.</a:t>
            </a:r>
            <a:endParaRPr lang="pt-BR" dirty="0"/>
          </a:p>
        </p:txBody>
      </p:sp>
      <p:pic>
        <p:nvPicPr>
          <p:cNvPr id="15" name="Picture 5" descr="SP002825 copy c sombra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91315" y="2357430"/>
            <a:ext cx="2081213" cy="3846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 descr="LogoTOTVS11vert_preto_monocromatico.jp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lum bright="70000" contrast="-70000"/>
          </a:blip>
          <a:stretch>
            <a:fillRect/>
          </a:stretch>
        </p:blipFill>
        <p:spPr>
          <a:xfrm>
            <a:off x="2771800" y="1412776"/>
            <a:ext cx="3461191" cy="3477600"/>
          </a:xfrm>
          <a:prstGeom prst="rect">
            <a:avLst/>
          </a:prstGeom>
        </p:spPr>
      </p:pic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669925" y="5329238"/>
            <a:ext cx="7696200" cy="10144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defRPr/>
            </a:pPr>
            <a:r>
              <a:rPr lang="pt-BR" sz="1200" b="0" dirty="0">
                <a:solidFill>
                  <a:srgbClr val="5F5F5F"/>
                </a:solidFill>
                <a:latin typeface="+mj-lt"/>
              </a:rPr>
              <a:t>Este material é de propriedade da TOTVS S/A, sendo proibida a sua reprodução em qualquer meio, total ou parcial, sem aprovação por escrito. Todos os direitos estão reservados. A informação contida aqui é confidencial e não pode ser utilizada fora da empresa ou das franquias que fazem parte da nossa rede, não podendo ser divulgada para clientes, parceiros ou outra empresa ou indivíduo sem o prévio consentimento de um diretor da TOTVS S/A.  As opiniões expressas aqui estão sujeitas a modificação sem aviso prévio.</a:t>
            </a:r>
            <a:endParaRPr lang="en-US" sz="1200" b="0" dirty="0">
              <a:solidFill>
                <a:srgbClr val="5F5F5F"/>
              </a:solidFill>
              <a:latin typeface="+mj-lt"/>
            </a:endParaRPr>
          </a:p>
        </p:txBody>
      </p:sp>
      <p:pic>
        <p:nvPicPr>
          <p:cNvPr id="11269" name="Picture 2" descr="C:\Projetos TOTVS\PPT\sombrinha-vertical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76300" y="5095875"/>
            <a:ext cx="74295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CaixaDeTexto 12"/>
          <p:cNvSpPr txBox="1">
            <a:spLocks noChangeArrowheads="1"/>
          </p:cNvSpPr>
          <p:nvPr/>
        </p:nvSpPr>
        <p:spPr bwMode="auto">
          <a:xfrm>
            <a:off x="1600200" y="2743200"/>
            <a:ext cx="58007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defRPr/>
            </a:pPr>
            <a:r>
              <a:rPr lang="pt-BR" sz="2400" b="1" dirty="0">
                <a:solidFill>
                  <a:srgbClr val="1F497D"/>
                </a:solidFill>
                <a:latin typeface="+mj-lt"/>
              </a:rPr>
              <a:t>A TOTVS agradece a sua participação.</a:t>
            </a:r>
          </a:p>
        </p:txBody>
      </p:sp>
      <p:sp>
        <p:nvSpPr>
          <p:cNvPr id="7" name="CaixaDeTexto 5"/>
          <p:cNvSpPr txBox="1">
            <a:spLocks noChangeArrowheads="1"/>
          </p:cNvSpPr>
          <p:nvPr/>
        </p:nvSpPr>
        <p:spPr bwMode="auto">
          <a:xfrm>
            <a:off x="428625" y="704850"/>
            <a:ext cx="621506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defRPr/>
            </a:pPr>
            <a:r>
              <a:rPr lang="pt-BR" sz="2000" b="1" dirty="0">
                <a:solidFill>
                  <a:srgbClr val="3A6598"/>
                </a:solidFill>
                <a:latin typeface="+mj-lt"/>
              </a:rPr>
              <a:t>Agradecimento</a:t>
            </a:r>
          </a:p>
        </p:txBody>
      </p:sp>
      <p:sp>
        <p:nvSpPr>
          <p:cNvPr id="9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6215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Objetivos  Específicos do Curso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00034" y="1519624"/>
            <a:ext cx="4864054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3538" indent="-363538"/>
            <a:r>
              <a:rPr lang="pt-BR" dirty="0" smtClean="0"/>
              <a:t>Ao término do curso, o aluno deverá:</a:t>
            </a:r>
          </a:p>
          <a:p>
            <a:pPr marL="363538" indent="-363538">
              <a:buFont typeface="Arial" pitchFamily="34" charset="0"/>
              <a:buChar char="•"/>
            </a:pPr>
            <a:endParaRPr lang="pt-BR" dirty="0" smtClean="0"/>
          </a:p>
          <a:p>
            <a:pPr marL="363538" indent="-363538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 smtClean="0"/>
              <a:t>Estar apto a fazer a instalação e parametrização da integração.</a:t>
            </a:r>
          </a:p>
          <a:p>
            <a:pPr marL="363538" indent="-363538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 smtClean="0"/>
              <a:t>Entender os Serviços da integração Folha x Tools</a:t>
            </a:r>
          </a:p>
          <a:p>
            <a:pPr marL="363538" indent="-363538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 smtClean="0"/>
              <a:t>Entender a Arquitetura da integração Folha x Tools</a:t>
            </a:r>
          </a:p>
          <a:p>
            <a:pPr marL="363538" indent="-363538" algn="just">
              <a:lnSpc>
                <a:spcPct val="150000"/>
              </a:lnSpc>
              <a:buFont typeface="Wingdings" pitchFamily="2" charset="2"/>
              <a:buChar char="ü"/>
            </a:pPr>
            <a:r>
              <a:rPr lang="pt-BR" dirty="0" smtClean="0"/>
              <a:t>Estar apto a fazer análise de erros da integração.</a:t>
            </a:r>
          </a:p>
        </p:txBody>
      </p:sp>
      <p:pic>
        <p:nvPicPr>
          <p:cNvPr id="5" name="Picture 2" descr="C:\Projetos TOTVS\PPT\sombrinha-vertical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508104" y="1700808"/>
            <a:ext cx="314325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8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228184" y="2420888"/>
            <a:ext cx="1926256" cy="260755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6215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Introdução - Conceito da integração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340768"/>
            <a:ext cx="796039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63538" algn="just"/>
            <a:r>
              <a:rPr lang="pt-BR" dirty="0" smtClean="0"/>
              <a:t>Esta integração visa disponibilizar serviços através do qual os funcionários das empresas que utilizem o módulo de RH dos </a:t>
            </a:r>
            <a:r>
              <a:rPr lang="pt-BR" dirty="0" err="1" smtClean="0"/>
              <a:t>ERPs</a:t>
            </a:r>
            <a:r>
              <a:rPr lang="pt-BR" dirty="0" smtClean="0"/>
              <a:t> TOTVS (Protheus, Datasul, RM e </a:t>
            </a:r>
            <a:r>
              <a:rPr lang="pt-BR" dirty="0" err="1" smtClean="0"/>
              <a:t>Logix</a:t>
            </a:r>
            <a:r>
              <a:rPr lang="pt-BR" dirty="0" smtClean="0"/>
              <a:t>) possam solicitar empréstimos consignados com averbação em folha, despendendo o mínimo de envolvimento do RH.</a:t>
            </a:r>
          </a:p>
        </p:txBody>
      </p:sp>
      <p:pic>
        <p:nvPicPr>
          <p:cNvPr id="5" name="Picture 2" descr="C:\Projetos TOTVS\PPT\sombrinha-vertical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4329796" y="-937307"/>
            <a:ext cx="314325" cy="746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Imagem 17" descr="Foto07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39752" y="3040945"/>
            <a:ext cx="4320480" cy="32683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62150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Introdução – Partes Envolvidas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340768"/>
            <a:ext cx="796039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-363538" algn="just">
              <a:buFont typeface="Arial" pitchFamily="34" charset="0"/>
              <a:buChar char="•"/>
            </a:pPr>
            <a:r>
              <a:rPr lang="pt-BR" b="1" dirty="0" smtClean="0"/>
              <a:t>Tools: </a:t>
            </a:r>
            <a:r>
              <a:rPr lang="pt-BR" dirty="0" smtClean="0"/>
              <a:t>Sistema responsável pelo cadastramento, calculo e averbação do empréstimo, juntamente com a </a:t>
            </a:r>
            <a:r>
              <a:rPr lang="pt-BR" smtClean="0"/>
              <a:t>comunicação com </a:t>
            </a:r>
            <a:r>
              <a:rPr lang="pt-BR" dirty="0" smtClean="0"/>
              <a:t>o Banco cedente.</a:t>
            </a:r>
          </a:p>
          <a:p>
            <a:pPr indent="-363538" algn="just">
              <a:buFont typeface="Arial" pitchFamily="34" charset="0"/>
              <a:buChar char="•"/>
            </a:pPr>
            <a:endParaRPr lang="pt-BR" b="1" dirty="0" smtClean="0"/>
          </a:p>
          <a:p>
            <a:pPr indent="-363538" algn="just">
              <a:buFont typeface="Arial" pitchFamily="34" charset="0"/>
              <a:buChar char="•"/>
            </a:pPr>
            <a:r>
              <a:rPr lang="pt-BR" b="1" dirty="0" smtClean="0"/>
              <a:t>Totvs Folha de Pagamento:</a:t>
            </a:r>
            <a:r>
              <a:rPr lang="pt-BR" dirty="0" smtClean="0"/>
              <a:t> Sistema responsável pelo controle do RH da empresa, incluindo o controle da folha de pagamento e o desconto dos empréstimos em folha.</a:t>
            </a:r>
          </a:p>
          <a:p>
            <a:pPr indent="-363538" algn="just">
              <a:buFont typeface="Arial" pitchFamily="34" charset="0"/>
              <a:buChar char="•"/>
            </a:pPr>
            <a:endParaRPr lang="pt-BR" dirty="0" smtClean="0"/>
          </a:p>
          <a:p>
            <a:pPr indent="-363538" algn="just">
              <a:buFont typeface="Arial" pitchFamily="34" charset="0"/>
              <a:buChar char="•"/>
            </a:pPr>
            <a:r>
              <a:rPr lang="pt-BR" b="1" dirty="0" smtClean="0"/>
              <a:t>Totvs Business </a:t>
            </a:r>
            <a:r>
              <a:rPr lang="pt-BR" b="1" dirty="0" err="1" smtClean="0"/>
              <a:t>Connector</a:t>
            </a:r>
            <a:r>
              <a:rPr lang="pt-BR" b="1" dirty="0" smtClean="0"/>
              <a:t>:</a:t>
            </a:r>
            <a:r>
              <a:rPr lang="pt-BR" dirty="0" smtClean="0"/>
              <a:t> Sistema responsável pela comunicação entre o Tools e o Totvs Folha, disponibilizando os serviços que viabilizam a averbação entre as duas partes.</a:t>
            </a:r>
          </a:p>
        </p:txBody>
      </p:sp>
      <p:pic>
        <p:nvPicPr>
          <p:cNvPr id="9" name="Picture 2" descr="C:\Projetos TOTVS\PPT\sombrinha-vertical.pn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 rot="5400000">
            <a:off x="4283855" y="764591"/>
            <a:ext cx="314325" cy="746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Instalação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7" name="Retângulo 6"/>
          <p:cNvSpPr/>
          <p:nvPr/>
        </p:nvSpPr>
        <p:spPr>
          <a:xfrm>
            <a:off x="539552" y="1196752"/>
            <a:ext cx="814393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A integração não necessita de nenhuma instalação específica, somente da instalação dos softwares envolvidos.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err="1" smtClean="0"/>
              <a:t>Pre-requisitos</a:t>
            </a:r>
            <a:r>
              <a:rPr lang="pt-BR" dirty="0" smtClean="0"/>
              <a:t>:</a:t>
            </a:r>
          </a:p>
          <a:p>
            <a:pPr algn="just"/>
            <a:endParaRPr lang="pt-BR" dirty="0" smtClean="0"/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Instalação da Biblioteca RM – 11.20 com ultimo </a:t>
            </a:r>
            <a:r>
              <a:rPr lang="pt-BR" dirty="0" err="1" smtClean="0"/>
              <a:t>patch</a:t>
            </a:r>
            <a:r>
              <a:rPr lang="pt-BR" dirty="0" smtClean="0"/>
              <a:t> e específica ou superior.</a:t>
            </a:r>
          </a:p>
          <a:p>
            <a:pPr algn="just">
              <a:buFont typeface="Arial" pitchFamily="34" charset="0"/>
              <a:buChar char="•"/>
            </a:pPr>
            <a:endParaRPr lang="pt-BR" dirty="0" smtClean="0"/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Instalação do Tools.</a:t>
            </a:r>
          </a:p>
          <a:p>
            <a:pPr algn="just">
              <a:buFont typeface="Arial" pitchFamily="34" charset="0"/>
              <a:buChar char="•"/>
            </a:pPr>
            <a:endParaRPr lang="pt-BR" dirty="0" smtClean="0"/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Ambiente com comunicação livre via WebService do RM para o Tools.</a:t>
            </a:r>
          </a:p>
        </p:txBody>
      </p:sp>
      <p:sp>
        <p:nvSpPr>
          <p:cNvPr id="6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Serviços – Consumo via Fila de Integração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134076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/>
              <a:t>Consulta de Funcionários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O Tools consulta no Totvs Folha os dados de um ou mais funcionários.</a:t>
            </a:r>
          </a:p>
          <a:p>
            <a:pPr algn="just"/>
            <a:r>
              <a:rPr lang="pt-BR" dirty="0" smtClean="0"/>
              <a:t>Dentre as informações passadas estão os dados de empréstimos do funcionário.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611560" y="2564904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/>
              <a:t>Consulta da Situação da Folha de Pagamento 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Serviço disponibilizado pelo Totvs Folha para que o Tools consulte se a folha de pagamento está aberta ou fechada.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611560" y="3717032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/>
              <a:t>Cadastro de Empréstimos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Serviço disponibilizado pelo Totvs Folha para que o Tools faça a inserção dos empréstimos para desconto em folha de pagamento.</a:t>
            </a:r>
          </a:p>
        </p:txBody>
      </p:sp>
      <p:sp>
        <p:nvSpPr>
          <p:cNvPr id="10" name="CaixaDeTexto 9"/>
          <p:cNvSpPr txBox="1"/>
          <p:nvPr/>
        </p:nvSpPr>
        <p:spPr>
          <a:xfrm>
            <a:off x="611560" y="4869160"/>
            <a:ext cx="806489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/>
              <a:t>Quitação de Empréstimos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Serviço disponibilizado pelo Totvs Folha para que o Tools informe a quitação de um empréstimo, assim cancelando a cobrança na folha de pagamento do funcionário.</a:t>
            </a:r>
          </a:p>
        </p:txBody>
      </p:sp>
      <p:sp>
        <p:nvSpPr>
          <p:cNvPr id="13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Arquitetura – Comunicação via Fila de Integração Tools</a:t>
            </a:r>
          </a:p>
        </p:txBody>
      </p:sp>
      <p:sp>
        <p:nvSpPr>
          <p:cNvPr id="7" name="Retângulo 6"/>
          <p:cNvSpPr/>
          <p:nvPr/>
        </p:nvSpPr>
        <p:spPr>
          <a:xfrm>
            <a:off x="539552" y="1268760"/>
            <a:ext cx="81439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pt-BR" dirty="0" smtClean="0"/>
              <a:t>Para o consumo das solicitações efetuadas pela Fila de Integração do Tools o Folha utiliza um processo agendado recorrentemente que efetua a busca das solicitações via WebService, as processa e envia o retorno também via WebService.</a:t>
            </a:r>
          </a:p>
        </p:txBody>
      </p:sp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pt-BR"/>
          </a:p>
        </p:txBody>
      </p:sp>
      <p:sp>
        <p:nvSpPr>
          <p:cNvPr id="14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79712" y="2420888"/>
            <a:ext cx="4971281" cy="382650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softEdge rad="31750"/>
          </a:effectLst>
        </p:spPr>
      </p:pic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CaixaDeTexto 5"/>
          <p:cNvSpPr txBox="1">
            <a:spLocks noChangeArrowheads="1"/>
          </p:cNvSpPr>
          <p:nvPr/>
        </p:nvSpPr>
        <p:spPr bwMode="auto">
          <a:xfrm>
            <a:off x="428625" y="742950"/>
            <a:ext cx="842965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pt-BR" sz="2000" b="1" dirty="0" smtClean="0">
                <a:solidFill>
                  <a:srgbClr val="3A6598"/>
                </a:solidFill>
              </a:rPr>
              <a:t>Serviços – Consumo via WebService</a:t>
            </a:r>
            <a:endParaRPr lang="pt-BR" sz="2000" b="1" dirty="0">
              <a:solidFill>
                <a:srgbClr val="3A6598"/>
              </a:solidFill>
            </a:endParaRPr>
          </a:p>
        </p:txBody>
      </p:sp>
      <p:sp>
        <p:nvSpPr>
          <p:cNvPr id="6" name="CaixaDeTexto 5"/>
          <p:cNvSpPr txBox="1"/>
          <p:nvPr/>
        </p:nvSpPr>
        <p:spPr>
          <a:xfrm>
            <a:off x="611560" y="1340768"/>
            <a:ext cx="78488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/>
              <a:t>Calcular Saldo Devedor para Demissão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Serviço disponibilizado pelo Tools para que o Totvs Folha consulte o saldo devedor do funcionário no dia especificado. Esta consulta é utilizada no cálculo da rescisão.</a:t>
            </a:r>
          </a:p>
        </p:txBody>
      </p:sp>
      <p:sp>
        <p:nvSpPr>
          <p:cNvPr id="12" name="CaixaDeTexto 11"/>
          <p:cNvSpPr txBox="1"/>
          <p:nvPr/>
        </p:nvSpPr>
        <p:spPr>
          <a:xfrm>
            <a:off x="611560" y="2564904"/>
            <a:ext cx="799288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b="1" dirty="0" smtClean="0"/>
              <a:t>Baixa da Demissão no Tools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Serviço disponibilizado pelo Tools para que o Totvs Folha informe que o funcionário não terá mais desconto em folha pois não possui mais nenhuma ligação com a empresa. O serviço informa o saldo debitado do funcionário na rescisão.</a:t>
            </a:r>
          </a:p>
        </p:txBody>
      </p:sp>
      <p:sp>
        <p:nvSpPr>
          <p:cNvPr id="16" name="CaixaDeTexto 15"/>
          <p:cNvSpPr txBox="1"/>
          <p:nvPr/>
        </p:nvSpPr>
        <p:spPr>
          <a:xfrm>
            <a:off x="611560" y="4005064"/>
            <a:ext cx="80648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pt-BR" b="1" dirty="0" smtClean="0"/>
              <a:t>Baixa de Parcelas</a:t>
            </a:r>
          </a:p>
          <a:p>
            <a:pPr algn="just"/>
            <a:endParaRPr lang="pt-BR" dirty="0" smtClean="0"/>
          </a:p>
          <a:p>
            <a:pPr algn="just"/>
            <a:r>
              <a:rPr lang="pt-BR" dirty="0" smtClean="0"/>
              <a:t>Serviço disponibilizado pelo Tools para que o Totvs Folha informe as parcelas baixadas de cada funcionário na folha de pagamentos.</a:t>
            </a:r>
          </a:p>
          <a:p>
            <a:pPr algn="just"/>
            <a:r>
              <a:rPr lang="pt-BR" dirty="0" smtClean="0"/>
              <a:t>Este serviço é dividido em três, que são eles:</a:t>
            </a:r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Marcação do início do envio de parcelas</a:t>
            </a:r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Envio de parcela</a:t>
            </a:r>
          </a:p>
          <a:p>
            <a:pPr algn="just">
              <a:buFont typeface="Arial" pitchFamily="34" charset="0"/>
              <a:buChar char="•"/>
            </a:pPr>
            <a:r>
              <a:rPr lang="pt-BR" dirty="0" smtClean="0"/>
              <a:t> Marcação do término do envio de parcelas</a:t>
            </a:r>
          </a:p>
          <a:p>
            <a:pPr algn="just"/>
            <a:endParaRPr lang="pt-BR" dirty="0" smtClean="0"/>
          </a:p>
          <a:p>
            <a:pPr algn="just"/>
            <a:endParaRPr lang="pt-BR" dirty="0" smtClean="0"/>
          </a:p>
        </p:txBody>
      </p:sp>
      <p:sp>
        <p:nvSpPr>
          <p:cNvPr id="8" name="CaixaDeTexto 4"/>
          <p:cNvSpPr txBox="1">
            <a:spLocks noChangeArrowheads="1"/>
          </p:cNvSpPr>
          <p:nvPr/>
        </p:nvSpPr>
        <p:spPr bwMode="auto">
          <a:xfrm>
            <a:off x="238125" y="142875"/>
            <a:ext cx="2663165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pt-BR" sz="2200" b="1" dirty="0" smtClean="0">
                <a:solidFill>
                  <a:srgbClr val="FFFFFF"/>
                </a:solidFill>
                <a:ea typeface="Arial Unicode MS" pitchFamily="34" charset="-128"/>
                <a:cs typeface="Arial Unicode MS" pitchFamily="34" charset="-128"/>
              </a:rPr>
              <a:t>TOTVS Folha x TOOLS</a:t>
            </a:r>
            <a:endParaRPr lang="pt-BR" sz="2200" b="1" dirty="0">
              <a:solidFill>
                <a:srgbClr val="FFFFFF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ATION_ID" val="2200"/>
  <p:tag name="MMPROD_NEXTUNIQUEID" val="10009"/>
  <p:tag name="MMPROD_UIDATA" val="&lt;database version=&quot;7.0&quot;&gt;&lt;object type=&quot;1&quot; unique_id=&quot;10001&quot;&gt;&lt;object type=&quot;8&quot; unique_id=&quot;10002&quot;&gt;&lt;/object&gt;&lt;object type=&quot;2&quot; unique_id=&quot;10003&quot;&gt;&lt;object type=&quot;3&quot; unique_id=&quot;10004&quot;&gt;&lt;property id=&quot;20148&quot; value=&quot;5&quot;/&gt;&lt;property id=&quot;20300&quot; value=&quot;Slide 1&quot;/&gt;&lt;property id=&quot;20307&quot; value=&quot;256&quot;/&gt;&lt;/object&gt;&lt;object type=&quot;3&quot; unique_id=&quot;10389&quot;&gt;&lt;property id=&quot;20148&quot; value=&quot;5&quot;/&gt;&lt;property id=&quot;20300&quot; value=&quot;Slide 4&quot;/&gt;&lt;property id=&quot;20307&quot; value=&quot;351&quot;/&gt;&lt;/object&gt;&lt;object type=&quot;3&quot; unique_id=&quot;10390&quot;&gt;&lt;property id=&quot;20148&quot; value=&quot;5&quot;/&gt;&lt;property id=&quot;20300&quot; value=&quot;Slide 5&quot;/&gt;&lt;property id=&quot;20307&quot; value=&quot;352&quot;/&gt;&lt;/object&gt;&lt;object type=&quot;3&quot; unique_id=&quot;10391&quot;&gt;&lt;property id=&quot;20148&quot; value=&quot;5&quot;/&gt;&lt;property id=&quot;20300&quot; value=&quot;Slide 6&quot;/&gt;&lt;property id=&quot;20307&quot; value=&quot;353&quot;/&gt;&lt;/object&gt;&lt;object type=&quot;3&quot; unique_id=&quot;10461&quot;&gt;&lt;property id=&quot;20148&quot; value=&quot;5&quot;/&gt;&lt;property id=&quot;20300&quot; value=&quot;Slide 7&quot;/&gt;&lt;property id=&quot;20307&quot; value=&quot;354&quot;/&gt;&lt;/object&gt;&lt;object type=&quot;3&quot; unique_id=&quot;10540&quot;&gt;&lt;property id=&quot;20148&quot; value=&quot;5&quot;/&gt;&lt;property id=&quot;20300&quot; value=&quot;Slide 8&quot;/&gt;&lt;property id=&quot;20307&quot; value=&quot;355&quot;/&gt;&lt;/object&gt;&lt;object type=&quot;3&quot; unique_id=&quot;10554&quot;&gt;&lt;property id=&quot;20148&quot; value=&quot;5&quot;/&gt;&lt;property id=&quot;20300&quot; value=&quot;Slide 9&quot;/&gt;&lt;property id=&quot;20307&quot; value=&quot;356&quot;/&gt;&lt;/object&gt;&lt;object type=&quot;3&quot; unique_id=&quot;10667&quot;&gt;&lt;property id=&quot;20148&quot; value=&quot;5&quot;/&gt;&lt;property id=&quot;20300&quot; value=&quot;Slide 2&quot;/&gt;&lt;property id=&quot;20307&quot; value=&quot;357&quot;/&gt;&lt;/object&gt;&lt;object type=&quot;3&quot; unique_id=&quot;10773&quot;&gt;&lt;property id=&quot;20148&quot; value=&quot;5&quot;/&gt;&lt;property id=&quot;20300&quot; value=&quot;Slide 3&quot;/&gt;&lt;property id=&quot;20307&quot; value=&quot;358&quot;/&gt;&lt;/object&gt;&lt;object type=&quot;3&quot; unique_id=&quot;11030&quot;&gt;&lt;property id=&quot;20148&quot; value=&quot;5&quot;/&gt;&lt;property id=&quot;20300&quot; value=&quot;Slide 10&quot;/&gt;&lt;property id=&quot;20307&quot; value=&quot;359&quot;/&gt;&lt;/object&gt;&lt;/object&gt;&lt;/object&gt;&lt;/database&gt;"/>
  <p:tag name="SECTOMILLISECCONVERTED" val="1"/>
  <p:tag name="ART_ENCODE_TYPE" val="0"/>
  <p:tag name="ART_ENCODE_INDEX" val="1"/>
  <p:tag name="LMS_COMPLETION_TITLE" val="ppt 1"/>
  <p:tag name="LMS_COMPLETION_ID" val="ppt_1"/>
  <p:tag name="LMS_COMPLETION_VERSION" val="1.0"/>
  <p:tag name="LMS_COMPLETION_DURATION" val="1:00:00"/>
  <p:tag name="LMS_COMPLETION_SCO_TITLE" val="ppt 1"/>
  <p:tag name="LMS_COMPLETION_SCO_ID" val="ppt_1"/>
  <p:tag name="LMS_COMPLETION_EDITION" val="0"/>
  <p:tag name="LMS_COMPLETION_THRESHOLD" val="8"/>
  <p:tag name="LMS_COMPLETION_METHOD" val="VIEW"/>
  <p:tag name="PUBLISH_TITLE" val="ppt 1"/>
  <p:tag name="ARTICULATE_PUBLISH_PATH" val="C:\Users\User\Desktop\Pronto\Educacional\01- Conhecendo o TOTVS Educacional"/>
  <p:tag name="ARTICULATE_LOGO" val="(None selected)"/>
  <p:tag name="ARTICULATE_PRESENTER" val="(None selected)"/>
  <p:tag name="ARTICULATE_PRESENTER_GUID" val="9869030842"/>
  <p:tag name="ARTICULATE_LMS" val="0"/>
  <p:tag name="ARTICULATE_TEMPLATE_GUID" val="1a000000-6000-0000-b000-000000000001"/>
  <p:tag name="LMS_PROTOCOL_METHOD" val="SCORM"/>
  <p:tag name="LMS_PROTOCOL_VERSION" val="1.2"/>
  <p:tag name="LAUNCHINNEWWINDOW" val="0"/>
  <p:tag name="LASTPUBLISHED" val="C:\Users\User\Desktop\Pronto\Educacional\01- Conhecendo o TOTVS Educacional\ppt 1\player.html"/>
  <p:tag name="PRESENTATION_PLAYLIST_COUNT" val="0"/>
  <p:tag name="PRESENTATION_PRESENTER_SLIDE_LEVEL" val="0"/>
  <p:tag name="PRESENTER_PREVIEW_START" val="1"/>
  <p:tag name="PRESENTER_PREVIEW_END" val="8"/>
  <p:tag name="LMS_PUBLISH" val="No"/>
  <p:tag name="ARTICULATE_TEMPLATE" val="Corporate Communications"/>
  <p:tag name="PRESENTER_PREVIEW_MODE" val="0"/>
  <p:tag name="ARTICULATE_PROJECT_CHECK" val="0"/>
  <p:tag name="ARTICULATE_PRESENTER_VERSION" val="6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RAQUEL~1.RIO\AppData\Local\Temp\articulate\presenter\imgtemp\q3GcFEqe_arquivos\slide0001_image001.png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BULLET_2" val="8226"/>
  <p:tag name="BULLET_3" val="8226"/>
  <p:tag name="BULLET_4" val="8226"/>
  <p:tag name="MARGIN_1" val="0"/>
  <p:tag name="MARGIN_2" val="36"/>
  <p:tag name="MARGIN_3" val="72"/>
  <p:tag name="MARGIN_4" val="108"/>
  <p:tag name="MARGIN_5" val="144"/>
  <p:tag name="FONT_SIZE" val="1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7"/>
  <p:tag name="ELAPSEDTIME" val="19,9"/>
  <p:tag name="ANNOTATION_COUNT" val="0"/>
  <p:tag name="ARTICULATE_SLIDE_GUID" val="209ccc7a-175a-4ac6-9bc1-ea8545300397"/>
  <p:tag name="ARTICULATE_SLIDE_NAV" val="3"/>
  <p:tag name="ARTICULATE_SLIDE_PAUSE" val="0"/>
  <p:tag name="ARTICULATE_NAV_LEVEL" val="3"/>
  <p:tag name="ARTICULATE_PLAYLIST_ID" val="-1"/>
  <p:tag name="ARTICULATE_LOCK_SLIDE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RAQUEL~1.RIO\AppData\Local\Temp\articulate\presenter\imgtemp\q3GcFEqe_arquivos\slide0001_image001.png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BULLET_2" val="8226"/>
  <p:tag name="BULLET_3" val="8226"/>
  <p:tag name="BULLET_4" val="8226"/>
  <p:tag name="MARGIN_1" val="0"/>
  <p:tag name="MARGIN_2" val="36"/>
  <p:tag name="MARGIN_3" val="72"/>
  <p:tag name="MARGIN_4" val="108"/>
  <p:tag name="MARGIN_5" val="144"/>
  <p:tag name="FONT_SIZE" val="1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GUID" val="d855ec99-3e84-4dae-8a39-ccb18d3f3cee"/>
  <p:tag name="ARTICULATE_SLIDE_NAV" val="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4"/>
  <p:tag name="ELAPSEDTIME" val="24,1"/>
  <p:tag name="ANNOTATION_COUNT" val="0"/>
  <p:tag name="ARTICULATE_SLIDE_GUID" val="209ccc7a-175a-4ac6-9bc1-ea8545300394"/>
  <p:tag name="ARTICULATE_SLIDE_NAV" val="4"/>
  <p:tag name="ARTICULATE_SLIDE_PAUSE" val="0"/>
  <p:tag name="ARTICULATE_NAV_LEVEL" val="4"/>
  <p:tag name="ARTICULATE_PLAYLIST_ID" val="-1"/>
  <p:tag name="ARTICULATE_LOCK_SLIDE" val="0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MARGIN_1" val="0"/>
  <p:tag name="MARGIN_2" val="36"/>
  <p:tag name="MARGIN_3" val="72"/>
  <p:tag name="MARGIN_4" val="108"/>
  <p:tag name="MARGIN_5" val="144"/>
  <p:tag name="FONT_SIZE" val="12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LAPSEDTIME" val="33,7"/>
  <p:tag name="ANNOTATION_COUNT" val="0"/>
  <p:tag name="ARTICULATE_SLIDE_NAV" val="12"/>
  <p:tag name="AUDIO_ID" val="471"/>
  <p:tag name="ARTICULATE_SLIDE_GUID" val="c64acc49-ae00-42b2-85fb-47a038bf047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7"/>
  <p:tag name="ELAPSEDTIME" val="19,9"/>
  <p:tag name="ANNOTATION_COUNT" val="0"/>
  <p:tag name="ARTICULATE_SLIDE_GUID" val="209ccc7a-175a-4ac6-9bc1-ea8545300397"/>
  <p:tag name="ARTICULATE_SLIDE_NAV" val="3"/>
  <p:tag name="ARTICULATE_SLIDE_PAUSE" val="0"/>
  <p:tag name="ARTICULATE_NAV_LEVEL" val="3"/>
  <p:tag name="ARTICULATE_PLAYLIST_ID" val="-1"/>
  <p:tag name="ARTICULATE_LOCK_SLIDE" val="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VIVIAN~1.TOR\CONFIG~1\Temp\articulate\presenter\imgtemp\tp2GEszR_arquivos\slide0001_image001.png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DOCUME~1\VIVIAN~1.TOR\CONFIG~1\Temp\articulate\presenter\imgtemp\qkS2LgZB_arquivos\slide0001_image001.png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BULLET_2" val="8226"/>
  <p:tag name="BULLET_3" val="8226"/>
  <p:tag name="BULLET_4" val="8226"/>
  <p:tag name="BULLET_5" val="8226"/>
  <p:tag name="BULLET_6" val="8226"/>
  <p:tag name="BULLET_7" val="8226"/>
  <p:tag name="BULLET_8" val="8226"/>
  <p:tag name="BULLET_9" val="8226"/>
  <p:tag name="BULLET_10" val="8226"/>
  <p:tag name="MARGIN_1" val="0"/>
  <p:tag name="MARGIN_2" val="36"/>
  <p:tag name="MARGIN_3" val="72"/>
  <p:tag name="MARGIN_4" val="108"/>
  <p:tag name="MARGIN_5" val="144"/>
  <p:tag name="FONT_SIZE" val="1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  <p:tag name="ARTICULATE_SOURCE_IMAGE" val="C:\Users\RAQUEL~1.RIO\AppData\Local\Temp\articulate\presenter\imgtemp\q3GcFEqe_arquivos\slide0001_image001.pn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UBLISH_MODE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BULLET_1" val="8226"/>
  <p:tag name="BULLET_2" val="8226"/>
  <p:tag name="BULLET_3" val="8226"/>
  <p:tag name="BULLET_4" val="8226"/>
  <p:tag name="MARGIN_1" val="0"/>
  <p:tag name="MARGIN_2" val="36"/>
  <p:tag name="MARGIN_3" val="72"/>
  <p:tag name="MARGIN_4" val="108"/>
  <p:tag name="MARGIN_5" val="144"/>
  <p:tag name="FONT_SIZE" val="1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UDIO_ID" val="397"/>
  <p:tag name="ELAPSEDTIME" val="19,9"/>
  <p:tag name="ANNOTATION_COUNT" val="0"/>
  <p:tag name="ARTICULATE_SLIDE_GUID" val="209ccc7a-175a-4ac6-9bc1-ea8545300397"/>
  <p:tag name="ARTICULATE_SLIDE_NAV" val="3"/>
  <p:tag name="ARTICULATE_SLIDE_PAUSE" val="0"/>
  <p:tag name="ARTICULATE_NAV_LEVEL" val="3"/>
  <p:tag name="ARTICULATE_PLAYLIST_ID" val="-1"/>
  <p:tag name="ARTICULATE_LOCK_SLIDE" val="0"/>
</p:tagLst>
</file>

<file path=ppt/theme/theme1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Ápice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11622</TotalTime>
  <Words>1459</Words>
  <Application>Microsoft Office PowerPoint</Application>
  <PresentationFormat>Apresentação na tela (4:3)</PresentationFormat>
  <Paragraphs>181</Paragraphs>
  <Slides>24</Slides>
  <Notes>24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24</vt:i4>
      </vt:variant>
    </vt:vector>
  </HeadingPairs>
  <TitlesOfParts>
    <vt:vector size="25" baseType="lpstr">
      <vt:lpstr>Tema do Office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thatiana.prata</dc:creator>
  <cp:lastModifiedBy>diego.felipe</cp:lastModifiedBy>
  <cp:revision>1330</cp:revision>
  <dcterms:created xsi:type="dcterms:W3CDTF">2009-02-17T20:35:11Z</dcterms:created>
  <dcterms:modified xsi:type="dcterms:W3CDTF">2013-07-04T13:35:07Z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UseProject">
    <vt:lpwstr>1</vt:lpwstr>
  </property>
  <property fmtid="{D5CDD505-2E9C-101B-9397-08002B2CF9AE}" pid="3" name="ArticulatePath">
    <vt:lpwstr>1- Conhecendo o TOTVS EDUCACIONAL</vt:lpwstr>
  </property>
  <property fmtid="{D5CDD505-2E9C-101B-9397-08002B2CF9AE}" pid="4" name="ArticulateGUID">
    <vt:lpwstr>8613D4F3-014F-4D25-9F1A-8E050F128013</vt:lpwstr>
  </property>
  <property fmtid="{D5CDD505-2E9C-101B-9397-08002B2CF9AE}" pid="5" name="ArticulateProjectFull">
    <vt:lpwstr>C:\GDP Integrações\E-learning\Conector\2 - TOTVS Business Conector\4 - Serviços\TOTVS Business Conector v2.ppta</vt:lpwstr>
  </property>
</Properties>
</file>