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sldIdLst>
    <p:sldId id="256" r:id="rId2"/>
    <p:sldId id="311" r:id="rId3"/>
    <p:sldId id="429" r:id="rId4"/>
    <p:sldId id="428" r:id="rId5"/>
    <p:sldId id="431" r:id="rId6"/>
    <p:sldId id="430" r:id="rId7"/>
    <p:sldId id="432" r:id="rId8"/>
    <p:sldId id="409" r:id="rId9"/>
    <p:sldId id="380" r:id="rId10"/>
    <p:sldId id="407" r:id="rId11"/>
    <p:sldId id="404" r:id="rId12"/>
    <p:sldId id="397" r:id="rId13"/>
    <p:sldId id="433" r:id="rId14"/>
    <p:sldId id="434" r:id="rId15"/>
    <p:sldId id="421" r:id="rId16"/>
    <p:sldId id="441" r:id="rId17"/>
    <p:sldId id="436" r:id="rId18"/>
    <p:sldId id="442" r:id="rId19"/>
    <p:sldId id="448" r:id="rId20"/>
    <p:sldId id="443" r:id="rId21"/>
    <p:sldId id="444" r:id="rId22"/>
    <p:sldId id="445" r:id="rId23"/>
    <p:sldId id="446" r:id="rId24"/>
    <p:sldId id="447" r:id="rId25"/>
    <p:sldId id="449" r:id="rId26"/>
    <p:sldId id="456" r:id="rId27"/>
    <p:sldId id="437" r:id="rId28"/>
    <p:sldId id="457" r:id="rId29"/>
    <p:sldId id="450" r:id="rId30"/>
    <p:sldId id="451" r:id="rId31"/>
    <p:sldId id="452" r:id="rId32"/>
    <p:sldId id="458" r:id="rId33"/>
    <p:sldId id="453" r:id="rId34"/>
    <p:sldId id="413" r:id="rId35"/>
    <p:sldId id="460" r:id="rId36"/>
    <p:sldId id="461" r:id="rId37"/>
    <p:sldId id="462" r:id="rId38"/>
    <p:sldId id="463" r:id="rId39"/>
    <p:sldId id="464" r:id="rId40"/>
    <p:sldId id="465" r:id="rId41"/>
    <p:sldId id="466" r:id="rId42"/>
    <p:sldId id="467" r:id="rId43"/>
    <p:sldId id="469" r:id="rId44"/>
    <p:sldId id="468" r:id="rId45"/>
    <p:sldId id="470" r:id="rId46"/>
    <p:sldId id="471" r:id="rId47"/>
    <p:sldId id="472" r:id="rId48"/>
    <p:sldId id="473" r:id="rId49"/>
    <p:sldId id="477" r:id="rId50"/>
    <p:sldId id="474" r:id="rId51"/>
    <p:sldId id="475" r:id="rId52"/>
    <p:sldId id="479" r:id="rId53"/>
    <p:sldId id="480" r:id="rId54"/>
    <p:sldId id="476" r:id="rId55"/>
    <p:sldId id="403" r:id="rId56"/>
    <p:sldId id="478" r:id="rId57"/>
  </p:sldIdLst>
  <p:sldSz cx="16249650" cy="9144000"/>
  <p:notesSz cx="6858000" cy="9144000"/>
  <p:custDataLst>
    <p:tags r:id="rId59"/>
  </p:custDataLst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5C61"/>
    <a:srgbClr val="00739C"/>
    <a:srgbClr val="1CB5C5"/>
    <a:srgbClr val="019ABE"/>
    <a:srgbClr val="FFFFFF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540" y="-84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4/16/2014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44261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0041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8363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4394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439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439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12681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3118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77541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881712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88171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0804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554834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7754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311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8817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4146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43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170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511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5862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xmlns="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117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4762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090160" y="1331913"/>
            <a:ext cx="10313267" cy="2444321"/>
          </a:xfrm>
        </p:spPr>
        <p:txBody>
          <a:bodyPr/>
          <a:lstStyle/>
          <a:p>
            <a:pPr lvl="0">
              <a:defRPr/>
            </a:pPr>
            <a:r>
              <a:rPr lang="en-US" dirty="0" err="1" smtClean="0">
                <a:solidFill>
                  <a:sysClr val="window" lastClr="FFFFFF"/>
                </a:solidFill>
              </a:rPr>
              <a:t>Integração</a:t>
            </a:r>
            <a:r>
              <a:rPr lang="en-US" dirty="0" smtClean="0">
                <a:solidFill>
                  <a:sysClr val="window" lastClr="FFFFFF"/>
                </a:solidFill>
              </a:rPr>
              <a:t> TMS x GFE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Fatima Marinho  16/04/14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4679647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parâmetros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PROCEDIMENTOS DE CONFIGURAÇÃO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2380593"/>
            <a:ext cx="15046048" cy="488731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853442" y="1920628"/>
          <a:ext cx="14794408" cy="555752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29173"/>
                <a:gridCol w="2004647"/>
                <a:gridCol w="10849707"/>
                <a:gridCol w="1210881"/>
              </a:tblGrid>
              <a:tr h="4604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Arial Narrow" panose="020B0606020202030204" pitchFamily="34" charset="0"/>
                        </a:rPr>
                        <a:t>Parametro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21815" algn="ctr"/>
                        </a:tabLst>
                      </a:pPr>
                      <a:r>
                        <a:rPr lang="en-US" sz="2200" dirty="0" err="1">
                          <a:effectLst/>
                          <a:latin typeface="Arial Narrow" panose="020B0606020202030204" pitchFamily="34" charset="0"/>
                        </a:rPr>
                        <a:t>Descrição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21815" algn="ctr"/>
                        </a:tabLst>
                      </a:pPr>
                      <a:r>
                        <a:rPr lang="en-US" sz="2200" dirty="0" err="1">
                          <a:effectLst/>
                          <a:latin typeface="Arial Narrow" panose="020B0606020202030204" pitchFamily="34" charset="0"/>
                        </a:rPr>
                        <a:t>Conteúdo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58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Arial Narrow" panose="020B0606020202030204" pitchFamily="34" charset="0"/>
                        </a:rPr>
                        <a:t>TMS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Arial Narrow" panose="020B0606020202030204" pitchFamily="34" charset="0"/>
                        </a:rPr>
                        <a:t>MV_TMSGFE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Ativa integração SIGATMS x SIGAGFE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.T.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25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MV_TPDCTMS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Informe o tipo de documento de carga que será utilizado na integração do SIGAGFE.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94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MV_CDTPOP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Indica qual o código de operação será enviada ao GFE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55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MV_CDCLFR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Codigo da Classificação de frete padrão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8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MV_OCORRDP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Codigo da Ocorrencia (Informativa) utilizada na Baixa do Redespacho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04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2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</a:rPr>
                        <a:t>GFE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MV_INTGFE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Ativa integração com TOTVS </a:t>
                      </a: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</a:rPr>
                        <a:t>GFE com</a:t>
                      </a:r>
                      <a:r>
                        <a:rPr lang="pt-BR" sz="2200" baseline="0" dirty="0" smtClean="0">
                          <a:effectLst/>
                          <a:latin typeface="Arial Narrow" panose="020B0606020202030204" pitchFamily="34" charset="0"/>
                        </a:rPr>
                        <a:t> ERP </a:t>
                      </a:r>
                      <a:r>
                        <a:rPr lang="pt-BR" sz="2200" baseline="0" dirty="0" err="1" smtClean="0">
                          <a:effectLst/>
                          <a:latin typeface="Arial Narrow" panose="020B0606020202030204" pitchFamily="34" charset="0"/>
                        </a:rPr>
                        <a:t>Protheus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.T.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2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MV_INTGFE2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Modo de integração </a:t>
                      </a: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</a:rPr>
                        <a:t>sem</a:t>
                      </a:r>
                      <a:r>
                        <a:rPr lang="pt-BR" sz="2200" baseline="0" dirty="0" smtClean="0">
                          <a:effectLst/>
                          <a:latin typeface="Arial Narrow" panose="020B0606020202030204" pitchFamily="34" charset="0"/>
                        </a:rPr>
                        <a:t> o uso do ESB (1=Sim / 2=Não)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21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MV_CADERP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Informar a origem dos </a:t>
                      </a: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</a:rPr>
                        <a:t>cadastros de</a:t>
                      </a:r>
                      <a:r>
                        <a:rPr lang="pt-BR" sz="2200" baseline="0" dirty="0" smtClean="0">
                          <a:effectLst/>
                          <a:latin typeface="Arial Narrow" panose="020B0606020202030204" pitchFamily="34" charset="0"/>
                        </a:rPr>
                        <a:t> Clientes, Fornecedores, Transportadoras (1=ERP / 2=GFE)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96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pt-BR" sz="22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MV_CADOMS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Informar a origem dos </a:t>
                      </a: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</a:rPr>
                        <a:t>cadastros de Motoristas,</a:t>
                      </a:r>
                      <a:r>
                        <a:rPr lang="pt-BR" sz="2200" baseline="0" dirty="0" smtClean="0">
                          <a:effectLst/>
                          <a:latin typeface="Arial Narrow" panose="020B0606020202030204" pitchFamily="34" charset="0"/>
                        </a:rPr>
                        <a:t> Tipos de veículos e Veículos (1=OMS/ 2=GFE)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427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MV_REGOCO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Define se o sistema registra a data e hora de entrega diretamente no Documento de Carga (1) ou se registra uma Ocorrência para essa finalidade (2)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427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MV_CDTIPOE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Informe qual o </a:t>
                      </a: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código </a:t>
                      </a:r>
                      <a:r>
                        <a:rPr lang="pt-BR" sz="2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Tipo de Ocorrência a ser usado nas importações via EDI para as Ocorrências de Entrega, se este for parametrizado </a:t>
                      </a: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355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726680" y="4389120"/>
            <a:ext cx="975773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4-Integração </a:t>
            </a:r>
            <a:r>
              <a:rPr lang="pt-BR" sz="4200" cap="all" dirty="0" err="1" smtClean="0">
                <a:solidFill>
                  <a:schemeClr val="bg1"/>
                </a:solidFill>
                <a:latin typeface="Arial Narrow"/>
                <a:cs typeface="Arial Narrow"/>
              </a:rPr>
              <a:t>tms</a:t>
            </a:r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-&gt;</a:t>
            </a:r>
            <a:r>
              <a:rPr lang="pt-BR" sz="4200" cap="all" dirty="0" err="1" smtClean="0">
                <a:solidFill>
                  <a:schemeClr val="bg1"/>
                </a:solidFill>
                <a:latin typeface="Arial Narrow"/>
                <a:cs typeface="Arial Narrow"/>
              </a:rPr>
              <a:t>gfe</a:t>
            </a:r>
            <a:endParaRPr lang="en-US" sz="4200" cap="all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97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4679647" cy="6009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– Cadastro do FORNECEDOR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CADASTRO DE FORNECEDORES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2144453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algn="just" eaLnBrk="0" hangingPunct="0">
              <a:spcBef>
                <a:spcPct val="20000"/>
              </a:spcBef>
            </a:pPr>
            <a:r>
              <a:rPr lang="pt-BR" sz="2400" dirty="0" smtClean="0"/>
              <a:t>No Cadastro de Fornecedores do TMS devem ser incluídos os prestadores de serviço de transportes (parceiros) e, uma vez que isto ocorra,  o sistema atualizará automaticamente o Cadastro de Emitentes do GFE.  Atenção especial para o campo “CNPJ/CPF”.</a:t>
            </a:r>
          </a:p>
          <a:p>
            <a:pPr lvl="0" algn="just" eaLnBrk="0" hangingPunct="0">
              <a:spcBef>
                <a:spcPct val="20000"/>
              </a:spcBef>
            </a:pPr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2952750"/>
            <a:ext cx="15207223" cy="418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89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4679647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– Cadastro do FORNECEDOR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CADASTRO DE FORNECEDORES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2144453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algn="just" eaLnBrk="0" hangingPunct="0">
              <a:spcBef>
                <a:spcPct val="20000"/>
              </a:spcBef>
            </a:pPr>
            <a:r>
              <a:rPr lang="pt-BR" sz="2400" dirty="0" smtClean="0"/>
              <a:t>Na </a:t>
            </a:r>
            <a:r>
              <a:rPr lang="pt-BR" sz="2400" dirty="0"/>
              <a:t>aba TMS, foi criado o </a:t>
            </a:r>
            <a:r>
              <a:rPr lang="pt-BR" sz="2400" dirty="0" smtClean="0"/>
              <a:t>campo “</a:t>
            </a:r>
            <a:r>
              <a:rPr lang="pt-BR" sz="2400" dirty="0" err="1" smtClean="0"/>
              <a:t>Pagto</a:t>
            </a:r>
            <a:r>
              <a:rPr lang="pt-BR" sz="2400" dirty="0" smtClean="0"/>
              <a:t> GFE” para </a:t>
            </a:r>
            <a:r>
              <a:rPr lang="pt-BR" sz="2400" dirty="0"/>
              <a:t>que seja informado se os Redespachos </a:t>
            </a:r>
            <a:r>
              <a:rPr lang="pt-BR" sz="2400" dirty="0" smtClean="0"/>
              <a:t>gerados para este fornecedor  serão ou não controlados pelo GFE.  </a:t>
            </a:r>
            <a:r>
              <a:rPr lang="pt-BR" sz="2400" dirty="0"/>
              <a:t>Esta parametrização permite que existam ‘Parceiros’ controlados somente pelo </a:t>
            </a:r>
            <a:r>
              <a:rPr lang="pt-BR" sz="2400" dirty="0" smtClean="0"/>
              <a:t>TMS </a:t>
            </a:r>
            <a:r>
              <a:rPr lang="pt-BR" sz="2400" dirty="0"/>
              <a:t>ou somente pelo </a:t>
            </a:r>
            <a:r>
              <a:rPr lang="pt-BR" sz="2400" dirty="0" smtClean="0"/>
              <a:t>GFE.</a:t>
            </a:r>
          </a:p>
          <a:p>
            <a:pPr lvl="0" algn="just" eaLnBrk="0" hangingPunct="0">
              <a:spcBef>
                <a:spcPct val="20000"/>
              </a:spcBef>
            </a:pPr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529379"/>
            <a:ext cx="14899012" cy="392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89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4679647" cy="51299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– Cadastro do FORNECEDOR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CADASTRO DE FORNECEDORES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88123"/>
            <a:ext cx="15046048" cy="50204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algn="just"/>
            <a:r>
              <a:rPr lang="pt-BR" sz="2400" dirty="0" smtClean="0"/>
              <a:t>Uma </a:t>
            </a:r>
            <a:r>
              <a:rPr lang="pt-BR" sz="2400" dirty="0"/>
              <a:t>vez que o campo ‘</a:t>
            </a:r>
            <a:r>
              <a:rPr lang="pt-BR" sz="2400" dirty="0" err="1"/>
              <a:t>Pagto</a:t>
            </a:r>
            <a:r>
              <a:rPr lang="pt-BR" sz="2400" dirty="0"/>
              <a:t> </a:t>
            </a:r>
            <a:r>
              <a:rPr lang="pt-BR" sz="2400" dirty="0" smtClean="0"/>
              <a:t>GFE</a:t>
            </a:r>
            <a:r>
              <a:rPr lang="pt-BR" sz="2400" dirty="0"/>
              <a:t>’ esteja </a:t>
            </a:r>
            <a:r>
              <a:rPr lang="pt-BR" sz="2400" dirty="0" smtClean="0"/>
              <a:t>preenchido como “Sim”, </a:t>
            </a:r>
            <a:r>
              <a:rPr lang="pt-BR" sz="2400" dirty="0"/>
              <a:t>o campo </a:t>
            </a:r>
            <a:r>
              <a:rPr lang="pt-BR" sz="2400" dirty="0" smtClean="0"/>
              <a:t>“Transp.” (A2_TRANSP) </a:t>
            </a:r>
            <a:r>
              <a:rPr lang="pt-BR" sz="2400" dirty="0"/>
              <a:t>na aba ‘Compras’ se tornará </a:t>
            </a:r>
            <a:r>
              <a:rPr lang="pt-BR" sz="2400" dirty="0" smtClean="0"/>
              <a:t>obrigatório pois, </a:t>
            </a:r>
            <a:r>
              <a:rPr lang="pt-BR" sz="2400" dirty="0"/>
              <a:t>para o </a:t>
            </a:r>
            <a:r>
              <a:rPr lang="pt-BR" sz="2400" dirty="0" smtClean="0"/>
              <a:t>GFE </a:t>
            </a:r>
            <a:r>
              <a:rPr lang="pt-BR" sz="2400" dirty="0"/>
              <a:t>existe a obrigatoriedade de se cadastrar o Fornecedor como </a:t>
            </a:r>
            <a:r>
              <a:rPr lang="pt-BR" sz="2400" b="1" dirty="0"/>
              <a:t>Transportadora</a:t>
            </a:r>
            <a:r>
              <a:rPr lang="pt-BR" sz="2400" dirty="0" smtClean="0"/>
              <a:t>. Atenção especial para o campo “CNPJ/CPF”.</a:t>
            </a: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142885"/>
            <a:ext cx="14345123" cy="553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89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750891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Geração do documento de transporte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2144452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No TMS, o primeiro passo para se gerar um documento de transporte, é a inclusão do Documento do Cliente e ele se refere a um “Documento de Carga” do GFE</a:t>
            </a:r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7834" y="3166330"/>
            <a:ext cx="14408028" cy="48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680553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Geração do documento de transporte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2144452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A partir da digitação do “Documento do Cliente”, a rotina “Cálculo do Frete” do TMS efetuará a geração de um documento de transporte que poderá ser, por exemplo, um </a:t>
            </a:r>
            <a:r>
              <a:rPr lang="pt-BR" sz="2400" dirty="0" err="1" smtClean="0"/>
              <a:t>CT-e</a:t>
            </a:r>
            <a:r>
              <a:rPr lang="pt-BR" sz="2400" dirty="0" smtClean="0"/>
              <a:t>. É através deste documento que a Transportadora efetuará a cobrança pelos serviços prestados. </a:t>
            </a:r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726" y="3424114"/>
            <a:ext cx="12322891" cy="542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8190507" cy="67125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Geração do documento de transporte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Na visualização de um “documento de Transporte” através da rotina do TMS conhecida como “Manutenção de documentos”, foi criada a pasta “Gestão Frete Embarcador” que permitirá visualizar os valores a receber (gerados pelo TMS) e os valores a pagar (gerados pelo GFE). </a:t>
            </a:r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553189"/>
            <a:ext cx="13303753" cy="499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Geração do REDESPACHO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No momento que a Transportadora identificar a necessidade de transferir uma ou várias cargas para uma Parceira,  será necessário executar a rotina do TMS conhecida como “Redespachante x Documentos”, onde serão lançados os documentos de transporte para um determinado fornecedor. </a:t>
            </a:r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3208459"/>
            <a:ext cx="14929049" cy="408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Geração do REDESPACHO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No vínculo dos documentos de transporte, o TMS apresentará os campos abaixo  que poderão ser manipulados pelo operador:</a:t>
            </a:r>
          </a:p>
          <a:p>
            <a:r>
              <a:rPr lang="pt-BR" sz="2400" dirty="0" smtClean="0"/>
              <a:t>-Tipo de operação (MV_CDTPOP): informação a ser gravada no romaneio do GFE e que poderá  estar relacionada à tabela de frete utilizada para o cálculo do romaneio. Exemplo: Rodoviário ou Aéreo.</a:t>
            </a:r>
          </a:p>
          <a:p>
            <a:r>
              <a:rPr lang="pt-BR" sz="2400" dirty="0" smtClean="0"/>
              <a:t>-Classificação do frete (MV_CDCLFR): informação a ser gravada no romaneio do GFE e que poderá  estar relacionada à tabela de frete utilizada para o cálculo do romaneio. Exemplo: Fracionada ou Lotação.</a:t>
            </a:r>
          </a:p>
          <a:p>
            <a:r>
              <a:rPr lang="pt-BR" sz="2400" dirty="0" smtClean="0"/>
              <a:t>-Origem e Destino: informações a serem gravadas nos trechos dos documentos de carga. </a:t>
            </a:r>
          </a:p>
          <a:p>
            <a:endParaRPr lang="pt-BR" sz="2400" dirty="0" smtClean="0"/>
          </a:p>
          <a:p>
            <a:r>
              <a:rPr lang="pt-BR" sz="2400" dirty="0" smtClean="0"/>
              <a:t>Atenção: para um Redespacho poderão ser gerados um ou mais Romaneios. Para que os documentos de carga sejam gerados no mesmo Romaneio é necessário que os campos “Tipo </a:t>
            </a:r>
            <a:r>
              <a:rPr lang="pt-BR" sz="2400" dirty="0" err="1" smtClean="0"/>
              <a:t>Oper</a:t>
            </a:r>
            <a:r>
              <a:rPr lang="pt-BR" sz="2400" dirty="0" smtClean="0"/>
              <a:t>”, “</a:t>
            </a:r>
            <a:r>
              <a:rPr lang="pt-BR" sz="2400" dirty="0" err="1" smtClean="0"/>
              <a:t>Class</a:t>
            </a:r>
            <a:r>
              <a:rPr lang="pt-BR" sz="2400" dirty="0" smtClean="0"/>
              <a:t>. Frete” e “</a:t>
            </a:r>
            <a:r>
              <a:rPr lang="pt-BR" sz="2400" dirty="0" err="1" smtClean="0"/>
              <a:t>Cod</a:t>
            </a:r>
            <a:r>
              <a:rPr lang="pt-BR" sz="2400" dirty="0" smtClean="0"/>
              <a:t>.</a:t>
            </a:r>
            <a:r>
              <a:rPr lang="pt-BR" sz="2400" dirty="0" err="1" smtClean="0"/>
              <a:t>Mun.Ori</a:t>
            </a:r>
            <a:r>
              <a:rPr lang="pt-BR" sz="2400" dirty="0" smtClean="0"/>
              <a:t>” estejam preenchidos com a mesma informação.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6101862"/>
            <a:ext cx="15449690" cy="111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cap="all" dirty="0" smtClean="0"/>
              <a:t>Características dos módulos</a:t>
            </a:r>
            <a:endParaRPr lang="pt-BR" cap="all" dirty="0"/>
          </a:p>
          <a:p>
            <a:r>
              <a:rPr lang="pt-BR" cap="all" dirty="0" smtClean="0"/>
              <a:t>Resumo da integração</a:t>
            </a:r>
            <a:endParaRPr lang="pt-BR" cap="all" dirty="0"/>
          </a:p>
          <a:p>
            <a:r>
              <a:rPr lang="pt-BR" cap="all" dirty="0" smtClean="0"/>
              <a:t>Procedimentos </a:t>
            </a:r>
            <a:r>
              <a:rPr lang="pt-BR" cap="all" dirty="0"/>
              <a:t>de </a:t>
            </a:r>
            <a:r>
              <a:rPr lang="pt-BR" cap="all" dirty="0" smtClean="0"/>
              <a:t>configuração</a:t>
            </a:r>
          </a:p>
          <a:p>
            <a:r>
              <a:rPr lang="pt-BR" cap="all" dirty="0" smtClean="0"/>
              <a:t>Integração TMS -&gt; GFE</a:t>
            </a:r>
            <a:endParaRPr lang="pt-BR" cap="all" dirty="0"/>
          </a:p>
          <a:p>
            <a:r>
              <a:rPr lang="pt-BR" cap="all" dirty="0" smtClean="0"/>
              <a:t>INTEGRAÇAO  GFE -&gt; </a:t>
            </a:r>
            <a:r>
              <a:rPr lang="pt-BR" cap="all" dirty="0" err="1" smtClean="0"/>
              <a:t>tms</a:t>
            </a:r>
            <a:endParaRPr lang="pt-BR" cap="al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Baixa do redespacho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Após a inclusão de um “Redespacho” existe uma funcionalidade chamada “Baixa”  que indicará ao sistema que, efetivamente, a carga e os documentos relacionados no referido Redespacho estão sendo transferidos para um parceiro. </a:t>
            </a:r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3373314"/>
            <a:ext cx="14894269" cy="36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Baixa do redespacho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Na </a:t>
            </a:r>
            <a:r>
              <a:rPr lang="pt-BR" sz="2400" dirty="0"/>
              <a:t>execução do processo da ‘</a:t>
            </a:r>
            <a:r>
              <a:rPr lang="pt-BR" sz="2400" b="1" dirty="0"/>
              <a:t>Baixa Redespacho</a:t>
            </a:r>
            <a:r>
              <a:rPr lang="pt-BR" sz="2400" dirty="0" smtClean="0"/>
              <a:t>’,  o TMS apresentará uma mensagem informando sobre o status da integração com o GFE. </a:t>
            </a: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3249857"/>
            <a:ext cx="14098937" cy="494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Baixa do redespacho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Na execução do processo da ‘</a:t>
            </a:r>
            <a:r>
              <a:rPr lang="pt-BR" sz="2400" b="1" dirty="0" smtClean="0"/>
              <a:t>Baixa Redespacho</a:t>
            </a:r>
            <a:r>
              <a:rPr lang="pt-BR" sz="2400" dirty="0" smtClean="0"/>
              <a:t>’,  o TMS gravará uma ocorrência nos documentos relacionados no respectivo redespacho (conforme MV_OCORRDP) para que seja possível identificar que o documento está em posse de uma parceira. </a:t>
            </a:r>
            <a:endParaRPr lang="pt-BR" sz="2600" i="1" dirty="0" smtClean="0">
              <a:ea typeface="ヒラギノ角ゴ Pro W3" pitchFamily="-107" charset="-128"/>
            </a:endParaRPr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400" y="2635860"/>
            <a:ext cx="13953318" cy="576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- Baixa do redespacho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REDESPACHANTE x DOCUMENTOS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Na visualização do Redespacho, no campo “</a:t>
            </a:r>
            <a:r>
              <a:rPr lang="pt-BR" sz="2400" dirty="0" err="1" smtClean="0"/>
              <a:t>Chv</a:t>
            </a:r>
            <a:r>
              <a:rPr lang="pt-BR" sz="2400" dirty="0" smtClean="0"/>
              <a:t>.</a:t>
            </a:r>
            <a:r>
              <a:rPr lang="pt-BR" sz="2400" dirty="0" err="1" smtClean="0"/>
              <a:t>Ext</a:t>
            </a:r>
            <a:r>
              <a:rPr lang="pt-BR" sz="2400" dirty="0" smtClean="0"/>
              <a:t>” será possível identificar a filial e o número do Romaneio gerado no GFE</a:t>
            </a:r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2852738"/>
            <a:ext cx="14603308" cy="425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783737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- DOCUMENTO DE CARGA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ROMANEIO DE CARGA -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Na </a:t>
            </a:r>
            <a:r>
              <a:rPr lang="pt-BR" sz="2400" dirty="0"/>
              <a:t>execução do processo da ‘</a:t>
            </a:r>
            <a:r>
              <a:rPr lang="pt-BR" sz="2400" b="1" dirty="0"/>
              <a:t>Baixa Redespacho’</a:t>
            </a:r>
            <a:r>
              <a:rPr lang="pt-BR" sz="2400" dirty="0"/>
              <a:t> da rotina ‘Redespachante x </a:t>
            </a:r>
            <a:r>
              <a:rPr lang="pt-BR" sz="2400" dirty="0" smtClean="0"/>
              <a:t>Documentos o sistema atualizará a tabela de “Documentos de Carga” a partir de cada “Documento do Cliente”. Os registros incluídos estarão com status “embarcado’ visto que já farão parte de um romaneio. O campo “Tipo </a:t>
            </a:r>
            <a:r>
              <a:rPr lang="pt-BR" sz="2400" dirty="0" err="1" smtClean="0"/>
              <a:t>Docto</a:t>
            </a:r>
            <a:r>
              <a:rPr lang="pt-BR" sz="2400" dirty="0" smtClean="0"/>
              <a:t>” será preenchido através do conteúdo do parâmetro MV_TPDCTMS.</a:t>
            </a: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328255"/>
            <a:ext cx="14933224" cy="405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783737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- DOCUMENTO DE CARGA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ROMANEIO DE CARGA -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Na visualização de um “Documento de carga”, temos o campo “Origem” para identificar que mesmo é proveniente do TMS. Na aba “Itens” temos as informações do produto tais como, quantidade de volumes, valor da mercadoria, peso real, peso cubado, etc.</a:t>
            </a:r>
          </a:p>
          <a:p>
            <a:endParaRPr lang="pt-BR" sz="2400" dirty="0" smtClean="0"/>
          </a:p>
          <a:p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011365"/>
            <a:ext cx="14784737" cy="503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783737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- DOCUMENTO DE CARGA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ROMANEIO DE CARGA -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46386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Na visualização de um “Documento de carga”, temos:</a:t>
            </a:r>
          </a:p>
          <a:p>
            <a:endParaRPr lang="pt-BR" sz="2400" dirty="0" smtClean="0"/>
          </a:p>
          <a:p>
            <a:pPr>
              <a:buFontTx/>
              <a:buChar char="-"/>
            </a:pPr>
            <a:r>
              <a:rPr lang="pt-BR" sz="2400" dirty="0" smtClean="0"/>
              <a:t>na aba “Trechos” as informações da parceira responsável pela carga e também da região de destino.</a:t>
            </a:r>
          </a:p>
          <a:p>
            <a:pPr>
              <a:buFontTx/>
              <a:buChar char="-"/>
            </a:pPr>
            <a:endParaRPr lang="pt-BR" sz="2400" dirty="0" smtClean="0"/>
          </a:p>
          <a:p>
            <a:pPr>
              <a:buFontTx/>
              <a:buChar char="-"/>
            </a:pPr>
            <a:endParaRPr lang="pt-BR" sz="2400" dirty="0" smtClean="0"/>
          </a:p>
          <a:p>
            <a:pPr>
              <a:buFontTx/>
              <a:buChar char="-"/>
            </a:pPr>
            <a:endParaRPr lang="pt-BR" sz="2400" dirty="0" smtClean="0"/>
          </a:p>
          <a:p>
            <a:pPr>
              <a:buFontTx/>
              <a:buChar char="-"/>
            </a:pPr>
            <a:endParaRPr lang="pt-BR" sz="2400" dirty="0" smtClean="0"/>
          </a:p>
          <a:p>
            <a:pPr>
              <a:buFontTx/>
              <a:buChar char="-"/>
            </a:pPr>
            <a:endParaRPr lang="pt-BR" sz="2400" dirty="0" smtClean="0"/>
          </a:p>
          <a:p>
            <a:pPr>
              <a:buFontTx/>
              <a:buChar char="-"/>
            </a:pPr>
            <a:endParaRPr lang="pt-BR" sz="2400" dirty="0" smtClean="0"/>
          </a:p>
          <a:p>
            <a:r>
              <a:rPr lang="pt-BR" sz="2400" dirty="0" smtClean="0"/>
              <a:t>-na aba “Documentos SIGATMS” as informações do número do documento de transporte gerado no TMS.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471863"/>
            <a:ext cx="1365932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801" y="6264520"/>
            <a:ext cx="1365932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Romaneio de carga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ROMANEIO DE CARGA -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O status do  Romaneio de Carga gerado TMS poderá ser “Digitado” ou  “Liberado”, conforme configuração do campo “</a:t>
            </a:r>
            <a:r>
              <a:rPr lang="pt-BR" sz="2400" dirty="0" err="1" smtClean="0"/>
              <a:t>Lib</a:t>
            </a:r>
            <a:r>
              <a:rPr lang="pt-BR" sz="2400" dirty="0" smtClean="0"/>
              <a:t> </a:t>
            </a:r>
            <a:r>
              <a:rPr lang="pt-BR" sz="2400" dirty="0" err="1" smtClean="0"/>
              <a:t>Rom.Aut</a:t>
            </a:r>
            <a:r>
              <a:rPr lang="pt-BR" sz="2400" dirty="0" smtClean="0"/>
              <a:t>” (GV4_LBRMAT) que se encontra no “Cadastro de tipos de Operação”. </a:t>
            </a:r>
          </a:p>
          <a:p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2719021"/>
            <a:ext cx="118300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0063" y="4567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0063" y="4567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801" y="5405071"/>
            <a:ext cx="11830050" cy="32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Romaneio de carga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ROMANEIO DE CARGA -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No Romaneio de Carga do GFE, gerado pelo TMS não poderão ser incluídos ou excluídos documentos pois este processo deve ser feito sempre pelo TMS, contudo algumas informações, tais como o “Tipo de Veículo’ poderão ser alteradas  a fim de que o cálculo do frete do romaneio seja feito corretamente.</a:t>
            </a:r>
          </a:p>
          <a:p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0063" y="4567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0063" y="4567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801" y="2809878"/>
            <a:ext cx="11830050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Cálculo do romaneio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ROMANEIO DE CARGA -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2144452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A partir deste momento, já é possível efetuar o cálculo do romaneio e o valor obtido será o início da conferência de frete para a Transportadora. </a:t>
            </a:r>
          </a:p>
          <a:p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659433"/>
            <a:ext cx="15064654" cy="302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051431" y="4389120"/>
            <a:ext cx="917328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1-Características dos módulos</a:t>
            </a:r>
            <a:endParaRPr lang="en-US" sz="4200" cap="all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8296014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TMS – Visualização do documento de transporte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TMS X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99138"/>
            <a:ext cx="15046048" cy="291033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Ao visualizar o documento de transporte através da rotina “Manutenção de documentos” do TMS, observamos que na pasta “Gestão de frete embarcador” já consta o valor calculado para o romaneio (provisão) e desta forma é possível efetuar a primeira análise. </a:t>
            </a:r>
          </a:p>
          <a:p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3355729"/>
            <a:ext cx="14784737" cy="524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inclusão do documento de frete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DOCUMENTO DE FRETE 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811215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Ao receber os “documentos de frete” emitidos pela Parceira,  a Transportadora poderá efetuar a inclusão do documento vinculando-o ao respectivo “documento de carga”:</a:t>
            </a: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375514"/>
            <a:ext cx="14046184" cy="520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8296014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TMS – Visualização do documento de transporte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TMS X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1"/>
            <a:ext cx="15046048" cy="351692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Ao visualizar o documento de transporte através da rotina “Manutenção de documentos” do TMS, observamos que na pasta “Gestão de frete embarcador” já constam os valores a receber, a pagar (provisão) e a pagar (devido) e estes valores estão gravados na tabela  do GFE chamada “</a:t>
            </a:r>
            <a:r>
              <a:rPr lang="pt-BR" sz="2400" dirty="0" err="1" smtClean="0"/>
              <a:t>GWM-Rateio</a:t>
            </a:r>
            <a:r>
              <a:rPr lang="pt-BR" sz="2400" dirty="0" smtClean="0"/>
              <a:t> </a:t>
            </a:r>
            <a:r>
              <a:rPr lang="pt-BR" sz="2400" dirty="0" smtClean="0"/>
              <a:t>de </a:t>
            </a:r>
            <a:r>
              <a:rPr lang="pt-BR" sz="2400" dirty="0" smtClean="0"/>
              <a:t>Frete. </a:t>
            </a:r>
          </a:p>
          <a:p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123101"/>
            <a:ext cx="13641737" cy="565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smtClean="0"/>
              <a:t>Alertas importantes</a:t>
            </a:r>
            <a:endParaRPr lang="pt-BR" cap="all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TMS -&gt; GFE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r>
              <a:rPr lang="pt-BR" sz="2400" dirty="0" smtClean="0"/>
              <a:t>Para excluir um romaneio (GFE) será necessário excluir o redespacho (TMS) que o originou. Para excluir o Redespacho, será necessário excluir primeiramente as ocorrências geradas na baixa do redespacho (MV_OCORRDP) e em seguida excluir o Redespacho. Desta forma o romaneio será excluído automaticamente.</a:t>
            </a:r>
          </a:p>
          <a:p>
            <a:endParaRPr lang="pt-BR" sz="2400" dirty="0" smtClean="0"/>
          </a:p>
          <a:p>
            <a:r>
              <a:rPr lang="pt-BR" sz="2400" dirty="0" smtClean="0"/>
              <a:t>Para os documentos de transporte gerados no TMS e  integrados ao GFE pela rotina de “Redespacho x documento</a:t>
            </a:r>
            <a:r>
              <a:rPr lang="pt-BR" sz="2400" dirty="0" smtClean="0"/>
              <a:t>”, as </a:t>
            </a:r>
            <a:r>
              <a:rPr lang="pt-BR" sz="2400" dirty="0" smtClean="0"/>
              <a:t>Ocorrências só poderão ser lançadas pelo GFE, exceto as informativas que poderão ser lançadas também no TMS.</a:t>
            </a:r>
          </a:p>
          <a:p>
            <a:endParaRPr lang="pt-BR" sz="2400" dirty="0" smtClean="0"/>
          </a:p>
          <a:p>
            <a:r>
              <a:rPr lang="pt-BR" sz="2400" dirty="0" smtClean="0"/>
              <a:t>Os Redespachos gerados no TMS e integrados ao GFE só poderão ser pagos pelo GFE.</a:t>
            </a:r>
          </a:p>
          <a:p>
            <a:endParaRPr lang="pt-BR" sz="2400" dirty="0" smtClean="0"/>
          </a:p>
          <a:p>
            <a:r>
              <a:rPr lang="pt-BR" sz="2400" dirty="0" smtClean="0"/>
              <a:t>Para os casos onde a Transportadora terceirizar também o processo de coleta, será necessário que a Parceira envie para a Transportadora os dados dos documentos dos clientes (nota fiscal) assim que efetuar a coleta pois, desta forma, a Transportadora poderá  gerar os seus documentos de transporte, o redespacho e  acompanhar o processo operacional efetuado pela Parceira. </a:t>
            </a:r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726680" y="4389120"/>
            <a:ext cx="72237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5-integração </a:t>
            </a:r>
            <a:r>
              <a:rPr lang="pt-BR" sz="4200" cap="all" dirty="0" err="1" smtClean="0">
                <a:solidFill>
                  <a:schemeClr val="bg1"/>
                </a:solidFill>
                <a:latin typeface="Arial Narrow"/>
                <a:cs typeface="Arial Narrow"/>
              </a:rPr>
              <a:t>gfe</a:t>
            </a:r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 -&gt; </a:t>
            </a:r>
            <a:r>
              <a:rPr lang="pt-BR" sz="4200" cap="all" dirty="0" err="1" smtClean="0">
                <a:solidFill>
                  <a:schemeClr val="bg1"/>
                </a:solidFill>
                <a:latin typeface="Arial Narrow"/>
                <a:cs typeface="Arial Narrow"/>
              </a:rPr>
              <a:t>tms</a:t>
            </a:r>
            <a:endParaRPr lang="pt-BR" sz="4200" cap="all" dirty="0" smtClean="0">
              <a:solidFill>
                <a:schemeClr val="bg1"/>
              </a:solidFill>
              <a:latin typeface="Arial Narrow"/>
              <a:cs typeface="Arial Narrow"/>
            </a:endParaRPr>
          </a:p>
          <a:p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              </a:t>
            </a:r>
            <a:endParaRPr lang="en-US" sz="4200" cap="all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22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INFORMAÇÕES GERAIS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 eaLnBrk="0" hangingPunct="0">
              <a:spcBef>
                <a:spcPct val="20000"/>
              </a:spcBef>
            </a:pPr>
            <a:endParaRPr lang="pt-BR" sz="2600" b="1" dirty="0" smtClean="0">
              <a:ea typeface="ヒラギノ角ゴ Pro W3" pitchFamily="-107" charset="-128"/>
            </a:endParaRPr>
          </a:p>
          <a:p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A partir do momento em que o Romaneio foi gerado no GFE </a:t>
            </a:r>
            <a:r>
              <a:rPr lang="pt-BR" sz="2400" dirty="0" smtClean="0"/>
              <a:t>(dados originados do TMS), entende-se que </a:t>
            </a:r>
            <a:r>
              <a:rPr lang="pt-BR" sz="2400" dirty="0" smtClean="0"/>
              <a:t>a Parceira passa a ter o controle operacional sobre a carga, ou seja, toda a movimentação passará a ocorrer com os seus próprios recursos e a Transportadora necessita de informações para monitorar o processo e também para fornecer aos seus clientes. Para atender a esta necessidade temos no GFE a funcionalidade chamada “Ocorrências” que também existe no TMS com o mesmo nome contudo para estes casos, será possível lançar as ocorrências somente pelo GFE, exceto as “informativas que também poderão ser lançadas no TMS.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– Tabela de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Cada ocorrência possui diversas informações tais como  um código, uma descrição e um “Tipo” e é através deste campo que o TMS tomará a ação necessária para o documento que está recebendo a respectiva </a:t>
            </a:r>
            <a:r>
              <a:rPr lang="pt-BR" sz="2400" dirty="0" smtClean="0"/>
              <a:t>ocorrência. Exemplos</a:t>
            </a:r>
            <a:r>
              <a:rPr lang="pt-BR" sz="2400" dirty="0" smtClean="0"/>
              <a:t>:</a:t>
            </a:r>
          </a:p>
          <a:p>
            <a:r>
              <a:rPr lang="pt-BR" sz="2400" dirty="0" smtClean="0"/>
              <a:t>01-encerra processo: a prestação do serviço foi concluída, o documento será baixado e não poderá ser movimentado operacionalmente. Exemplo: entrega efetuada.</a:t>
            </a:r>
          </a:p>
          <a:p>
            <a:r>
              <a:rPr lang="pt-BR" sz="2400" dirty="0" smtClean="0"/>
              <a:t>04-retorna documento: na tentativa de coleta/entrega ocorreu um problema que impediu a consumação do fato e será necessário efetuar uma nova tentativa. Exemplo: Destinatário ausente. </a:t>
            </a:r>
          </a:p>
          <a:p>
            <a:r>
              <a:rPr lang="pt-BR" sz="2400" dirty="0" smtClean="0"/>
              <a:t>05-informativa: possibilita inserir informações que não provocarão ações nos documentos.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4307499"/>
            <a:ext cx="11798630" cy="439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– Tabela de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r>
              <a:rPr lang="pt-BR" sz="2400" dirty="0" smtClean="0"/>
              <a:t>Especificamente em relação ao tipo 04-Retorna documento foi necessário criar o campo “Ação </a:t>
            </a:r>
            <a:r>
              <a:rPr lang="pt-BR" sz="2400" dirty="0" err="1" smtClean="0"/>
              <a:t>Prc</a:t>
            </a:r>
            <a:r>
              <a:rPr lang="pt-BR" sz="2400" dirty="0" smtClean="0"/>
              <a:t>.</a:t>
            </a:r>
            <a:r>
              <a:rPr lang="pt-BR" sz="2400" dirty="0" err="1" smtClean="0"/>
              <a:t>Red</a:t>
            </a:r>
            <a:r>
              <a:rPr lang="pt-BR" sz="2400" dirty="0" smtClean="0"/>
              <a:t>” (DT2_TIPRDP) com as opções “1-Padrão Ocorrência” e “2=Informativa” de forma que fosse possível diferenciar entre o simples apontamento de ocorrência pelo parceiro (“2=Informativa”) e o retorno da carga do Parceiro para a Transportadora (“1-Padrão Ocorrência”). No caso do retorno da carga para a Transportadora, o TMS passará a ter o controle operacional sobre o respectivo documento de </a:t>
            </a:r>
            <a:r>
              <a:rPr lang="pt-BR" sz="2400" dirty="0" smtClean="0"/>
              <a:t>transporte. </a:t>
            </a:r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160468"/>
            <a:ext cx="14854682" cy="517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motivos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tabela de “Motivos ocorrência” são cadastradas todas as possíveis ocorrências com o transporte. Neste cadastro é possível informar se a ocorrência será aprovada automaticamente ou não.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4251813"/>
            <a:ext cx="15129489" cy="216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Tipos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tabela de “Tipos ocorrência” são cadastradas diversas configurações conforme campos abaixo:</a:t>
            </a:r>
          </a:p>
          <a:p>
            <a:endParaRPr lang="pt-BR" sz="2400" dirty="0" smtClean="0"/>
          </a:p>
          <a:p>
            <a:r>
              <a:rPr lang="pt-BR" sz="2400" dirty="0" smtClean="0"/>
              <a:t>-Evento: a partir deste campo o GFE identifica que tipo de ação deve executar no documento de carga que receber este tipo de ocorrência. Foi criada a opção “4-Registrar entrega” de forma que o registro de entrega também passa a ser efetuado pelo registro de uma ocorrência. Esta opção também está disponibilizada para os casos onde não há integração do TMS com o GFE (MV_REGOCO).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4572000"/>
            <a:ext cx="14485799" cy="3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76054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TMS X GFE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601801" y="2090861"/>
            <a:ext cx="15046048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algn="just"/>
            <a:r>
              <a:rPr lang="pt-BR" sz="2600" dirty="0" smtClean="0"/>
              <a:t>TMS - Gestão de transportes</a:t>
            </a:r>
          </a:p>
          <a:p>
            <a:pPr algn="just"/>
            <a:r>
              <a:rPr lang="pt-BR" sz="2600" dirty="0" smtClean="0"/>
              <a:t>	Este módulo é “normalmente” utilizado por empresas especializadas no transporte de mercadorias e contempla desde as negociações comerciais com seus diversos clientes, passando pelos processos de movimentação da carga (coleta, transferência e entrega), pelas emissões de documento (solicitações de coleta, romaneios, manifestos, </a:t>
            </a:r>
            <a:r>
              <a:rPr lang="pt-BR" sz="2600" dirty="0" err="1" smtClean="0"/>
              <a:t>cte</a:t>
            </a:r>
            <a:r>
              <a:rPr lang="pt-BR" sz="2600" dirty="0" smtClean="0"/>
              <a:t>, </a:t>
            </a:r>
            <a:r>
              <a:rPr lang="pt-BR" sz="2600" dirty="0" err="1" smtClean="0"/>
              <a:t>nfst</a:t>
            </a:r>
            <a:r>
              <a:rPr lang="pt-BR" sz="2600" dirty="0" smtClean="0"/>
              <a:t>, </a:t>
            </a:r>
            <a:r>
              <a:rPr lang="pt-BR" sz="2600" dirty="0" err="1" smtClean="0"/>
              <a:t>etc</a:t>
            </a:r>
            <a:r>
              <a:rPr lang="pt-BR" sz="2600" dirty="0" smtClean="0"/>
              <a:t>) e chegando às negociações com seus parceiros, os quais poderão ser subcontratados para executar parte ou a totalidade da movimentação da carga. Este módulo também possui diversas outras funcionalidades que permitem à Transportadora, gerir o seu negócio.</a:t>
            </a:r>
          </a:p>
          <a:p>
            <a:pPr algn="just"/>
            <a:endParaRPr lang="pt-BR" sz="2600" dirty="0" smtClean="0"/>
          </a:p>
          <a:p>
            <a:pPr algn="just"/>
            <a:r>
              <a:rPr lang="pt-BR" sz="2600" dirty="0" smtClean="0"/>
              <a:t>GFE – Gestão de frete embarcador. </a:t>
            </a:r>
          </a:p>
          <a:p>
            <a:pPr algn="just"/>
            <a:r>
              <a:rPr lang="pt-BR" sz="2600" dirty="0" smtClean="0"/>
              <a:t>	Este módulo é “normalmente” utilizado por embarcadores, que contratam parceiros para efetuar o transporte de suas mercadorias e necessitam efetuar  um controle sobre estes parceiros tanto a nível operacional (localização, ocorrências, </a:t>
            </a:r>
            <a:r>
              <a:rPr lang="pt-BR" sz="2600" dirty="0" err="1" smtClean="0"/>
              <a:t>etc</a:t>
            </a:r>
            <a:r>
              <a:rPr lang="pt-BR" sz="2600" dirty="0" smtClean="0"/>
              <a:t>) quanto a nível financeiro (conferência dos valores cobrados por seus parceiros). </a:t>
            </a:r>
          </a:p>
        </p:txBody>
      </p:sp>
    </p:spTree>
    <p:extLst>
      <p:ext uri="{BB962C8B-B14F-4D97-AF65-F5344CB8AC3E}">
        <p14:creationId xmlns:p14="http://schemas.microsoft.com/office/powerpoint/2010/main" xmlns="" val="4289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Tipos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tabela de “Tipos ocorrência” são cadastradas diversas configurações conforme campos abaixo:</a:t>
            </a:r>
          </a:p>
          <a:p>
            <a:endParaRPr lang="pt-BR" sz="2400" dirty="0" smtClean="0"/>
          </a:p>
          <a:p>
            <a:r>
              <a:rPr lang="pt-BR" sz="2400" dirty="0" smtClean="0"/>
              <a:t>-Integrar TMS: como poderão existir ocorrências que interessam somente ao GFE, será possível informar se o registro deste tipo de ocorrência integrará ou não com o TMS.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3546231"/>
            <a:ext cx="14644061" cy="4211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Tipos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tabela de “Tipos ocorrência” são cadastradas diversas configurações conforme campos abaixo:</a:t>
            </a:r>
          </a:p>
          <a:p>
            <a:endParaRPr lang="pt-BR" sz="2400" dirty="0" smtClean="0"/>
          </a:p>
          <a:p>
            <a:r>
              <a:rPr lang="pt-BR" sz="2400" dirty="0" smtClean="0"/>
              <a:t>-</a:t>
            </a:r>
            <a:r>
              <a:rPr lang="pt-BR" sz="2400" dirty="0" err="1" smtClean="0"/>
              <a:t>Cod</a:t>
            </a:r>
            <a:r>
              <a:rPr lang="pt-BR" sz="2400" dirty="0" smtClean="0"/>
              <a:t>.</a:t>
            </a:r>
            <a:r>
              <a:rPr lang="pt-BR" sz="2400" dirty="0" err="1" smtClean="0"/>
              <a:t>Ocor</a:t>
            </a:r>
            <a:r>
              <a:rPr lang="pt-BR" sz="2400" dirty="0" smtClean="0"/>
              <a:t>.TMS: neste campo deverá ser identificado o código da ocorrência que será gerado no TMS.</a:t>
            </a:r>
          </a:p>
          <a:p>
            <a:endParaRPr lang="pt-BR" sz="2400" dirty="0" smtClean="0"/>
          </a:p>
          <a:p>
            <a:r>
              <a:rPr lang="pt-BR" sz="2400" dirty="0" smtClean="0"/>
              <a:t>Para os casos onde a Integração do TMS com o GFE estiver habilitada, um tipo de ocorrência só poderá possuir </a:t>
            </a:r>
            <a:r>
              <a:rPr lang="pt-BR" sz="2400" dirty="0" smtClean="0"/>
              <a:t>um único </a:t>
            </a:r>
            <a:r>
              <a:rPr lang="pt-BR" sz="2400" dirty="0" smtClean="0"/>
              <a:t>motivo de ocorrência.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4481513"/>
            <a:ext cx="12147045" cy="4439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Apontamento de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No </a:t>
            </a:r>
            <a:r>
              <a:rPr lang="pt-BR" sz="2400" dirty="0" err="1" smtClean="0"/>
              <a:t>browse</a:t>
            </a:r>
            <a:r>
              <a:rPr lang="pt-BR" sz="2400" dirty="0" smtClean="0"/>
              <a:t> inicial da rotina “Ocorrências” será possível visualizar diversos dados inclusive a “Situação TMS” para que o usuário possa monitorar o status da integração das ocorrências.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2958246"/>
            <a:ext cx="14949295" cy="495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Apontamento de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inclusão de uma Ocorrência, ao informar o código da Transportadora, o sistema apresentará todos os “Documentos de carga” vinculados a ela, lembrando que no TMS um “Documento de carga” refere-se a um “Documento de Cliente”. O usuário deverá escolher o “Tipo” e o sistema </a:t>
            </a:r>
            <a:r>
              <a:rPr lang="pt-BR" sz="2400" dirty="0" err="1" smtClean="0"/>
              <a:t>gatilhará</a:t>
            </a:r>
            <a:r>
              <a:rPr lang="pt-BR" sz="2400" dirty="0" smtClean="0"/>
              <a:t> o “Motivo”. </a:t>
            </a:r>
            <a:r>
              <a:rPr lang="pt-BR" sz="2400" dirty="0" smtClean="0"/>
              <a:t> </a:t>
            </a:r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474072"/>
            <a:ext cx="12780091" cy="535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Apontamento de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Ao marcar o “documento de carga”, o sistema identificará o “documento de transporte” do TMS e  fará uma validação para identificar se existem outros “documentos de carga” para o mesmo “documento de transporte”. Em caso afirmativo, o sistema apresentará a opção de marcar os demais documentos automaticamente.  Atenção: No TMS as ocorrências são apontadas para o “documento de transporte” portanto o sistema só permitirá a integração com o TMS se todos os “documentos de carga” de um “documento de transporte” estiverem marcados.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931269"/>
            <a:ext cx="11320567" cy="4742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Apontamento de ocorrências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Ao salvar a Ocorrência, o sistema identificará se a mesma poderá ou não ser aprovada automaticamente.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Caso necessário,  usuário deverá aprová-la. Uma vez aprovada, não há como desfazer a aprovação. A partir deste momento a Ocorrência poderá ser integrada ao TMS. </a:t>
            </a:r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2528888"/>
            <a:ext cx="13763395" cy="266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8619" y="6518402"/>
            <a:ext cx="13666577" cy="190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gfe</a:t>
            </a:r>
            <a:r>
              <a:rPr lang="pt-BR" cap="all" dirty="0" smtClean="0"/>
              <a:t> – envio de ocorrências para o TMS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Para efetuar a integração, o usuário deverá posicionar o cursor sobre a Ocorrência e clicar na opção “Enviar TMS”. Ao final do processamento o sistema apresentará uma mensagem informando sobre o status da integração.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051664"/>
            <a:ext cx="11725275" cy="411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801" y="7344141"/>
            <a:ext cx="117252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TMS – manutenção de documentos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visualização do “documento de Transporte” pela rotina do TMS chamada “Manutenção de documentos”, será possível visualizar a Ocorrência que acabou de ser lançada no </a:t>
            </a:r>
            <a:r>
              <a:rPr lang="pt-BR" sz="2400" dirty="0" smtClean="0"/>
              <a:t>GFE. </a:t>
            </a:r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Como a ocorrência possuía uma ação Informativa, o status do documento no TMS continuou como “indicado para entrega.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2763364"/>
            <a:ext cx="13315367" cy="347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801" y="7001448"/>
            <a:ext cx="14138328" cy="154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GFE – APONTAMENTO DE OCORRENCIAS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Para registrar a entrega, o usuário poderá apontar uma ocorrência cujo tipo seja “registrar a entrega”.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032980"/>
            <a:ext cx="13712076" cy="546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GFE – registrar entregas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A partir do apontamento da Ocorrência cujo tipo seja “registrar entrega” o GFE atualizará automaticamente os dados relativos ao “registro de entrega”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227509"/>
            <a:ext cx="14284878" cy="3841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76054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TMS X GFE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601801" y="2090861"/>
            <a:ext cx="15046048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algn="just"/>
            <a:r>
              <a:rPr lang="pt-BR" sz="2600" dirty="0" smtClean="0"/>
              <a:t>Por quê integrar o TMS com o GFE?</a:t>
            </a:r>
          </a:p>
          <a:p>
            <a:pPr algn="just"/>
            <a:endParaRPr lang="pt-BR" sz="2600" dirty="0" smtClean="0"/>
          </a:p>
          <a:p>
            <a:pPr algn="just"/>
            <a:r>
              <a:rPr lang="pt-BR" sz="2600" dirty="0" smtClean="0"/>
              <a:t>	Algumas transportadoras, usuárias do TMS, passaram a redespachar suas próprias cargas para outras transportadoras (parceiras) que, por sua vez, passaram a efetuar o controle operacional relativo à movimentação da carga e cobrar por este serviço através de documentos de frete (</a:t>
            </a:r>
            <a:r>
              <a:rPr lang="pt-BR" sz="2600" dirty="0" err="1" smtClean="0"/>
              <a:t>cte</a:t>
            </a:r>
            <a:r>
              <a:rPr lang="pt-BR" sz="2600" dirty="0" smtClean="0"/>
              <a:t>, </a:t>
            </a:r>
            <a:r>
              <a:rPr lang="pt-BR" sz="2600" dirty="0" err="1" smtClean="0"/>
              <a:t>nfst</a:t>
            </a:r>
            <a:r>
              <a:rPr lang="pt-BR" sz="2600" dirty="0" smtClean="0"/>
              <a:t>, </a:t>
            </a:r>
            <a:r>
              <a:rPr lang="pt-BR" sz="2600" dirty="0" err="1" smtClean="0"/>
              <a:t>etc</a:t>
            </a:r>
            <a:r>
              <a:rPr lang="pt-BR" sz="2600" dirty="0" smtClean="0"/>
              <a:t>) e faturas. </a:t>
            </a:r>
          </a:p>
          <a:p>
            <a:pPr algn="just"/>
            <a:r>
              <a:rPr lang="pt-BR" sz="2600" dirty="0" smtClean="0"/>
              <a:t>	A partir deste cenário, as transportadoras passaram a ter a necessidade de monitorar operacionalmente seus parceiros e também efetuar a conferência das cobranças de frete já que os pagamentos não poderiam ser efetuados através da geração dos contratos de carreteiro.</a:t>
            </a:r>
          </a:p>
          <a:p>
            <a:pPr algn="just"/>
            <a:r>
              <a:rPr lang="pt-BR" sz="2600" dirty="0" smtClean="0"/>
              <a:t>	Surgiu então a ideia de integrar  o TMS com o GFE já que o GFE tem como principais funcionalidades o controle operacional da carga em poder de terceiros e a conferência das cobranças por elas efetuadas.</a:t>
            </a:r>
          </a:p>
          <a:p>
            <a:pPr algn="just"/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4289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6396876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err="1" smtClean="0"/>
              <a:t>Tms</a:t>
            </a:r>
            <a:r>
              <a:rPr lang="pt-BR" cap="all" dirty="0" smtClean="0"/>
              <a:t> – manutenção de documentos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A partir da integração de uma ocorrência cujo tipo seja “registrar a entrega” o sistema incluirá a </a:t>
            </a:r>
            <a:r>
              <a:rPr lang="pt-BR" sz="2400" dirty="0" smtClean="0"/>
              <a:t>respectiva </a:t>
            </a:r>
            <a:r>
              <a:rPr lang="pt-BR" sz="2400" dirty="0" smtClean="0"/>
              <a:t>ocorrência </a:t>
            </a:r>
            <a:r>
              <a:rPr lang="pt-BR" sz="2400" dirty="0" smtClean="0"/>
              <a:t>no TMS e alterará o status do documento de transporte para “entregue”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3128963"/>
            <a:ext cx="13747245" cy="335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001" y="6827594"/>
            <a:ext cx="13593802" cy="157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557461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GFE – REJEIÇÃO DE INTEGRAÇÃO DE OCORRÊNCIA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execução da opção “Enviar TMS” o sistema executará todas as funcionalidades da rotina “Registro de Ocorrências” do TMS e caso ocorram mensagens impeditivas ou simplesmente alertas, o usuário poderá visualizá-las no campo “</a:t>
            </a:r>
            <a:r>
              <a:rPr lang="pt-BR" sz="2400" dirty="0" err="1" smtClean="0"/>
              <a:t>Mot</a:t>
            </a:r>
            <a:r>
              <a:rPr lang="pt-BR" sz="2400" dirty="0" smtClean="0"/>
              <a:t> Rejeição” que será gravado no registro da Ocorrência no GFE. Atenção para o campo “</a:t>
            </a:r>
            <a:r>
              <a:rPr lang="pt-BR" sz="2400" dirty="0" err="1" smtClean="0"/>
              <a:t>Qtde</a:t>
            </a:r>
            <a:r>
              <a:rPr lang="pt-BR" sz="2400" dirty="0" smtClean="0"/>
              <a:t> Volumes” que poderá ser preenchido de forma parcial.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3783635"/>
            <a:ext cx="14257199" cy="486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557461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GFE – PAINEL TRANSPORTADORAS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apresentação do Painel das Transportadoras (GFE) é possível visualizar informações relativas aos Romaneios.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0" y="2432906"/>
            <a:ext cx="1179195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557461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GFE – PAINEL TRANSPORTADORAS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Na apresentação do Painel das Transportadoras (GFE) é possível visualizar informações relativas às Ocorrências.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801" y="2501778"/>
            <a:ext cx="11744325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557461" cy="4250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INFORMAÇÕES ADICIONAIS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 GFE  -&gt; TMS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1600200"/>
            <a:ext cx="15046048" cy="45719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endParaRPr lang="pt-BR" sz="2400" dirty="0" smtClean="0"/>
          </a:p>
          <a:p>
            <a:r>
              <a:rPr lang="pt-BR" sz="2400" dirty="0" smtClean="0"/>
              <a:t>Quando for lançada uma Ocorrência no GFE que esteja relacionada a uma Ocorrência no TMS que por sua vez a ação seja “Padrão Ocorrência”, o sistema entenderá que o respectivo documento de transporte  “retornará” para a Transportadora e passará a ser controlado operacionalmente pelo TMS, portanto, poderá ser colocado numa viagem utilizando um veículo próprio / terceiro / agregado ou mesmo ser vinculado a um novo redespacho. </a:t>
            </a:r>
          </a:p>
          <a:p>
            <a:endParaRPr lang="pt-BR" sz="2400" dirty="0" smtClean="0"/>
          </a:p>
          <a:p>
            <a:r>
              <a:rPr lang="pt-BR" sz="2400" dirty="0" smtClean="0"/>
              <a:t>Caso um documento de </a:t>
            </a:r>
            <a:r>
              <a:rPr lang="pt-BR" sz="2400" dirty="0" smtClean="0"/>
              <a:t>transporte (</a:t>
            </a:r>
            <a:r>
              <a:rPr lang="pt-BR" sz="2400" dirty="0" smtClean="0"/>
              <a:t>TMS) </a:t>
            </a:r>
            <a:r>
              <a:rPr lang="pt-BR" sz="2400" dirty="0" smtClean="0"/>
              <a:t>seja </a:t>
            </a:r>
            <a:r>
              <a:rPr lang="pt-BR" sz="2400" dirty="0" smtClean="0"/>
              <a:t>vinculado a mais de um Redespacho (TMS) , o sistema só permitirá a integração com o GFE se os trechos forem diferentes.</a:t>
            </a:r>
          </a:p>
          <a:p>
            <a:endParaRPr lang="pt-BR" sz="2400" dirty="0" smtClean="0"/>
          </a:p>
          <a:p>
            <a:r>
              <a:rPr lang="pt-BR" sz="2400" dirty="0" smtClean="0"/>
              <a:t>No apontamento de ocorrências (GFE) que geram cálculos adicionais o próprio </a:t>
            </a:r>
            <a:r>
              <a:rPr lang="pt-BR" sz="2400" dirty="0" smtClean="0"/>
              <a:t>GFE gerará </a:t>
            </a:r>
            <a:r>
              <a:rPr lang="pt-BR" sz="2400" dirty="0" smtClean="0"/>
              <a:t>automaticamente novas provisões de  valores a pagar contudo os valores a receber (reentrega, complemento, </a:t>
            </a:r>
            <a:r>
              <a:rPr lang="pt-BR" sz="2400" dirty="0" err="1" smtClean="0"/>
              <a:t>etc</a:t>
            </a:r>
            <a:r>
              <a:rPr lang="pt-BR" sz="2400" dirty="0" smtClean="0"/>
              <a:t>) deverão ser incluídos manualmente pelo usuário. </a:t>
            </a:r>
          </a:p>
          <a:p>
            <a:endParaRPr lang="pt-BR" sz="2400" dirty="0" smtClean="0"/>
          </a:p>
          <a:p>
            <a:r>
              <a:rPr lang="pt-BR" sz="2400" dirty="0" smtClean="0"/>
              <a:t>A Importação do OCOREN pelo GFE também contempla os processos de integração do TMS com o GFE.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dirty="0" smtClean="0"/>
          </a:p>
          <a:p>
            <a:r>
              <a:rPr lang="pt-BR" sz="2400" dirty="0" smtClean="0"/>
              <a:t>. 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pPr lvl="0" eaLnBrk="0" hangingPunct="0">
              <a:spcBef>
                <a:spcPct val="20000"/>
              </a:spcBef>
            </a:pPr>
            <a:endParaRPr lang="pt-BR" sz="2600" i="1" dirty="0" smtClean="0">
              <a:ea typeface="ヒラギノ角ゴ Pro W3" pitchFamily="-107" charset="-128"/>
            </a:endParaRPr>
          </a:p>
          <a:p>
            <a:pPr lvl="0" eaLnBrk="0" hangingPunct="0">
              <a:spcBef>
                <a:spcPct val="20000"/>
              </a:spcBef>
            </a:pPr>
            <a:endParaRPr lang="pt-BR" sz="2600" dirty="0" smtClean="0">
              <a:ea typeface="ヒラギノ角ゴ Pro W3" pitchFamily="-10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9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9082" y="366184"/>
            <a:ext cx="6509837" cy="808949"/>
          </a:xfrm>
        </p:spPr>
        <p:txBody>
          <a:bodyPr lIns="145106" tIns="72553" rIns="145106" bIns="72553"/>
          <a:lstStyle/>
          <a:p>
            <a:pPr defTabSz="1451061" eaLnBrk="1" hangingPunct="1">
              <a:spcBef>
                <a:spcPct val="20000"/>
              </a:spcBef>
              <a:defRPr/>
            </a:pPr>
            <a:r>
              <a:rPr lang="en-US" dirty="0" smtClean="0"/>
              <a:t>AGRADECIMENTOS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01799" y="1537946"/>
            <a:ext cx="15046049" cy="6658652"/>
          </a:xfrm>
        </p:spPr>
        <p:txBody>
          <a:bodyPr lIns="145106" tIns="72553" rIns="145106" bIns="72553"/>
          <a:lstStyle/>
          <a:p>
            <a:r>
              <a:rPr lang="pt-BR" sz="2900" dirty="0" smtClean="0">
                <a:solidFill>
                  <a:srgbClr val="4D4D4D"/>
                </a:solidFill>
                <a:latin typeface="Arial Narrow" pitchFamily="34" charset="0"/>
              </a:rPr>
              <a:t>Max Transportes </a:t>
            </a:r>
          </a:p>
          <a:p>
            <a:r>
              <a:rPr lang="pt-BR" sz="2900" dirty="0" err="1" smtClean="0">
                <a:solidFill>
                  <a:srgbClr val="4D4D4D"/>
                </a:solidFill>
                <a:latin typeface="Arial Narrow" pitchFamily="34" charset="0"/>
              </a:rPr>
              <a:t>Elog</a:t>
            </a:r>
            <a:r>
              <a:rPr lang="pt-BR" sz="2900" dirty="0" smtClean="0">
                <a:solidFill>
                  <a:srgbClr val="4D4D4D"/>
                </a:solidFill>
                <a:latin typeface="Arial Narrow" pitchFamily="34" charset="0"/>
              </a:rPr>
              <a:t> Transportes </a:t>
            </a:r>
          </a:p>
          <a:p>
            <a:endParaRPr lang="pt-BR" sz="2900" dirty="0" smtClean="0">
              <a:solidFill>
                <a:srgbClr val="4D4D4D"/>
              </a:solidFill>
              <a:latin typeface="Arial Narrow" pitchFamily="34" charset="0"/>
            </a:endParaRPr>
          </a:p>
          <a:p>
            <a:r>
              <a:rPr lang="pt-BR" sz="2900" dirty="0" smtClean="0">
                <a:solidFill>
                  <a:srgbClr val="4D4D4D"/>
                </a:solidFill>
                <a:latin typeface="Arial Narrow" pitchFamily="34" charset="0"/>
              </a:rPr>
              <a:t>Arquitetos</a:t>
            </a:r>
            <a:endParaRPr lang="pt-BR" sz="2900" dirty="0" smtClean="0">
              <a:solidFill>
                <a:srgbClr val="4D4D4D"/>
              </a:solidFill>
              <a:latin typeface="Arial Narrow" pitchFamily="34" charset="0"/>
            </a:endParaRPr>
          </a:p>
          <a:p>
            <a:r>
              <a:rPr lang="pt-BR" sz="2900" dirty="0" smtClean="0">
                <a:solidFill>
                  <a:srgbClr val="4D4D4D"/>
                </a:solidFill>
                <a:latin typeface="Arial Narrow" pitchFamily="34" charset="0"/>
              </a:rPr>
              <a:t>Inovação  São Paulo e Joinville</a:t>
            </a:r>
          </a:p>
          <a:p>
            <a:r>
              <a:rPr lang="pt-BR" sz="2900" dirty="0" smtClean="0">
                <a:solidFill>
                  <a:srgbClr val="4D4D4D"/>
                </a:solidFill>
                <a:latin typeface="Arial Narrow" pitchFamily="34" charset="0"/>
              </a:rPr>
              <a:t>Sustentação São Paulo e Joinville</a:t>
            </a:r>
          </a:p>
          <a:p>
            <a:endParaRPr lang="pt-BR" sz="2900" dirty="0" smtClean="0">
              <a:solidFill>
                <a:srgbClr val="4D4D4D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8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726680" y="4389120"/>
            <a:ext cx="72237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pt-BR" sz="4200" cap="all" dirty="0" smtClean="0">
              <a:solidFill>
                <a:schemeClr val="bg1"/>
              </a:solidFill>
              <a:latin typeface="Arial Narrow"/>
              <a:cs typeface="Arial Narrow"/>
            </a:endParaRPr>
          </a:p>
          <a:p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              </a:t>
            </a:r>
            <a:endParaRPr lang="en-US" sz="4200" cap="all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7756" y="3923714"/>
            <a:ext cx="2327030" cy="93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92995" y="2018202"/>
            <a:ext cx="4826693" cy="167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2422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442614" y="4389120"/>
            <a:ext cx="778209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2-Resumo da integração</a:t>
            </a:r>
            <a:endParaRPr lang="en-US" sz="4200" cap="all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76054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INTEGRAÇÃO TMS X GFE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601801" y="2090861"/>
            <a:ext cx="15046048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algn="just"/>
            <a:r>
              <a:rPr lang="pt-BR" sz="2600" dirty="0" smtClean="0"/>
              <a:t>Resumo da integração:</a:t>
            </a:r>
          </a:p>
          <a:p>
            <a:pPr algn="just"/>
            <a:endParaRPr lang="pt-BR" sz="2600" dirty="0" smtClean="0"/>
          </a:p>
          <a:p>
            <a:pPr algn="just"/>
            <a:r>
              <a:rPr lang="pt-BR" sz="2600" dirty="0" smtClean="0"/>
              <a:t>	Todas as características de ambos os módulos foram mantidas existindo os seguintes pontos de integração:</a:t>
            </a:r>
          </a:p>
          <a:p>
            <a:pPr algn="just"/>
            <a:r>
              <a:rPr lang="pt-BR" sz="2600" dirty="0" smtClean="0"/>
              <a:t>	- Os cadastros de Clientes, Fornecedores, Transportadoras, Motoristas, Tipos de Veículos e Veículos, fazem parte do TMS e, uma vez que os seus dados sejam manipulados, as informações serão automaticamente atualizadas nos respectivos cadastros do GFE.  Parâmetros MV_INTGFE, MV_INTGFE2, MV_CADERP e MV_CADOMS</a:t>
            </a:r>
          </a:p>
          <a:p>
            <a:pPr algn="just"/>
            <a:r>
              <a:rPr lang="pt-BR" sz="2600" dirty="0" smtClean="0"/>
              <a:t>	- A rotina do TMS conhecida como </a:t>
            </a:r>
            <a:r>
              <a:rPr lang="pt-BR" sz="2600" b="1" dirty="0" smtClean="0"/>
              <a:t>“Redespacho x Documento”</a:t>
            </a:r>
            <a:r>
              <a:rPr lang="pt-BR" sz="2600" dirty="0" smtClean="0"/>
              <a:t>, foi alterada de forma que a partir dela, sejam gerados  dados nas tabelas  “Documento de Carga” e “Romaneio” que pertencem ao módulo do GFE.</a:t>
            </a:r>
          </a:p>
          <a:p>
            <a:pPr algn="just"/>
            <a:r>
              <a:rPr lang="pt-BR" sz="2600" dirty="0" smtClean="0"/>
              <a:t>	- A rotina do GFE conhecida como </a:t>
            </a:r>
            <a:r>
              <a:rPr lang="pt-BR" sz="2600" b="1" dirty="0" smtClean="0"/>
              <a:t>“Ocorrências”</a:t>
            </a:r>
            <a:r>
              <a:rPr lang="pt-BR" sz="2600" dirty="0" smtClean="0"/>
              <a:t>, foi alterada de forma que as ocorrências aprovadas  sejam gravadas na tabela “Ocorrências” que pertence ao TMS. </a:t>
            </a:r>
          </a:p>
          <a:p>
            <a:pPr algn="just"/>
            <a:r>
              <a:rPr lang="pt-BR" sz="2600" dirty="0" smtClean="0"/>
              <a:t>	</a:t>
            </a:r>
          </a:p>
          <a:p>
            <a:pPr algn="just"/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4289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903720" y="4389120"/>
            <a:ext cx="101539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4200" cap="all" dirty="0" smtClean="0">
                <a:solidFill>
                  <a:schemeClr val="bg1"/>
                </a:solidFill>
                <a:latin typeface="Arial Narrow"/>
                <a:cs typeface="Arial Narrow"/>
              </a:rPr>
              <a:t>3-PROCEDIMENTOS DE CONFIGURAÇÃO</a:t>
            </a:r>
            <a:endParaRPr lang="en-US" sz="4200" cap="all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1" y="1175133"/>
            <a:ext cx="4679647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pt-BR" cap="all" dirty="0" smtClean="0"/>
              <a:t>PRÉ-REQUISITOS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5730875" y="379413"/>
            <a:ext cx="10518775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PROCEDIMENTOS DE CONFIGURAÇÃO</a:t>
            </a:r>
            <a:endParaRPr lang="en-US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801" y="2395833"/>
            <a:ext cx="15046048" cy="6001407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endParaRPr lang="pt-BR" sz="2400" dirty="0" smtClean="0"/>
          </a:p>
          <a:p>
            <a:pPr lvl="0"/>
            <a:r>
              <a:rPr lang="pt-BR" sz="2400" dirty="0" smtClean="0"/>
              <a:t>-O módulo TMS deverá estar configurado de forma que, no mínimo,  seja possível emitir os documentos de transporte e incluir/baixar os redespachos. </a:t>
            </a:r>
          </a:p>
          <a:p>
            <a:pPr lvl="0"/>
            <a:endParaRPr lang="pt-BR" sz="2400" dirty="0" smtClean="0"/>
          </a:p>
          <a:p>
            <a:pPr lvl="0"/>
            <a:r>
              <a:rPr lang="pt-BR" sz="2400" dirty="0" smtClean="0"/>
              <a:t>-O módulo do GFE deverá estar configurado de forma que, no mínimo,  seja possível calcular romaneios, incluir documentos de frete/fatura, incluir ocorrências. </a:t>
            </a:r>
          </a:p>
          <a:p>
            <a:pPr lvl="0"/>
            <a:endParaRPr lang="pt-BR" sz="2400" dirty="0" smtClean="0"/>
          </a:p>
          <a:p>
            <a:pPr lvl="0"/>
            <a:r>
              <a:rPr lang="pt-BR" sz="2400" dirty="0" smtClean="0"/>
              <a:t>-A versão do </a:t>
            </a:r>
            <a:r>
              <a:rPr lang="pt-BR" sz="2400" dirty="0" err="1" smtClean="0"/>
              <a:t>Protheus</a:t>
            </a:r>
            <a:r>
              <a:rPr lang="pt-BR" sz="2400" dirty="0" smtClean="0"/>
              <a:t> deverá ser a partir da 11.5.</a:t>
            </a:r>
          </a:p>
          <a:p>
            <a:pPr lvl="0"/>
            <a:endParaRPr lang="pt-BR" sz="2400" dirty="0" smtClean="0"/>
          </a:p>
          <a:p>
            <a:pPr lvl="0"/>
            <a:r>
              <a:rPr lang="pt-BR" sz="2400" dirty="0" smtClean="0"/>
              <a:t>-Deverão ser aplicadas as </a:t>
            </a:r>
            <a:r>
              <a:rPr lang="pt-BR" sz="2400" dirty="0" err="1" smtClean="0"/>
              <a:t>patches</a:t>
            </a:r>
            <a:r>
              <a:rPr lang="pt-BR" sz="2400" dirty="0" smtClean="0"/>
              <a:t> e executados os </a:t>
            </a:r>
            <a:r>
              <a:rPr lang="pt-BR" sz="2400" dirty="0" err="1" smtClean="0"/>
              <a:t>compatibilizadores</a:t>
            </a:r>
            <a:r>
              <a:rPr lang="pt-BR" sz="2400" dirty="0" smtClean="0"/>
              <a:t> de cada  módulo conforme os boletins disponibilizados no TDN</a:t>
            </a:r>
          </a:p>
          <a:p>
            <a:pPr lvl="0"/>
            <a:endParaRPr lang="pt-BR" sz="2400" dirty="0" smtClean="0"/>
          </a:p>
          <a:p>
            <a:pPr lvl="0"/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289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5518</TotalTime>
  <Words>3231</Words>
  <Application>Microsoft Office PowerPoint</Application>
  <PresentationFormat>Personalizar</PresentationFormat>
  <Paragraphs>724</Paragraphs>
  <Slides>56</Slides>
  <Notes>56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56</vt:i4>
      </vt:variant>
    </vt:vector>
  </HeadingPairs>
  <TitlesOfParts>
    <vt:vector size="57" baseType="lpstr">
      <vt:lpstr>Office Theme</vt:lpstr>
      <vt:lpstr>Fatima Marinho  16/04/14</vt:lpstr>
      <vt:lpstr>Slide 2</vt:lpstr>
      <vt:lpstr>Slide 3</vt:lpstr>
      <vt:lpstr>INTEGRAÇÃO TMS X GFE</vt:lpstr>
      <vt:lpstr>INTEGRAÇÃO TMS X GFE</vt:lpstr>
      <vt:lpstr>Slide 6</vt:lpstr>
      <vt:lpstr>INTEGRAÇÃO TMS X GFE</vt:lpstr>
      <vt:lpstr>Slide 8</vt:lpstr>
      <vt:lpstr>PROCEDIMENTOS DE CONFIGURAÇÃO</vt:lpstr>
      <vt:lpstr>PROCEDIMENTOS DE CONFIGURAÇÃO</vt:lpstr>
      <vt:lpstr>Slide 11</vt:lpstr>
      <vt:lpstr>CADASTRO DE FORNECEDORES</vt:lpstr>
      <vt:lpstr>CADASTRO DE FORNECEDORES</vt:lpstr>
      <vt:lpstr>CADASTRO DE FORNECEDORES</vt:lpstr>
      <vt:lpstr>REDESPACHANTE x DOCUMENTOS</vt:lpstr>
      <vt:lpstr>REDESPACHANTE x DOCUMENTOS</vt:lpstr>
      <vt:lpstr>REDESPACHANTE x DOCUMENTOS</vt:lpstr>
      <vt:lpstr>REDESPACHANTE x DOCUMENTOS</vt:lpstr>
      <vt:lpstr>REDESPACHANTE x DOCUMENTOS</vt:lpstr>
      <vt:lpstr>REDESPACHANTE x DOCUMENTOS</vt:lpstr>
      <vt:lpstr>REDESPACHANTE x DOCUMENTOS</vt:lpstr>
      <vt:lpstr>REDESPACHANTE x DOCUMENTOS</vt:lpstr>
      <vt:lpstr>REDESPACHANTE x DOCUMENTOS</vt:lpstr>
      <vt:lpstr>ROMANEIO DE CARGA - GFE</vt:lpstr>
      <vt:lpstr>ROMANEIO DE CARGA - GFE</vt:lpstr>
      <vt:lpstr>ROMANEIO DE CARGA - GFE</vt:lpstr>
      <vt:lpstr>ROMANEIO DE CARGA - GFE</vt:lpstr>
      <vt:lpstr>ROMANEIO DE CARGA - GFE</vt:lpstr>
      <vt:lpstr>ROMANEIO DE CARGA - GFE</vt:lpstr>
      <vt:lpstr>INTEGRAÇÃO TMS X GFE</vt:lpstr>
      <vt:lpstr>DOCUMENTO DE FRETE </vt:lpstr>
      <vt:lpstr>INTEGRAÇÃO TMS X GFE</vt:lpstr>
      <vt:lpstr>INTEGRAÇÃO  TMS -&gt; GFE</vt:lpstr>
      <vt:lpstr>Slide 34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INTEGRAÇÃO  GFE  -&gt; TMS</vt:lpstr>
      <vt:lpstr>AGRADECIMENTOS</vt:lpstr>
      <vt:lpstr>Slide 56</vt:lpstr>
    </vt:vector>
  </TitlesOfParts>
  <Company>OZ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maria.marinho</cp:lastModifiedBy>
  <cp:revision>480</cp:revision>
  <dcterms:created xsi:type="dcterms:W3CDTF">2014-01-10T13:03:06Z</dcterms:created>
  <dcterms:modified xsi:type="dcterms:W3CDTF">2014-04-16T11:14:41Z</dcterms:modified>
</cp:coreProperties>
</file>