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26"/>
  </p:notesMasterIdLst>
  <p:sldIdLst>
    <p:sldId id="482" r:id="rId2"/>
    <p:sldId id="569" r:id="rId3"/>
    <p:sldId id="570" r:id="rId4"/>
    <p:sldId id="687" r:id="rId5"/>
    <p:sldId id="727" r:id="rId6"/>
    <p:sldId id="728" r:id="rId7"/>
    <p:sldId id="729" r:id="rId8"/>
    <p:sldId id="730" r:id="rId9"/>
    <p:sldId id="731" r:id="rId10"/>
    <p:sldId id="732" r:id="rId11"/>
    <p:sldId id="734" r:id="rId12"/>
    <p:sldId id="733" r:id="rId13"/>
    <p:sldId id="735" r:id="rId14"/>
    <p:sldId id="736" r:id="rId15"/>
    <p:sldId id="737" r:id="rId16"/>
    <p:sldId id="738" r:id="rId17"/>
    <p:sldId id="739" r:id="rId18"/>
    <p:sldId id="740" r:id="rId19"/>
    <p:sldId id="741" r:id="rId20"/>
    <p:sldId id="742" r:id="rId21"/>
    <p:sldId id="743" r:id="rId22"/>
    <p:sldId id="744" r:id="rId23"/>
    <p:sldId id="608" r:id="rId24"/>
    <p:sldId id="609" r:id="rId25"/>
  </p:sldIdLst>
  <p:sldSz cx="9144000" cy="6858000" type="screen4x3"/>
  <p:notesSz cx="6858000" cy="9144000"/>
  <p:custDataLst>
    <p:tags r:id="rId27"/>
  </p:custData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son Nascimento" initials="E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F5F5F"/>
    <a:srgbClr val="4D4D4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Ênfas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73477" autoAdjust="0"/>
  </p:normalViewPr>
  <p:slideViewPr>
    <p:cSldViewPr>
      <p:cViewPr>
        <p:scale>
          <a:sx n="53" d="100"/>
          <a:sy n="53" d="100"/>
        </p:scale>
        <p:origin x="-154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18" Type="http://schemas.openxmlformats.org/officeDocument/2006/relationships/slide" Target="slides/slide19.xml"/><Relationship Id="rId3" Type="http://schemas.openxmlformats.org/officeDocument/2006/relationships/slide" Target="slides/slide4.xml"/><Relationship Id="rId21" Type="http://schemas.openxmlformats.org/officeDocument/2006/relationships/slide" Target="slides/slide22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18.xml"/><Relationship Id="rId2" Type="http://schemas.openxmlformats.org/officeDocument/2006/relationships/slide" Target="slides/slide3.xml"/><Relationship Id="rId16" Type="http://schemas.openxmlformats.org/officeDocument/2006/relationships/slide" Target="slides/slide17.xml"/><Relationship Id="rId20" Type="http://schemas.openxmlformats.org/officeDocument/2006/relationships/slide" Target="slides/slide21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5" Type="http://schemas.openxmlformats.org/officeDocument/2006/relationships/slide" Target="slides/slide16.xml"/><Relationship Id="rId23" Type="http://schemas.openxmlformats.org/officeDocument/2006/relationships/slide" Target="slides/slide24.xml"/><Relationship Id="rId10" Type="http://schemas.openxmlformats.org/officeDocument/2006/relationships/slide" Target="slides/slide11.xml"/><Relationship Id="rId19" Type="http://schemas.openxmlformats.org/officeDocument/2006/relationships/slide" Target="slides/slide20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5.xml"/><Relationship Id="rId22" Type="http://schemas.openxmlformats.org/officeDocument/2006/relationships/slide" Target="slides/slide2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25C9CBA-16C1-45C8-BC29-942AC3CF3ACF}" type="datetimeFigureOut">
              <a:rPr lang="pt-BR"/>
              <a:pPr>
                <a:defRPr/>
              </a:pPr>
              <a:t>08/11/2012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72E1C2-E381-4D20-A4FA-3341A1D84D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402937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java.sun.com/javase/downloads/index.jsp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boss.org/jbossas/downloads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8080/web-consol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pt-B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Instalação</a:t>
            </a:r>
            <a:r>
              <a:rPr kumimoji="0" lang="pt-BR" sz="1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1200" b="0" i="0" u="none" strike="noStrike" kern="1200" cap="none" spc="0" normalizeH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Server </a:t>
            </a:r>
            <a:r>
              <a:rPr lang="pt-BR" smtClean="0"/>
              <a:t>– </a:t>
            </a:r>
            <a:r>
              <a:rPr lang="pt-BR" dirty="0" err="1" smtClean="0"/>
              <a:t>Intellector</a:t>
            </a:r>
            <a:r>
              <a:rPr lang="pt-BR" dirty="0" smtClean="0"/>
              <a:t> Inteligência de</a:t>
            </a:r>
            <a:r>
              <a:rPr lang="pt-BR" baseline="0" dirty="0" smtClean="0"/>
              <a:t> Crédito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 smtClean="0"/>
              <a:t>Área de dados para o </a:t>
            </a:r>
            <a:r>
              <a:rPr lang="pt-BR" sz="1200" b="1" dirty="0" err="1" smtClean="0"/>
              <a:t>Intellector</a:t>
            </a:r>
            <a:endParaRPr lang="pt-BR" sz="1200" b="1" dirty="0" smtClean="0"/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tem uma característica onde, toda a persistência de dados é feita no File System da plataforma.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Esse local de persistência é um diretório ou uma árvore de diretórios.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arquivo de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bootstrap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 variável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datadir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deve apontar para um diretório válido, onde ocorrerá a persistência e o site criará o restante dos diretórios.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Licença para o 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trabalha com três modelos de licenciamento:  </a:t>
            </a:r>
          </a:p>
          <a:p>
            <a:pPr lvl="1">
              <a:buFont typeface="Arial" pitchFamily="34" charset="0"/>
              <a:buChar char="•"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Enterprise - Totalmente livre para execução de qualquer política sem data de expiração.</a:t>
            </a:r>
          </a:p>
          <a:p>
            <a:pPr lvl="1">
              <a:buFont typeface="Arial" pitchFamily="34" charset="0"/>
              <a:buChar char="•"/>
            </a:pP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Limited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Determinada por um Tipo específico e uma data de expiração ou não.</a:t>
            </a:r>
          </a:p>
          <a:p>
            <a:pPr lvl="1">
              <a:buFont typeface="Arial" pitchFamily="34" charset="0"/>
              <a:buChar char="•"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Trial - Tipos de políticas livres e com uma data de expiração.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Essas licenças estarão contidas em um único arquivo nomeado 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 deverá ser colocado no diretório 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Datadir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licença poderá ser copiada para esse local a qualquer momento, não necessitando de qualquer intervenção no servidor.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Deployment</a:t>
            </a:r>
            <a:r>
              <a:rPr lang="pt-BR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pt-BR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 no </a:t>
            </a:r>
            <a:r>
              <a:rPr lang="pt-BR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JBoss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próximo passo é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deployment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do pacote 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em uma instância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isso primeiramente crie uma pasta 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dentro do diretório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deploy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em seguida, extraia o pacote 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dentro do diretório recém-criado.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Atenção: Se for uma atualização de versão, simplesmente remova o conteúdo da pasta 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war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ANTES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de extrair a nova versão.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 boa prática excluir as pastas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log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tmp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work, situado abaixo da instância.</a:t>
            </a:r>
          </a:p>
          <a:p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Iniciando o 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tudo ocorreu bem até agora, e os passos foram seguidos, iniciar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é a parte trivial; no diretório JBOSS_HOME/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inicie o batch, simplesmente digitando no Linux/Unix ou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run-intellector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no Windows.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slide são exibidos o início e fim do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bootstrap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Iniciando o 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tudo ocorreu bem até agora, e os passos foram seguidos, iniciar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é a parte trivial; no diretório JBOSS_HOME/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inicie o batch, simplesmente digitando no Linux/Unix ou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run-intellector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no Windows.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slide são exibidos o início e fim do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bootstrap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Configurações adicionais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Configurando Pool de Conexões – JNDI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configurar o Pool de Conexões, insira o Data Source no diretório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deploy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do JBOSS.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DataSource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para Oracle e para SQL Server estão descritos a seguir.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Source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Oracle: clique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XML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Oracle.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/>
              <a:t>Data Source </a:t>
            </a:r>
            <a:r>
              <a:rPr lang="en-US" sz="1200" b="0" dirty="0" err="1" smtClean="0"/>
              <a:t>para</a:t>
            </a:r>
            <a:r>
              <a:rPr lang="en-US" sz="1200" b="0" dirty="0" smtClean="0"/>
              <a:t> SQL Server: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clique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XML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SQL Server.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Também deverão ser colocados no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diretorio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lib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do JBOSS, os arquivos ".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referentes ao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driver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banco de dados. Links para download são apresentados no slide.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Source</a:t>
            </a:r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Oracle</a:t>
            </a: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Source para</a:t>
            </a:r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SQL Server</a:t>
            </a: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Configuração do 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jbossjca-service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xml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utiliza a API de persistência de dados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Hibernate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de forma que no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seja necessário alterar o arquivo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jbossjca-service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xml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 pasta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deploy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do Servidor de Aplicação. Apresentamos no slide as informações que deverão estar presente no arquivo.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0" dirty="0" smtClean="0"/>
              <a:t>Arquivo </a:t>
            </a:r>
            <a:r>
              <a:rPr lang="pt-BR" sz="1200" b="0" dirty="0" err="1" smtClean="0"/>
              <a:t>jbossjca-service</a:t>
            </a:r>
            <a:r>
              <a:rPr lang="pt-BR" sz="1200" b="0" dirty="0" smtClean="0"/>
              <a:t>.</a:t>
            </a:r>
            <a:r>
              <a:rPr lang="pt-BR" sz="1200" b="0" dirty="0" err="1" smtClean="0"/>
              <a:t>xml</a:t>
            </a:r>
            <a:r>
              <a:rPr lang="pt-BR" sz="1200" b="0" dirty="0" smtClean="0"/>
              <a:t>:</a:t>
            </a:r>
            <a:r>
              <a:rPr lang="pt-BR" sz="1200" b="0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clique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XML.</a:t>
            </a: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jbossjca-service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xml</a:t>
            </a: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pt-BR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Intellector-EAR</a:t>
            </a:r>
            <a:endParaRPr lang="pt-BR" sz="1200" b="1" kern="1200" dirty="0" smtClean="0">
              <a:solidFill>
                <a:srgbClr val="3A6598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Intellector-EAR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é a produto de persistência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Server, monitorando uma fila no Servidor de Aplicação onde os dados das execuções de políticas e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plugins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acessos são enviados para serem persistidos no banco de dados. 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instalar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Intellector-EAR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basta colocar o arquivo na pasta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deploy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Olá, antes de iniciarmos, é importante reforçar alguns pontos sobre o treinamento, seus objetivos e conteúdo programático. </a:t>
            </a:r>
          </a:p>
          <a:p>
            <a:r>
              <a:rPr lang="pt-BR" dirty="0" smtClean="0"/>
              <a:t>Nosso programa compreende as seguintes etapas: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 do Treinamento</a:t>
            </a: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Introdução</a:t>
            </a: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JDK 6.0 </a:t>
            </a: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Intellector-EAR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Configurando a "fila"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Persistence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properties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Configurando a "fila" do </a:t>
            </a:r>
            <a:r>
              <a:rPr lang="pt-BR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Intellector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arquivo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jbossmq-destinations-service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xml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contém as configurações das filas que o servidor disponibiliza para as aplicações conversarem entre si.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Neste arquivo somente deve ser incluído a fila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caso o Administrador do Servidor de Aplicação deseje que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não ocupe uma fila que poderá ser utilizada por outras aplicações.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Neste caso deve-se incluir o código exibido no slide, para que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possa monitorar uma fila própria.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configurar a Fila que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irá monitorar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possui um arquivo de configuração para as persistências de dados que serão explicadas mais adiante. 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Persistence</a:t>
            </a:r>
            <a:r>
              <a:rPr lang="pt-BR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properties</a:t>
            </a:r>
            <a:endParaRPr lang="pt-BR" sz="1200" b="1" kern="1200" dirty="0" smtClean="0">
              <a:solidFill>
                <a:srgbClr val="3A6598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utilização da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persistencia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acessos no </a:t>
            </a:r>
            <a:r>
              <a:rPr lang="pt-BR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pt-BR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', o arquivo de configuração 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persistence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properties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deverá ser copiado para o diretório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como descrito na imagem. 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ulitiliza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API de persistência </a:t>
            </a:r>
            <a:r>
              <a:rPr lang="pt-BR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Hibernate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de forma que este arquivo também serve para mapear as configurações mais eficazes para utilização da API.        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0" dirty="0" smtClean="0"/>
              <a:t>Arquivo </a:t>
            </a:r>
            <a:r>
              <a:rPr lang="pt-BR" sz="1200" b="0" dirty="0" err="1" smtClean="0"/>
              <a:t>persistence</a:t>
            </a:r>
            <a:r>
              <a:rPr lang="pt-BR" sz="1200" b="0" dirty="0" smtClean="0"/>
              <a:t>.</a:t>
            </a:r>
            <a:r>
              <a:rPr lang="pt-BR" sz="1200" b="0" dirty="0" err="1" smtClean="0"/>
              <a:t>properties</a:t>
            </a:r>
            <a:r>
              <a:rPr lang="pt-BR" sz="1200" b="0" dirty="0" smtClean="0"/>
              <a:t>:</a:t>
            </a:r>
            <a:r>
              <a:rPr lang="pt-BR" sz="1200" b="0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clique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arquivo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/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Arquivo </a:t>
            </a:r>
            <a:r>
              <a:rPr lang="pt-BR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Persistence</a:t>
            </a:r>
            <a:r>
              <a:rPr lang="pt-BR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properties</a:t>
            </a:r>
            <a:endParaRPr lang="pt-BR" sz="1200" b="1" kern="1200" dirty="0" smtClean="0">
              <a:solidFill>
                <a:srgbClr val="3A6598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>
                <a:latin typeface="+mn-lt"/>
              </a:rPr>
              <a:t>Neste treinamento, você conheceu um pouco mais sobre:</a:t>
            </a: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Introdução a instalação do Servidor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JDK 6.0 </a:t>
            </a: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Intellector-EAR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Configurando a "fila"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00050" indent="-400050" algn="l" defTabSz="266700" rtl="0"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Persistence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properties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TOTVS agradece</a:t>
            </a:r>
            <a:r>
              <a:rPr lang="pt-B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sua participação.</a:t>
            </a:r>
            <a:endParaRPr lang="pt-BR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24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 do Treinamento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objetivo principal deste treinamento é orientar o processo de instalação do servidor </a:t>
            </a:r>
            <a:r>
              <a:rPr lang="pt-BR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Esperamos levar até você informações relevantes que os auxiliem em seu trabalho, buscando esclarecer as principais questões referentes à 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Instalação do Server.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Uma ótima aula para você!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pt-BR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Introdução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Este treinamento tem o objetivo de orientar quanto à instalação do servidor </a:t>
            </a:r>
            <a:r>
              <a:rPr lang="pt-BR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o </a:t>
            </a:r>
            <a:r>
              <a:rPr lang="pt-BR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Application Server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rgbClr val="3A6598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None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público alvo para este treinamento são administradores de sistemas e application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que tenham bom conhecimento de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JVM. Portanto, este treinamento assume que os administradores tem familiaridade com os conceitos de administração e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deployment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Linux ou Windows e Sun JDK.</a:t>
            </a: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JDK 6.0 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Instale a Sun JDK 6.0 apropriada para sua plataforma. As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JDKs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estão disponíveis no site mostrado no slide. 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http://java.sun.com/javase/downloads/index.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jsp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Recomendamos enfaticamente, usar a JDK superior ao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Update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10.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NÃO FUNCIONA com JDK inferior ao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Update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 devido à API do JAXB.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Não é suficiente ter somente o Java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Runtime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Environment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(JRE); você realmente precisa do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full-blown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JDK.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Forneceremos um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bootstrap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para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onde a variável JAVA_HOME  é configurada, mas caso você queira colocá-la em outro lugar, não se esqueça de configurá-la no seu ambiente.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Embora a localização da instalação da JDK seja livre, sugerimos criar no Windows uma pasta chamada “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na raiz do disco local, ou usar o '/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 no Unix. Ajuda para propósitos de suporte.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Instalando em sistemas Unix, tenha bastante cuidado com as permissões de escrita para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owner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para o diretório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pois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vai precisar escrever nesse diretório.</a:t>
            </a:r>
          </a:p>
          <a:p>
            <a:pPr>
              <a:defRPr/>
            </a:pP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Faça o download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apropriado para sua plataforma.</a:t>
            </a:r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http://www.jboss.org/jbossas/downloads/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/>
              <a:t>Colocar o arquivo na pasta “</a:t>
            </a:r>
            <a:r>
              <a:rPr lang="pt-BR" sz="1200" dirty="0" err="1" smtClean="0"/>
              <a:t>opt</a:t>
            </a:r>
            <a:r>
              <a:rPr lang="pt-BR" sz="1200" dirty="0" smtClean="0"/>
              <a:t>”.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download pode ser feito através do site mostrado no slide.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foi testado nas versões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4.2.2-GA e 4.2.3-GA. 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partir da versão 06.405.032 build 20338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alguns artefatos de infraestrutura foram retirados do seu WEB-INF/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lib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usado as versões do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ou mesmo sendo colocadas no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classpath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externo ($JBOSS_HOME/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/[instancia]/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lib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Temos duas opções para colocar no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classpath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essas bibliotecas de infraestrutura: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a) simplesmente copiando para a pasta $JBOSS_HOME/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/[instancia]/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lib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 criando uma pasta na instância, copiando os artefatos para ela (ex.: "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intellector-lib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 e alterando o arquivo de configuração $JBOSS_HOME/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/[instancia]/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jboss-service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xml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adicionando as linhas como abaixo: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logo abaixo de: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&lt;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classpath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codebase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="${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lib.url:lib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}"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archives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="*"/&gt;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acrescente....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&lt;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classpath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codebase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="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intellector-lib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archives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="*"/&gt;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Artefatos neste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tarball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seus respectivos links de download, se houverem: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a) Apache CXF - implementa JAX-WS (web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services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*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cxf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-2.7.0.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link: http://cxf.apache.org/download.html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Hibernate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persistencia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implementa JPA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* hibernate3.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link: http://sourceforge.net/projects/hibernate/files/hibernate3/3.6.10.Final/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Logging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usado pelo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hibernate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* slf4j-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api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-1.5.8.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* slf4j-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jcl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-1.5.8.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d)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Spring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Core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Framwork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injeção de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dependencia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Transport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proxy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*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spring-beans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-2.5.6.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*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spring-context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-2.5.6.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*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spring-core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-2.5.6.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*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spring-web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-2.5.6.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jar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http://sourceforge.net/projects/springframework/files/springframework-2/2.5.6/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Teste de verificação da instalação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Após instalar a Java JDK e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nos locais apropriados (na pasta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faça um pequeno teste de verificação da instalação. Para verificar se as instalações ocorreram perfeitamente, primeiro  execute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 depois, acesse a url mostrada no slide (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http://localhost:8080/web-console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executar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pelo Windows, acesse a pasta onde estão os arquivos, subpasta /Bin e execute o arquivo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caso de ambiente Unix/Linux, abra um terminal e execute o arquivo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tudo ocorreu bem até esse momento, você estará apto a visualizar a página de administração do application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server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defRPr/>
            </a:pP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Bootstrap </a:t>
            </a:r>
            <a:r>
              <a:rPr lang="en-US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JBoss</a:t>
            </a:r>
            <a:r>
              <a:rPr lang="en-US" sz="1200" b="1" kern="1200" dirty="0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1" kern="1200" dirty="0" err="1" smtClean="0">
                <a:solidFill>
                  <a:srgbClr val="3A6598"/>
                </a:solidFill>
                <a:latin typeface="+mn-lt"/>
                <a:ea typeface="+mn-ea"/>
                <a:cs typeface="+mn-cs"/>
              </a:rPr>
              <a:t>Intellector</a:t>
            </a:r>
            <a:endParaRPr lang="en-US" sz="1200" b="1" kern="1200" dirty="0" smtClean="0">
              <a:solidFill>
                <a:srgbClr val="3A6598"/>
              </a:solidFill>
              <a:latin typeface="+mn-lt"/>
              <a:ea typeface="+mn-ea"/>
              <a:cs typeface="+mn-cs"/>
            </a:endParaRPr>
          </a:p>
          <a:p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scripts de 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bootstrap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o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são simples, precisando apenas de pequenas modificações no que concerne a memória e variáveis de ambientes. 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script de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bootstrap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Linux/Unix é apresentado no slide.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uso no Linux/Unix sugerimos usar o nome '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run-intellector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'. 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Script deve ficar em &lt;JBOSS_HOME&gt;/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permissão explícita de execução.</a:t>
            </a: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script de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bootstrap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Windows é apresentado no slide.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uso no Windows sugerimos usar o nome '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run-intellector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bat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'.  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Script deve ficar em JBOSS_HOME/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bin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permissão explícita de execução.</a:t>
            </a:r>
            <a:endParaRPr lang="pt-B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A82906-A410-41AF-9C7F-4C0E9D6EE4A1}" type="slidenum">
              <a:rPr lang="pt-BR" smtClean="0"/>
              <a:pPr>
                <a:defRPr/>
              </a:pPr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2"/>
          <p:cNvSpPr>
            <a:spLocks noGrp="1"/>
          </p:cNvSpPr>
          <p:nvPr>
            <p:ph idx="1" hasCustomPrompt="1"/>
          </p:nvPr>
        </p:nvSpPr>
        <p:spPr bwMode="auto">
          <a:xfrm>
            <a:off x="457200" y="1600200"/>
            <a:ext cx="8229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lvl4pPr>
            <a:lvl5pPr marL="20574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Clique para editar os estilos do texto mestre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pt-BR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Segundo nível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Terceiro nível</a:t>
            </a:r>
          </a:p>
          <a:p>
            <a:pPr marL="1600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Quarto nível</a:t>
            </a:r>
          </a:p>
          <a:p>
            <a:pPr marL="2057400" marR="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Quinto nível</a:t>
            </a:r>
          </a:p>
        </p:txBody>
      </p:sp>
      <p:sp>
        <p:nvSpPr>
          <p:cNvPr id="8" name="Espaço Reservado para Título 12"/>
          <p:cNvSpPr>
            <a:spLocks noGrp="1"/>
          </p:cNvSpPr>
          <p:nvPr>
            <p:ph type="title"/>
          </p:nvPr>
        </p:nvSpPr>
        <p:spPr bwMode="auto">
          <a:xfrm>
            <a:off x="285720" y="142852"/>
            <a:ext cx="828516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2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pt-BR" dirty="0" smtClean="0"/>
              <a:t>Clique para editar o estilo do título mestre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941B1-CA0C-4F03-B0E5-DC6CE5EF4E18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A8001-4F5B-4931-9E63-59F2F4C9E1C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CB199-7224-495F-B4A0-9DE817632B04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42AA8-F714-4350-8E70-AC987405A76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>
          <a:xfrm>
            <a:off x="260251" y="1571625"/>
            <a:ext cx="8637563" cy="4421212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428860" y="142852"/>
            <a:ext cx="5786478" cy="50006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02972" y="6572272"/>
            <a:ext cx="4905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>
          <a:xfrm>
            <a:off x="260251" y="1571625"/>
            <a:ext cx="8637563" cy="4421212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428860" y="142852"/>
            <a:ext cx="5786478" cy="50006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02972" y="6572272"/>
            <a:ext cx="4905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85696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>
          <a:xfrm>
            <a:off x="260251" y="1571625"/>
            <a:ext cx="8637563" cy="4421212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428860" y="142852"/>
            <a:ext cx="5786478" cy="50006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02972" y="6572272"/>
            <a:ext cx="4905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85696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>
          <a:xfrm>
            <a:off x="260251" y="1571625"/>
            <a:ext cx="8637563" cy="4421212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428860" y="142852"/>
            <a:ext cx="5786478" cy="50006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02972" y="6572272"/>
            <a:ext cx="4905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85696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>
          <a:xfrm>
            <a:off x="260251" y="1571625"/>
            <a:ext cx="8637563" cy="4421212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428860" y="142852"/>
            <a:ext cx="5786478" cy="50006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02972" y="6572272"/>
            <a:ext cx="4905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85696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>
          <a:xfrm>
            <a:off x="260251" y="1571625"/>
            <a:ext cx="8637563" cy="4421212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428860" y="142852"/>
            <a:ext cx="5786478" cy="50006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02972" y="6572272"/>
            <a:ext cx="4905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85696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7F77-0ECA-4AE0-86B1-624D71BEFB02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D10C9-C3BA-4772-BE75-1DBECCB4A16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2B43C-D157-4C44-B9EF-DDB0DCCC240C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A4B24-AF48-445D-AC80-361798F0E78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E76DD-B5B3-4249-8EA7-165A23D6DE7A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1F9C3-02A1-4C8F-9601-2232FAC82B6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15C68-5104-4F7F-B434-012644518F4C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773B1-3C5D-41E9-9225-E40B1B54B15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BF26E-3169-448C-8709-98382C3F3408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877DE-23AE-4974-A6E3-EC160E3C67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6DBE5-491E-4625-8C36-572BC12B8525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17208-1CAC-4BF0-A683-AECB14BD018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2CD79-6A80-4289-A79B-62F989177DF6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FD82E-4A94-488C-A939-DF8D73DE2B6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6C98F-1453-4E4C-B407-6C25F589B49D}" type="datetime4">
              <a:rPr lang="pt-BR"/>
              <a:pPr>
                <a:defRPr/>
              </a:pPr>
              <a:t>8 de novembro de 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2FCEF-C725-417D-9E2B-F97C8D67174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59A656-50E7-4624-8B2C-C7D36D953E41}" type="datetimeFigureOut">
              <a:rPr lang="pt-BR"/>
              <a:pPr>
                <a:defRPr/>
              </a:pPr>
              <a:t>08/11/2012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B122122-C755-457D-9339-473FAD2306E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8" name="Imagem 7" descr="fundo_curso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7" r:id="rId12"/>
    <p:sldLayoutId id="2147483788" r:id="rId13"/>
    <p:sldLayoutId id="2147483789" r:id="rId14"/>
    <p:sldLayoutId id="2147483793" r:id="rId15"/>
    <p:sldLayoutId id="2147483827" r:id="rId16"/>
    <p:sldLayoutId id="2147483828" r:id="rId17"/>
  </p:sldLayoutIdLst>
  <p:transition spd="med"/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://www.oracle.com/technology/software/tech/java/sqlj_jdbc/htdocs/jdbc_10201.html" TargetMode="Externa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java.sun.com/javase/downloads/index.j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boss.org/jbossas/download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8080/web-consol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capa_nov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29544"/>
          </a:xfrm>
          <a:prstGeom prst="rect">
            <a:avLst/>
          </a:prstGeom>
        </p:spPr>
      </p:pic>
      <p:sp>
        <p:nvSpPr>
          <p:cNvPr id="3077" name="Espaço Reservado para Texto 2"/>
          <p:cNvSpPr>
            <a:spLocks/>
          </p:cNvSpPr>
          <p:nvPr/>
        </p:nvSpPr>
        <p:spPr bwMode="auto">
          <a:xfrm>
            <a:off x="4500563" y="5551488"/>
            <a:ext cx="38163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Font typeface="Arial" charset="0"/>
              <a:buNone/>
            </a:pPr>
            <a:r>
              <a:rPr lang="en-US" sz="1600" b="1" dirty="0" smtClean="0">
                <a:solidFill>
                  <a:srgbClr val="5F5F5F"/>
                </a:solidFill>
                <a:latin typeface="+mj-lt"/>
              </a:rPr>
              <a:t>Financial Services</a:t>
            </a:r>
            <a:endParaRPr lang="en-US" sz="1600" b="1" dirty="0">
              <a:solidFill>
                <a:srgbClr val="5F5F5F"/>
              </a:solidFill>
              <a:latin typeface="+mj-lt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-1323528"/>
            <a:ext cx="8229600" cy="1143000"/>
          </a:xfrm>
        </p:spPr>
        <p:txBody>
          <a:bodyPr/>
          <a:lstStyle/>
          <a:p>
            <a:r>
              <a:rPr lang="pt-BR" sz="2000" b="1" dirty="0" smtClean="0">
                <a:solidFill>
                  <a:schemeClr val="accent1"/>
                </a:solidFill>
                <a:latin typeface="+mj-lt"/>
              </a:rPr>
              <a:t>Instalação do Server – INTELLECTOR Inteligência de Crédito </a:t>
            </a:r>
            <a:endParaRPr lang="pt-BR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 bwMode="auto">
          <a:xfrm>
            <a:off x="918000" y="4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Instalação</a:t>
            </a:r>
            <a:r>
              <a:rPr kumimoji="0" lang="pt-BR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 Server 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INTELLECTOR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None/>
            </a:pPr>
            <a:r>
              <a:rPr lang="pt-BR" sz="1800" b="1" dirty="0" smtClean="0"/>
              <a:t>Área de dados para o </a:t>
            </a:r>
            <a:r>
              <a:rPr lang="pt-BR" sz="1800" b="1" dirty="0" err="1" smtClean="0"/>
              <a:t>Intellector</a:t>
            </a:r>
            <a:endParaRPr lang="pt-BR" sz="1800" b="1" dirty="0" smtClean="0"/>
          </a:p>
          <a:p>
            <a:pPr>
              <a:buNone/>
            </a:pPr>
            <a:endParaRPr lang="pt-BR" sz="1800" b="1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No arquivo de </a:t>
            </a:r>
            <a:r>
              <a:rPr lang="pt-BR" sz="1800" dirty="0" err="1" smtClean="0"/>
              <a:t>bootstrap</a:t>
            </a:r>
            <a:r>
              <a:rPr lang="pt-BR" sz="1800" dirty="0" smtClean="0"/>
              <a:t>, a variável </a:t>
            </a:r>
            <a:r>
              <a:rPr lang="pt-BR" sz="1800" b="1" dirty="0" err="1" smtClean="0"/>
              <a:t>intellector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datadir</a:t>
            </a:r>
            <a:r>
              <a:rPr lang="pt-BR" sz="1800" b="1" dirty="0" smtClean="0"/>
              <a:t> </a:t>
            </a:r>
            <a:r>
              <a:rPr lang="pt-BR" sz="1800" dirty="0" smtClean="0"/>
              <a:t>deve apontar para um</a:t>
            </a:r>
          </a:p>
          <a:p>
            <a:pPr>
              <a:buClr>
                <a:schemeClr val="tx2"/>
              </a:buClr>
              <a:buNone/>
            </a:pPr>
            <a:r>
              <a:rPr lang="pt-BR" sz="1800" dirty="0" smtClean="0"/>
              <a:t>diretório válido, onde ocorrerá a persistência de dados do 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. </a:t>
            </a:r>
          </a:p>
          <a:p>
            <a:pPr>
              <a:buClr>
                <a:schemeClr val="tx2"/>
              </a:buClr>
              <a:buNone/>
            </a:pPr>
            <a:endParaRPr lang="pt-BR" sz="1800" dirty="0" smtClean="0"/>
          </a:p>
          <a:p>
            <a:pPr>
              <a:buClr>
                <a:schemeClr val="tx2"/>
              </a:buClr>
              <a:buNone/>
            </a:pPr>
            <a:endParaRPr lang="pt-BR" sz="1800" b="1" dirty="0" smtClean="0"/>
          </a:p>
          <a:p>
            <a:pPr>
              <a:buClr>
                <a:schemeClr val="tx2"/>
              </a:buClr>
              <a:buNone/>
            </a:pPr>
            <a:r>
              <a:rPr lang="pt-BR" sz="1800" b="1" dirty="0" smtClean="0"/>
              <a:t>Licença para o </a:t>
            </a:r>
            <a:r>
              <a:rPr lang="pt-BR" sz="1800" b="1" dirty="0" err="1" smtClean="0"/>
              <a:t>Intellector</a:t>
            </a:r>
            <a:endParaRPr lang="pt-BR" sz="1800" b="1" dirty="0" smtClean="0"/>
          </a:p>
          <a:p>
            <a:pPr>
              <a:buClr>
                <a:schemeClr val="tx2"/>
              </a:buClr>
              <a:buNone/>
            </a:pPr>
            <a:endParaRPr lang="pt-BR" sz="1800" b="1" dirty="0" smtClean="0"/>
          </a:p>
          <a:p>
            <a:pPr algn="just">
              <a:buClr>
                <a:schemeClr val="tx2"/>
              </a:buClr>
            </a:pPr>
            <a:r>
              <a:rPr lang="pt-BR" sz="1800" dirty="0" smtClean="0"/>
              <a:t>O 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 trabalha com três modelos de licenciamento: Enterprise, </a:t>
            </a:r>
            <a:r>
              <a:rPr lang="pt-BR" sz="1800" dirty="0" err="1" smtClean="0"/>
              <a:t>Limited</a:t>
            </a:r>
            <a:r>
              <a:rPr lang="pt-BR" sz="1800" dirty="0" smtClean="0"/>
              <a:t> e </a:t>
            </a:r>
          </a:p>
          <a:p>
            <a:pPr algn="just">
              <a:buClr>
                <a:schemeClr val="tx2"/>
              </a:buClr>
              <a:buNone/>
            </a:pPr>
            <a:r>
              <a:rPr lang="pt-BR" sz="1800" dirty="0" smtClean="0"/>
              <a:t>Trial. Essas licenças estarão contidas em um único arquivo nomeado  </a:t>
            </a:r>
          </a:p>
          <a:p>
            <a:pPr algn="just">
              <a:buClr>
                <a:schemeClr val="tx2"/>
              </a:buClr>
              <a:buNone/>
            </a:pPr>
            <a:r>
              <a:rPr lang="pt-BR" sz="1800" dirty="0" err="1" smtClean="0"/>
              <a:t>intellector</a:t>
            </a:r>
            <a:r>
              <a:rPr lang="pt-BR" sz="1800" dirty="0" smtClean="0"/>
              <a:t>.</a:t>
            </a:r>
            <a:r>
              <a:rPr lang="pt-BR" sz="1800" dirty="0" err="1" smtClean="0"/>
              <a:t>key</a:t>
            </a:r>
            <a:r>
              <a:rPr lang="pt-BR" sz="1800" dirty="0" smtClean="0"/>
              <a:t> que deverá ser colocado no diretório ${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.</a:t>
            </a:r>
            <a:r>
              <a:rPr lang="pt-BR" sz="1800" dirty="0" err="1" smtClean="0"/>
              <a:t>datadir</a:t>
            </a:r>
            <a:r>
              <a:rPr lang="pt-BR" sz="1800" dirty="0" smtClean="0"/>
              <a:t>}/</a:t>
            </a:r>
            <a:r>
              <a:rPr lang="pt-BR" sz="1800" dirty="0" err="1" smtClean="0"/>
              <a:t>key</a:t>
            </a:r>
            <a:r>
              <a:rPr lang="pt-BR" sz="1800" dirty="0" smtClean="0"/>
              <a:t>.</a:t>
            </a:r>
          </a:p>
          <a:p>
            <a:pPr>
              <a:buClr>
                <a:schemeClr val="tx2"/>
              </a:buClr>
              <a:buNone/>
            </a:pPr>
            <a:endParaRPr lang="pt-BR" sz="1800" dirty="0" smtClean="0"/>
          </a:p>
          <a:p>
            <a:pPr>
              <a:buClr>
                <a:schemeClr val="tx2"/>
              </a:buCl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10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intellector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datadir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</a:t>
            </a:r>
            <a:r>
              <a:rPr lang="pt-BR" sz="2000" b="1" dirty="0" err="1" smtClean="0">
                <a:solidFill>
                  <a:srgbClr val="3A6598"/>
                </a:solidFill>
              </a:rPr>
              <a:t>intellector</a:t>
            </a:r>
            <a:r>
              <a:rPr lang="pt-BR" sz="2000" b="1" dirty="0" smtClean="0">
                <a:solidFill>
                  <a:srgbClr val="3A6598"/>
                </a:solidFill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</a:rPr>
              <a:t>datadir</a:t>
            </a:r>
            <a:endParaRPr lang="pt-BR" sz="2000" b="1" dirty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None/>
            </a:pPr>
            <a:r>
              <a:rPr lang="pt-BR" sz="1800" dirty="0" smtClean="0"/>
              <a:t>O próximo passo é o </a:t>
            </a:r>
            <a:r>
              <a:rPr lang="pt-BR" sz="1800" dirty="0" err="1" smtClean="0"/>
              <a:t>deployment</a:t>
            </a:r>
            <a:r>
              <a:rPr lang="pt-BR" sz="1800" dirty="0" smtClean="0"/>
              <a:t> (instalação) do pacote </a:t>
            </a:r>
            <a:r>
              <a:rPr lang="pt-BR" sz="1800" b="1" dirty="0" err="1" smtClean="0"/>
              <a:t>intellector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war</a:t>
            </a:r>
            <a:r>
              <a:rPr lang="pt-BR" sz="1800" dirty="0" smtClean="0"/>
              <a:t> em uma</a:t>
            </a:r>
          </a:p>
          <a:p>
            <a:pPr>
              <a:buNone/>
            </a:pPr>
            <a:r>
              <a:rPr lang="pt-BR" sz="1800" dirty="0" smtClean="0"/>
              <a:t>instância do </a:t>
            </a:r>
            <a:r>
              <a:rPr lang="pt-BR" sz="1800" dirty="0" err="1" smtClean="0"/>
              <a:t>JBoss</a:t>
            </a:r>
            <a:r>
              <a:rPr lang="pt-BR" sz="1800" dirty="0" smtClean="0"/>
              <a:t>. Siga os passos:</a:t>
            </a:r>
          </a:p>
          <a:p>
            <a:pPr>
              <a:buNone/>
            </a:pPr>
            <a:endParaRPr lang="pt-BR" sz="1800" dirty="0" smtClean="0"/>
          </a:p>
          <a:p>
            <a:pPr lvl="0"/>
            <a:r>
              <a:rPr lang="pt-BR" sz="1800" dirty="0" smtClean="0"/>
              <a:t>Crie uma pasta </a:t>
            </a:r>
            <a:r>
              <a:rPr lang="pt-BR" sz="1800" b="1" dirty="0" err="1" smtClean="0"/>
              <a:t>intellector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war</a:t>
            </a:r>
            <a:r>
              <a:rPr lang="pt-BR" sz="1800" dirty="0" smtClean="0"/>
              <a:t> dentro do diretório </a:t>
            </a:r>
            <a:r>
              <a:rPr lang="pt-BR" sz="1800" dirty="0" err="1" smtClean="0"/>
              <a:t>deploy</a:t>
            </a:r>
            <a:r>
              <a:rPr lang="pt-BR" sz="1800" dirty="0" smtClean="0"/>
              <a:t>.</a:t>
            </a:r>
          </a:p>
          <a:p>
            <a:pPr lvl="0"/>
            <a:r>
              <a:rPr lang="pt-BR" sz="1800" dirty="0" smtClean="0"/>
              <a:t>Extraia o pacote </a:t>
            </a:r>
            <a:r>
              <a:rPr lang="pt-BR" sz="1800" b="1" dirty="0" err="1" smtClean="0"/>
              <a:t>intellector_V_xx_xxx_xxx_xxxxx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war</a:t>
            </a:r>
            <a:r>
              <a:rPr lang="pt-BR" sz="1800" dirty="0" smtClean="0"/>
              <a:t>  dentro do diretório recém-criado, 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.</a:t>
            </a:r>
            <a:r>
              <a:rPr lang="pt-BR" sz="1800" dirty="0" err="1" smtClean="0"/>
              <a:t>war</a:t>
            </a:r>
            <a:r>
              <a:rPr lang="pt-BR" sz="1800" dirty="0" smtClean="0"/>
              <a:t> (os </a:t>
            </a:r>
            <a:r>
              <a:rPr lang="pt-BR" sz="1800" b="1" dirty="0" smtClean="0"/>
              <a:t>X</a:t>
            </a:r>
            <a:r>
              <a:rPr lang="pt-BR" sz="1800" dirty="0" smtClean="0"/>
              <a:t> são o controle de versões)</a:t>
            </a:r>
          </a:p>
          <a:p>
            <a:pPr>
              <a:buClr>
                <a:schemeClr val="tx2"/>
              </a:buClr>
              <a:buNone/>
            </a:pPr>
            <a:endParaRPr lang="pt-BR" sz="1800" dirty="0" smtClean="0"/>
          </a:p>
          <a:p>
            <a:pPr>
              <a:buClr>
                <a:schemeClr val="tx2"/>
              </a:buCl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11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Deployment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do 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Intellector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no 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</a:t>
            </a:r>
            <a:r>
              <a:rPr lang="pt-BR" sz="2000" b="1" dirty="0" err="1" smtClean="0">
                <a:solidFill>
                  <a:srgbClr val="3A6598"/>
                </a:solidFill>
              </a:rPr>
              <a:t>Deployment</a:t>
            </a:r>
            <a:r>
              <a:rPr lang="pt-BR" sz="2000" b="1" dirty="0" smtClean="0">
                <a:solidFill>
                  <a:srgbClr val="3A6598"/>
                </a:solidFill>
              </a:rPr>
              <a:t> do </a:t>
            </a:r>
            <a:r>
              <a:rPr lang="pt-BR" sz="2000" b="1" dirty="0" err="1" smtClean="0">
                <a:solidFill>
                  <a:srgbClr val="3A6598"/>
                </a:solidFill>
              </a:rPr>
              <a:t>Intellector</a:t>
            </a:r>
            <a:r>
              <a:rPr lang="pt-BR" sz="2000" b="1" dirty="0" smtClean="0">
                <a:solidFill>
                  <a:srgbClr val="3A6598"/>
                </a:solidFill>
              </a:rPr>
              <a:t> no </a:t>
            </a: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endParaRPr lang="pt-BR" sz="2000" b="1" dirty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None/>
            </a:pPr>
            <a:r>
              <a:rPr lang="pt-BR" sz="1800" dirty="0" smtClean="0"/>
              <a:t>No diretório &lt;JBOSS_HOME&gt;/</a:t>
            </a:r>
            <a:r>
              <a:rPr lang="pt-BR" sz="1800" dirty="0" err="1" smtClean="0"/>
              <a:t>bin</a:t>
            </a:r>
            <a:r>
              <a:rPr lang="pt-BR" sz="1800" dirty="0" smtClean="0"/>
              <a:t>, inicie o </a:t>
            </a:r>
            <a:r>
              <a:rPr lang="pt-BR" sz="1800" i="1" dirty="0" smtClean="0"/>
              <a:t>batch</a:t>
            </a:r>
            <a:r>
              <a:rPr lang="pt-BR" sz="1800" dirty="0" smtClean="0"/>
              <a:t> , simplesmente digitando </a:t>
            </a:r>
            <a:r>
              <a:rPr lang="pt-BR" sz="1800" b="1" dirty="0" smtClean="0"/>
              <a:t>./</a:t>
            </a:r>
            <a:r>
              <a:rPr lang="pt-BR" sz="1800" b="1" dirty="0" err="1" smtClean="0"/>
              <a:t>run</a:t>
            </a:r>
            <a:r>
              <a:rPr lang="pt-BR" sz="1800" b="1" dirty="0" smtClean="0"/>
              <a:t>-</a:t>
            </a:r>
          </a:p>
          <a:p>
            <a:pPr>
              <a:buNone/>
            </a:pPr>
            <a:r>
              <a:rPr lang="pt-BR" sz="1800" b="1" dirty="0" err="1" smtClean="0"/>
              <a:t>intellector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sh</a:t>
            </a:r>
            <a:r>
              <a:rPr lang="pt-BR" sz="1800" dirty="0" smtClean="0"/>
              <a:t>  no Linux/Unix ou </a:t>
            </a:r>
            <a:r>
              <a:rPr lang="pt-BR" sz="1800" b="1" dirty="0" err="1" smtClean="0"/>
              <a:t>run</a:t>
            </a:r>
            <a:r>
              <a:rPr lang="pt-BR" sz="1800" b="1" dirty="0" smtClean="0"/>
              <a:t>- </a:t>
            </a:r>
            <a:r>
              <a:rPr lang="pt-BR" sz="1800" b="1" dirty="0" err="1" smtClean="0"/>
              <a:t>intellector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bat</a:t>
            </a:r>
            <a:r>
              <a:rPr lang="pt-BR" sz="1800" dirty="0" smtClean="0"/>
              <a:t> no Windows.</a:t>
            </a:r>
          </a:p>
          <a:p>
            <a:pPr>
              <a:buClr>
                <a:schemeClr val="tx2"/>
              </a:buClr>
              <a:buNone/>
            </a:pPr>
            <a:endParaRPr lang="pt-BR" sz="1800" dirty="0" smtClean="0"/>
          </a:p>
          <a:p>
            <a:pPr lvl="0">
              <a:buClr>
                <a:schemeClr val="tx2"/>
              </a:buClr>
              <a:buNone/>
            </a:pPr>
            <a:r>
              <a:rPr lang="pt-BR" sz="1800" dirty="0" smtClean="0"/>
              <a:t>Início do </a:t>
            </a:r>
            <a:r>
              <a:rPr lang="pt-BR" sz="1800" dirty="0" err="1" smtClean="0"/>
              <a:t>Bootstrap</a:t>
            </a:r>
            <a:r>
              <a:rPr lang="pt-BR" sz="1800" dirty="0" smtClean="0"/>
              <a:t> do </a:t>
            </a:r>
            <a:r>
              <a:rPr lang="pt-BR" sz="1800" dirty="0" err="1" smtClean="0"/>
              <a:t>JBoss</a:t>
            </a:r>
            <a:r>
              <a:rPr lang="pt-BR" sz="1800" dirty="0" smtClean="0"/>
              <a:t>:</a:t>
            </a:r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12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Iniciando o 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endParaRPr lang="pt-BR" sz="2000" b="1" dirty="0" smtClean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Iniciando o </a:t>
            </a: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31540" y="2996952"/>
            <a:ext cx="8280920" cy="3208571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======================================================================</a:t>
            </a: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Bootstrap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Environment</a:t>
            </a:r>
            <a:endParaRPr lang="pt-BR" sz="135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 JBOSS_HOME: 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opt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-4.2.3.GA</a:t>
            </a: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 JAVA: 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opt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/jdk1.6.0_10/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bin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java</a:t>
            </a:r>
            <a:endParaRPr lang="pt-BR" sz="135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 JAVA_OPTS: -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Dprogram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name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run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sh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server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-Xms512m -Xmx536m -XX: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PermSize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=128m -XX: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MaxPermSize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=128m -Xss128k -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Dintellector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datadir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=/home/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intellector-files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Djava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.net.preferIPv4Stack=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true</a:t>
            </a:r>
            <a:endParaRPr lang="pt-BR" sz="135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 CLASSPATH: 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opt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-4.2.3.GA/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server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/default/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lib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/log4j.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jar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:/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opt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-4.2.3.GA/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bin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run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jar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:/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opt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/jdk1.6.0_10/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lib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tools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jar</a:t>
            </a:r>
            <a:endParaRPr lang="pt-BR" sz="135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======================================================================</a:t>
            </a: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17:25:25,676 INFO  [Server] Starting 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(MX 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MicroKernel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)...</a:t>
            </a: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17:25:25,708 INFO  [Server] Release ID: 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 [Trinity] 4.2.3.GA (build: 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SVNTag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=JBoss_4_2_3_GA date=200807181417)</a:t>
            </a: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17:25:25,710 INFO  [Server] Home 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Dir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: 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opt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35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-4.2.3.GA</a:t>
            </a:r>
          </a:p>
          <a:p>
            <a:r>
              <a:rPr lang="pt-BR" sz="1350" dirty="0" smtClean="0">
                <a:latin typeface="Courier New" pitchFamily="49" charset="0"/>
                <a:cs typeface="Courier New" pitchFamily="49" charset="0"/>
              </a:rPr>
              <a:t>17:25:25,710 INFO  [Server] Home URL: file:/opt/jboss-4.2.3.GA/</a:t>
            </a:r>
            <a:endParaRPr lang="pt-BR" sz="135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 lvl="0">
              <a:buNone/>
            </a:pPr>
            <a:r>
              <a:rPr lang="pt-BR" sz="1800" dirty="0" smtClean="0"/>
              <a:t>Fim do </a:t>
            </a:r>
            <a:r>
              <a:rPr lang="pt-BR" sz="1800" dirty="0" err="1" smtClean="0"/>
              <a:t>Bootstrap</a:t>
            </a:r>
            <a:r>
              <a:rPr lang="pt-BR" sz="1800" dirty="0" smtClean="0"/>
              <a:t> do </a:t>
            </a:r>
            <a:r>
              <a:rPr lang="pt-BR" sz="1800" dirty="0" err="1" smtClean="0"/>
              <a:t>JBoss</a:t>
            </a:r>
            <a:r>
              <a:rPr lang="pt-BR" sz="1800" dirty="0" smtClean="0"/>
              <a:t>:</a:t>
            </a:r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13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Iniciando o 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endParaRPr lang="pt-BR" sz="2000" b="1" dirty="0" smtClean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Iniciando o </a:t>
            </a: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2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31540" y="2060848"/>
            <a:ext cx="8280920" cy="1600438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17:26:05,961 INFO  [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intellector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] -------------------------------------------</a:t>
            </a: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17:26:05,962 INFO  [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intellector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] ----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Intellector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configurado com sucesso----</a:t>
            </a: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17:26:05,962 INFO  [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intellector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] -------------------------------------------</a:t>
            </a: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17:26:06,146 INFO  [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TomcatDeployer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]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deploy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ctxPath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jmx-console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warUrl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=.../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deploy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jmx-console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war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/</a:t>
            </a: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17:26:07,318 INFO  [Server]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(MX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MicroKernel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) [4.2.3.GA (build: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SVNTag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=JBoss_4_2_3_GA date=200807181417)]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Started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in 21s:602ms</a:t>
            </a:r>
            <a:endParaRPr lang="pt-BR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None/>
            </a:pPr>
            <a:r>
              <a:rPr lang="pt-BR" sz="1800" b="1" dirty="0" smtClean="0"/>
              <a:t>Configurando Pool de Conexões – JNDI</a:t>
            </a:r>
          </a:p>
          <a:p>
            <a:pPr>
              <a:buNone/>
            </a:pPr>
            <a:r>
              <a:rPr lang="pt-BR" sz="1800" dirty="0" smtClean="0"/>
              <a:t>Os datasources são configurados em arquivos </a:t>
            </a:r>
            <a:r>
              <a:rPr lang="pt-BR" sz="1800" dirty="0" err="1" smtClean="0"/>
              <a:t>xxx-ds</a:t>
            </a:r>
            <a:r>
              <a:rPr lang="pt-BR" sz="1800" dirty="0" smtClean="0"/>
              <a:t>.</a:t>
            </a:r>
            <a:r>
              <a:rPr lang="pt-BR" sz="1800" dirty="0" err="1" smtClean="0"/>
              <a:t>xml</a:t>
            </a:r>
            <a:r>
              <a:rPr lang="pt-BR" sz="1800" dirty="0" smtClean="0"/>
              <a:t> (onde xxx pode ser qualquer </a:t>
            </a:r>
          </a:p>
          <a:p>
            <a:pPr>
              <a:buNone/>
            </a:pPr>
            <a:r>
              <a:rPr lang="pt-BR" sz="1800" dirty="0" smtClean="0"/>
              <a:t>nome) que deverão ser inseridos no diretório </a:t>
            </a:r>
            <a:r>
              <a:rPr lang="pt-BR" sz="1800" dirty="0" err="1" smtClean="0"/>
              <a:t>deploy</a:t>
            </a:r>
            <a:r>
              <a:rPr lang="pt-BR" sz="1800" dirty="0" smtClean="0"/>
              <a:t> do </a:t>
            </a:r>
            <a:r>
              <a:rPr lang="pt-BR" sz="1800" dirty="0" err="1" smtClean="0"/>
              <a:t>JBoss</a:t>
            </a:r>
            <a:r>
              <a:rPr lang="pt-BR" sz="1800" dirty="0" smtClean="0"/>
              <a:t>.</a:t>
            </a:r>
          </a:p>
          <a:p>
            <a:pPr>
              <a:buNone/>
            </a:pPr>
            <a:endParaRPr lang="pt-BR" sz="1800" b="1" dirty="0" smtClean="0"/>
          </a:p>
          <a:p>
            <a:pPr>
              <a:buNone/>
            </a:pPr>
            <a:r>
              <a:rPr lang="en-US" sz="1800" b="1" dirty="0" smtClean="0">
                <a:hlinkClick r:id="rId3" action="ppaction://hlinksldjump"/>
              </a:rPr>
              <a:t>Data Source </a:t>
            </a:r>
            <a:r>
              <a:rPr lang="en-US" sz="1800" b="1" dirty="0" err="1" smtClean="0">
                <a:hlinkClick r:id="rId3" action="ppaction://hlinksldjump"/>
              </a:rPr>
              <a:t>para</a:t>
            </a:r>
            <a:r>
              <a:rPr lang="en-US" sz="1800" b="1" dirty="0" smtClean="0">
                <a:hlinkClick r:id="rId3" action="ppaction://hlinksldjump"/>
              </a:rPr>
              <a:t> Oracle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>
                <a:hlinkClick r:id="rId4" action="ppaction://hlinksldjump"/>
              </a:rPr>
              <a:t>Data Source </a:t>
            </a:r>
            <a:r>
              <a:rPr lang="en-US" sz="1800" b="1" dirty="0" err="1" smtClean="0">
                <a:hlinkClick r:id="rId4" action="ppaction://hlinksldjump"/>
              </a:rPr>
              <a:t>para</a:t>
            </a:r>
            <a:r>
              <a:rPr lang="en-US" sz="1800" b="1" dirty="0" smtClean="0">
                <a:hlinkClick r:id="rId4" action="ppaction://hlinksldjump"/>
              </a:rPr>
              <a:t> SQL Server</a:t>
            </a:r>
            <a:endParaRPr lang="pt-BR" sz="1800" b="1" dirty="0" smtClean="0"/>
          </a:p>
          <a:p>
            <a:pPr>
              <a:buNone/>
            </a:pPr>
            <a:endParaRPr lang="pt-BR" sz="1800" dirty="0" smtClean="0"/>
          </a:p>
          <a:p>
            <a:r>
              <a:rPr lang="pt-BR" sz="1800" dirty="0" smtClean="0"/>
              <a:t>Também deverão ser colocados no </a:t>
            </a:r>
            <a:r>
              <a:rPr lang="pt-BR" sz="1800" dirty="0" err="1" smtClean="0"/>
              <a:t>diretorio</a:t>
            </a:r>
            <a:r>
              <a:rPr lang="pt-BR" sz="1800" dirty="0" smtClean="0"/>
              <a:t> "</a:t>
            </a:r>
            <a:r>
              <a:rPr lang="pt-BR" sz="1800" dirty="0" err="1" smtClean="0"/>
              <a:t>lib</a:t>
            </a:r>
            <a:r>
              <a:rPr lang="pt-BR" sz="1800" dirty="0" smtClean="0"/>
              <a:t>" do JBOSS, os arquivos ".</a:t>
            </a:r>
            <a:r>
              <a:rPr lang="pt-BR" sz="1800" dirty="0" err="1" smtClean="0"/>
              <a:t>jar</a:t>
            </a:r>
            <a:r>
              <a:rPr lang="pt-BR" sz="1800" dirty="0" smtClean="0"/>
              <a:t>" referentes ao </a:t>
            </a:r>
            <a:r>
              <a:rPr lang="pt-BR" sz="1800" dirty="0" err="1" smtClean="0"/>
              <a:t>driver</a:t>
            </a:r>
            <a:r>
              <a:rPr lang="pt-BR" sz="1800" dirty="0" smtClean="0"/>
              <a:t> do banco de dados.</a:t>
            </a:r>
          </a:p>
          <a:p>
            <a:r>
              <a:rPr lang="pt-BR" sz="1800" dirty="0" err="1" smtClean="0"/>
              <a:t>Driver</a:t>
            </a:r>
            <a:r>
              <a:rPr lang="pt-BR" sz="1800" dirty="0" smtClean="0"/>
              <a:t> JNDI para o Oracle : </a:t>
            </a:r>
            <a:r>
              <a:rPr lang="pt-BR" sz="1800" u="sng" dirty="0" smtClean="0">
                <a:hlinkClick r:id="rId5"/>
              </a:rPr>
              <a:t>http://www.oracle.com/technology/software/tech/java/sqlj_jdbc/htdocs/jdbc_10201.html</a:t>
            </a:r>
            <a:endParaRPr lang="pt-BR" sz="1800" dirty="0" smtClean="0"/>
          </a:p>
          <a:p>
            <a:r>
              <a:rPr lang="pt-BR" sz="1800" dirty="0" err="1" smtClean="0"/>
              <a:t>Driver</a:t>
            </a:r>
            <a:r>
              <a:rPr lang="pt-BR" sz="1800" dirty="0" smtClean="0"/>
              <a:t> JNDI para o </a:t>
            </a:r>
            <a:r>
              <a:rPr lang="pt-BR" sz="1800" dirty="0" err="1" smtClean="0"/>
              <a:t>SQLServer</a:t>
            </a:r>
            <a:r>
              <a:rPr lang="pt-BR" sz="1800" dirty="0" smtClean="0"/>
              <a:t> :</a:t>
            </a:r>
          </a:p>
          <a:p>
            <a:r>
              <a:rPr lang="pt-BR" sz="1800" u="sng" dirty="0" smtClean="0"/>
              <a:t>http://sourceforge.net/project/showfiles.</a:t>
            </a:r>
            <a:r>
              <a:rPr lang="pt-BR" sz="1800" u="sng" dirty="0" err="1" smtClean="0"/>
              <a:t>php</a:t>
            </a:r>
            <a:r>
              <a:rPr lang="pt-BR" sz="1800" u="sng" dirty="0" smtClean="0"/>
              <a:t>?</a:t>
            </a:r>
            <a:r>
              <a:rPr lang="pt-BR" sz="1800" u="sng" dirty="0" err="1" smtClean="0"/>
              <a:t>group_id</a:t>
            </a:r>
            <a:r>
              <a:rPr lang="pt-BR" sz="1800" u="sng" dirty="0" smtClean="0"/>
              <a:t>=33291</a:t>
            </a: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14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Configurações adicionais</a:t>
            </a: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Configurações adicionais</a:t>
            </a:r>
            <a:endParaRPr lang="pt-BR" sz="2000" b="1" dirty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73480" y="1196752"/>
            <a:ext cx="4021179" cy="5112568"/>
          </a:xfrm>
          <a:ln>
            <a:solidFill>
              <a:schemeClr val="tx2"/>
            </a:solidFill>
            <a:prstDash val="dash"/>
          </a:ln>
        </p:spPr>
        <p:txBody>
          <a:bodyPr/>
          <a:lstStyle/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&lt;?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xml</a:t>
            </a:r>
            <a:r>
              <a:rPr lang="pt-BR" sz="1000" dirty="0" smtClean="0">
                <a:latin typeface="+mn-lt"/>
                <a:cs typeface="Courier New" pitchFamily="49" charset="0"/>
              </a:rPr>
              <a:t> version="1.0"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encoding</a:t>
            </a:r>
            <a:r>
              <a:rPr lang="pt-BR" sz="1000" dirty="0" smtClean="0">
                <a:latin typeface="+mn-lt"/>
                <a:cs typeface="Courier New" pitchFamily="49" charset="0"/>
              </a:rPr>
              <a:t>="UTF-8"?&gt;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====================================================== 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 Server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Configuration</a:t>
            </a:r>
            <a:r>
              <a:rPr lang="pt-BR" sz="1000" dirty="0" smtClean="0">
                <a:latin typeface="+mn-lt"/>
                <a:cs typeface="Courier New" pitchFamily="49" charset="0"/>
              </a:rPr>
              <a:t> 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====================================================== 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$Id: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oracle-ds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xml</a:t>
            </a:r>
            <a:r>
              <a:rPr lang="pt-BR" sz="1000" dirty="0" smtClean="0">
                <a:latin typeface="+mn-lt"/>
                <a:cs typeface="Courier New" pitchFamily="49" charset="0"/>
              </a:rPr>
              <a:t> 71535 2008-04-01 07:05:03Z adrian@jboss.org $ 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====================================================== 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Datasource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config</a:t>
            </a:r>
            <a:r>
              <a:rPr lang="pt-BR" sz="1000" dirty="0" smtClean="0">
                <a:latin typeface="+mn-lt"/>
                <a:cs typeface="Courier New" pitchFamily="49" charset="0"/>
              </a:rPr>
              <a:t> for Oracle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originally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from</a:t>
            </a:r>
            <a:r>
              <a:rPr lang="pt-BR" sz="1000" dirty="0" smtClean="0">
                <a:latin typeface="+mn-lt"/>
                <a:cs typeface="Courier New" pitchFamily="49" charset="0"/>
              </a:rPr>
              <a:t> Steven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Coy</a:t>
            </a:r>
            <a:r>
              <a:rPr lang="pt-BR" sz="1000" dirty="0" smtClean="0">
                <a:latin typeface="+mn-lt"/>
                <a:cs typeface="Courier New" pitchFamily="49" charset="0"/>
              </a:rPr>
              <a:t> 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====================================================== --&gt;</a:t>
            </a:r>
          </a:p>
          <a:p>
            <a:pPr>
              <a:buNone/>
            </a:pPr>
            <a:r>
              <a:rPr lang="pt-BR" sz="1000" dirty="0" smtClean="0"/>
              <a:t>&lt;datasources&gt;</a:t>
            </a:r>
          </a:p>
          <a:p>
            <a:pPr>
              <a:buNone/>
            </a:pPr>
            <a:r>
              <a:rPr lang="pt-BR" sz="1000" dirty="0" smtClean="0"/>
              <a:t>  &lt;</a:t>
            </a:r>
            <a:r>
              <a:rPr lang="pt-BR" sz="1000" dirty="0" err="1" smtClean="0"/>
              <a:t>local-tx-datasource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jndi-name</a:t>
            </a:r>
            <a:r>
              <a:rPr lang="pt-BR" sz="1000" dirty="0" smtClean="0"/>
              <a:t>&gt;</a:t>
            </a:r>
            <a:r>
              <a:rPr lang="pt-BR" sz="1000" dirty="0" err="1" smtClean="0"/>
              <a:t>jdbc</a:t>
            </a:r>
            <a:r>
              <a:rPr lang="pt-BR" sz="1000" dirty="0" smtClean="0"/>
              <a:t>/</a:t>
            </a:r>
            <a:r>
              <a:rPr lang="pt-BR" sz="1000" dirty="0" err="1" smtClean="0"/>
              <a:t>OracleDS</a:t>
            </a:r>
            <a:r>
              <a:rPr lang="pt-BR" sz="1000" dirty="0" smtClean="0"/>
              <a:t>&lt;/</a:t>
            </a:r>
            <a:r>
              <a:rPr lang="pt-BR" sz="1000" dirty="0" err="1" smtClean="0"/>
              <a:t>jndi-name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connection-url</a:t>
            </a:r>
            <a:r>
              <a:rPr lang="pt-BR" sz="1000" dirty="0" smtClean="0"/>
              <a:t>&gt;</a:t>
            </a:r>
            <a:r>
              <a:rPr lang="pt-BR" sz="1000" dirty="0" err="1" smtClean="0"/>
              <a:t>jdbc</a:t>
            </a:r>
            <a:r>
              <a:rPr lang="pt-BR" sz="1000" dirty="0" smtClean="0"/>
              <a:t>:</a:t>
            </a:r>
            <a:r>
              <a:rPr lang="pt-BR" sz="1000" dirty="0" err="1" smtClean="0"/>
              <a:t>oracle</a:t>
            </a:r>
            <a:r>
              <a:rPr lang="pt-BR" sz="1000" dirty="0" smtClean="0"/>
              <a:t>:</a:t>
            </a:r>
            <a:r>
              <a:rPr lang="pt-BR" sz="1000" dirty="0" err="1" smtClean="0"/>
              <a:t>thin</a:t>
            </a:r>
            <a:r>
              <a:rPr lang="pt-BR" sz="1000" dirty="0" smtClean="0"/>
              <a:t>:@192.168.0.149:1521:</a:t>
            </a:r>
            <a:r>
              <a:rPr lang="pt-BR" sz="1000" dirty="0" err="1" smtClean="0"/>
              <a:t>oralin</a:t>
            </a:r>
            <a:r>
              <a:rPr lang="pt-BR" sz="1000" dirty="0" smtClean="0"/>
              <a:t>&lt;/</a:t>
            </a:r>
            <a:r>
              <a:rPr lang="pt-BR" sz="1000" dirty="0" err="1" smtClean="0"/>
              <a:t>connection-url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&lt;!-- </a:t>
            </a:r>
            <a:r>
              <a:rPr lang="pt-BR" sz="1000" dirty="0" err="1" smtClean="0"/>
              <a:t>Here</a:t>
            </a:r>
            <a:r>
              <a:rPr lang="pt-BR" sz="1000" dirty="0" smtClean="0"/>
              <a:t> are a </a:t>
            </a:r>
            <a:r>
              <a:rPr lang="pt-BR" sz="1000" dirty="0" err="1" smtClean="0"/>
              <a:t>couple</a:t>
            </a:r>
            <a:r>
              <a:rPr lang="pt-BR" sz="1000" dirty="0" smtClean="0"/>
              <a:t> </a:t>
            </a:r>
            <a:r>
              <a:rPr lang="pt-BR" sz="1000" dirty="0" err="1" smtClean="0"/>
              <a:t>of</a:t>
            </a:r>
            <a:r>
              <a:rPr lang="pt-BR" sz="1000" dirty="0" smtClean="0"/>
              <a:t> </a:t>
            </a:r>
            <a:r>
              <a:rPr lang="pt-BR" sz="1000" dirty="0" err="1" smtClean="0"/>
              <a:t>the</a:t>
            </a:r>
            <a:r>
              <a:rPr lang="pt-BR" sz="1000" dirty="0" smtClean="0"/>
              <a:t> </a:t>
            </a:r>
            <a:r>
              <a:rPr lang="pt-BR" sz="1000" dirty="0" err="1" smtClean="0"/>
              <a:t>possible</a:t>
            </a:r>
            <a:r>
              <a:rPr lang="pt-BR" sz="1000" dirty="0" smtClean="0"/>
              <a:t> OCI </a:t>
            </a:r>
            <a:r>
              <a:rPr lang="pt-BR" sz="1000" dirty="0" err="1" smtClean="0"/>
              <a:t>configurations</a:t>
            </a:r>
            <a:r>
              <a:rPr lang="pt-BR" sz="1000" dirty="0" smtClean="0"/>
              <a:t>.</a:t>
            </a:r>
          </a:p>
          <a:p>
            <a:pPr>
              <a:buNone/>
            </a:pPr>
            <a:r>
              <a:rPr lang="pt-BR" sz="1000" dirty="0" smtClean="0"/>
              <a:t>For more </a:t>
            </a:r>
            <a:r>
              <a:rPr lang="pt-BR" sz="1000" dirty="0" err="1" smtClean="0"/>
              <a:t>information</a:t>
            </a:r>
            <a:r>
              <a:rPr lang="pt-BR" sz="1000" dirty="0" smtClean="0"/>
              <a:t>, </a:t>
            </a:r>
            <a:r>
              <a:rPr lang="pt-BR" sz="1000" dirty="0" err="1" smtClean="0"/>
              <a:t>see</a:t>
            </a:r>
            <a:r>
              <a:rPr lang="pt-BR" sz="1000" dirty="0" smtClean="0"/>
              <a:t> [http://otn.oracle.com/docs/products/oracle9i/doc_library/release2/java.920/a96654/toc.htm]</a:t>
            </a:r>
          </a:p>
          <a:p>
            <a:pPr>
              <a:buNone/>
            </a:pPr>
            <a:r>
              <a:rPr lang="pt-BR" sz="1000" dirty="0" smtClean="0"/>
              <a:t>&lt;</a:t>
            </a:r>
            <a:r>
              <a:rPr lang="pt-BR" sz="1000" dirty="0" err="1" smtClean="0"/>
              <a:t>connection-url</a:t>
            </a:r>
            <a:r>
              <a:rPr lang="pt-BR" sz="1000" dirty="0" smtClean="0"/>
              <a:t>&gt;</a:t>
            </a:r>
            <a:r>
              <a:rPr lang="pt-BR" sz="1000" dirty="0" err="1" smtClean="0"/>
              <a:t>jdbc</a:t>
            </a:r>
            <a:r>
              <a:rPr lang="pt-BR" sz="1000" dirty="0" smtClean="0"/>
              <a:t>:</a:t>
            </a:r>
            <a:r>
              <a:rPr lang="pt-BR" sz="1000" dirty="0" err="1" smtClean="0"/>
              <a:t>oracle</a:t>
            </a:r>
            <a:r>
              <a:rPr lang="pt-BR" sz="1000" dirty="0" smtClean="0"/>
              <a:t>:</a:t>
            </a:r>
            <a:r>
              <a:rPr lang="pt-BR" sz="1000" dirty="0" err="1" smtClean="0"/>
              <a:t>oci</a:t>
            </a:r>
            <a:r>
              <a:rPr lang="pt-BR" sz="1000" dirty="0" smtClean="0"/>
              <a:t>:@</a:t>
            </a:r>
            <a:r>
              <a:rPr lang="pt-BR" sz="1000" dirty="0" err="1" smtClean="0"/>
              <a:t>youroracle-tns-name</a:t>
            </a:r>
            <a:r>
              <a:rPr lang="pt-BR" sz="1000" dirty="0" smtClean="0"/>
              <a:t>&lt;/</a:t>
            </a:r>
            <a:r>
              <a:rPr lang="pt-BR" sz="1000" dirty="0" err="1" smtClean="0"/>
              <a:t>connection-url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err="1" smtClean="0"/>
              <a:t>or</a:t>
            </a:r>
            <a:endParaRPr lang="pt-BR" sz="1000" dirty="0" smtClean="0"/>
          </a:p>
          <a:p>
            <a:pPr>
              <a:buNone/>
            </a:pPr>
            <a:r>
              <a:rPr lang="pt-BR" sz="1000" dirty="0" smtClean="0"/>
              <a:t>&lt;</a:t>
            </a:r>
            <a:r>
              <a:rPr lang="pt-BR" sz="1000" dirty="0" err="1" smtClean="0"/>
              <a:t>connection-url</a:t>
            </a:r>
            <a:r>
              <a:rPr lang="pt-BR" sz="1000" dirty="0" smtClean="0"/>
              <a:t>&gt;</a:t>
            </a:r>
            <a:r>
              <a:rPr lang="pt-BR" sz="1000" dirty="0" err="1" smtClean="0"/>
              <a:t>jdbc</a:t>
            </a:r>
            <a:r>
              <a:rPr lang="pt-BR" sz="1000" dirty="0" smtClean="0"/>
              <a:t>:</a:t>
            </a:r>
            <a:r>
              <a:rPr lang="pt-BR" sz="1000" dirty="0" err="1" smtClean="0"/>
              <a:t>oracle</a:t>
            </a:r>
            <a:r>
              <a:rPr lang="pt-BR" sz="1000" dirty="0" smtClean="0"/>
              <a:t>:</a:t>
            </a:r>
            <a:r>
              <a:rPr lang="pt-BR" sz="1000" dirty="0" err="1" smtClean="0"/>
              <a:t>oci</a:t>
            </a:r>
            <a:r>
              <a:rPr lang="pt-BR" sz="1000" dirty="0" smtClean="0"/>
              <a:t>:@(</a:t>
            </a:r>
            <a:r>
              <a:rPr lang="pt-BR" sz="1000" dirty="0" err="1" smtClean="0"/>
              <a:t>description</a:t>
            </a:r>
            <a:r>
              <a:rPr lang="pt-BR" sz="1000" dirty="0" smtClean="0"/>
              <a:t>=(</a:t>
            </a:r>
            <a:r>
              <a:rPr lang="pt-BR" sz="1000" dirty="0" err="1" smtClean="0"/>
              <a:t>address</a:t>
            </a:r>
            <a:r>
              <a:rPr lang="pt-BR" sz="1000" dirty="0" smtClean="0"/>
              <a:t>=(host=</a:t>
            </a:r>
            <a:r>
              <a:rPr lang="pt-BR" sz="1000" dirty="0" err="1" smtClean="0"/>
              <a:t>youroraclehost</a:t>
            </a:r>
            <a:r>
              <a:rPr lang="pt-BR" sz="1000" dirty="0" smtClean="0"/>
              <a:t>)(</a:t>
            </a:r>
            <a:r>
              <a:rPr lang="pt-BR" sz="1000" dirty="0" err="1" smtClean="0"/>
              <a:t>protocol</a:t>
            </a:r>
            <a:r>
              <a:rPr lang="pt-BR" sz="1000" dirty="0" smtClean="0"/>
              <a:t>=</a:t>
            </a:r>
            <a:r>
              <a:rPr lang="pt-BR" sz="1000" dirty="0" err="1" smtClean="0"/>
              <a:t>tcp</a:t>
            </a:r>
            <a:r>
              <a:rPr lang="pt-BR" sz="1000" dirty="0" smtClean="0"/>
              <a:t>)(</a:t>
            </a:r>
            <a:r>
              <a:rPr lang="pt-BR" sz="1000" dirty="0" err="1" smtClean="0"/>
              <a:t>port</a:t>
            </a:r>
            <a:r>
              <a:rPr lang="pt-BR" sz="1000" dirty="0" smtClean="0"/>
              <a:t>=1521))(</a:t>
            </a:r>
            <a:r>
              <a:rPr lang="pt-BR" sz="1000" dirty="0" err="1" smtClean="0"/>
              <a:t>connect_data</a:t>
            </a:r>
            <a:r>
              <a:rPr lang="pt-BR" sz="1000" dirty="0" smtClean="0"/>
              <a:t>=(SERVICE_NAME=</a:t>
            </a:r>
            <a:r>
              <a:rPr lang="pt-BR" sz="1000" dirty="0" err="1" smtClean="0"/>
              <a:t>yourservicename</a:t>
            </a:r>
            <a:r>
              <a:rPr lang="pt-BR" sz="1000" dirty="0" smtClean="0"/>
              <a:t>)))&lt;/</a:t>
            </a:r>
            <a:r>
              <a:rPr lang="pt-BR" sz="1000" dirty="0" err="1" smtClean="0"/>
              <a:t>connection-url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err="1" smtClean="0"/>
              <a:t>Clearly</a:t>
            </a:r>
            <a:r>
              <a:rPr lang="pt-BR" sz="1000" dirty="0" smtClean="0"/>
              <a:t>, its </a:t>
            </a:r>
            <a:r>
              <a:rPr lang="pt-BR" sz="1000" dirty="0" err="1" smtClean="0"/>
              <a:t>better</a:t>
            </a:r>
            <a:r>
              <a:rPr lang="pt-BR" sz="1000" dirty="0" smtClean="0"/>
              <a:t> to </a:t>
            </a:r>
            <a:r>
              <a:rPr lang="pt-BR" sz="1000" dirty="0" err="1" smtClean="0"/>
              <a:t>have</a:t>
            </a:r>
            <a:r>
              <a:rPr lang="pt-BR" sz="1000" dirty="0" smtClean="0"/>
              <a:t> TNS set </a:t>
            </a:r>
            <a:r>
              <a:rPr lang="pt-BR" sz="1000" dirty="0" err="1" smtClean="0"/>
              <a:t>up</a:t>
            </a:r>
            <a:r>
              <a:rPr lang="pt-BR" sz="1000" dirty="0" smtClean="0"/>
              <a:t> </a:t>
            </a:r>
            <a:r>
              <a:rPr lang="pt-BR" sz="1000" dirty="0" err="1" smtClean="0"/>
              <a:t>properly</a:t>
            </a:r>
            <a:r>
              <a:rPr lang="pt-BR" sz="1000" dirty="0" smtClean="0"/>
              <a:t>.--&gt;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driver-class</a:t>
            </a:r>
            <a:r>
              <a:rPr lang="pt-BR" sz="1000" dirty="0" smtClean="0"/>
              <a:t>&gt;</a:t>
            </a:r>
            <a:r>
              <a:rPr lang="pt-BR" sz="1000" dirty="0" err="1" smtClean="0"/>
              <a:t>oracle</a:t>
            </a:r>
            <a:r>
              <a:rPr lang="pt-BR" sz="1000" dirty="0" smtClean="0"/>
              <a:t>.</a:t>
            </a:r>
            <a:r>
              <a:rPr lang="pt-BR" sz="1000" dirty="0" err="1" smtClean="0"/>
              <a:t>jdbc</a:t>
            </a:r>
            <a:r>
              <a:rPr lang="pt-BR" sz="1000" dirty="0" smtClean="0"/>
              <a:t>.</a:t>
            </a:r>
            <a:r>
              <a:rPr lang="pt-BR" sz="1000" dirty="0" err="1" smtClean="0"/>
              <a:t>driver</a:t>
            </a:r>
            <a:r>
              <a:rPr lang="pt-BR" sz="1000" dirty="0" smtClean="0"/>
              <a:t>.</a:t>
            </a:r>
            <a:r>
              <a:rPr lang="pt-BR" sz="1000" dirty="0" err="1" smtClean="0"/>
              <a:t>OracleDriver</a:t>
            </a:r>
            <a:r>
              <a:rPr lang="pt-BR" sz="1000" dirty="0" smtClean="0"/>
              <a:t>&lt;/</a:t>
            </a:r>
            <a:r>
              <a:rPr lang="pt-BR" sz="1000" dirty="0" err="1" smtClean="0"/>
              <a:t>driver-class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user-name</a:t>
            </a:r>
            <a:r>
              <a:rPr lang="pt-BR" sz="1000" dirty="0" smtClean="0"/>
              <a:t>&gt;</a:t>
            </a:r>
            <a:r>
              <a:rPr lang="pt-BR" sz="1000" dirty="0" err="1" smtClean="0"/>
              <a:t>cartao_h</a:t>
            </a:r>
            <a:r>
              <a:rPr lang="pt-BR" sz="1000" dirty="0" smtClean="0"/>
              <a:t>&lt;/</a:t>
            </a:r>
            <a:r>
              <a:rPr lang="pt-BR" sz="1000" dirty="0" err="1" smtClean="0"/>
              <a:t>user-name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&lt;password&gt;</a:t>
            </a:r>
            <a:r>
              <a:rPr lang="pt-BR" sz="1000" dirty="0" err="1" smtClean="0"/>
              <a:t>uma_senha_qualquer</a:t>
            </a:r>
            <a:r>
              <a:rPr lang="pt-BR" sz="1000" dirty="0" smtClean="0"/>
              <a:t>&lt;/password&gt;</a:t>
            </a:r>
          </a:p>
          <a:p>
            <a:pPr>
              <a:buNone/>
            </a:pPr>
            <a:r>
              <a:rPr lang="pt-BR" sz="1000" dirty="0" smtClean="0"/>
              <a:t>&lt;!-- Uses </a:t>
            </a:r>
            <a:r>
              <a:rPr lang="pt-BR" sz="1000" dirty="0" err="1" smtClean="0"/>
              <a:t>the</a:t>
            </a:r>
            <a:r>
              <a:rPr lang="pt-BR" sz="1000" dirty="0" smtClean="0"/>
              <a:t> </a:t>
            </a:r>
            <a:r>
              <a:rPr lang="pt-BR" sz="1000" dirty="0" err="1" smtClean="0"/>
              <a:t>pingDatabase</a:t>
            </a:r>
            <a:r>
              <a:rPr lang="pt-BR" sz="1000" dirty="0" smtClean="0"/>
              <a:t> </a:t>
            </a:r>
            <a:r>
              <a:rPr lang="pt-BR" sz="1000" dirty="0" err="1" smtClean="0"/>
              <a:t>method</a:t>
            </a:r>
            <a:r>
              <a:rPr lang="pt-BR" sz="1000" dirty="0" smtClean="0"/>
              <a:t> to </a:t>
            </a:r>
            <a:r>
              <a:rPr lang="pt-BR" sz="1000" dirty="0" err="1" smtClean="0"/>
              <a:t>check</a:t>
            </a:r>
            <a:r>
              <a:rPr lang="pt-BR" sz="1000" dirty="0" smtClean="0"/>
              <a:t> a connection is still </a:t>
            </a:r>
            <a:r>
              <a:rPr lang="pt-BR" sz="1000" dirty="0" err="1" smtClean="0"/>
              <a:t>valid</a:t>
            </a:r>
            <a:r>
              <a:rPr lang="pt-BR" sz="1000" dirty="0" smtClean="0"/>
              <a:t> </a:t>
            </a:r>
            <a:r>
              <a:rPr lang="pt-BR" sz="1000" dirty="0" err="1" smtClean="0"/>
              <a:t>before</a:t>
            </a:r>
            <a:r>
              <a:rPr lang="pt-BR" sz="1000" dirty="0" smtClean="0"/>
              <a:t> </a:t>
            </a:r>
            <a:r>
              <a:rPr lang="pt-BR" sz="1000" dirty="0" err="1" smtClean="0"/>
              <a:t>handing</a:t>
            </a:r>
            <a:r>
              <a:rPr lang="pt-BR" sz="1000" dirty="0" smtClean="0"/>
              <a:t> it out </a:t>
            </a:r>
            <a:r>
              <a:rPr lang="pt-BR" sz="1000" dirty="0" err="1" smtClean="0"/>
              <a:t>from</a:t>
            </a:r>
            <a:r>
              <a:rPr lang="pt-BR" sz="1000" dirty="0" smtClean="0"/>
              <a:t> </a:t>
            </a:r>
            <a:r>
              <a:rPr lang="pt-BR" sz="1000" dirty="0" err="1" smtClean="0"/>
              <a:t>the</a:t>
            </a:r>
            <a:r>
              <a:rPr lang="pt-BR" sz="1000" dirty="0" smtClean="0"/>
              <a:t> pool --&gt;</a:t>
            </a:r>
          </a:p>
          <a:p>
            <a:pPr>
              <a:buNone/>
            </a:pPr>
            <a:endParaRPr lang="pt-BR" sz="10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15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829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Configurações adicionais – 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Data Source </a:t>
            </a:r>
            <a:r>
              <a:rPr lang="en-US" sz="2000" b="1" dirty="0" err="1" smtClean="0">
                <a:solidFill>
                  <a:srgbClr val="3A6598"/>
                </a:solidFill>
                <a:latin typeface="+mj-lt"/>
              </a:rPr>
              <a:t>para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 Oracle</a:t>
            </a:r>
            <a:endParaRPr lang="pt-BR" sz="2000" b="1" dirty="0" smtClean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Configurações adicionais – </a:t>
            </a:r>
            <a:r>
              <a:rPr lang="en-US" sz="2000" b="1" dirty="0" smtClean="0">
                <a:solidFill>
                  <a:srgbClr val="3A6598"/>
                </a:solidFill>
              </a:rPr>
              <a:t>Data Source </a:t>
            </a:r>
            <a:r>
              <a:rPr lang="en-US" sz="2000" b="1" dirty="0" err="1" smtClean="0">
                <a:solidFill>
                  <a:srgbClr val="3A6598"/>
                </a:solidFill>
              </a:rPr>
              <a:t>para</a:t>
            </a:r>
            <a:r>
              <a:rPr lang="en-US" sz="2000" b="1" dirty="0" smtClean="0">
                <a:solidFill>
                  <a:srgbClr val="3A6598"/>
                </a:solidFill>
              </a:rPr>
              <a:t> Oracle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8" name="Espaço Reservado para Texto 2"/>
          <p:cNvSpPr txBox="1">
            <a:spLocks/>
          </p:cNvSpPr>
          <p:nvPr/>
        </p:nvSpPr>
        <p:spPr bwMode="auto">
          <a:xfrm>
            <a:off x="4644008" y="1196752"/>
            <a:ext cx="4021179" cy="5112568"/>
          </a:xfrm>
          <a:prstGeom prst="rect">
            <a:avLst/>
          </a:prstGeom>
          <a:noFill/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valid-connection-checker-class-name</a:t>
            </a:r>
            <a:r>
              <a:rPr lang="pt-BR" sz="1000" dirty="0" smtClean="0">
                <a:latin typeface="+mn-lt"/>
                <a:cs typeface="Courier New" pitchFamily="49" charset="0"/>
              </a:rPr>
              <a:t>&gt;org.jboss.resource.adapter.jdbc.vendor.OracleValidConnectionChecker&lt;/valid-connection-checker-class-name--&gt;</a:t>
            </a:r>
          </a:p>
          <a:p>
            <a:pPr>
              <a:buNone/>
            </a:pPr>
            <a:endParaRPr lang="pt-BR" sz="10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Checks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the</a:t>
            </a:r>
            <a:r>
              <a:rPr lang="pt-BR" sz="1000" dirty="0" smtClean="0">
                <a:latin typeface="+mn-lt"/>
                <a:cs typeface="Courier New" pitchFamily="49" charset="0"/>
              </a:rPr>
              <a:t> Oracle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error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codes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and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messages</a:t>
            </a:r>
            <a:r>
              <a:rPr lang="pt-BR" sz="1000" dirty="0" smtClean="0">
                <a:latin typeface="+mn-lt"/>
                <a:cs typeface="Courier New" pitchFamily="49" charset="0"/>
              </a:rPr>
              <a:t> for fatal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errors</a:t>
            </a:r>
            <a:r>
              <a:rPr lang="pt-BR" sz="1000" dirty="0" smtClean="0">
                <a:latin typeface="+mn-lt"/>
                <a:cs typeface="Courier New" pitchFamily="49" charset="0"/>
              </a:rPr>
              <a:t> 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exception-sorter-class-name</a:t>
            </a:r>
            <a:r>
              <a:rPr lang="pt-BR" sz="1000" dirty="0" smtClean="0">
                <a:latin typeface="+mn-lt"/>
                <a:cs typeface="Courier New" pitchFamily="49" charset="0"/>
              </a:rPr>
              <a:t>&gt;org.jboss.resource.adapter.jdbc.vendor.OracleExceptionSorter&lt;/exception-sorter-class-name&gt;</a:t>
            </a:r>
          </a:p>
          <a:p>
            <a:pPr>
              <a:buNone/>
            </a:pPr>
            <a:endParaRPr lang="pt-BR" sz="10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sql</a:t>
            </a:r>
            <a:r>
              <a:rPr lang="pt-BR" sz="1000" dirty="0" smtClean="0">
                <a:latin typeface="+mn-lt"/>
                <a:cs typeface="Courier New" pitchFamily="49" charset="0"/>
              </a:rPr>
              <a:t> to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call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when</a:t>
            </a:r>
            <a:r>
              <a:rPr lang="pt-BR" sz="1000" dirty="0" smtClean="0">
                <a:latin typeface="+mn-lt"/>
                <a:cs typeface="Courier New" pitchFamily="49" charset="0"/>
              </a:rPr>
              <a:t> connection is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created</a:t>
            </a:r>
            <a:r>
              <a:rPr lang="pt-BR" sz="1000" dirty="0" smtClean="0">
                <a:latin typeface="+mn-lt"/>
                <a:cs typeface="Courier New" pitchFamily="49" charset="0"/>
              </a:rPr>
              <a:t>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new-connection-sql</a:t>
            </a:r>
            <a:r>
              <a:rPr lang="pt-BR" sz="1000" dirty="0" smtClean="0">
                <a:latin typeface="+mn-lt"/>
                <a:cs typeface="Courier New" pitchFamily="49" charset="0"/>
              </a:rPr>
              <a:t>&gt;some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arbitrary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sql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new-connection-sql</a:t>
            </a:r>
            <a:r>
              <a:rPr lang="pt-BR" sz="1000" dirty="0" smtClean="0">
                <a:latin typeface="+mn-lt"/>
                <a:cs typeface="Courier New" pitchFamily="49" charset="0"/>
              </a:rPr>
              <a:t>&gt; --&gt;</a:t>
            </a:r>
          </a:p>
          <a:p>
            <a:pPr>
              <a:buNone/>
            </a:pPr>
            <a:endParaRPr lang="pt-BR" sz="10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sql</a:t>
            </a:r>
            <a:r>
              <a:rPr lang="pt-BR" sz="1000" dirty="0" smtClean="0">
                <a:latin typeface="+mn-lt"/>
                <a:cs typeface="Courier New" pitchFamily="49" charset="0"/>
              </a:rPr>
              <a:t> to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call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on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an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existing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pooled</a:t>
            </a:r>
            <a:r>
              <a:rPr lang="pt-BR" sz="1000" dirty="0" smtClean="0">
                <a:latin typeface="+mn-lt"/>
                <a:cs typeface="Courier New" pitchFamily="49" charset="0"/>
              </a:rPr>
              <a:t> connection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when</a:t>
            </a:r>
            <a:r>
              <a:rPr lang="pt-BR" sz="1000" dirty="0" smtClean="0">
                <a:latin typeface="+mn-lt"/>
                <a:cs typeface="Courier New" pitchFamily="49" charset="0"/>
              </a:rPr>
              <a:t> it is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obtained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from</a:t>
            </a:r>
            <a:r>
              <a:rPr lang="pt-BR" sz="1000" dirty="0" smtClean="0">
                <a:latin typeface="+mn-lt"/>
                <a:cs typeface="Courier New" pitchFamily="49" charset="0"/>
              </a:rPr>
              <a:t> pool -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the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OracleValidConnectionChecker</a:t>
            </a:r>
            <a:r>
              <a:rPr lang="pt-BR" sz="1000" dirty="0" smtClean="0">
                <a:latin typeface="+mn-lt"/>
                <a:cs typeface="Courier New" pitchFamily="49" charset="0"/>
              </a:rPr>
              <a:t> is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prefered</a:t>
            </a:r>
            <a:r>
              <a:rPr lang="pt-BR" sz="1000" dirty="0" smtClean="0">
                <a:latin typeface="+mn-lt"/>
                <a:cs typeface="Courier New" pitchFamily="49" charset="0"/>
              </a:rPr>
              <a:t>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check-valid-connection-sql</a:t>
            </a:r>
            <a:r>
              <a:rPr lang="pt-BR" sz="1000" dirty="0" smtClean="0">
                <a:latin typeface="+mn-lt"/>
                <a:cs typeface="Courier New" pitchFamily="49" charset="0"/>
              </a:rPr>
              <a:t>&gt;some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arbitrary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sql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check-valid-connection-sql</a:t>
            </a:r>
            <a:r>
              <a:rPr lang="pt-BR" sz="1000" dirty="0" smtClean="0">
                <a:latin typeface="+mn-lt"/>
                <a:cs typeface="Courier New" pitchFamily="49" charset="0"/>
              </a:rPr>
              <a:t>&gt; --&gt;</a:t>
            </a:r>
          </a:p>
          <a:p>
            <a:pPr>
              <a:buNone/>
            </a:pPr>
            <a:endParaRPr lang="pt-BR" sz="10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&lt;!--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corresponding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type-mapping</a:t>
            </a:r>
            <a:r>
              <a:rPr lang="pt-BR" sz="1000" dirty="0" smtClean="0">
                <a:latin typeface="+mn-lt"/>
                <a:cs typeface="Courier New" pitchFamily="49" charset="0"/>
              </a:rPr>
              <a:t> in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the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standardjbosscmp-jdbc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xml</a:t>
            </a:r>
            <a:r>
              <a:rPr lang="pt-BR" sz="1000" dirty="0" smtClean="0">
                <a:latin typeface="+mn-lt"/>
                <a:cs typeface="Courier New" pitchFamily="49" charset="0"/>
              </a:rPr>
              <a:t> (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optional</a:t>
            </a:r>
            <a:r>
              <a:rPr lang="pt-BR" sz="1000" dirty="0" smtClean="0">
                <a:latin typeface="+mn-lt"/>
                <a:cs typeface="Courier New" pitchFamily="49" charset="0"/>
              </a:rPr>
              <a:t>) 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metadata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type-mapping</a:t>
            </a:r>
            <a:r>
              <a:rPr lang="pt-BR" sz="1000" dirty="0" smtClean="0">
                <a:latin typeface="+mn-lt"/>
                <a:cs typeface="Courier New" pitchFamily="49" charset="0"/>
              </a:rPr>
              <a:t>&gt;Oracle9i&lt;/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type-mapping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metadata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local-tx-datasource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&lt;/datasources&gt;</a:t>
            </a:r>
            <a:endParaRPr kumimoji="0" lang="pt-BR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Courier New" pitchFamily="49" charset="0"/>
            </a:endParaRPr>
          </a:p>
        </p:txBody>
      </p:sp>
      <p:sp>
        <p:nvSpPr>
          <p:cNvPr id="9" name="CaixaDeTexto 8">
            <a:hlinkClick r:id="rId3" action="ppaction://hlinksldjump"/>
          </p:cNvPr>
          <p:cNvSpPr txBox="1"/>
          <p:nvPr/>
        </p:nvSpPr>
        <p:spPr>
          <a:xfrm>
            <a:off x="-36512" y="0"/>
            <a:ext cx="9144000" cy="68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73480" y="1196752"/>
            <a:ext cx="8202976" cy="5112568"/>
          </a:xfrm>
          <a:ln>
            <a:solidFill>
              <a:schemeClr val="tx2"/>
            </a:solidFill>
            <a:prstDash val="dash"/>
          </a:ln>
        </p:spPr>
        <p:txBody>
          <a:bodyPr/>
          <a:lstStyle/>
          <a:p>
            <a:pPr>
              <a:buNone/>
            </a:pPr>
            <a:r>
              <a:rPr lang="pt-BR" sz="1000" dirty="0" smtClean="0"/>
              <a:t>&lt;?</a:t>
            </a:r>
            <a:r>
              <a:rPr lang="pt-BR" sz="1000" dirty="0" err="1" smtClean="0"/>
              <a:t>xml</a:t>
            </a:r>
            <a:r>
              <a:rPr lang="pt-BR" sz="1000" dirty="0" smtClean="0"/>
              <a:t> version="1.0" </a:t>
            </a:r>
            <a:r>
              <a:rPr lang="pt-BR" sz="1000" dirty="0" err="1" smtClean="0"/>
              <a:t>encoding</a:t>
            </a:r>
            <a:r>
              <a:rPr lang="pt-BR" sz="1000" dirty="0" smtClean="0"/>
              <a:t>="ISO-8859-1"?&gt;</a:t>
            </a:r>
          </a:p>
          <a:p>
            <a:pPr>
              <a:buNone/>
            </a:pPr>
            <a:r>
              <a:rPr lang="pt-BR" sz="1000" dirty="0" smtClean="0"/>
              <a:t>&lt;!-- =================================================================== --&gt;</a:t>
            </a:r>
          </a:p>
          <a:p>
            <a:pPr>
              <a:buNone/>
            </a:pPr>
            <a:r>
              <a:rPr lang="pt-BR" sz="1000" dirty="0" smtClean="0"/>
              <a:t>&lt;!--                                                                     		                              --&gt;</a:t>
            </a:r>
          </a:p>
          <a:p>
            <a:pPr>
              <a:buNone/>
            </a:pPr>
            <a:r>
              <a:rPr lang="pt-BR" sz="1000" dirty="0" smtClean="0"/>
              <a:t>&lt;!--  </a:t>
            </a:r>
            <a:r>
              <a:rPr lang="pt-BR" sz="1000" dirty="0" err="1" smtClean="0"/>
              <a:t>JBoss</a:t>
            </a:r>
            <a:r>
              <a:rPr lang="pt-BR" sz="1000" dirty="0" smtClean="0"/>
              <a:t> Server </a:t>
            </a:r>
            <a:r>
              <a:rPr lang="pt-BR" sz="1000" dirty="0" err="1" smtClean="0"/>
              <a:t>Configuration</a:t>
            </a:r>
            <a:r>
              <a:rPr lang="pt-BR" sz="1000" dirty="0" smtClean="0"/>
              <a:t>                                        	                              --&gt;</a:t>
            </a:r>
          </a:p>
          <a:p>
            <a:pPr>
              <a:buNone/>
            </a:pPr>
            <a:r>
              <a:rPr lang="pt-BR" sz="1000" dirty="0" smtClean="0"/>
              <a:t>&lt;!--                                                                        		                              --&gt;</a:t>
            </a:r>
          </a:p>
          <a:p>
            <a:pPr>
              <a:buNone/>
            </a:pPr>
            <a:r>
              <a:rPr lang="pt-BR" sz="1000" dirty="0" smtClean="0"/>
              <a:t>&lt;!-- =================================================================== --&gt;</a:t>
            </a:r>
          </a:p>
          <a:p>
            <a:pPr>
              <a:buNone/>
            </a:pPr>
            <a:r>
              <a:rPr lang="pt-BR" sz="1000" dirty="0" smtClean="0"/>
              <a:t>&lt;!-- $Id: </a:t>
            </a:r>
            <a:r>
              <a:rPr lang="pt-BR" sz="1000" dirty="0" err="1" smtClean="0"/>
              <a:t>sqlserver-ds</a:t>
            </a:r>
            <a:r>
              <a:rPr lang="pt-BR" sz="1000" dirty="0" smtClean="0"/>
              <a:t>.</a:t>
            </a:r>
            <a:r>
              <a:rPr lang="pt-BR" sz="1000" dirty="0" err="1" smtClean="0"/>
              <a:t>xml</a:t>
            </a:r>
            <a:r>
              <a:rPr lang="pt-BR" sz="1000" dirty="0" smtClean="0"/>
              <a:t> 71535 2008-04-01 07:05:03Z adrian@jboss.org $                        --&gt;</a:t>
            </a:r>
          </a:p>
          <a:p>
            <a:pPr>
              <a:buNone/>
            </a:pPr>
            <a:r>
              <a:rPr lang="pt-BR" sz="1000" dirty="0" smtClean="0"/>
              <a:t>&lt;!-- =================================================================== --&gt;</a:t>
            </a:r>
          </a:p>
          <a:p>
            <a:pPr>
              <a:buNone/>
            </a:pPr>
            <a:r>
              <a:rPr lang="pt-BR" sz="1000" dirty="0" smtClean="0"/>
              <a:t>&lt;!--  Datasource </a:t>
            </a:r>
            <a:r>
              <a:rPr lang="pt-BR" sz="1000" dirty="0" err="1" smtClean="0"/>
              <a:t>config</a:t>
            </a:r>
            <a:r>
              <a:rPr lang="pt-BR" sz="1000" dirty="0" smtClean="0"/>
              <a:t> for </a:t>
            </a:r>
            <a:r>
              <a:rPr lang="pt-BR" sz="1000" dirty="0" err="1" smtClean="0"/>
              <a:t>sqlserver</a:t>
            </a:r>
            <a:r>
              <a:rPr lang="pt-BR" sz="1000" dirty="0" smtClean="0"/>
              <a:t> </a:t>
            </a:r>
            <a:r>
              <a:rPr lang="pt-BR" sz="1000" dirty="0" err="1" smtClean="0"/>
              <a:t>originally</a:t>
            </a:r>
            <a:r>
              <a:rPr lang="pt-BR" sz="1000" dirty="0" smtClean="0"/>
              <a:t> </a:t>
            </a:r>
            <a:r>
              <a:rPr lang="pt-BR" sz="1000" dirty="0" err="1" smtClean="0"/>
              <a:t>from</a:t>
            </a:r>
            <a:r>
              <a:rPr lang="pt-BR" sz="1000" dirty="0" smtClean="0"/>
              <a:t> André Riba                                              --&gt;</a:t>
            </a:r>
          </a:p>
          <a:p>
            <a:pPr>
              <a:buNone/>
            </a:pPr>
            <a:r>
              <a:rPr lang="pt-BR" sz="1000" dirty="0" smtClean="0"/>
              <a:t>&lt;!-- =================================================================== --&gt;</a:t>
            </a:r>
          </a:p>
          <a:p>
            <a:pPr>
              <a:buNone/>
            </a:pPr>
            <a:r>
              <a:rPr lang="pt-BR" sz="1000" dirty="0" smtClean="0"/>
              <a:t>&lt;datasources&gt;</a:t>
            </a:r>
          </a:p>
          <a:p>
            <a:pPr>
              <a:buNone/>
            </a:pPr>
            <a:r>
              <a:rPr lang="pt-BR" sz="1000" dirty="0" smtClean="0"/>
              <a:t>  &lt;</a:t>
            </a:r>
            <a:r>
              <a:rPr lang="pt-BR" sz="1000" dirty="0" err="1" smtClean="0"/>
              <a:t>local-tx-datasource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jndi-name</a:t>
            </a:r>
            <a:r>
              <a:rPr lang="pt-BR" sz="1000" dirty="0" smtClean="0"/>
              <a:t>&gt;</a:t>
            </a:r>
            <a:r>
              <a:rPr lang="pt-BR" sz="1000" dirty="0" err="1" smtClean="0"/>
              <a:t>SqlServerDS</a:t>
            </a:r>
            <a:r>
              <a:rPr lang="pt-BR" sz="1000" dirty="0" smtClean="0"/>
              <a:t>&lt;/</a:t>
            </a:r>
            <a:r>
              <a:rPr lang="pt-BR" sz="1000" dirty="0" err="1" smtClean="0"/>
              <a:t>jndi-name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connection-url</a:t>
            </a:r>
            <a:r>
              <a:rPr lang="pt-BR" sz="1000" dirty="0" smtClean="0"/>
              <a:t>&gt;</a:t>
            </a:r>
            <a:r>
              <a:rPr lang="pt-BR" sz="1000" dirty="0" err="1" smtClean="0"/>
              <a:t>jdbc</a:t>
            </a:r>
            <a:r>
              <a:rPr lang="pt-BR" sz="1000" dirty="0" smtClean="0"/>
              <a:t>:</a:t>
            </a:r>
            <a:r>
              <a:rPr lang="pt-BR" sz="1000" dirty="0" err="1" smtClean="0"/>
              <a:t>jtds</a:t>
            </a:r>
            <a:r>
              <a:rPr lang="pt-BR" sz="1000" dirty="0" smtClean="0"/>
              <a:t>:</a:t>
            </a:r>
            <a:r>
              <a:rPr lang="pt-BR" sz="1000" dirty="0" err="1" smtClean="0"/>
              <a:t>sqlserver</a:t>
            </a:r>
            <a:r>
              <a:rPr lang="pt-BR" sz="1000" dirty="0" smtClean="0"/>
              <a:t>://192.168.0.85:1433/INDUSTRIAL_D&lt;/</a:t>
            </a:r>
            <a:r>
              <a:rPr lang="pt-BR" sz="1000" dirty="0" err="1" smtClean="0"/>
              <a:t>connection-url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&lt;!-- &lt;</a:t>
            </a:r>
            <a:r>
              <a:rPr lang="pt-BR" sz="1000" dirty="0" err="1" smtClean="0"/>
              <a:t>driver-class</a:t>
            </a:r>
            <a:r>
              <a:rPr lang="pt-BR" sz="1000" dirty="0" smtClean="0"/>
              <a:t>&gt;</a:t>
            </a:r>
            <a:r>
              <a:rPr lang="pt-BR" sz="1000" dirty="0" err="1" smtClean="0"/>
              <a:t>com.microsoft.jdbc.sqlserver.SQLServerDriver&lt;/driver-class</a:t>
            </a:r>
            <a:r>
              <a:rPr lang="pt-BR" sz="1000" dirty="0" smtClean="0"/>
              <a:t>&gt; --&gt;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driver-class</a:t>
            </a:r>
            <a:r>
              <a:rPr lang="pt-BR" sz="1000" dirty="0" smtClean="0"/>
              <a:t>&gt;net.</a:t>
            </a:r>
            <a:r>
              <a:rPr lang="pt-BR" sz="1000" dirty="0" err="1" smtClean="0"/>
              <a:t>sourceforge</a:t>
            </a:r>
            <a:r>
              <a:rPr lang="pt-BR" sz="1000" dirty="0" smtClean="0"/>
              <a:t>.</a:t>
            </a:r>
            <a:r>
              <a:rPr lang="pt-BR" sz="1000" dirty="0" err="1" smtClean="0"/>
              <a:t>jtds</a:t>
            </a:r>
            <a:r>
              <a:rPr lang="pt-BR" sz="1000" dirty="0" smtClean="0"/>
              <a:t>.</a:t>
            </a:r>
            <a:r>
              <a:rPr lang="pt-BR" sz="1000" dirty="0" err="1" smtClean="0"/>
              <a:t>jdbc</a:t>
            </a:r>
            <a:r>
              <a:rPr lang="pt-BR" sz="1000" dirty="0" smtClean="0"/>
              <a:t>.</a:t>
            </a:r>
            <a:r>
              <a:rPr lang="pt-BR" sz="1000" dirty="0" err="1" smtClean="0"/>
              <a:t>Driver</a:t>
            </a:r>
            <a:r>
              <a:rPr lang="pt-BR" sz="1000" dirty="0" smtClean="0"/>
              <a:t>&lt;/</a:t>
            </a:r>
            <a:r>
              <a:rPr lang="pt-BR" sz="1000" dirty="0" err="1" smtClean="0"/>
              <a:t>driver-class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user-name</a:t>
            </a:r>
            <a:r>
              <a:rPr lang="pt-BR" sz="1000" dirty="0" smtClean="0"/>
              <a:t>&gt;</a:t>
            </a:r>
            <a:r>
              <a:rPr lang="pt-BR" sz="1000" dirty="0" err="1" smtClean="0"/>
              <a:t>tools</a:t>
            </a:r>
            <a:r>
              <a:rPr lang="pt-BR" sz="1000" dirty="0" smtClean="0"/>
              <a:t>&lt;/</a:t>
            </a:r>
            <a:r>
              <a:rPr lang="pt-BR" sz="1000" dirty="0" err="1" smtClean="0"/>
              <a:t>user-name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&lt;password&gt;</a:t>
            </a:r>
            <a:r>
              <a:rPr lang="pt-BR" sz="1000" dirty="0" err="1" smtClean="0"/>
              <a:t>uma_senha_qualquer</a:t>
            </a:r>
            <a:r>
              <a:rPr lang="pt-BR" sz="1000" dirty="0" smtClean="0"/>
              <a:t>&lt;/password&gt;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check-valid-connection-sql</a:t>
            </a:r>
            <a:r>
              <a:rPr lang="pt-BR" sz="1000" dirty="0" smtClean="0"/>
              <a:t>&gt;</a:t>
            </a:r>
            <a:r>
              <a:rPr lang="pt-BR" sz="1000" dirty="0" err="1" smtClean="0"/>
              <a:t>select</a:t>
            </a:r>
            <a:r>
              <a:rPr lang="pt-BR" sz="1000" dirty="0" smtClean="0"/>
              <a:t> 1&lt;/</a:t>
            </a:r>
            <a:r>
              <a:rPr lang="pt-BR" sz="1000" dirty="0" err="1" smtClean="0"/>
              <a:t>check-valid-connection-sql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min-pool-size</a:t>
            </a:r>
            <a:r>
              <a:rPr lang="pt-BR" sz="1000" dirty="0" smtClean="0"/>
              <a:t>&gt;2&lt;/</a:t>
            </a:r>
            <a:r>
              <a:rPr lang="pt-BR" sz="1000" dirty="0" err="1" smtClean="0"/>
              <a:t>min-pool-size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  &lt;</a:t>
            </a:r>
            <a:r>
              <a:rPr lang="pt-BR" sz="1000" dirty="0" err="1" smtClean="0"/>
              <a:t>max-pool-size</a:t>
            </a:r>
            <a:r>
              <a:rPr lang="pt-BR" sz="1000" dirty="0" smtClean="0"/>
              <a:t>&gt;10&lt;/</a:t>
            </a:r>
            <a:r>
              <a:rPr lang="pt-BR" sz="1000" dirty="0" err="1" smtClean="0"/>
              <a:t>max-pool-size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	&lt;!-- </a:t>
            </a:r>
            <a:r>
              <a:rPr lang="pt-BR" sz="1000" dirty="0" err="1" smtClean="0"/>
              <a:t>corresponding</a:t>
            </a:r>
            <a:r>
              <a:rPr lang="pt-BR" sz="1000" dirty="0" smtClean="0"/>
              <a:t> </a:t>
            </a:r>
            <a:r>
              <a:rPr lang="pt-BR" sz="1000" dirty="0" err="1" smtClean="0"/>
              <a:t>type-mapping</a:t>
            </a:r>
            <a:r>
              <a:rPr lang="pt-BR" sz="1000" dirty="0" smtClean="0"/>
              <a:t> in </a:t>
            </a:r>
            <a:r>
              <a:rPr lang="pt-BR" sz="1000" dirty="0" err="1" smtClean="0"/>
              <a:t>the</a:t>
            </a:r>
            <a:r>
              <a:rPr lang="pt-BR" sz="1000" dirty="0" smtClean="0"/>
              <a:t> </a:t>
            </a:r>
            <a:r>
              <a:rPr lang="pt-BR" sz="1000" dirty="0" err="1" smtClean="0"/>
              <a:t>standardjbosscmp-jdbc</a:t>
            </a:r>
            <a:r>
              <a:rPr lang="pt-BR" sz="1000" dirty="0" smtClean="0"/>
              <a:t>.</a:t>
            </a:r>
            <a:r>
              <a:rPr lang="pt-BR" sz="1000" dirty="0" err="1" smtClean="0"/>
              <a:t>xml</a:t>
            </a:r>
            <a:r>
              <a:rPr lang="pt-BR" sz="1000" dirty="0" smtClean="0"/>
              <a:t> (</a:t>
            </a:r>
            <a:r>
              <a:rPr lang="pt-BR" sz="1000" dirty="0" err="1" smtClean="0"/>
              <a:t>optional</a:t>
            </a:r>
            <a:r>
              <a:rPr lang="pt-BR" sz="1000" dirty="0" smtClean="0"/>
              <a:t>) --&gt;</a:t>
            </a:r>
          </a:p>
          <a:p>
            <a:pPr>
              <a:buNone/>
            </a:pPr>
            <a:r>
              <a:rPr lang="pt-BR" sz="1000" dirty="0" smtClean="0"/>
              <a:t>	&lt;</a:t>
            </a:r>
            <a:r>
              <a:rPr lang="pt-BR" sz="1000" dirty="0" err="1" smtClean="0"/>
              <a:t>metadata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	  &lt;</a:t>
            </a:r>
            <a:r>
              <a:rPr lang="pt-BR" sz="1000" dirty="0" err="1" smtClean="0"/>
              <a:t>type-mapping</a:t>
            </a:r>
            <a:r>
              <a:rPr lang="pt-BR" sz="1000" dirty="0" smtClean="0"/>
              <a:t>&gt;MS SQLSERVER&lt;/</a:t>
            </a:r>
            <a:r>
              <a:rPr lang="pt-BR" sz="1000" dirty="0" err="1" smtClean="0"/>
              <a:t>type-mapping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	&lt;/</a:t>
            </a:r>
            <a:r>
              <a:rPr lang="pt-BR" sz="1000" dirty="0" err="1" smtClean="0"/>
              <a:t>metadata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  &lt;/</a:t>
            </a:r>
            <a:r>
              <a:rPr lang="pt-BR" sz="1000" dirty="0" err="1" smtClean="0"/>
              <a:t>local-tx-datasource</a:t>
            </a:r>
            <a:r>
              <a:rPr lang="pt-BR" sz="1000" dirty="0" smtClean="0"/>
              <a:t>&gt;</a:t>
            </a:r>
          </a:p>
          <a:p>
            <a:pPr>
              <a:buNone/>
            </a:pPr>
            <a:r>
              <a:rPr lang="pt-BR" sz="1000" dirty="0" smtClean="0"/>
              <a:t>&lt;/datasources&gt;</a:t>
            </a:r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16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829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Configurações adicionais – 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Data Source </a:t>
            </a:r>
            <a:r>
              <a:rPr lang="en-US" sz="2000" b="1" dirty="0" err="1" smtClean="0">
                <a:solidFill>
                  <a:srgbClr val="3A6598"/>
                </a:solidFill>
                <a:latin typeface="+mj-lt"/>
              </a:rPr>
              <a:t>para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 SQL Server</a:t>
            </a:r>
            <a:endParaRPr lang="pt-BR" sz="2000" b="1" dirty="0" smtClean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Configurações adicionais – </a:t>
            </a:r>
            <a:r>
              <a:rPr lang="en-US" sz="2000" b="1" dirty="0" smtClean="0">
                <a:solidFill>
                  <a:srgbClr val="3A6598"/>
                </a:solidFill>
              </a:rPr>
              <a:t>Data Source </a:t>
            </a:r>
            <a:r>
              <a:rPr lang="en-US" sz="2000" b="1" dirty="0" err="1" smtClean="0">
                <a:solidFill>
                  <a:srgbClr val="3A6598"/>
                </a:solidFill>
              </a:rPr>
              <a:t>para</a:t>
            </a:r>
            <a:r>
              <a:rPr lang="en-US" sz="2000" b="1" dirty="0" smtClean="0">
                <a:solidFill>
                  <a:srgbClr val="3A6598"/>
                </a:solidFill>
              </a:rPr>
              <a:t> SQL Server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12" name="CaixaDeTexto 11">
            <a:hlinkClick r:id="rId3" action="ppaction://hlinksldjump"/>
          </p:cNvPr>
          <p:cNvSpPr txBox="1"/>
          <p:nvPr/>
        </p:nvSpPr>
        <p:spPr>
          <a:xfrm>
            <a:off x="-36512" y="0"/>
            <a:ext cx="9144000" cy="68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None/>
            </a:pPr>
            <a:r>
              <a:rPr lang="pt-BR" sz="1800" b="1" dirty="0" smtClean="0"/>
              <a:t>Configuração do </a:t>
            </a:r>
            <a:r>
              <a:rPr lang="pt-BR" sz="1800" b="1" dirty="0" err="1" smtClean="0"/>
              <a:t>jbossjca-service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xml</a:t>
            </a:r>
            <a:endParaRPr lang="pt-BR" sz="1800" b="1" dirty="0" smtClean="0"/>
          </a:p>
          <a:p>
            <a:pPr>
              <a:buNone/>
            </a:pPr>
            <a:endParaRPr lang="pt-BR" sz="1800" b="1" dirty="0" smtClean="0"/>
          </a:p>
          <a:p>
            <a:pPr>
              <a:buNone/>
            </a:pPr>
            <a:r>
              <a:rPr lang="pt-BR" sz="1800" dirty="0" smtClean="0"/>
              <a:t>O 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 utiliza a API de persistência de dados </a:t>
            </a:r>
            <a:r>
              <a:rPr lang="pt-BR" sz="1800" dirty="0" err="1" smtClean="0"/>
              <a:t>Hibernate</a:t>
            </a:r>
            <a:r>
              <a:rPr lang="pt-BR" sz="1800" dirty="0" smtClean="0"/>
              <a:t>, de forma que no </a:t>
            </a:r>
            <a:r>
              <a:rPr lang="pt-BR" sz="1800" dirty="0" err="1" smtClean="0"/>
              <a:t>Jboss</a:t>
            </a:r>
            <a:endParaRPr lang="pt-BR" sz="1800" dirty="0" smtClean="0"/>
          </a:p>
          <a:p>
            <a:pPr>
              <a:buNone/>
            </a:pPr>
            <a:r>
              <a:rPr lang="pt-BR" sz="1800" dirty="0" smtClean="0"/>
              <a:t>seja necessário alterar o arquivo </a:t>
            </a:r>
            <a:r>
              <a:rPr lang="pt-BR" sz="1800" dirty="0" err="1" smtClean="0"/>
              <a:t>jbossjca-service</a:t>
            </a:r>
            <a:r>
              <a:rPr lang="pt-BR" sz="1800" dirty="0" smtClean="0"/>
              <a:t>.</a:t>
            </a:r>
            <a:r>
              <a:rPr lang="pt-BR" sz="1800" dirty="0" err="1" smtClean="0"/>
              <a:t>xml</a:t>
            </a:r>
            <a:r>
              <a:rPr lang="pt-BR" sz="1800" dirty="0" smtClean="0"/>
              <a:t> na pasta </a:t>
            </a:r>
            <a:r>
              <a:rPr lang="pt-BR" sz="1800" dirty="0" err="1" smtClean="0"/>
              <a:t>deploy</a:t>
            </a:r>
            <a:r>
              <a:rPr lang="pt-BR" sz="1800" dirty="0" smtClean="0"/>
              <a:t> do Servidor de</a:t>
            </a:r>
          </a:p>
          <a:p>
            <a:pPr>
              <a:buNone/>
            </a:pPr>
            <a:r>
              <a:rPr lang="pt-BR" sz="1800" dirty="0" smtClean="0"/>
              <a:t>Aplicação. </a:t>
            </a:r>
          </a:p>
          <a:p>
            <a:pPr>
              <a:buNone/>
            </a:pPr>
            <a:endParaRPr lang="pt-BR" sz="1800" b="1" dirty="0" smtClean="0"/>
          </a:p>
          <a:p>
            <a:pPr>
              <a:buNone/>
            </a:pPr>
            <a:r>
              <a:rPr lang="pt-BR" sz="1800" b="1" dirty="0" smtClean="0">
                <a:hlinkClick r:id="rId3" action="ppaction://hlinksldjump"/>
              </a:rPr>
              <a:t>Arquivo </a:t>
            </a:r>
            <a:r>
              <a:rPr lang="pt-BR" sz="1800" b="1" dirty="0" err="1" smtClean="0">
                <a:hlinkClick r:id="rId3" action="ppaction://hlinksldjump"/>
              </a:rPr>
              <a:t>jbossjca-service</a:t>
            </a:r>
            <a:r>
              <a:rPr lang="pt-BR" sz="1800" b="1" dirty="0" smtClean="0">
                <a:hlinkClick r:id="rId3" action="ppaction://hlinksldjump"/>
              </a:rPr>
              <a:t>.</a:t>
            </a:r>
            <a:r>
              <a:rPr lang="pt-BR" sz="1800" b="1" dirty="0" err="1" smtClean="0">
                <a:hlinkClick r:id="rId3" action="ppaction://hlinksldjump"/>
              </a:rPr>
              <a:t>xml</a:t>
            </a:r>
            <a:r>
              <a:rPr lang="pt-BR" sz="1800" b="1" dirty="0" smtClean="0">
                <a:hlinkClick r:id="rId3" action="ppaction://hlinksldjump"/>
              </a:rPr>
              <a:t> </a:t>
            </a:r>
            <a:endParaRPr lang="pt-BR" sz="1800" b="1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17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Configuração do 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jbossjca-service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xml</a:t>
            </a:r>
            <a:endParaRPr lang="pt-BR" sz="2000" b="1" dirty="0" smtClean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Configuração do </a:t>
            </a:r>
            <a:r>
              <a:rPr lang="pt-BR" sz="2000" b="1" dirty="0" err="1" smtClean="0">
                <a:solidFill>
                  <a:srgbClr val="3A6598"/>
                </a:solidFill>
              </a:rPr>
              <a:t>jbossjca-service</a:t>
            </a:r>
            <a:r>
              <a:rPr lang="pt-BR" sz="2000" b="1" dirty="0" smtClean="0">
                <a:solidFill>
                  <a:srgbClr val="3A6598"/>
                </a:solidFill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</a:rPr>
              <a:t>xml</a:t>
            </a:r>
            <a:endParaRPr lang="pt-BR" sz="2000" b="1" dirty="0" smtClean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73480" y="1196752"/>
            <a:ext cx="4021179" cy="5112568"/>
          </a:xfrm>
          <a:ln>
            <a:solidFill>
              <a:schemeClr val="tx2"/>
            </a:solidFill>
            <a:prstDash val="dash"/>
          </a:ln>
        </p:spPr>
        <p:txBody>
          <a:bodyPr/>
          <a:lstStyle/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&lt;?xml version="1.0" encoding="UTF-8"?&gt;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&lt;!-- ======================================================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&lt;!--  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en-US" sz="1000" dirty="0" smtClean="0">
                <a:latin typeface="+mn-lt"/>
                <a:cs typeface="Courier New" pitchFamily="49" charset="0"/>
              </a:rPr>
              <a:t> JCA Configuration    		                             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&lt;!--======================================================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&lt;!-- $Id: jbossjca-service.xml 37786 2005-11-02 20:35:46Z 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adrian</a:t>
            </a:r>
            <a:r>
              <a:rPr lang="en-US" sz="1000" dirty="0" smtClean="0">
                <a:latin typeface="+mn-lt"/>
                <a:cs typeface="Courier New" pitchFamily="49" charset="0"/>
              </a:rPr>
              <a:t> $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&lt;!-- | This contains configuration for the 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RARDeployer</a:t>
            </a:r>
            <a:r>
              <a:rPr lang="en-US" sz="1000" dirty="0" smtClean="0">
                <a:latin typeface="+mn-lt"/>
                <a:cs typeface="Courier New" pitchFamily="49" charset="0"/>
              </a:rPr>
              <a:t> and some 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xsl</a:t>
            </a:r>
            <a:r>
              <a:rPr lang="en-US" sz="1000" dirty="0" smtClean="0">
                <a:latin typeface="+mn-lt"/>
                <a:cs typeface="Courier New" pitchFamily="49" charset="0"/>
              </a:rPr>
              <a:t> based 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deployers</a:t>
            </a:r>
            <a:r>
              <a:rPr lang="en-US" sz="1000" dirty="0" smtClean="0">
                <a:latin typeface="+mn-lt"/>
                <a:cs typeface="Courier New" pitchFamily="49" charset="0"/>
              </a:rPr>
              <a:t>.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&lt;server&gt;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&lt;!-- 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JBossCX</a:t>
            </a:r>
            <a:r>
              <a:rPr lang="en-US" sz="1000" dirty="0" smtClean="0">
                <a:latin typeface="+mn-lt"/>
                <a:cs typeface="Courier New" pitchFamily="49" charset="0"/>
              </a:rPr>
              <a:t> setup, for J2EE connector architecture support 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&lt;!-- The 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RARDeployer</a:t>
            </a:r>
            <a:r>
              <a:rPr lang="en-US" sz="1000" dirty="0" smtClean="0">
                <a:latin typeface="+mn-lt"/>
                <a:cs typeface="Courier New" pitchFamily="49" charset="0"/>
              </a:rPr>
              <a:t> is needed only until 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xslt</a:t>
            </a:r>
            <a:r>
              <a:rPr lang="en-US" sz="1000" dirty="0" smtClean="0">
                <a:latin typeface="+mn-lt"/>
                <a:cs typeface="Courier New" pitchFamily="49" charset="0"/>
              </a:rPr>
              <a:t> based deployment is written.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&lt;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mbean</a:t>
            </a:r>
            <a:r>
              <a:rPr lang="en-US" sz="1000" dirty="0" smtClean="0">
                <a:latin typeface="+mn-lt"/>
                <a:cs typeface="Courier New" pitchFamily="49" charset="0"/>
              </a:rPr>
              <a:t> code="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org.jboss.util.threadpool.BasicThreadPool</a:t>
            </a:r>
            <a:r>
              <a:rPr lang="en-US" sz="1000" dirty="0" smtClean="0">
                <a:latin typeface="+mn-lt"/>
                <a:cs typeface="Courier New" pitchFamily="49" charset="0"/>
              </a:rPr>
              <a:t>"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       name="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jboss.jca:service</a:t>
            </a:r>
            <a:r>
              <a:rPr lang="en-US" sz="1000" dirty="0" smtClean="0">
                <a:latin typeface="+mn-lt"/>
                <a:cs typeface="Courier New" pitchFamily="49" charset="0"/>
              </a:rPr>
              <a:t>=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WorkManagerThreadPool</a:t>
            </a:r>
            <a:r>
              <a:rPr lang="en-US" sz="1000" dirty="0" smtClean="0">
                <a:latin typeface="+mn-lt"/>
                <a:cs typeface="Courier New" pitchFamily="49" charset="0"/>
              </a:rPr>
              <a:t>"&gt;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   &lt;!-- The name that appears in thread names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   &lt;attribute name="Name"&gt;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WorkManager</a:t>
            </a:r>
            <a:r>
              <a:rPr lang="en-US" sz="1000" dirty="0" smtClean="0">
                <a:latin typeface="+mn-lt"/>
                <a:cs typeface="Courier New" pitchFamily="49" charset="0"/>
              </a:rPr>
              <a:t>&lt;/attribute&gt;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   &lt;!-- The maximum amount of work in the queue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   &lt;attribute name="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MaximumQueueSize</a:t>
            </a:r>
            <a:r>
              <a:rPr lang="en-US" sz="1000" dirty="0" smtClean="0">
                <a:latin typeface="+mn-lt"/>
                <a:cs typeface="Courier New" pitchFamily="49" charset="0"/>
              </a:rPr>
              <a:t>"&gt;1024&lt;/attribute&gt;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   &lt;!-- The maximum number of active threads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   &lt;attribute name="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MaximumPoolSize</a:t>
            </a:r>
            <a:r>
              <a:rPr lang="en-US" sz="1000" dirty="0" smtClean="0">
                <a:latin typeface="+mn-lt"/>
                <a:cs typeface="Courier New" pitchFamily="49" charset="0"/>
              </a:rPr>
              <a:t>"&gt;100&lt;/attribute&gt;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   &lt;!-- How long to keep threads alive after their last work (default one minute) --&gt;</a:t>
            </a:r>
          </a:p>
          <a:p>
            <a:pPr>
              <a:buNone/>
            </a:pPr>
            <a:r>
              <a:rPr lang="en-US" sz="1000" dirty="0" smtClean="0">
                <a:latin typeface="+mn-lt"/>
                <a:cs typeface="Courier New" pitchFamily="49" charset="0"/>
              </a:rPr>
              <a:t>     &lt;attribute name="</a:t>
            </a:r>
            <a:r>
              <a:rPr lang="en-US" sz="1000" dirty="0" err="1" smtClean="0">
                <a:latin typeface="+mn-lt"/>
                <a:cs typeface="Courier New" pitchFamily="49" charset="0"/>
              </a:rPr>
              <a:t>KeepAliveTime</a:t>
            </a:r>
            <a:r>
              <a:rPr lang="en-US" sz="1000" dirty="0" smtClean="0">
                <a:latin typeface="+mn-lt"/>
                <a:cs typeface="Courier New" pitchFamily="49" charset="0"/>
              </a:rPr>
              <a:t>"&gt;60000&lt;/attribute&gt;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mbean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mbean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code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org.jboss.resource.work.JBossWorkManager"</a:t>
            </a:r>
            <a:endParaRPr lang="pt-BR" sz="10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    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jca</a:t>
            </a:r>
            <a:r>
              <a:rPr lang="pt-BR" sz="1000" dirty="0" smtClean="0">
                <a:latin typeface="+mn-lt"/>
                <a:cs typeface="Courier New" pitchFamily="49" charset="0"/>
              </a:rPr>
              <a:t>: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service</a:t>
            </a:r>
            <a:r>
              <a:rPr lang="pt-BR" sz="1000" dirty="0" smtClean="0">
                <a:latin typeface="+mn-lt"/>
                <a:cs typeface="Courier New" pitchFamily="49" charset="0"/>
              </a:rPr>
              <a:t>=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WorkManager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optional-attribute-name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ThreadPoolName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jca</a:t>
            </a:r>
            <a:r>
              <a:rPr lang="pt-BR" sz="1000" dirty="0" smtClean="0">
                <a:latin typeface="+mn-lt"/>
                <a:cs typeface="Courier New" pitchFamily="49" charset="0"/>
              </a:rPr>
              <a:t>: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service</a:t>
            </a:r>
            <a:r>
              <a:rPr lang="pt-BR" sz="1000" dirty="0" smtClean="0">
                <a:latin typeface="+mn-lt"/>
                <a:cs typeface="Courier New" pitchFamily="49" charset="0"/>
              </a:rPr>
              <a:t>=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WorkManagerThreadPool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18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829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Configurações adicionais – 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jbossjca-service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xml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</a:t>
            </a: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Configurações adicionais – </a:t>
            </a:r>
            <a:r>
              <a:rPr lang="pt-BR" sz="2000" b="1" dirty="0" err="1" smtClean="0">
                <a:solidFill>
                  <a:srgbClr val="3A6598"/>
                </a:solidFill>
              </a:rPr>
              <a:t>jbossjca-service</a:t>
            </a:r>
            <a:r>
              <a:rPr lang="pt-BR" sz="2000" b="1" dirty="0" smtClean="0">
                <a:solidFill>
                  <a:srgbClr val="3A6598"/>
                </a:solidFill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</a:rPr>
              <a:t>xml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8" name="Espaço Reservado para Texto 2"/>
          <p:cNvSpPr txBox="1">
            <a:spLocks/>
          </p:cNvSpPr>
          <p:nvPr/>
        </p:nvSpPr>
        <p:spPr bwMode="auto">
          <a:xfrm>
            <a:off x="4644008" y="1196752"/>
            <a:ext cx="4021179" cy="5112568"/>
          </a:xfrm>
          <a:prstGeom prst="rect">
            <a:avLst/>
          </a:prstGeom>
          <a:noFill/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optional-attribute-name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XATerminatorName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: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service</a:t>
            </a:r>
            <a:r>
              <a:rPr lang="pt-BR" sz="1000" dirty="0" smtClean="0">
                <a:latin typeface="+mn-lt"/>
                <a:cs typeface="Courier New" pitchFamily="49" charset="0"/>
              </a:rPr>
              <a:t>=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TransactionManager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&gt;&lt;/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mbean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mbean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code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org.jboss.resource.deployment.RARDeployer"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	     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jca</a:t>
            </a:r>
            <a:r>
              <a:rPr lang="pt-BR" sz="1000" dirty="0" smtClean="0">
                <a:latin typeface="+mn-lt"/>
                <a:cs typeface="Courier New" pitchFamily="49" charset="0"/>
              </a:rPr>
              <a:t>: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service</a:t>
            </a:r>
            <a:r>
              <a:rPr lang="pt-BR" sz="1000" dirty="0" smtClean="0">
                <a:latin typeface="+mn-lt"/>
                <a:cs typeface="Courier New" pitchFamily="49" charset="0"/>
              </a:rPr>
              <a:t>=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RARDeployer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optional-attribute-name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WorkManagerName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jca</a:t>
            </a:r>
            <a:r>
              <a:rPr lang="pt-BR" sz="1000" dirty="0" smtClean="0">
                <a:latin typeface="+mn-lt"/>
                <a:cs typeface="Courier New" pitchFamily="49" charset="0"/>
              </a:rPr>
              <a:t>: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service</a:t>
            </a:r>
            <a:r>
              <a:rPr lang="pt-BR" sz="1000" dirty="0" smtClean="0">
                <a:latin typeface="+mn-lt"/>
                <a:cs typeface="Courier New" pitchFamily="49" charset="0"/>
              </a:rPr>
              <a:t>=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WorkManager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optional-attribute-name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XATerminatorName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: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service</a:t>
            </a:r>
            <a:r>
              <a:rPr lang="pt-BR" sz="1000" dirty="0" smtClean="0">
                <a:latin typeface="+mn-lt"/>
                <a:cs typeface="Courier New" pitchFamily="49" charset="0"/>
              </a:rPr>
              <a:t>=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TransactionManager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&gt; 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mbean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mbean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code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org.jboss.deployment.XSLSubDeployer</a:t>
            </a:r>
            <a:r>
              <a:rPr lang="pt-BR" sz="1000" dirty="0" smtClean="0">
                <a:latin typeface="+mn-lt"/>
                <a:cs typeface="Courier New" pitchFamily="49" charset="0"/>
              </a:rPr>
              <a:t>"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jca</a:t>
            </a:r>
            <a:r>
              <a:rPr lang="pt-BR" sz="1000" dirty="0" smtClean="0">
                <a:latin typeface="+mn-lt"/>
                <a:cs typeface="Courier New" pitchFamily="49" charset="0"/>
              </a:rPr>
              <a:t>: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service</a:t>
            </a:r>
            <a:r>
              <a:rPr lang="pt-BR" sz="1000" dirty="0" smtClean="0">
                <a:latin typeface="+mn-lt"/>
                <a:cs typeface="Courier New" pitchFamily="49" charset="0"/>
              </a:rPr>
              <a:t>=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ConnectionFactoryDeployer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DdSuffix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"&gt;-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ds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xml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EnhancedSuffixes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"&gt;300:-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ds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xml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XslUrl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stylesheets</a:t>
            </a:r>
            <a:r>
              <a:rPr lang="pt-BR" sz="1000" dirty="0" smtClean="0">
                <a:latin typeface="+mn-lt"/>
                <a:cs typeface="Courier New" pitchFamily="49" charset="0"/>
              </a:rPr>
              <a:t>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ConnectionFactoryTemplate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xsl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ValidateDTDs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false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&gt;&lt;/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mbean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&lt;!-- |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The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CachedConnectionManager</a:t>
            </a:r>
            <a:r>
              <a:rPr lang="pt-BR" sz="1000" dirty="0" smtClean="0">
                <a:latin typeface="+mn-lt"/>
                <a:cs typeface="Courier New" pitchFamily="49" charset="0"/>
              </a:rPr>
              <a:t> is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used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partly</a:t>
            </a:r>
            <a:r>
              <a:rPr lang="pt-BR" sz="1000" dirty="0" smtClean="0">
                <a:latin typeface="+mn-lt"/>
                <a:cs typeface="Courier New" pitchFamily="49" charset="0"/>
              </a:rPr>
              <a:t> to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relay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started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UserTransactions</a:t>
            </a:r>
            <a:r>
              <a:rPr lang="pt-BR" sz="1000" dirty="0" smtClean="0">
                <a:latin typeface="+mn-lt"/>
                <a:cs typeface="Courier New" pitchFamily="49" charset="0"/>
              </a:rPr>
              <a:t> to open connections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so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they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may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be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enrolled</a:t>
            </a:r>
            <a:r>
              <a:rPr lang="pt-BR" sz="1000" dirty="0" smtClean="0">
                <a:latin typeface="+mn-lt"/>
                <a:cs typeface="Courier New" pitchFamily="49" charset="0"/>
              </a:rPr>
              <a:t> in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the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new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tx</a:t>
            </a:r>
            <a:r>
              <a:rPr lang="pt-BR" sz="1000" dirty="0" smtClean="0">
                <a:latin typeface="+mn-lt"/>
                <a:cs typeface="Courier New" pitchFamily="49" charset="0"/>
              </a:rPr>
              <a:t>. 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mbeancode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org.jboss.resource.connectionmanager.CachedConnectionManager</a:t>
            </a:r>
            <a:r>
              <a:rPr lang="pt-BR" sz="1000" dirty="0" smtClean="0">
                <a:latin typeface="+mn-lt"/>
                <a:cs typeface="Courier New" pitchFamily="49" charset="0"/>
              </a:rPr>
              <a:t>"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.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jca</a:t>
            </a:r>
            <a:r>
              <a:rPr lang="pt-BR" sz="1000" dirty="0" smtClean="0">
                <a:latin typeface="+mn-lt"/>
                <a:cs typeface="Courier New" pitchFamily="49" charset="0"/>
              </a:rPr>
              <a:t>: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service</a:t>
            </a:r>
            <a:r>
              <a:rPr lang="pt-BR" sz="1000" dirty="0" smtClean="0">
                <a:latin typeface="+mn-lt"/>
                <a:cs typeface="Courier New" pitchFamily="49" charset="0"/>
              </a:rPr>
              <a:t>=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CachedConnectionManager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optional-attribute-name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TransactionManagerServiceName</a:t>
            </a:r>
            <a:r>
              <a:rPr lang="pt-BR" sz="1000" dirty="0" smtClean="0">
                <a:latin typeface="+mn-lt"/>
                <a:cs typeface="Courier New" pitchFamily="49" charset="0"/>
              </a:rPr>
              <a:t>"&gt;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jboss</a:t>
            </a:r>
            <a:r>
              <a:rPr lang="pt-BR" sz="1000" dirty="0" smtClean="0">
                <a:latin typeface="+mn-lt"/>
                <a:cs typeface="Courier New" pitchFamily="49" charset="0"/>
              </a:rPr>
              <a:t>: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service</a:t>
            </a:r>
            <a:r>
              <a:rPr lang="pt-BR" sz="1000" dirty="0" smtClean="0">
                <a:latin typeface="+mn-lt"/>
                <a:cs typeface="Courier New" pitchFamily="49" charset="0"/>
              </a:rPr>
              <a:t>=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TransactionManager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depends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&lt;!--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Enable</a:t>
            </a:r>
            <a:r>
              <a:rPr lang="pt-BR" sz="1000" dirty="0" smtClean="0">
                <a:latin typeface="+mn-lt"/>
                <a:cs typeface="Courier New" pitchFamily="49" charset="0"/>
              </a:rPr>
              <a:t> connection close debug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monitoring</a:t>
            </a:r>
            <a:r>
              <a:rPr lang="pt-BR" sz="1000" dirty="0" smtClean="0">
                <a:latin typeface="+mn-lt"/>
                <a:cs typeface="Courier New" pitchFamily="49" charset="0"/>
              </a:rPr>
              <a:t> 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&lt;!--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="Debug"&gt;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true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&gt; neste ponto pois a conexões com o banco de dados não serão gerenciadas pelo Servidor de Aplicação--&gt;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  &lt;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 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name</a:t>
            </a:r>
            <a:r>
              <a:rPr lang="pt-BR" sz="1000" dirty="0" smtClean="0">
                <a:latin typeface="+mn-lt"/>
                <a:cs typeface="Courier New" pitchFamily="49" charset="0"/>
              </a:rPr>
              <a:t>="Debug"&gt;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false</a:t>
            </a: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attribute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  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mbean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pt-BR" sz="1000" dirty="0" smtClean="0">
                <a:latin typeface="+mn-lt"/>
                <a:cs typeface="Courier New" pitchFamily="49" charset="0"/>
              </a:rPr>
              <a:t>&lt;/</a:t>
            </a:r>
            <a:r>
              <a:rPr lang="pt-BR" sz="1000" dirty="0" err="1" smtClean="0">
                <a:latin typeface="+mn-lt"/>
                <a:cs typeface="Courier New" pitchFamily="49" charset="0"/>
              </a:rPr>
              <a:t>server</a:t>
            </a:r>
            <a:r>
              <a:rPr lang="pt-BR" sz="1000" dirty="0" smtClean="0">
                <a:latin typeface="+mn-lt"/>
                <a:cs typeface="Courier New" pitchFamily="49" charset="0"/>
              </a:rPr>
              <a:t>&gt;</a:t>
            </a:r>
            <a:endParaRPr kumimoji="0" lang="pt-BR" sz="1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Courier New" pitchFamily="49" charset="0"/>
            </a:endParaRPr>
          </a:p>
        </p:txBody>
      </p:sp>
      <p:sp>
        <p:nvSpPr>
          <p:cNvPr id="9" name="CaixaDeTexto 8">
            <a:hlinkClick r:id="rId3" action="ppaction://hlinksldjump"/>
          </p:cNvPr>
          <p:cNvSpPr txBox="1"/>
          <p:nvPr/>
        </p:nvSpPr>
        <p:spPr>
          <a:xfrm>
            <a:off x="654" y="8474"/>
            <a:ext cx="9144000" cy="68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pt-BR" sz="1800" dirty="0" smtClean="0"/>
              <a:t>O </a:t>
            </a:r>
            <a:r>
              <a:rPr lang="pt-BR" sz="1800" dirty="0" err="1" smtClean="0"/>
              <a:t>Intellector-EAR</a:t>
            </a:r>
            <a:r>
              <a:rPr lang="pt-BR" sz="1800" dirty="0" smtClean="0"/>
              <a:t> é o produto de persistência do 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 Server.</a:t>
            </a:r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Monitora uma fila de dados que são enviados para serem persistidos no banco de dados. </a:t>
            </a:r>
          </a:p>
          <a:p>
            <a:pPr>
              <a:buClr>
                <a:schemeClr val="tx2"/>
              </a:buClr>
              <a:buNone/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Para instalar o </a:t>
            </a:r>
            <a:r>
              <a:rPr lang="pt-BR" sz="1800" dirty="0" err="1" smtClean="0"/>
              <a:t>Intellector-EAR</a:t>
            </a:r>
            <a:r>
              <a:rPr lang="pt-BR" sz="1800" dirty="0" smtClean="0"/>
              <a:t> basta colocar  o arquivo na pasta </a:t>
            </a:r>
            <a:r>
              <a:rPr lang="pt-BR" sz="1800" dirty="0" err="1" smtClean="0"/>
              <a:t>deploy</a:t>
            </a:r>
            <a:r>
              <a:rPr lang="pt-BR" sz="1800" dirty="0" smtClean="0"/>
              <a:t> do </a:t>
            </a:r>
            <a:r>
              <a:rPr lang="pt-BR" sz="1800" dirty="0" err="1" smtClean="0"/>
              <a:t>JBoss</a:t>
            </a:r>
            <a:r>
              <a:rPr lang="pt-BR" sz="1800" dirty="0" smtClean="0"/>
              <a:t> .</a:t>
            </a:r>
            <a:endParaRPr lang="pt-BR" sz="1800" b="1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19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Intellector-EAR</a:t>
            </a:r>
            <a:endParaRPr lang="pt-BR" sz="2000" b="1" dirty="0" smtClean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Intellector-EAR</a:t>
            </a:r>
            <a:endParaRPr lang="pt-BR" sz="2000" b="1" dirty="0" smtClean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324000" y="144000"/>
            <a:ext cx="5785200" cy="500400"/>
          </a:xfrm>
        </p:spPr>
        <p:txBody>
          <a:bodyPr/>
          <a:lstStyle/>
          <a:p>
            <a:pPr>
              <a:buNone/>
            </a:pPr>
            <a:r>
              <a:rPr lang="pt-BR" sz="2400" dirty="0" err="1" smtClean="0">
                <a:solidFill>
                  <a:schemeClr val="bg1"/>
                </a:solidFill>
              </a:rPr>
              <a:t>Intellector</a:t>
            </a:r>
            <a:r>
              <a:rPr lang="pt-BR" sz="2400" dirty="0" smtClean="0">
                <a:solidFill>
                  <a:schemeClr val="bg1"/>
                </a:solidFill>
              </a:rPr>
              <a:t> – Instalação do Server</a:t>
            </a:r>
          </a:p>
        </p:txBody>
      </p:sp>
      <p:sp>
        <p:nvSpPr>
          <p:cNvPr id="17" name="CaixaDeTexto 6"/>
          <p:cNvSpPr txBox="1">
            <a:spLocks noChangeArrowheads="1"/>
          </p:cNvSpPr>
          <p:nvPr/>
        </p:nvSpPr>
        <p:spPr bwMode="auto">
          <a:xfrm>
            <a:off x="5072066" y="1628800"/>
            <a:ext cx="328614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00050" indent="-400050" defTabSz="266700">
              <a:lnSpc>
                <a:spcPct val="150000"/>
              </a:lnSpc>
            </a:pPr>
            <a:r>
              <a:rPr lang="pt-BR" sz="1600" b="1" dirty="0" smtClean="0">
                <a:latin typeface="+mn-lt"/>
              </a:rPr>
              <a:t>I) Objetivo do Treinamento</a:t>
            </a:r>
          </a:p>
          <a:p>
            <a:pPr marL="400050" indent="-400050" defTabSz="266700">
              <a:lnSpc>
                <a:spcPct val="150000"/>
              </a:lnSpc>
            </a:pPr>
            <a:r>
              <a:rPr lang="pt-BR" sz="1600" b="1" dirty="0" smtClean="0">
                <a:latin typeface="+mn-lt"/>
              </a:rPr>
              <a:t>II) Introdução</a:t>
            </a:r>
          </a:p>
          <a:p>
            <a:pPr marL="400050" indent="-400050" defTabSz="266700">
              <a:lnSpc>
                <a:spcPct val="150000"/>
              </a:lnSpc>
            </a:pPr>
            <a:r>
              <a:rPr lang="pt-BR" sz="1600" b="1" dirty="0" smtClean="0">
                <a:latin typeface="+mn-lt"/>
              </a:rPr>
              <a:t>III) JDK 6.0 </a:t>
            </a:r>
          </a:p>
          <a:p>
            <a:pPr marL="400050" indent="-400050" defTabSz="266700">
              <a:lnSpc>
                <a:spcPct val="150000"/>
              </a:lnSpc>
            </a:pPr>
            <a:r>
              <a:rPr lang="pt-BR" sz="1600" b="1" dirty="0" smtClean="0">
                <a:latin typeface="+mn-lt"/>
              </a:rPr>
              <a:t>IV) </a:t>
            </a:r>
            <a:r>
              <a:rPr lang="pt-BR" sz="1600" b="1" dirty="0" err="1" smtClean="0">
                <a:latin typeface="+mn-lt"/>
              </a:rPr>
              <a:t>JBoss</a:t>
            </a:r>
            <a:endParaRPr lang="pt-BR" sz="1600" b="1" dirty="0" smtClean="0">
              <a:latin typeface="+mn-lt"/>
            </a:endParaRPr>
          </a:p>
          <a:p>
            <a:pPr marL="400050" indent="-400050" defTabSz="266700">
              <a:lnSpc>
                <a:spcPct val="150000"/>
              </a:lnSpc>
            </a:pPr>
            <a:r>
              <a:rPr lang="pt-BR" sz="1600" b="1" dirty="0" smtClean="0">
                <a:latin typeface="+mn-lt"/>
              </a:rPr>
              <a:t>V) </a:t>
            </a:r>
            <a:r>
              <a:rPr lang="pt-BR" sz="1600" b="1" dirty="0" err="1" smtClean="0">
                <a:latin typeface="+mn-lt"/>
              </a:rPr>
              <a:t>Intellector-EAR</a:t>
            </a:r>
            <a:endParaRPr lang="pt-BR" sz="1600" b="1" dirty="0" smtClean="0">
              <a:latin typeface="+mn-lt"/>
            </a:endParaRPr>
          </a:p>
          <a:p>
            <a:pPr marL="400050" indent="-400050" defTabSz="266700">
              <a:lnSpc>
                <a:spcPct val="150000"/>
              </a:lnSpc>
            </a:pPr>
            <a:r>
              <a:rPr lang="pt-BR" sz="1600" b="1" dirty="0" smtClean="0">
                <a:latin typeface="+mn-lt"/>
              </a:rPr>
              <a:t>VI) Configurando a "fila" do </a:t>
            </a:r>
            <a:r>
              <a:rPr lang="pt-BR" sz="1600" b="1" dirty="0" err="1" smtClean="0">
                <a:latin typeface="+mn-lt"/>
              </a:rPr>
              <a:t>Intellector</a:t>
            </a:r>
            <a:endParaRPr lang="pt-BR" sz="1600" b="1" dirty="0" smtClean="0">
              <a:latin typeface="+mn-lt"/>
            </a:endParaRPr>
          </a:p>
          <a:p>
            <a:pPr marL="400050" indent="-400050" defTabSz="266700">
              <a:lnSpc>
                <a:spcPct val="150000"/>
              </a:lnSpc>
            </a:pPr>
            <a:r>
              <a:rPr lang="pt-BR" sz="1600" b="1" dirty="0" smtClean="0">
                <a:latin typeface="+mn-lt"/>
              </a:rPr>
              <a:t>VII) </a:t>
            </a:r>
            <a:r>
              <a:rPr lang="pt-BR" sz="1600" b="1" dirty="0" err="1" smtClean="0">
                <a:latin typeface="+mn-lt"/>
              </a:rPr>
              <a:t>Persistence</a:t>
            </a:r>
            <a:r>
              <a:rPr lang="pt-BR" sz="1600" b="1" dirty="0" smtClean="0">
                <a:latin typeface="+mn-lt"/>
              </a:rPr>
              <a:t>.</a:t>
            </a:r>
            <a:r>
              <a:rPr lang="pt-BR" sz="1600" b="1" dirty="0" err="1" smtClean="0">
                <a:latin typeface="+mn-lt"/>
              </a:rPr>
              <a:t>properties</a:t>
            </a:r>
            <a:endParaRPr lang="pt-BR" sz="1600" b="1" dirty="0" smtClean="0">
              <a:latin typeface="+mn-lt"/>
            </a:endParaRPr>
          </a:p>
        </p:txBody>
      </p:sp>
      <p:pic>
        <p:nvPicPr>
          <p:cNvPr id="20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357298"/>
            <a:ext cx="314325" cy="4438650"/>
          </a:xfrm>
          <a:prstGeom prst="rect">
            <a:avLst/>
          </a:prstGeom>
          <a:noFill/>
        </p:spPr>
      </p:pic>
      <p:pic>
        <p:nvPicPr>
          <p:cNvPr id="21" name="Imagem 20" descr="8538234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973797" y="1950659"/>
            <a:ext cx="3026699" cy="2264159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Espaço Reservado para Número de Slide 1"/>
          <p:cNvSpPr>
            <a:spLocks noGrp="1"/>
          </p:cNvSpPr>
          <p:nvPr>
            <p:ph type="sldNum" sz="quarter" idx="4"/>
          </p:nvPr>
        </p:nvSpPr>
        <p:spPr>
          <a:xfrm>
            <a:off x="8702675" y="6572250"/>
            <a:ext cx="490538" cy="365125"/>
          </a:xfrm>
        </p:spPr>
        <p:txBody>
          <a:bodyPr/>
          <a:lstStyle/>
          <a:p>
            <a:pPr>
              <a:defRPr/>
            </a:pPr>
            <a:fld id="{297BEF44-F087-4887-B684-F91D45E152FE}" type="slidenum">
              <a:rPr lang="pt-BR" smtClean="0"/>
              <a:pPr>
                <a:defRPr/>
              </a:pPr>
              <a:t>2</a:t>
            </a:fld>
            <a:endParaRPr lang="pt-BR" dirty="0"/>
          </a:p>
        </p:txBody>
      </p:sp>
      <p:sp>
        <p:nvSpPr>
          <p:cNvPr id="9" name="CaixaDeTexto 5"/>
          <p:cNvSpPr txBox="1">
            <a:spLocks noChangeArrowheads="1"/>
          </p:cNvSpPr>
          <p:nvPr/>
        </p:nvSpPr>
        <p:spPr bwMode="auto">
          <a:xfrm>
            <a:off x="428597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Programa do Treinamento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smtClean="0">
                <a:solidFill>
                  <a:schemeClr val="accent1"/>
                </a:solidFill>
              </a:rPr>
              <a:t>Programa do Treinamento</a:t>
            </a:r>
            <a:endParaRPr lang="pt-BR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83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pt-BR" sz="1800" dirty="0" smtClean="0"/>
              <a:t>No arquivo </a:t>
            </a:r>
            <a:r>
              <a:rPr lang="pt-BR" sz="1800" b="1" dirty="0" err="1" smtClean="0"/>
              <a:t>jbossmq-destinations-service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xml</a:t>
            </a:r>
            <a:r>
              <a:rPr lang="pt-BR" sz="1800" b="1" dirty="0" smtClean="0"/>
              <a:t> </a:t>
            </a:r>
            <a:r>
              <a:rPr lang="pt-BR" sz="1800" dirty="0" smtClean="0"/>
              <a:t>deve ser incluído a fila do </a:t>
            </a:r>
            <a:r>
              <a:rPr lang="pt-BR" sz="1800" dirty="0" err="1" smtClean="0"/>
              <a:t>Intelletor</a:t>
            </a:r>
            <a:endParaRPr lang="pt-BR" sz="1800" dirty="0" smtClean="0"/>
          </a:p>
          <a:p>
            <a:pPr>
              <a:buClr>
                <a:schemeClr val="tx2"/>
              </a:buClr>
              <a:buNone/>
            </a:pPr>
            <a:r>
              <a:rPr lang="pt-BR" sz="1800" dirty="0" smtClean="0"/>
              <a:t>caso o Administrador do Servidor de Aplicação deseje que o 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 não ocupe</a:t>
            </a:r>
          </a:p>
          <a:p>
            <a:pPr>
              <a:buClr>
                <a:schemeClr val="tx2"/>
              </a:buClr>
              <a:buNone/>
            </a:pPr>
            <a:r>
              <a:rPr lang="pt-BR" sz="1800" dirty="0" smtClean="0"/>
              <a:t>uma fila que poderá ser utilizada por outras aplicações.</a:t>
            </a:r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r>
              <a:rPr lang="pt-BR" sz="1800" dirty="0" smtClean="0"/>
              <a:t>Neste caso deve-se incluir:</a:t>
            </a:r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r>
              <a:rPr lang="pt-BR" sz="1800" dirty="0" smtClean="0"/>
              <a:t>O arquivo </a:t>
            </a:r>
            <a:r>
              <a:rPr lang="pt-BR" sz="1800" b="1" dirty="0" err="1" smtClean="0"/>
              <a:t>jbossmq-destinations-service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xml</a:t>
            </a:r>
            <a:r>
              <a:rPr lang="pt-BR" sz="1800" b="1" dirty="0" smtClean="0"/>
              <a:t> </a:t>
            </a:r>
            <a:r>
              <a:rPr lang="pt-BR" sz="1800" dirty="0" smtClean="0"/>
              <a:t>encontra-se em</a:t>
            </a:r>
            <a:r>
              <a:rPr lang="pt-BR" sz="1800" b="1" dirty="0" smtClean="0"/>
              <a:t>: </a:t>
            </a:r>
            <a:endParaRPr lang="pt-BR" sz="1800" dirty="0" smtClean="0"/>
          </a:p>
          <a:p>
            <a:pPr>
              <a:buNone/>
            </a:pPr>
            <a:r>
              <a:rPr lang="en-US" sz="1800" dirty="0" smtClean="0"/>
              <a:t>C:\java\jboss-4.2.3.GA\server\default\deploy\jms\jbossmq-destinations-service.xml</a:t>
            </a: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Clr>
                <a:schemeClr val="tx2"/>
              </a:buClr>
            </a:pPr>
            <a:endParaRPr lang="pt-BR" sz="1800" b="1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20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Intellector-EAR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Configurando a "fila" do 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Intellector</a:t>
            </a:r>
            <a:endParaRPr lang="pt-BR" sz="2000" b="1" dirty="0" smtClean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Intellector-EAR</a:t>
            </a:r>
            <a:r>
              <a:rPr lang="pt-BR" sz="2000" b="1" dirty="0" smtClean="0">
                <a:solidFill>
                  <a:srgbClr val="3A6598"/>
                </a:solidFill>
              </a:rPr>
              <a:t> – Configurando a "fila" do </a:t>
            </a:r>
            <a:r>
              <a:rPr lang="pt-BR" sz="2000" b="1" dirty="0" err="1" smtClean="0">
                <a:solidFill>
                  <a:srgbClr val="3A6598"/>
                </a:solidFill>
              </a:rPr>
              <a:t>Intellector</a:t>
            </a:r>
            <a:endParaRPr lang="pt-BR" sz="2000" b="1" dirty="0" smtClean="0">
              <a:solidFill>
                <a:srgbClr val="3A6598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31540" y="3284984"/>
            <a:ext cx="8280920" cy="1169551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mbean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code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org.jboss.mq.server.jmx.Queue"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name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mq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destination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service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Queue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name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intellector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  &lt;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depends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optional-attribute-name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DestinationManager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"&gt;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mq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service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DestinationManager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depends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mbean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pt-BR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pt-BR" sz="1800" dirty="0" smtClean="0"/>
              <a:t>O arquivo </a:t>
            </a:r>
            <a:r>
              <a:rPr lang="pt-BR" sz="1800" b="1" dirty="0" err="1" smtClean="0"/>
              <a:t>persistence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properties</a:t>
            </a:r>
            <a:r>
              <a:rPr lang="pt-BR" sz="1800" dirty="0" smtClean="0"/>
              <a:t>  serve para mapear as configurações mais eficazes para utilização da API de persistência </a:t>
            </a:r>
            <a:r>
              <a:rPr lang="pt-BR" sz="1800" dirty="0" err="1" smtClean="0"/>
              <a:t>Hibernate</a:t>
            </a:r>
            <a:r>
              <a:rPr lang="pt-BR" sz="1800" dirty="0" smtClean="0"/>
              <a:t>. </a:t>
            </a:r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O arquivo de configuração </a:t>
            </a:r>
            <a:r>
              <a:rPr lang="pt-BR" sz="1800" b="1" dirty="0" err="1" smtClean="0"/>
              <a:t>persistence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properties</a:t>
            </a:r>
            <a:r>
              <a:rPr lang="pt-BR" sz="1800" dirty="0" smtClean="0"/>
              <a:t>  deverá ser copiado para o diretório $JBOSS_HOME/</a:t>
            </a:r>
            <a:r>
              <a:rPr lang="pt-BR" sz="1800" dirty="0" err="1" smtClean="0"/>
              <a:t>bin</a:t>
            </a:r>
            <a:r>
              <a:rPr lang="pt-BR" sz="1800" dirty="0" smtClean="0"/>
              <a:t>. Vide arquivo.</a:t>
            </a:r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Clr>
                <a:schemeClr val="tx2"/>
              </a:buClr>
              <a:buNone/>
            </a:pPr>
            <a:r>
              <a:rPr lang="pt-BR" sz="1800" b="1" dirty="0" smtClean="0">
                <a:hlinkClick r:id="rId3" action="ppaction://hlinksldjump"/>
              </a:rPr>
              <a:t>Arquivo </a:t>
            </a:r>
            <a:r>
              <a:rPr lang="pt-BR" sz="1800" b="1" dirty="0" err="1" smtClean="0">
                <a:hlinkClick r:id="rId3" action="ppaction://hlinksldjump"/>
              </a:rPr>
              <a:t>persistence</a:t>
            </a:r>
            <a:r>
              <a:rPr lang="pt-BR" sz="1800" b="1" dirty="0" smtClean="0">
                <a:hlinkClick r:id="rId3" action="ppaction://hlinksldjump"/>
              </a:rPr>
              <a:t>.</a:t>
            </a:r>
            <a:r>
              <a:rPr lang="pt-BR" sz="1800" b="1" dirty="0" err="1" smtClean="0">
                <a:hlinkClick r:id="rId3" action="ppaction://hlinksldjump"/>
              </a:rPr>
              <a:t>properties</a:t>
            </a:r>
            <a:endParaRPr lang="pt-BR" sz="1800" b="1" dirty="0" smtClean="0"/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Clr>
                <a:schemeClr val="tx2"/>
              </a:buClr>
            </a:pPr>
            <a:endParaRPr lang="pt-BR" sz="1800" b="1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21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Persistence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properties</a:t>
            </a:r>
            <a:endParaRPr lang="pt-BR" sz="2000" b="1" dirty="0" smtClean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r>
              <a:rPr lang="pt-BR" sz="2000" b="1" dirty="0" err="1" smtClean="0">
                <a:solidFill>
                  <a:srgbClr val="3A6598"/>
                </a:solidFill>
              </a:rPr>
              <a:t>Persistence</a:t>
            </a:r>
            <a:r>
              <a:rPr lang="pt-BR" sz="2000" b="1" dirty="0" smtClean="0">
                <a:solidFill>
                  <a:srgbClr val="3A6598"/>
                </a:solidFill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</a:rPr>
              <a:t>properties</a:t>
            </a:r>
            <a:endParaRPr lang="pt-BR" sz="2000" b="1" dirty="0" smtClean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73480" y="1196752"/>
            <a:ext cx="4021179" cy="5112568"/>
          </a:xfrm>
          <a:ln>
            <a:solidFill>
              <a:schemeClr val="tx2"/>
            </a:solidFill>
            <a:prstDash val="dash"/>
          </a:ln>
        </p:spPr>
        <p:txBody>
          <a:bodyPr/>
          <a:lstStyle/>
          <a:p>
            <a:pPr>
              <a:buNone/>
            </a:pPr>
            <a:r>
              <a:rPr lang="en-US" sz="1100" dirty="0" smtClean="0">
                <a:latin typeface="+mn-lt"/>
                <a:cs typeface="Courier New" pitchFamily="49" charset="0"/>
              </a:rPr>
              <a:t>#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persistence.properties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smtClean="0">
                <a:latin typeface="+mn-lt"/>
                <a:cs typeface="Courier New" pitchFamily="49" charset="0"/>
              </a:rPr>
              <a:t>#Fri Feb 03 13:52:26 BRST 2012</a:t>
            </a:r>
          </a:p>
          <a:p>
            <a:pPr>
              <a:buNone/>
            </a:pPr>
            <a:r>
              <a:rPr lang="en-US" sz="1100" dirty="0" smtClean="0">
                <a:latin typeface="+mn-lt"/>
                <a:cs typeface="Courier New" pitchFamily="49" charset="0"/>
              </a:rPr>
              <a:t>persistence.queue.name=queue/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intellector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persistence.queue.connection.factory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QueueConnectionFactory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persistence.jndi.context.factory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org.jboss.security.jndi.JndiLoginInitialContextFactory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persistence.jndi.address</a:t>
            </a:r>
            <a:r>
              <a:rPr lang="en-US" sz="1100" dirty="0" smtClean="0">
                <a:latin typeface="+mn-lt"/>
                <a:cs typeface="Courier New" pitchFamily="49" charset="0"/>
              </a:rPr>
              <a:t>=jnp://127.0.0.1\:1099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persistence.jndi.security.principal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persistence.jndi.security.credentials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hibernate.connection.driver_class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net.sourceforge.jtds.jdbc.Driver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hibernate.connection.url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jdbc:jtds:sqlserver</a:t>
            </a:r>
            <a:r>
              <a:rPr lang="en-US" sz="1100" dirty="0" smtClean="0">
                <a:latin typeface="+mn-lt"/>
                <a:cs typeface="Courier New" pitchFamily="49" charset="0"/>
              </a:rPr>
              <a:t>://192.168.0.242:1433/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totvs_d_esquema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smtClean="0">
                <a:latin typeface="+mn-lt"/>
                <a:cs typeface="Courier New" pitchFamily="49" charset="0"/>
              </a:rPr>
              <a:t>#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hibernate.default_schema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hibernate.connection.username</a:t>
            </a:r>
            <a:r>
              <a:rPr lang="en-US" sz="1100" dirty="0" smtClean="0">
                <a:latin typeface="+mn-lt"/>
                <a:cs typeface="Courier New" pitchFamily="49" charset="0"/>
              </a:rPr>
              <a:t>=tools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hibernate.connection.password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toolsscc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hibernate.transaction.factory_class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org.hibernate.transaction.JDBCTransactionFactory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hibernate.dialect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org.hibernate.dialect.SQLServerDialect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smtClean="0">
                <a:latin typeface="+mn-lt"/>
                <a:cs typeface="Courier New" pitchFamily="49" charset="0"/>
              </a:rPr>
              <a:t>#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hibernate.connection.datasource</a:t>
            </a:r>
            <a:r>
              <a:rPr lang="en-US" sz="1100" dirty="0" smtClean="0">
                <a:latin typeface="+mn-lt"/>
                <a:cs typeface="Courier New" pitchFamily="49" charset="0"/>
              </a:rPr>
              <a:t>=java\: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jdbc</a:t>
            </a:r>
            <a:r>
              <a:rPr lang="en-US" sz="1100" dirty="0" smtClean="0">
                <a:latin typeface="+mn-lt"/>
                <a:cs typeface="Courier New" pitchFamily="49" charset="0"/>
              </a:rPr>
              <a:t>/tools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hibernate.jdbc.batch_versioned_data</a:t>
            </a:r>
            <a:r>
              <a:rPr lang="en-US" sz="1100" dirty="0" smtClean="0">
                <a:latin typeface="+mn-lt"/>
                <a:cs typeface="Courier New" pitchFamily="49" charset="0"/>
              </a:rPr>
              <a:t>=true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hibernate.cache.use_second_level_cache</a:t>
            </a:r>
            <a:r>
              <a:rPr lang="en-US" sz="1100" dirty="0" smtClean="0">
                <a:latin typeface="+mn-lt"/>
                <a:cs typeface="Courier New" pitchFamily="49" charset="0"/>
              </a:rPr>
              <a:t>=false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hibernate.show_sql</a:t>
            </a:r>
            <a:r>
              <a:rPr lang="en-US" sz="1100" dirty="0" smtClean="0">
                <a:latin typeface="+mn-lt"/>
                <a:cs typeface="Courier New" pitchFamily="49" charset="0"/>
              </a:rPr>
              <a:t>=true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hibernate.transaction.flush_before_completion</a:t>
            </a:r>
            <a:r>
              <a:rPr lang="en-US" sz="1100" dirty="0" smtClean="0">
                <a:latin typeface="+mn-lt"/>
                <a:cs typeface="Courier New" pitchFamily="49" charset="0"/>
              </a:rPr>
              <a:t>=true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hibernate.generate_statistics</a:t>
            </a:r>
            <a:r>
              <a:rPr lang="en-US" sz="1100" dirty="0" smtClean="0">
                <a:latin typeface="+mn-lt"/>
                <a:cs typeface="Courier New" pitchFamily="49" charset="0"/>
              </a:rPr>
              <a:t>=true</a:t>
            </a:r>
          </a:p>
          <a:p>
            <a:pPr>
              <a:buNone/>
            </a:pPr>
            <a:r>
              <a:rPr lang="en-US" sz="1100" dirty="0" smtClean="0">
                <a:latin typeface="+mn-lt"/>
                <a:cs typeface="Courier New" pitchFamily="49" charset="0"/>
              </a:rPr>
              <a:t>hibernate.hbm2ddl.auto=update</a:t>
            </a:r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22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829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Persistence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properties</a:t>
            </a:r>
            <a:endParaRPr lang="pt-BR" sz="2000" b="1" dirty="0" smtClean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Persistence</a:t>
            </a:r>
            <a:r>
              <a:rPr lang="pt-BR" sz="2000" b="1" dirty="0" smtClean="0">
                <a:solidFill>
                  <a:srgbClr val="3A6598"/>
                </a:solidFill>
              </a:rPr>
              <a:t>.</a:t>
            </a:r>
            <a:r>
              <a:rPr lang="pt-BR" sz="2000" b="1" dirty="0" err="1" smtClean="0">
                <a:solidFill>
                  <a:srgbClr val="3A6598"/>
                </a:solidFill>
              </a:rPr>
              <a:t>properties</a:t>
            </a:r>
            <a:r>
              <a:rPr lang="pt-BR" sz="2000" b="1" dirty="0" smtClean="0">
                <a:solidFill>
                  <a:srgbClr val="3A6598"/>
                </a:solidFill>
              </a:rPr>
              <a:t> – 2</a:t>
            </a:r>
          </a:p>
        </p:txBody>
      </p:sp>
      <p:sp>
        <p:nvSpPr>
          <p:cNvPr id="8" name="Espaço Reservado para Texto 2"/>
          <p:cNvSpPr txBox="1">
            <a:spLocks/>
          </p:cNvSpPr>
          <p:nvPr/>
        </p:nvSpPr>
        <p:spPr bwMode="auto">
          <a:xfrm>
            <a:off x="4644008" y="1196752"/>
            <a:ext cx="4021179" cy="5112568"/>
          </a:xfrm>
          <a:prstGeom prst="rect">
            <a:avLst/>
          </a:prstGeom>
          <a:noFill/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hibernate.cache.use_query_cache</a:t>
            </a:r>
            <a:r>
              <a:rPr lang="en-US" sz="1100" dirty="0" smtClean="0">
                <a:latin typeface="+mn-lt"/>
                <a:cs typeface="Courier New" pitchFamily="49" charset="0"/>
              </a:rPr>
              <a:t>=false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hibernate.max_fetch_depth</a:t>
            </a:r>
            <a:r>
              <a:rPr lang="en-US" sz="1100" dirty="0" smtClean="0">
                <a:latin typeface="+mn-lt"/>
                <a:cs typeface="Courier New" pitchFamily="49" charset="0"/>
              </a:rPr>
              <a:t>=1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hibernate.connection.release_mode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after_statement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hibernate.format_sql</a:t>
            </a:r>
            <a:r>
              <a:rPr lang="en-US" sz="1100" dirty="0" smtClean="0">
                <a:latin typeface="+mn-lt"/>
                <a:cs typeface="Courier New" pitchFamily="49" charset="0"/>
              </a:rPr>
              <a:t>=true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hibernate.session_factory_name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sessionFactory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hibernate.transaction.auto_close_session</a:t>
            </a:r>
            <a:r>
              <a:rPr lang="en-US" sz="1100" dirty="0" smtClean="0">
                <a:latin typeface="+mn-lt"/>
                <a:cs typeface="Courier New" pitchFamily="49" charset="0"/>
              </a:rPr>
              <a:t>=true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hibernate.use_sql_comments</a:t>
            </a:r>
            <a:r>
              <a:rPr lang="en-US" sz="1100" dirty="0" smtClean="0">
                <a:latin typeface="+mn-lt"/>
                <a:cs typeface="Courier New" pitchFamily="49" charset="0"/>
              </a:rPr>
              <a:t>=true</a:t>
            </a:r>
          </a:p>
          <a:p>
            <a:pPr>
              <a:buNone/>
            </a:pPr>
            <a:r>
              <a:rPr lang="en-US" sz="1100" dirty="0" smtClean="0">
                <a:latin typeface="+mn-lt"/>
                <a:cs typeface="Courier New" pitchFamily="49" charset="0"/>
              </a:rPr>
              <a:t>hibernate.hbm2ddl.delimiter=;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intellector.usesdatabase</a:t>
            </a:r>
            <a:r>
              <a:rPr lang="en-US" sz="1100" dirty="0" smtClean="0">
                <a:latin typeface="+mn-lt"/>
                <a:cs typeface="Courier New" pitchFamily="49" charset="0"/>
              </a:rPr>
              <a:t>=true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hibernate.connection.autocommit</a:t>
            </a:r>
            <a:r>
              <a:rPr lang="en-US" sz="1100" dirty="0" smtClean="0">
                <a:latin typeface="+mn-lt"/>
                <a:cs typeface="Courier New" pitchFamily="49" charset="0"/>
              </a:rPr>
              <a:t>=false</a:t>
            </a: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hibernate.cache.provider_class</a:t>
            </a:r>
            <a:r>
              <a:rPr lang="en-US" sz="1100" dirty="0" smtClean="0">
                <a:latin typeface="+mn-lt"/>
                <a:cs typeface="Courier New" pitchFamily="49" charset="0"/>
              </a:rPr>
              <a:t>=</a:t>
            </a:r>
            <a:r>
              <a:rPr lang="en-US" sz="1100" dirty="0" err="1" smtClean="0">
                <a:latin typeface="+mn-lt"/>
                <a:cs typeface="Courier New" pitchFamily="49" charset="0"/>
              </a:rPr>
              <a:t>org.hibernate.cache.NoCacheProvider</a:t>
            </a:r>
            <a:endParaRPr lang="en-US" sz="1100" dirty="0" smtClean="0">
              <a:latin typeface="+mn-lt"/>
              <a:cs typeface="Courier New" pitchFamily="49" charset="0"/>
            </a:endParaRPr>
          </a:p>
          <a:p>
            <a:pPr>
              <a:buNone/>
            </a:pPr>
            <a:r>
              <a:rPr lang="en-US" sz="1100" dirty="0" err="1" smtClean="0">
                <a:latin typeface="+mn-lt"/>
                <a:cs typeface="Courier New" pitchFamily="49" charset="0"/>
              </a:rPr>
              <a:t>hibernate.current_session_context_class</a:t>
            </a:r>
            <a:r>
              <a:rPr lang="en-US" sz="1100" dirty="0" smtClean="0">
                <a:latin typeface="+mn-lt"/>
                <a:cs typeface="Courier New" pitchFamily="49" charset="0"/>
              </a:rPr>
              <a:t>=thread</a:t>
            </a:r>
            <a:endParaRPr lang="pt-BR" sz="1100" dirty="0" smtClean="0">
              <a:latin typeface="+mn-lt"/>
            </a:endParaRPr>
          </a:p>
          <a:p>
            <a:pPr>
              <a:buNone/>
            </a:pPr>
            <a:endParaRPr kumimoji="0" lang="pt-BR" sz="1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323528" y="144000"/>
            <a:ext cx="5785200" cy="500400"/>
          </a:xfrm>
        </p:spPr>
        <p:txBody>
          <a:bodyPr/>
          <a:lstStyle/>
          <a:p>
            <a:pPr>
              <a:buNone/>
            </a:pPr>
            <a:r>
              <a:rPr lang="pt-BR" sz="2400" dirty="0" err="1" smtClean="0">
                <a:solidFill>
                  <a:schemeClr val="bg1"/>
                </a:solidFill>
              </a:rPr>
              <a:t>Intellector</a:t>
            </a:r>
            <a:r>
              <a:rPr lang="pt-BR" sz="2400" dirty="0" smtClean="0">
                <a:solidFill>
                  <a:schemeClr val="bg1"/>
                </a:solidFill>
              </a:rPr>
              <a:t> – Construção de Políticas</a:t>
            </a:r>
          </a:p>
        </p:txBody>
      </p:sp>
      <p:sp>
        <p:nvSpPr>
          <p:cNvPr id="17" name="CaixaDeTexto 6"/>
          <p:cNvSpPr txBox="1">
            <a:spLocks noChangeArrowheads="1"/>
          </p:cNvSpPr>
          <p:nvPr/>
        </p:nvSpPr>
        <p:spPr bwMode="auto">
          <a:xfrm>
            <a:off x="611560" y="1368000"/>
            <a:ext cx="3746126" cy="491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dirty="0" smtClean="0">
                <a:latin typeface="Calibri" pitchFamily="34" charset="0"/>
              </a:rPr>
              <a:t>Neste treinamento, você conheceu um pouco mais sobre:</a:t>
            </a:r>
          </a:p>
          <a:p>
            <a:endParaRPr lang="pt-BR" dirty="0" smtClean="0">
              <a:latin typeface="Calibri" pitchFamily="34" charset="0"/>
            </a:endParaRPr>
          </a:p>
          <a:p>
            <a:pPr marL="400050" indent="-400050" defTabSz="266700" eaLnBrk="0" hangingPunct="0">
              <a:lnSpc>
                <a:spcPct val="150000"/>
              </a:lnSpc>
              <a:spcBef>
                <a:spcPct val="3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pt-BR" dirty="0" smtClean="0">
                <a:latin typeface="+mn-lt"/>
              </a:rPr>
              <a:t>Introdução a instalação do</a:t>
            </a:r>
          </a:p>
          <a:p>
            <a:pPr marL="400050" indent="-400050" defTabSz="266700" eaLnBrk="0" hangingPunct="0">
              <a:lnSpc>
                <a:spcPct val="150000"/>
              </a:lnSpc>
              <a:spcBef>
                <a:spcPct val="30000"/>
              </a:spcBef>
              <a:buClr>
                <a:schemeClr val="tx2"/>
              </a:buClr>
            </a:pPr>
            <a:r>
              <a:rPr lang="pt-BR" dirty="0" smtClean="0">
                <a:latin typeface="+mn-lt"/>
              </a:rPr>
              <a:t>Servidor </a:t>
            </a:r>
            <a:r>
              <a:rPr lang="pt-BR" dirty="0" err="1" smtClean="0">
                <a:latin typeface="+mn-lt"/>
              </a:rPr>
              <a:t>Intellector</a:t>
            </a:r>
            <a:endParaRPr lang="pt-BR" dirty="0" smtClean="0">
              <a:latin typeface="+mn-lt"/>
            </a:endParaRPr>
          </a:p>
          <a:p>
            <a:pPr marL="400050" indent="-400050" defTabSz="266700" eaLnBrk="0" hangingPunct="0">
              <a:lnSpc>
                <a:spcPct val="150000"/>
              </a:lnSpc>
              <a:spcBef>
                <a:spcPct val="3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pt-BR" dirty="0" smtClean="0">
                <a:latin typeface="+mn-lt"/>
              </a:rPr>
              <a:t>JDK 6.0 </a:t>
            </a:r>
          </a:p>
          <a:p>
            <a:pPr marL="400050" indent="-400050" defTabSz="266700" eaLnBrk="0" hangingPunct="0">
              <a:lnSpc>
                <a:spcPct val="150000"/>
              </a:lnSpc>
              <a:spcBef>
                <a:spcPct val="3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pt-BR" dirty="0" err="1" smtClean="0">
                <a:latin typeface="+mn-lt"/>
              </a:rPr>
              <a:t>JBoss</a:t>
            </a:r>
            <a:endParaRPr lang="pt-BR" dirty="0" smtClean="0">
              <a:latin typeface="+mn-lt"/>
            </a:endParaRPr>
          </a:p>
          <a:p>
            <a:pPr marL="400050" indent="-400050" defTabSz="266700" eaLnBrk="0" hangingPunct="0">
              <a:lnSpc>
                <a:spcPct val="150000"/>
              </a:lnSpc>
              <a:spcBef>
                <a:spcPct val="3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pt-BR" dirty="0" err="1" smtClean="0">
                <a:latin typeface="+mn-lt"/>
              </a:rPr>
              <a:t>Intellector-EAR</a:t>
            </a:r>
            <a:endParaRPr lang="pt-BR" dirty="0" smtClean="0">
              <a:latin typeface="+mn-lt"/>
            </a:endParaRPr>
          </a:p>
          <a:p>
            <a:pPr marL="400050" indent="-400050" defTabSz="266700" eaLnBrk="0" hangingPunct="0">
              <a:lnSpc>
                <a:spcPct val="150000"/>
              </a:lnSpc>
              <a:spcBef>
                <a:spcPct val="3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pt-BR" dirty="0" smtClean="0">
                <a:latin typeface="+mn-lt"/>
              </a:rPr>
              <a:t>Configurando a "fila" do </a:t>
            </a:r>
          </a:p>
          <a:p>
            <a:pPr marL="400050" indent="-400050" defTabSz="266700" eaLnBrk="0" hangingPunct="0">
              <a:lnSpc>
                <a:spcPct val="150000"/>
              </a:lnSpc>
              <a:spcBef>
                <a:spcPct val="30000"/>
              </a:spcBef>
              <a:buClr>
                <a:schemeClr val="tx2"/>
              </a:buClr>
            </a:pPr>
            <a:r>
              <a:rPr lang="pt-BR" dirty="0" err="1" smtClean="0">
                <a:latin typeface="+mn-lt"/>
              </a:rPr>
              <a:t>Intellector</a:t>
            </a:r>
            <a:endParaRPr lang="pt-BR" dirty="0" smtClean="0">
              <a:latin typeface="+mn-lt"/>
            </a:endParaRPr>
          </a:p>
          <a:p>
            <a:pPr marL="400050" indent="-400050" defTabSz="266700" eaLnBrk="0" hangingPunct="0">
              <a:lnSpc>
                <a:spcPct val="150000"/>
              </a:lnSpc>
              <a:spcBef>
                <a:spcPct val="3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pt-BR" dirty="0" err="1" smtClean="0">
                <a:latin typeface="+mn-lt"/>
              </a:rPr>
              <a:t>Persistence</a:t>
            </a:r>
            <a:r>
              <a:rPr lang="pt-BR" dirty="0" smtClean="0">
                <a:latin typeface="+mn-lt"/>
              </a:rPr>
              <a:t>.</a:t>
            </a:r>
            <a:r>
              <a:rPr lang="pt-BR" dirty="0" err="1" smtClean="0">
                <a:latin typeface="+mn-lt"/>
              </a:rPr>
              <a:t>properties</a:t>
            </a:r>
            <a:endParaRPr lang="pt-BR" dirty="0" smtClean="0">
              <a:latin typeface="+mn-lt"/>
            </a:endParaRPr>
          </a:p>
        </p:txBody>
      </p:sp>
      <p:pic>
        <p:nvPicPr>
          <p:cNvPr id="20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357298"/>
            <a:ext cx="314325" cy="4438650"/>
          </a:xfrm>
          <a:prstGeom prst="rect">
            <a:avLst/>
          </a:prstGeom>
          <a:noFill/>
        </p:spPr>
      </p:pic>
      <p:sp>
        <p:nvSpPr>
          <p:cNvPr id="22" name="Espaço Reservado para Número de Slide 1"/>
          <p:cNvSpPr>
            <a:spLocks noGrp="1"/>
          </p:cNvSpPr>
          <p:nvPr>
            <p:ph type="sldNum" sz="quarter" idx="4"/>
          </p:nvPr>
        </p:nvSpPr>
        <p:spPr>
          <a:xfrm>
            <a:off x="8702675" y="6572250"/>
            <a:ext cx="490538" cy="365125"/>
          </a:xfrm>
        </p:spPr>
        <p:txBody>
          <a:bodyPr/>
          <a:lstStyle/>
          <a:p>
            <a:pPr>
              <a:defRPr/>
            </a:pPr>
            <a:fld id="{297BEF44-F087-4887-B684-F91D45E152FE}" type="slidenum">
              <a:rPr lang="pt-BR" smtClean="0"/>
              <a:pPr>
                <a:defRPr/>
              </a:pPr>
              <a:t>23</a:t>
            </a:fld>
            <a:endParaRPr lang="pt-BR" dirty="0"/>
          </a:p>
        </p:txBody>
      </p:sp>
      <p:pic>
        <p:nvPicPr>
          <p:cNvPr id="10" name="Imagem 9" descr="938867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45200" y="1951200"/>
            <a:ext cx="3027600" cy="20223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aixaDeTexto 5"/>
          <p:cNvSpPr txBox="1">
            <a:spLocks noChangeArrowheads="1"/>
          </p:cNvSpPr>
          <p:nvPr/>
        </p:nvSpPr>
        <p:spPr bwMode="auto">
          <a:xfrm>
            <a:off x="428597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Conclusão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11" name="Título 10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r>
              <a:rPr lang="pt-BR" sz="2000" b="1" kern="1200" dirty="0" smtClean="0">
                <a:solidFill>
                  <a:srgbClr val="3A6598"/>
                </a:solidFill>
                <a:latin typeface="Calibri"/>
                <a:ea typeface="+mj-ea"/>
                <a:cs typeface="+mj-cs"/>
              </a:rPr>
              <a:t>Conclusão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18924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pt-BR" sz="1800" dirty="0" smtClean="0"/>
          </a:p>
          <a:p>
            <a:endParaRPr lang="pt-BR" sz="180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3528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Construção de Políticas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24</a:t>
            </a:fld>
            <a:endParaRPr lang="pt-B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628800"/>
            <a:ext cx="4854550" cy="340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12"/>
          <p:cNvSpPr txBox="1">
            <a:spLocks noChangeArrowheads="1"/>
          </p:cNvSpPr>
          <p:nvPr/>
        </p:nvSpPr>
        <p:spPr bwMode="auto">
          <a:xfrm>
            <a:off x="1600200" y="2743200"/>
            <a:ext cx="5800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pt-BR" b="1" dirty="0">
                <a:solidFill>
                  <a:srgbClr val="1F497D"/>
                </a:solidFill>
                <a:latin typeface="+mj-lt"/>
              </a:rPr>
              <a:t>A TOTVS agradece a sua participação.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62000" y="5301208"/>
            <a:ext cx="769620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t-BR" sz="1200" b="0" dirty="0">
                <a:solidFill>
                  <a:srgbClr val="5F5F5F"/>
                </a:solidFill>
                <a:latin typeface="+mj-lt"/>
              </a:rPr>
              <a:t>Este material é de propriedade da TOTVS </a:t>
            </a:r>
            <a:r>
              <a:rPr lang="pt-BR" sz="1200" b="0" dirty="0" smtClean="0">
                <a:solidFill>
                  <a:srgbClr val="5F5F5F"/>
                </a:solidFill>
                <a:latin typeface="+mj-lt"/>
              </a:rPr>
              <a:t>S&gt;A</a:t>
            </a:r>
            <a:r>
              <a:rPr lang="pt-BR" sz="1200" b="0" dirty="0">
                <a:solidFill>
                  <a:srgbClr val="5F5F5F"/>
                </a:solidFill>
                <a:latin typeface="+mj-lt"/>
              </a:rPr>
              <a:t>, sendo proibida a sua reprodução em qualquer meio, total ou parcial, sem aprovação por escrito. Todos os direitos estão reservados. A informação contida aqui é confidencial e não pode ser utilizada fora da empresa ou das franquias que fazem parte da nossa rede, não podendo ser divulgada para clientes, parceiros ou outra empresa ou indivíduo sem o prévio consentimento de um diretor da TOTVS </a:t>
            </a:r>
            <a:r>
              <a:rPr lang="pt-BR" sz="1200" b="0" dirty="0" smtClean="0">
                <a:solidFill>
                  <a:srgbClr val="5F5F5F"/>
                </a:solidFill>
                <a:latin typeface="+mj-lt"/>
              </a:rPr>
              <a:t>S&gt;A</a:t>
            </a:r>
            <a:r>
              <a:rPr lang="pt-BR" sz="1200" b="0" dirty="0">
                <a:solidFill>
                  <a:srgbClr val="5F5F5F"/>
                </a:solidFill>
                <a:latin typeface="+mj-lt"/>
              </a:rPr>
              <a:t>.  As opiniões expressas aqui estão sujeitas a modificação sem aviso prévio.</a:t>
            </a:r>
            <a:endParaRPr lang="en-US" sz="1200" b="0" dirty="0">
              <a:solidFill>
                <a:srgbClr val="5F5F5F"/>
              </a:solidFill>
              <a:latin typeface="+mj-lt"/>
            </a:endParaRPr>
          </a:p>
        </p:txBody>
      </p:sp>
      <p:pic>
        <p:nvPicPr>
          <p:cNvPr id="9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300" y="50958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1502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324000" y="144000"/>
            <a:ext cx="5785200" cy="500400"/>
          </a:xfrm>
        </p:spPr>
        <p:txBody>
          <a:bodyPr/>
          <a:lstStyle/>
          <a:p>
            <a:pPr>
              <a:buNone/>
            </a:pPr>
            <a:r>
              <a:rPr lang="pt-BR" sz="2400" dirty="0" err="1" smtClean="0">
                <a:solidFill>
                  <a:schemeClr val="bg1"/>
                </a:solidFill>
              </a:rPr>
              <a:t>Intellector</a:t>
            </a:r>
            <a:r>
              <a:rPr lang="pt-BR" sz="2400" dirty="0" smtClean="0">
                <a:solidFill>
                  <a:schemeClr val="bg1"/>
                </a:solidFill>
              </a:rPr>
              <a:t> – Instalação do Server</a:t>
            </a:r>
          </a:p>
        </p:txBody>
      </p:sp>
      <p:sp>
        <p:nvSpPr>
          <p:cNvPr id="17" name="CaixaDeTexto 6"/>
          <p:cNvSpPr txBox="1">
            <a:spLocks noChangeArrowheads="1"/>
          </p:cNvSpPr>
          <p:nvPr/>
        </p:nvSpPr>
        <p:spPr bwMode="auto">
          <a:xfrm>
            <a:off x="5072066" y="1951200"/>
            <a:ext cx="32861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pt-BR" sz="1600" dirty="0" smtClean="0">
                <a:latin typeface="+mn-lt"/>
              </a:rPr>
              <a:t>Orientar o processo de instalação do servidor </a:t>
            </a:r>
            <a:r>
              <a:rPr lang="pt-BR" sz="1600" dirty="0" err="1" smtClean="0">
                <a:latin typeface="+mn-lt"/>
              </a:rPr>
              <a:t>Intellector</a:t>
            </a:r>
            <a:r>
              <a:rPr lang="pt-BR" sz="1600" dirty="0" smtClean="0">
                <a:latin typeface="+mn-lt"/>
              </a:rPr>
              <a:t>.</a:t>
            </a:r>
          </a:p>
          <a:p>
            <a:pPr marL="400050" indent="-400050" defTabSz="266700">
              <a:lnSpc>
                <a:spcPct val="150000"/>
              </a:lnSpc>
            </a:pPr>
            <a:endParaRPr lang="pt-BR" sz="1600" b="1" dirty="0" smtClean="0">
              <a:latin typeface="+mn-lt"/>
            </a:endParaRPr>
          </a:p>
          <a:p>
            <a:pPr marL="400050" indent="-400050" defTabSz="266700">
              <a:lnSpc>
                <a:spcPct val="150000"/>
              </a:lnSpc>
            </a:pPr>
            <a:endParaRPr lang="pt-BR" sz="1600" b="1" dirty="0" smtClean="0">
              <a:latin typeface="+mn-lt"/>
            </a:endParaRPr>
          </a:p>
          <a:p>
            <a:r>
              <a:rPr lang="pt-B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    </a:t>
            </a:r>
            <a:endParaRPr lang="pt-BR" sz="1200" dirty="0">
              <a:latin typeface="+mn-lt"/>
            </a:endParaRPr>
          </a:p>
        </p:txBody>
      </p:sp>
      <p:pic>
        <p:nvPicPr>
          <p:cNvPr id="20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357298"/>
            <a:ext cx="314325" cy="4438650"/>
          </a:xfrm>
          <a:prstGeom prst="rect">
            <a:avLst/>
          </a:prstGeom>
          <a:noFill/>
        </p:spPr>
      </p:pic>
      <p:sp>
        <p:nvSpPr>
          <p:cNvPr id="22" name="Espaço Reservado para Número de Slide 1"/>
          <p:cNvSpPr>
            <a:spLocks noGrp="1"/>
          </p:cNvSpPr>
          <p:nvPr>
            <p:ph type="sldNum" sz="quarter" idx="4"/>
          </p:nvPr>
        </p:nvSpPr>
        <p:spPr>
          <a:xfrm>
            <a:off x="8702675" y="6572250"/>
            <a:ext cx="490538" cy="365125"/>
          </a:xfrm>
        </p:spPr>
        <p:txBody>
          <a:bodyPr/>
          <a:lstStyle/>
          <a:p>
            <a:pPr>
              <a:defRPr/>
            </a:pPr>
            <a:fld id="{297BEF44-F087-4887-B684-F91D45E152FE}" type="slidenum">
              <a:rPr lang="pt-BR" smtClean="0"/>
              <a:pPr>
                <a:defRPr/>
              </a:pPr>
              <a:t>3</a:t>
            </a:fld>
            <a:endParaRPr lang="pt-BR" dirty="0"/>
          </a:p>
        </p:txBody>
      </p:sp>
      <p:pic>
        <p:nvPicPr>
          <p:cNvPr id="9" name="Picture 3" descr="C:\Users\andrea.marques.SP01\AppData\Local\Microsoft\Windows\Temporary Internet Files\Content.IE5\CJV9ILSP\MP90043317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5600" y="1951200"/>
            <a:ext cx="3017284" cy="2264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aixaDeTexto 5"/>
          <p:cNvSpPr txBox="1">
            <a:spLocks noChangeArrowheads="1"/>
          </p:cNvSpPr>
          <p:nvPr/>
        </p:nvSpPr>
        <p:spPr bwMode="auto">
          <a:xfrm>
            <a:off x="428597" y="76470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Objetivo do Treinamento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 rtl="0" fontAlgn="base"/>
            <a:r>
              <a:rPr lang="pt-BR" sz="2000" b="1" kern="1200" dirty="0" smtClean="0">
                <a:solidFill>
                  <a:srgbClr val="3A6598"/>
                </a:solidFill>
                <a:latin typeface="Calibri"/>
                <a:ea typeface="+mn-ea"/>
                <a:cs typeface="+mn-cs"/>
              </a:rPr>
              <a:t>Objetivo do Treinamento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6134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None/>
            </a:pPr>
            <a:r>
              <a:rPr lang="pt-BR" sz="1800" dirty="0" smtClean="0"/>
              <a:t>Este treinamento tem o objetivo de orientar quanto à instalação do </a:t>
            </a:r>
          </a:p>
          <a:p>
            <a:pPr>
              <a:buNone/>
            </a:pPr>
            <a:r>
              <a:rPr lang="pt-BR" sz="1800" dirty="0" smtClean="0"/>
              <a:t>servidor </a:t>
            </a:r>
            <a:r>
              <a:rPr lang="pt-BR" sz="1800" dirty="0" err="1" smtClean="0"/>
              <a:t>Intellector</a:t>
            </a:r>
            <a:r>
              <a:rPr lang="pt-BR" sz="1800" b="1" dirty="0" smtClean="0"/>
              <a:t> </a:t>
            </a:r>
            <a:r>
              <a:rPr lang="pt-BR" sz="1800" dirty="0" smtClean="0"/>
              <a:t>para o </a:t>
            </a:r>
            <a:r>
              <a:rPr lang="pt-BR" sz="1800" dirty="0" err="1" smtClean="0"/>
              <a:t>JBoss</a:t>
            </a:r>
            <a:r>
              <a:rPr lang="pt-BR" sz="1800" dirty="0" smtClean="0"/>
              <a:t> Application Server. </a:t>
            </a:r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r>
              <a:rPr lang="pt-BR" sz="1800" dirty="0" smtClean="0"/>
              <a:t>Para esta tarefa é necessário prévio conhecimento de </a:t>
            </a:r>
            <a:r>
              <a:rPr lang="pt-BR" sz="1800" dirty="0" err="1" smtClean="0"/>
              <a:t>JBoss</a:t>
            </a:r>
            <a:r>
              <a:rPr lang="pt-BR" sz="1800" dirty="0" smtClean="0"/>
              <a:t> e JVM.</a:t>
            </a:r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4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Introdução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smtClean="0">
                <a:solidFill>
                  <a:srgbClr val="3A6598"/>
                </a:solidFill>
              </a:rPr>
              <a:t>Introdução</a:t>
            </a:r>
            <a:endParaRPr lang="pt-BR" sz="2000" b="1" dirty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pt-BR" sz="1800" dirty="0" smtClean="0"/>
              <a:t>Instale a Sun JDK 6.0 apropriada para sua plataforma. As </a:t>
            </a:r>
            <a:r>
              <a:rPr lang="pt-BR" sz="1800" dirty="0" err="1" smtClean="0"/>
              <a:t>JDKs</a:t>
            </a:r>
            <a:r>
              <a:rPr lang="pt-BR" sz="1800" dirty="0" smtClean="0"/>
              <a:t> estão disponíveis no </a:t>
            </a:r>
          </a:p>
          <a:p>
            <a:pPr>
              <a:buClr>
                <a:schemeClr val="tx2"/>
              </a:buClr>
              <a:buNone/>
            </a:pPr>
            <a:r>
              <a:rPr lang="pt-BR" sz="1800" dirty="0" smtClean="0"/>
              <a:t>seguinte site: </a:t>
            </a:r>
            <a:r>
              <a:rPr lang="pt-BR" sz="1800" dirty="0" smtClean="0">
                <a:hlinkClick r:id="rId3"/>
              </a:rPr>
              <a:t>http://java.sun.com/javase/downloads/index.</a:t>
            </a:r>
            <a:r>
              <a:rPr lang="pt-BR" sz="1800" dirty="0" err="1" smtClean="0">
                <a:hlinkClick r:id="rId3"/>
              </a:rPr>
              <a:t>jsp</a:t>
            </a:r>
            <a:endParaRPr lang="pt-BR" sz="1800" dirty="0" smtClean="0"/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A versão atual do 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 </a:t>
            </a:r>
            <a:r>
              <a:rPr lang="pt-BR" sz="1800" b="1" dirty="0" smtClean="0"/>
              <a:t>SOMENTE</a:t>
            </a:r>
            <a:r>
              <a:rPr lang="pt-BR" sz="1800" dirty="0" smtClean="0"/>
              <a:t> funciona com a </a:t>
            </a:r>
            <a:r>
              <a:rPr lang="pt-BR" sz="1800" b="1" dirty="0" smtClean="0"/>
              <a:t>Java SE </a:t>
            </a:r>
            <a:r>
              <a:rPr lang="pt-BR" sz="1800" b="1" dirty="0" err="1" smtClean="0"/>
              <a:t>Development</a:t>
            </a:r>
            <a:r>
              <a:rPr lang="pt-BR" sz="1800" b="1" dirty="0" smtClean="0"/>
              <a:t> Kit</a:t>
            </a:r>
          </a:p>
          <a:p>
            <a:pPr>
              <a:buClr>
                <a:schemeClr val="tx2"/>
              </a:buClr>
              <a:buNone/>
            </a:pPr>
            <a:r>
              <a:rPr lang="pt-BR" sz="1800" b="1" dirty="0" smtClean="0"/>
              <a:t>(JDK) 6 </a:t>
            </a:r>
            <a:r>
              <a:rPr lang="pt-BR" sz="1800" b="1" dirty="0" err="1" smtClean="0"/>
              <a:t>Update</a:t>
            </a:r>
            <a:r>
              <a:rPr lang="pt-BR" sz="1800" b="1" dirty="0" smtClean="0"/>
              <a:t> 10</a:t>
            </a:r>
            <a:r>
              <a:rPr lang="pt-BR" sz="1800" dirty="0" smtClean="0"/>
              <a:t> ou superior.</a:t>
            </a:r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Criar no Windows uma pasta chamada “</a:t>
            </a:r>
            <a:r>
              <a:rPr lang="pt-BR" sz="1800" dirty="0" err="1" smtClean="0"/>
              <a:t>opt</a:t>
            </a:r>
            <a:r>
              <a:rPr lang="pt-BR" sz="1800" dirty="0" smtClean="0"/>
              <a:t>” na raiz do disco local ou usar o '/</a:t>
            </a:r>
            <a:r>
              <a:rPr lang="pt-BR" sz="1800" dirty="0" err="1" smtClean="0"/>
              <a:t>opt</a:t>
            </a:r>
            <a:r>
              <a:rPr lang="pt-BR" sz="1800" dirty="0" smtClean="0"/>
              <a:t>‘</a:t>
            </a:r>
          </a:p>
          <a:p>
            <a:pPr>
              <a:buClr>
                <a:schemeClr val="tx2"/>
              </a:buClr>
              <a:buNone/>
            </a:pPr>
            <a:r>
              <a:rPr lang="pt-BR" sz="1800" dirty="0" smtClean="0"/>
              <a:t>no Unix.  Instale o JDK nesta pasta.</a:t>
            </a:r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Atenção as permissões de escrita para o diretório </a:t>
            </a:r>
            <a:r>
              <a:rPr lang="pt-BR" sz="1800" dirty="0" err="1" smtClean="0"/>
              <a:t>JBoss</a:t>
            </a:r>
            <a:r>
              <a:rPr lang="pt-BR" sz="1800" dirty="0" smtClean="0"/>
              <a:t> em sistemas Unix pois o</a:t>
            </a:r>
          </a:p>
          <a:p>
            <a:pPr>
              <a:buClr>
                <a:schemeClr val="tx2"/>
              </a:buClr>
              <a:buNone/>
            </a:pPr>
            <a:r>
              <a:rPr lang="pt-BR" sz="1800" dirty="0" err="1" smtClean="0"/>
              <a:t>Intellector</a:t>
            </a:r>
            <a:r>
              <a:rPr lang="pt-BR" sz="1800" dirty="0" smtClean="0"/>
              <a:t> precisará escrever nesse diretório.</a:t>
            </a:r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5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JDK 6.0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smtClean="0">
                <a:solidFill>
                  <a:srgbClr val="3A6598"/>
                </a:solidFill>
              </a:rPr>
              <a:t>JDK 6.0</a:t>
            </a:r>
            <a:endParaRPr lang="pt-BR" sz="2000" b="1" dirty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pt-BR" sz="1800" dirty="0" smtClean="0"/>
              <a:t>Faça o download do </a:t>
            </a:r>
            <a:r>
              <a:rPr lang="pt-BR" sz="1800" dirty="0" err="1" smtClean="0"/>
              <a:t>JBoss</a:t>
            </a:r>
            <a:r>
              <a:rPr lang="pt-BR" sz="1800" dirty="0" smtClean="0"/>
              <a:t> apropriado para sua plataforma.  O download pode ser </a:t>
            </a:r>
          </a:p>
          <a:p>
            <a:pPr>
              <a:buClr>
                <a:schemeClr val="tx2"/>
              </a:buClr>
              <a:buNone/>
            </a:pPr>
            <a:r>
              <a:rPr lang="pt-BR" sz="1800" dirty="0" smtClean="0"/>
              <a:t>feito através do site: </a:t>
            </a:r>
            <a:r>
              <a:rPr lang="pt-BR" sz="1800" dirty="0" smtClean="0">
                <a:hlinkClick r:id="rId3"/>
              </a:rPr>
              <a:t>http://www.jboss.org/jbossas/downloads/</a:t>
            </a:r>
            <a:endParaRPr lang="pt-BR" sz="1800" dirty="0" smtClean="0"/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Colocar o arquivo na pasta “</a:t>
            </a:r>
            <a:r>
              <a:rPr lang="pt-BR" sz="1800" dirty="0" err="1" smtClean="0"/>
              <a:t>opt</a:t>
            </a:r>
            <a:r>
              <a:rPr lang="pt-BR" sz="1800" dirty="0" smtClean="0"/>
              <a:t>”.</a:t>
            </a:r>
          </a:p>
          <a:p>
            <a:pPr>
              <a:buClr>
                <a:schemeClr val="tx2"/>
              </a:buClr>
              <a:buNone/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O 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 foi testado nas versões </a:t>
            </a:r>
            <a:r>
              <a:rPr lang="pt-BR" sz="1800" dirty="0" err="1" smtClean="0"/>
              <a:t>JBoss</a:t>
            </a:r>
            <a:r>
              <a:rPr lang="pt-BR" sz="1800" dirty="0" smtClean="0"/>
              <a:t> 4.2.2-GA e 4.2.3-GA. </a:t>
            </a:r>
            <a:endParaRPr lang="pt-BR" sz="1800" dirty="0" smtClean="0"/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A partir da versão 06.405.032 build 20338 do </a:t>
            </a:r>
            <a:r>
              <a:rPr lang="pt-BR" sz="1800" dirty="0" err="1" smtClean="0"/>
              <a:t>Intellector</a:t>
            </a:r>
            <a:r>
              <a:rPr lang="pt-BR" sz="1800" dirty="0" smtClean="0"/>
              <a:t>, alguns artefatos de infraestrutura foram retirados </a:t>
            </a:r>
            <a:r>
              <a:rPr lang="pt-BR" sz="1800" dirty="0" smtClean="0"/>
              <a:t>e são usados </a:t>
            </a:r>
            <a:r>
              <a:rPr lang="pt-BR" sz="1800" dirty="0" smtClean="0"/>
              <a:t>as versões do </a:t>
            </a:r>
            <a:r>
              <a:rPr lang="pt-BR" sz="1800" dirty="0" err="1" smtClean="0"/>
              <a:t>JBoss</a:t>
            </a:r>
            <a:r>
              <a:rPr lang="pt-BR" sz="1800" dirty="0" smtClean="0"/>
              <a:t> ou mesmo sendo colocadas no </a:t>
            </a:r>
            <a:r>
              <a:rPr lang="pt-BR" sz="1800" dirty="0" err="1" smtClean="0"/>
              <a:t>classpath</a:t>
            </a:r>
            <a:r>
              <a:rPr lang="pt-BR" sz="1800" dirty="0" smtClean="0"/>
              <a:t> </a:t>
            </a:r>
            <a:r>
              <a:rPr lang="pt-BR" sz="1800" dirty="0" smtClean="0"/>
              <a:t>externo. </a:t>
            </a: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6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endParaRPr lang="pt-BR" sz="2000" b="1" dirty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pt-BR" sz="1800" dirty="0" smtClean="0"/>
              <a:t>Para verificar se a instalação da Java JDK e do </a:t>
            </a:r>
            <a:r>
              <a:rPr lang="pt-BR" sz="1800" dirty="0" err="1" smtClean="0"/>
              <a:t>JBoss</a:t>
            </a:r>
            <a:r>
              <a:rPr lang="pt-BR" sz="1800" dirty="0" smtClean="0"/>
              <a:t> foram feitas corretamente, execute o </a:t>
            </a:r>
            <a:r>
              <a:rPr lang="pt-BR" sz="1800" dirty="0" err="1" smtClean="0"/>
              <a:t>JBoss</a:t>
            </a:r>
            <a:r>
              <a:rPr lang="pt-BR" sz="1800" dirty="0" smtClean="0"/>
              <a:t> e veja se está apto a abrir a url  </a:t>
            </a:r>
            <a:r>
              <a:rPr lang="pt-BR" sz="1800" dirty="0" smtClean="0">
                <a:hlinkClick r:id="rId3"/>
              </a:rPr>
              <a:t>http://localhost:8080/web-console</a:t>
            </a:r>
            <a:r>
              <a:rPr lang="pt-BR" sz="1800" dirty="0" smtClean="0"/>
              <a:t>.</a:t>
            </a:r>
          </a:p>
          <a:p>
            <a:pPr>
              <a:buClr>
                <a:schemeClr val="tx2"/>
              </a:buClr>
              <a:buNone/>
            </a:pPr>
            <a:r>
              <a:rPr lang="pt-BR" sz="1800" dirty="0" smtClean="0"/>
              <a:t> </a:t>
            </a:r>
          </a:p>
          <a:p>
            <a:pPr>
              <a:buClr>
                <a:schemeClr val="tx2"/>
              </a:buClr>
            </a:pPr>
            <a:r>
              <a:rPr lang="pt-BR" sz="1800" dirty="0" smtClean="0"/>
              <a:t>Para executar o </a:t>
            </a:r>
            <a:r>
              <a:rPr lang="pt-BR" sz="1800" dirty="0" err="1" smtClean="0"/>
              <a:t>JBoss</a:t>
            </a:r>
            <a:r>
              <a:rPr lang="pt-BR" sz="1800" dirty="0" smtClean="0"/>
              <a:t> no Windows:  &lt;</a:t>
            </a:r>
            <a:r>
              <a:rPr lang="pt-BR" sz="1800" b="1" dirty="0" smtClean="0"/>
              <a:t>JBOSS_HOME&gt;/</a:t>
            </a:r>
            <a:r>
              <a:rPr lang="pt-BR" sz="1800" b="1" dirty="0" err="1" smtClean="0"/>
              <a:t>bin</a:t>
            </a:r>
            <a:r>
              <a:rPr lang="pt-BR" sz="1800" b="1" dirty="0" smtClean="0"/>
              <a:t>/</a:t>
            </a:r>
            <a:r>
              <a:rPr lang="pt-BR" sz="1800" b="1" dirty="0" err="1" smtClean="0"/>
              <a:t>run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bat</a:t>
            </a:r>
            <a:r>
              <a:rPr lang="pt-BR" sz="1800" dirty="0" smtClean="0"/>
              <a:t> </a:t>
            </a:r>
          </a:p>
          <a:p>
            <a:pPr>
              <a:buClr>
                <a:schemeClr val="tx2"/>
              </a:buClr>
            </a:pPr>
            <a:endParaRPr lang="pt-BR" sz="1800" dirty="0" smtClean="0"/>
          </a:p>
          <a:p>
            <a:pPr>
              <a:buClr>
                <a:schemeClr val="tx2"/>
              </a:buClr>
            </a:pPr>
            <a:r>
              <a:rPr lang="pt-BR" sz="1800" dirty="0" smtClean="0"/>
              <a:t>Para executar o </a:t>
            </a:r>
            <a:r>
              <a:rPr lang="pt-BR" sz="1800" dirty="0" err="1" smtClean="0"/>
              <a:t>JBoss</a:t>
            </a:r>
            <a:r>
              <a:rPr lang="pt-BR" sz="1800" dirty="0" smtClean="0"/>
              <a:t> no Unix:          &lt;</a:t>
            </a:r>
            <a:r>
              <a:rPr lang="pt-BR" sz="1800" b="1" dirty="0" smtClean="0"/>
              <a:t>JBOSS_HOME&gt;/</a:t>
            </a:r>
            <a:r>
              <a:rPr lang="pt-BR" sz="1800" b="1" dirty="0" err="1" smtClean="0"/>
              <a:t>bin</a:t>
            </a:r>
            <a:r>
              <a:rPr lang="pt-BR" sz="1800" b="1" dirty="0" smtClean="0"/>
              <a:t>/</a:t>
            </a:r>
            <a:r>
              <a:rPr lang="pt-BR" sz="1800" b="1" dirty="0" err="1" smtClean="0"/>
              <a:t>run</a:t>
            </a:r>
            <a:r>
              <a:rPr lang="pt-BR" sz="1800" b="1" dirty="0" smtClean="0"/>
              <a:t>.</a:t>
            </a:r>
            <a:r>
              <a:rPr lang="pt-BR" sz="1800" b="1" dirty="0" err="1" smtClean="0"/>
              <a:t>sh</a:t>
            </a:r>
            <a:r>
              <a:rPr lang="pt-BR" sz="1800" dirty="0" smtClean="0"/>
              <a:t> </a:t>
            </a:r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7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Teste de verificação da instalação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Teste de verificação da instalação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sz="1800" b="1" dirty="0" smtClean="0"/>
              <a:t>No Linux/Unix:</a:t>
            </a:r>
            <a:r>
              <a:rPr lang="en-US" sz="1800" dirty="0" smtClean="0"/>
              <a:t>  </a:t>
            </a:r>
            <a:r>
              <a:rPr lang="en-US" sz="1800" dirty="0" err="1" smtClean="0"/>
              <a:t>Insira</a:t>
            </a:r>
            <a:r>
              <a:rPr lang="en-US" sz="1800" dirty="0" smtClean="0"/>
              <a:t> o Script  de  bootstrap  </a:t>
            </a:r>
            <a:r>
              <a:rPr lang="en-US" sz="1800" b="1" dirty="0" smtClean="0"/>
              <a:t>run-intellector.sh</a:t>
            </a:r>
            <a:r>
              <a:rPr lang="en-US" sz="1800" dirty="0" smtClean="0"/>
              <a:t>  </a:t>
            </a:r>
            <a:r>
              <a:rPr lang="en-US" sz="1800" dirty="0" err="1" smtClean="0"/>
              <a:t>em</a:t>
            </a:r>
            <a:r>
              <a:rPr lang="en-US" sz="1800" dirty="0" smtClean="0"/>
              <a:t> </a:t>
            </a:r>
          </a:p>
          <a:p>
            <a:pPr>
              <a:buClr>
                <a:schemeClr val="tx2"/>
              </a:buClr>
              <a:buNone/>
            </a:pPr>
            <a:r>
              <a:rPr lang="en-US" sz="1800" dirty="0" smtClean="0"/>
              <a:t>&lt;JBOSS_HOME&gt;/bin</a:t>
            </a: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8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Bootstrap </a:t>
            </a:r>
            <a:r>
              <a:rPr lang="en-US" sz="2000" b="1" dirty="0" err="1" smtClean="0">
                <a:solidFill>
                  <a:srgbClr val="3A6598"/>
                </a:solidFill>
                <a:latin typeface="+mj-lt"/>
              </a:rPr>
              <a:t>para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/</a:t>
            </a:r>
            <a:r>
              <a:rPr lang="en-US" sz="2000" b="1" dirty="0" err="1" smtClean="0">
                <a:solidFill>
                  <a:srgbClr val="3A6598"/>
                </a:solidFill>
                <a:latin typeface="+mj-lt"/>
              </a:rPr>
              <a:t>Intellector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</a:t>
            </a:r>
            <a:r>
              <a:rPr lang="en-US" sz="2000" b="1" dirty="0" smtClean="0">
                <a:solidFill>
                  <a:srgbClr val="3A6598"/>
                </a:solidFill>
              </a:rPr>
              <a:t>Bootstrap </a:t>
            </a:r>
            <a:r>
              <a:rPr lang="en-US" sz="2000" b="1" dirty="0" err="1" smtClean="0">
                <a:solidFill>
                  <a:srgbClr val="3A6598"/>
                </a:solidFill>
              </a:rPr>
              <a:t>para</a:t>
            </a:r>
            <a:r>
              <a:rPr lang="en-US" sz="2000" b="1" dirty="0" smtClean="0">
                <a:solidFill>
                  <a:srgbClr val="3A6598"/>
                </a:solidFill>
              </a:rPr>
              <a:t> </a:t>
            </a:r>
            <a:r>
              <a:rPr lang="en-US" sz="2000" b="1" dirty="0" err="1" smtClean="0">
                <a:solidFill>
                  <a:srgbClr val="3A6598"/>
                </a:solidFill>
              </a:rPr>
              <a:t>JBoss</a:t>
            </a:r>
            <a:r>
              <a:rPr lang="en-US" sz="2000" b="1" dirty="0" smtClean="0">
                <a:solidFill>
                  <a:srgbClr val="3A6598"/>
                </a:solidFill>
              </a:rPr>
              <a:t>/</a:t>
            </a:r>
            <a:r>
              <a:rPr lang="en-US" sz="2000" b="1" dirty="0" err="1" smtClean="0">
                <a:solidFill>
                  <a:srgbClr val="3A6598"/>
                </a:solidFill>
              </a:rPr>
              <a:t>Intellector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31540" y="2420888"/>
            <a:ext cx="8280920" cy="3323987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#!/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bin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bash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# alguns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snipets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para o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bootstrap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do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Intellector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export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JAVA_OPTS="-Xms512m -Xmx536m -XX: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PermSize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=128m -XX: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MaxPermSize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=128m -Xss128k -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Dintellector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datadir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=/home/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intellector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# exportar a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variavel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JBOSS_HOME, devido a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compilacao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de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politicas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export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JBOSS_HOME=/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opt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-4.2.3.GA</a:t>
            </a:r>
          </a:p>
          <a:p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# a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library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log4j deve estar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incluido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no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inprescindivel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na</a:t>
            </a: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compilacao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de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politicas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simplemente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não compila as políticas</a:t>
            </a:r>
          </a:p>
          <a:p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export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JBOSS_CLASSPATH=$JBOSS_HOME/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server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/default/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lib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/log4j.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jar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# inicia o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numa instancia e IP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especificos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run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sh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-c default --host 0.0.0.0</a:t>
            </a:r>
            <a:endParaRPr lang="pt-BR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06805" y="1571625"/>
            <a:ext cx="8197643" cy="442121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sz="1800" b="1" dirty="0" smtClean="0"/>
              <a:t>No Windows :</a:t>
            </a:r>
            <a:r>
              <a:rPr lang="en-US" sz="1800" dirty="0" smtClean="0"/>
              <a:t>  </a:t>
            </a:r>
            <a:r>
              <a:rPr lang="en-US" sz="1800" dirty="0" err="1" smtClean="0"/>
              <a:t>Insira</a:t>
            </a:r>
            <a:r>
              <a:rPr lang="en-US" sz="1800" dirty="0" smtClean="0"/>
              <a:t> o   Script  de  bootstrap  </a:t>
            </a:r>
            <a:r>
              <a:rPr lang="en-US" sz="1800" b="1" dirty="0" smtClean="0"/>
              <a:t>run-intellector.bat</a:t>
            </a:r>
            <a:r>
              <a:rPr lang="en-US" sz="1800" dirty="0" smtClean="0"/>
              <a:t>  </a:t>
            </a:r>
            <a:r>
              <a:rPr lang="en-US" sz="1800" dirty="0" err="1" smtClean="0"/>
              <a:t>em</a:t>
            </a:r>
            <a:r>
              <a:rPr lang="en-US" sz="1800" dirty="0" smtClean="0"/>
              <a:t> </a:t>
            </a:r>
          </a:p>
          <a:p>
            <a:pPr>
              <a:buClr>
                <a:schemeClr val="tx2"/>
              </a:buClr>
              <a:buNone/>
            </a:pPr>
            <a:r>
              <a:rPr lang="en-US" sz="1800" dirty="0" smtClean="0"/>
              <a:t>&lt;JBOSS_HOME&gt;/bin</a:t>
            </a: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pPr lvl="0">
              <a:buNone/>
            </a:pPr>
            <a:endParaRPr lang="pt-BR" sz="1800" dirty="0" smtClean="0"/>
          </a:p>
          <a:p>
            <a:pPr>
              <a:buNone/>
            </a:pPr>
            <a:endParaRPr lang="pt-BR" sz="1800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24000" y="144000"/>
            <a:ext cx="5786478" cy="500066"/>
          </a:xfrm>
        </p:spPr>
        <p:txBody>
          <a:bodyPr/>
          <a:lstStyle/>
          <a:p>
            <a:pPr algn="l"/>
            <a:r>
              <a:rPr lang="pt-BR" dirty="0" err="1" smtClean="0"/>
              <a:t>Intellector</a:t>
            </a:r>
            <a:r>
              <a:rPr lang="pt-BR" dirty="0" smtClean="0"/>
              <a:t> – Instalação do Server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C5C056-9CD1-496A-818F-F186522906E7}" type="slidenum">
              <a:rPr lang="pt-BR" smtClean="0"/>
              <a:pPr>
                <a:defRPr/>
              </a:pPr>
              <a:t>9</a:t>
            </a:fld>
            <a:endParaRPr lang="pt-BR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6805" y="742874"/>
            <a:ext cx="6215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  <a:latin typeface="+mj-lt"/>
              </a:rPr>
              <a:t> – 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Bootstrap </a:t>
            </a:r>
            <a:r>
              <a:rPr lang="en-US" sz="2000" b="1" dirty="0" err="1" smtClean="0">
                <a:solidFill>
                  <a:srgbClr val="3A6598"/>
                </a:solidFill>
                <a:latin typeface="+mj-lt"/>
              </a:rPr>
              <a:t>para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3A6598"/>
                </a:solidFill>
                <a:latin typeface="+mj-lt"/>
              </a:rPr>
              <a:t>JBoss</a:t>
            </a:r>
            <a:r>
              <a:rPr lang="en-US" sz="2000" b="1" dirty="0" smtClean="0">
                <a:solidFill>
                  <a:srgbClr val="3A6598"/>
                </a:solidFill>
                <a:latin typeface="+mj-lt"/>
              </a:rPr>
              <a:t>/</a:t>
            </a:r>
            <a:r>
              <a:rPr lang="en-US" sz="2000" b="1" dirty="0" err="1" smtClean="0">
                <a:solidFill>
                  <a:srgbClr val="3A6598"/>
                </a:solidFill>
                <a:latin typeface="+mj-lt"/>
              </a:rPr>
              <a:t>Intellector</a:t>
            </a:r>
            <a:endParaRPr lang="pt-BR" sz="2000" b="1" dirty="0">
              <a:solidFill>
                <a:srgbClr val="3A6598"/>
              </a:solidFill>
              <a:latin typeface="+mj-lt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2000" b="1" dirty="0" err="1" smtClean="0">
                <a:solidFill>
                  <a:srgbClr val="3A6598"/>
                </a:solidFill>
              </a:rPr>
              <a:t>JBoss</a:t>
            </a:r>
            <a:r>
              <a:rPr lang="pt-BR" sz="2000" b="1" dirty="0" smtClean="0">
                <a:solidFill>
                  <a:srgbClr val="3A6598"/>
                </a:solidFill>
              </a:rPr>
              <a:t> – </a:t>
            </a:r>
            <a:r>
              <a:rPr lang="en-US" sz="2000" b="1" dirty="0" smtClean="0">
                <a:solidFill>
                  <a:srgbClr val="3A6598"/>
                </a:solidFill>
              </a:rPr>
              <a:t>Bootstrap </a:t>
            </a:r>
            <a:r>
              <a:rPr lang="en-US" sz="2000" b="1" dirty="0" err="1" smtClean="0">
                <a:solidFill>
                  <a:srgbClr val="3A6598"/>
                </a:solidFill>
              </a:rPr>
              <a:t>para</a:t>
            </a:r>
            <a:r>
              <a:rPr lang="en-US" sz="2000" b="1" dirty="0" smtClean="0">
                <a:solidFill>
                  <a:srgbClr val="3A6598"/>
                </a:solidFill>
              </a:rPr>
              <a:t> </a:t>
            </a:r>
            <a:r>
              <a:rPr lang="en-US" sz="2000" b="1" dirty="0" err="1" smtClean="0">
                <a:solidFill>
                  <a:srgbClr val="3A6598"/>
                </a:solidFill>
              </a:rPr>
              <a:t>JBoss</a:t>
            </a:r>
            <a:r>
              <a:rPr lang="en-US" sz="2000" b="1" dirty="0" smtClean="0">
                <a:solidFill>
                  <a:srgbClr val="3A6598"/>
                </a:solidFill>
              </a:rPr>
              <a:t>/</a:t>
            </a:r>
            <a:r>
              <a:rPr lang="en-US" sz="2000" b="1" dirty="0" err="1" smtClean="0">
                <a:solidFill>
                  <a:srgbClr val="3A6598"/>
                </a:solidFill>
              </a:rPr>
              <a:t>Intellector</a:t>
            </a:r>
            <a:r>
              <a:rPr lang="en-US" sz="2000" b="1" dirty="0" smtClean="0">
                <a:solidFill>
                  <a:srgbClr val="3A6598"/>
                </a:solidFill>
              </a:rPr>
              <a:t> – 2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31540" y="2420888"/>
            <a:ext cx="8280920" cy="2893100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rem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alguns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snipets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para o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bootstrap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do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Intellector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set JAVA_OPTS=-Xms512m -Xmx536m -XX: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PermSize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=128m -XX: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MaxPermSize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=128m -Xss128k -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Dintellector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datadir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=c:/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java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intellector-files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rem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exportar a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variavel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JBOSS_HOME, devido a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compilacao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de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politicas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set JBOSS_HOME=c:\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java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\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-4.2.3.GA</a:t>
            </a:r>
          </a:p>
          <a:p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rem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a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library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log4j deve estar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incluido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no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inprescindivel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na</a:t>
            </a:r>
          </a:p>
          <a:p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rem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compilacao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de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politicas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simplemente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não compila as políticas</a:t>
            </a: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set JBOSS_CLASSPATH=%JBOSS_HOME%\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server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\default\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lib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\log4j.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jar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rem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inicia o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JBoss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numa instancia e IP 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especificos</a:t>
            </a:r>
            <a:endParaRPr lang="pt-BR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run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1400" dirty="0" err="1" smtClean="0">
                <a:latin typeface="Courier New" pitchFamily="49" charset="0"/>
                <a:cs typeface="Courier New" pitchFamily="49" charset="0"/>
              </a:rPr>
              <a:t>bat</a:t>
            </a:r>
            <a:r>
              <a:rPr lang="pt-BR" sz="1400" dirty="0" smtClean="0">
                <a:latin typeface="Courier New" pitchFamily="49" charset="0"/>
                <a:cs typeface="Courier New" pitchFamily="49" charset="0"/>
              </a:rPr>
              <a:t> -c default --host 0.0.0.0</a:t>
            </a:r>
            <a:endParaRPr lang="pt-BR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2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ATION_ID" val="2200"/>
  <p:tag name="PUBLISH_TITLE" val="Teste_Mod04_Estoque"/>
  <p:tag name="ARTICULATE_PUBLISH_PATH" val="C:\Documents and Settings\pllegas\Desktop\Novos_testes"/>
  <p:tag name="ARTICULATE_LOGO" val="(None selected)"/>
  <p:tag name="ARTICULATE_PRESENTER" val="(None selected)"/>
  <p:tag name="ARTICULATE_PRESENTER_GUID" val="9869030842"/>
  <p:tag name="ARTICULATE_LMS" val="0"/>
  <p:tag name="ARTICULATE_TEMPLATE_GUID" val="1a000000-6000-0000-b000-000000000001"/>
  <p:tag name="LAUNCHINNEWWINDOW" val="0"/>
  <p:tag name="LASTPUBLISHED" val="C:\Documents and Settings\pllegas\Desktop\Novos_testes\Teste_Mod04_Estoque\player.html"/>
  <p:tag name="LMS_PUBLISH" val="No"/>
  <p:tag name="ARTICULATE_TEMPLATE" val="Corporate Communications"/>
  <p:tag name="PRESENTER_PREVIEW_START" val="1"/>
  <p:tag name="PRESENTER_PREVIEW_MODE" val="0"/>
  <p:tag name="MMPROD_NEXTUNIQUEID" val="10009"/>
  <p:tag name="ARTICULATE_PROJECT_OPEN" val="0"/>
  <p:tag name="MMPROD_UIDATA" val="&lt;database version=&quot;7.0&quot;&gt;&lt;object type=&quot;1&quot; unique_id=&quot;10001&quot;&gt;&lt;property id=&quot;20141&quot; value=&quot;02 - Soluçoes BÁSICOS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82&quot; value=&quot;0&quot;/&gt;&lt;property id=&quot;20183&quot; value=&quot;1&quot;/&gt;&lt;property id=&quot;20184&quot; value=&quot;7&quot;/&gt;&lt;property id=&quot;20193&quot; value=&quot;-1&quot;/&gt;&lt;property id=&quot;20224&quot; value=&quot;C:\Users\felipe.mafra\Desktop\suite totalbanco - basico - karen&quot;/&gt;&lt;property id=&quot;20250&quot; value=&quot;0&quot;/&gt;&lt;property id=&quot;20251&quot; value=&quot;1&quot;/&gt;&lt;property id=&quot;20259&quot; value=&quot;0&quot;/&gt;&lt;object type=&quot;8&quot; unique_id=&quot;10002&quot;&gt;&lt;/object&gt;&lt;object type=&quot;2&quot; unique_id=&quot;10003&quot;&gt;&lt;object type=&quot;3&quot; unique_id=&quot;10667&quot;&gt;&lt;property id=&quot;20148&quot; value=&quot;5&quot;/&gt;&lt;property id=&quot;20300&quot; value=&quot;Slide 2 - &amp;quot;Programa deste treinamento&amp;quot;&quot;/&gt;&lt;property id=&quot;20307&quot; value=&quot;357&quot;/&gt;&lt;property id=&quot;20309&quot; value=&quot;-1&quot;/&gt;&lt;/object&gt;&lt;object type=&quot;3&quot; unique_id=&quot;11032&quot;&gt;&lt;property id=&quot;20148&quot; value=&quot;5&quot;/&gt;&lt;property id=&quot;20300&quot; value=&quot;Slide 1&quot;/&gt;&lt;property id=&quot;20307&quot; value=&quot;482&quot;/&gt;&lt;property id=&quot;20309&quot; value=&quot;-1&quot;/&gt;&lt;/object&gt;&lt;object type=&quot;3&quot; unique_id=&quot;11033&quot;&gt;&lt;property id=&quot;20148&quot; value=&quot;5&quot;/&gt;&lt;property id=&quot;20300&quot; value=&quot;Slide 3 - &amp;quot;Objetivo do treinamento&amp;quot;&quot;/&gt;&lt;property id=&quot;20307&quot; value=&quot;447&quot;/&gt;&lt;property id=&quot;20309&quot; value=&quot;-1&quot;/&gt;&lt;/object&gt;&lt;object type=&quot;3&quot; unique_id=&quot;11034&quot;&gt;&lt;property id=&quot;20148&quot; value=&quot;5&quot;/&gt;&lt;property id=&quot;20300&quot; value=&quot;Slide 4 - &amp;quot;Objetivo do treinamento&amp;quot;&quot;/&gt;&lt;property id=&quot;20307&quot; value=&quot;507&quot;/&gt;&lt;property id=&quot;20309&quot; value=&quot;-1&quot;/&gt;&lt;/object&gt;&lt;object type=&quot;3&quot; unique_id=&quot;11035&quot;&gt;&lt;property id=&quot;20148&quot; value=&quot;5&quot;/&gt;&lt;property id=&quot;20300&quot; value=&quot;Slide 5 - &amp;quot;Abordagem do Treinamento &amp;gt; Objetivo da Solução&amp;quot;&quot;/&gt;&lt;property id=&quot;20307&quot; value=&quot;508&quot;/&gt;&lt;property id=&quot;20309&quot; value=&quot;-1&quot;/&gt;&lt;/object&gt;&lt;object type=&quot;3&quot; unique_id=&quot;11036&quot;&gt;&lt;property id=&quot;20148&quot; value=&quot;5&quot;/&gt;&lt;property id=&quot;20300&quot; value=&quot;Slide 6&quot;/&gt;&lt;property id=&quot;20307&quot; value=&quot;504&quot;/&gt;&lt;property id=&quot;20309&quot; value=&quot;-1&quot;/&gt;&lt;/object&gt;&lt;object type=&quot;3&quot; unique_id=&quot;11037&quot;&gt;&lt;property id=&quot;20148&quot; value=&quot;5&quot;/&gt;&lt;property id=&quot;20300&quot; value=&quot;Slide 7&quot;/&gt;&lt;property id=&quot;20307&quot; value=&quot;505&quot;/&gt;&lt;property id=&quot;20309&quot; value=&quot;-1&quot;/&gt;&lt;/object&gt;&lt;object type=&quot;3&quot; unique_id=&quot;11038&quot;&gt;&lt;property id=&quot;20148&quot; value=&quot;5&quot;/&gt;&lt;property id=&quot;20300&quot; value=&quot;Slide 8 - &amp;quot;Objetivo do treinamento &amp;gt; Principais Atribuições&amp;quot;&quot;/&gt;&lt;property id=&quot;20307&quot; value=&quot;509&quot;/&gt;&lt;property id=&quot;20309&quot; value=&quot;-1&quot;/&gt;&lt;/object&gt;&lt;object type=&quot;3&quot; unique_id=&quot;11039&quot;&gt;&lt;property id=&quot;20148&quot; value=&quot;5&quot;/&gt;&lt;property id=&quot;20300&quot; value=&quot;Slide 9&quot;/&gt;&lt;property id=&quot;20307&quot; value=&quot;510&quot;/&gt;&lt;property id=&quot;20309&quot; value=&quot;-1&quot;/&gt;&lt;/object&gt;&lt;object type=&quot;3&quot; unique_id=&quot;11040&quot;&gt;&lt;property id=&quot;20148&quot; value=&quot;5&quot;/&gt;&lt;property id=&quot;20300&quot; value=&quot;Slide 10 - &amp;quot;Objetivo do treinamento &amp;gt; Mercado&amp;quot;&quot;/&gt;&lt;property id=&quot;20307&quot; value=&quot;511&quot;/&gt;&lt;property id=&quot;20309&quot; value=&quot;-1&quot;/&gt;&lt;/object&gt;&lt;object type=&quot;3&quot; unique_id=&quot;11041&quot;&gt;&lt;property id=&quot;20148&quot; value=&quot;5&quot;/&gt;&lt;property id=&quot;20300&quot; value=&quot;Slide 11&quot;/&gt;&lt;property id=&quot;20307&quot; value=&quot;512&quot;/&gt;&lt;property id=&quot;20309&quot; value=&quot;-1&quot;/&gt;&lt;/object&gt;&lt;object type=&quot;3&quot; unique_id=&quot;11042&quot;&gt;&lt;property id=&quot;20148&quot; value=&quot;5&quot;/&gt;&lt;property id=&quot;20300&quot; value=&quot;Slide 12 - &amp;quot;Objetivo do treinamento &amp;gt; Principais Processos&amp;quot;&quot;/&gt;&lt;property id=&quot;20307&quot; value=&quot;513&quot;/&gt;&lt;property id=&quot;20309&quot; value=&quot;-1&quot;/&gt;&lt;/object&gt;&lt;object type=&quot;3&quot; unique_id=&quot;11043&quot;&gt;&lt;property id=&quot;20148&quot; value=&quot;5&quot;/&gt;&lt;property id=&quot;20300&quot; value=&quot;Slide 13 - &amp;quot;Principais Processos&amp;quot;&quot;/&gt;&lt;property id=&quot;20307&quot; value=&quot;514&quot;/&gt;&lt;property id=&quot;20309&quot; value=&quot;-1&quot;/&gt;&lt;/object&gt;&lt;object type=&quot;3&quot; unique_id=&quot;11044&quot;&gt;&lt;property id=&quot;20148&quot; value=&quot;5&quot;/&gt;&lt;property id=&quot;20300&quot; value=&quot;Slide 14 - &amp;quot;Objetivo do treinamento &amp;gt; Principais Submódulos&amp;quot;&quot;/&gt;&lt;property id=&quot;20307&quot; value=&quot;515&quot;/&gt;&lt;property id=&quot;20309&quot; value=&quot;-1&quot;/&gt;&lt;/object&gt;&lt;object type=&quot;3&quot; unique_id=&quot;11045&quot;&gt;&lt;property id=&quot;20148&quot; value=&quot;5&quot;/&gt;&lt;property id=&quot;20300&quot; value=&quot;Slide 15 - &amp;quot;Principais Submódulos&amp;quot;&quot;/&gt;&lt;property id=&quot;20307&quot; value=&quot;516&quot;/&gt;&lt;property id=&quot;20309&quot; value=&quot;-1&quot;/&gt;&lt;/object&gt;&lt;object type=&quot;3&quot; unique_id=&quot;11046&quot;&gt;&lt;property id=&quot;20148&quot; value=&quot;5&quot;/&gt;&lt;property id=&quot;20300&quot; value=&quot;Slide 16 - &amp;quot;Principais Submódulos &amp;gt; Cadastro de Clientes&amp;quot;&quot;/&gt;&lt;property id=&quot;20307&quot; value=&quot;560&quot;/&gt;&lt;property id=&quot;20309&quot; value=&quot;-1&quot;/&gt;&lt;/object&gt;&lt;object type=&quot;3&quot; unique_id=&quot;11047&quot;&gt;&lt;property id=&quot;20148&quot; value=&quot;5&quot;/&gt;&lt;property id=&quot;20300&quot; value=&quot;Slide 17&quot;/&gt;&lt;property id=&quot;20307&quot; value=&quot;565&quot;/&gt;&lt;property id=&quot;20309&quot; value=&quot;-1&quot;/&gt;&lt;/object&gt;&lt;object type=&quot;3&quot; unique_id=&quot;11048&quot;&gt;&lt;property id=&quot;20148&quot; value=&quot;5&quot;/&gt;&lt;property id=&quot;20300&quot; value=&quot;Slide 18&quot;/&gt;&lt;property id=&quot;20307&quot; value=&quot;566&quot;/&gt;&lt;property id=&quot;20309&quot; value=&quot;-1&quot;/&gt;&lt;/object&gt;&lt;object type=&quot;3&quot; unique_id=&quot;11049&quot;&gt;&lt;property id=&quot;20148&quot; value=&quot;5&quot;/&gt;&lt;property id=&quot;20300&quot; value=&quot;Slide 19 - &amp;quot;Principais Submódulos &amp;gt; Parâmetros&amp;quot;&quot;/&gt;&lt;property id=&quot;20307&quot; value=&quot;561&quot;/&gt;&lt;property id=&quot;20309&quot; value=&quot;-1&quot;/&gt;&lt;/object&gt;&lt;object type=&quot;3&quot; unique_id=&quot;11050&quot;&gt;&lt;property id=&quot;20148&quot; value=&quot;5&quot;/&gt;&lt;property id=&quot;20300&quot; value=&quot;Slide 20&quot;/&gt;&lt;property id=&quot;20307&quot; value=&quot;567&quot;/&gt;&lt;property id=&quot;20309&quot; value=&quot;-1&quot;/&gt;&lt;/object&gt;&lt;object type=&quot;3&quot; unique_id=&quot;11051&quot;&gt;&lt;property id=&quot;20148&quot; value=&quot;5&quot;/&gt;&lt;property id=&quot;20300&quot; value=&quot;Slide 21 - &amp;quot;Principais Submódulos &amp;gt; Segurança&amp;quot;&quot;/&gt;&lt;property id=&quot;20307&quot; value=&quot;562&quot;/&gt;&lt;property id=&quot;20309&quot; value=&quot;-1&quot;/&gt;&lt;/object&gt;&lt;object type=&quot;3&quot; unique_id=&quot;11052&quot;&gt;&lt;property id=&quot;20148&quot; value=&quot;5&quot;/&gt;&lt;property id=&quot;20300&quot; value=&quot;Slide 22&quot;/&gt;&lt;property id=&quot;20307&quot; value=&quot;568&quot;/&gt;&lt;property id=&quot;20309&quot; value=&quot;-1&quot;/&gt;&lt;/object&gt;&lt;object type=&quot;3&quot; unique_id=&quot;11053&quot;&gt;&lt;property id=&quot;20148&quot; value=&quot;5&quot;/&gt;&lt;property id=&quot;20300&quot; value=&quot;Slide 23 - &amp;quot;Conclusão&amp;quot;&quot;/&gt;&lt;property id=&quot;20307&quot; value=&quot;500&quot;/&gt;&lt;property id=&quot;20309&quot; value=&quot;-1&quot;/&gt;&lt;/object&gt;&lt;/object&gt;&lt;object type=&quot;4&quot; unique_id=&quot;11031&quot;&gt;&lt;/object&gt;&lt;object type=&quot;10&quot; unique_id=&quot;11444&quot;&gt;&lt;object type=&quot;11&quot; unique_id=&quot;11445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1446&quot;&gt;&lt;/object&gt;&lt;/object&gt;&lt;/object&gt;&lt;/database&gt;"/>
  <p:tag name="MMPROD_THEME_BG_IMAGE" val=""/>
  <p:tag name="MMPROD_TAG_VCONFIG" val="PD94bWwgdmVyc2lvbj0iMS4wIiBlbmNvZGluZz0iVVRGLTgiPz4NCjxjb25maWd1cmF0aW9uPg0KCTxicmFuZGluZz4NCgkJPHVpZm9udCBuYW1lPSJGT05UX05PVEVTX1RFWFQiIHZhbHVlPSJWZXJkYW5hLDksZmFsc2UsZmFsc2UsZmFsc2UiLz4NCgk8L2JyYW5kaW5n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xdWl6IiB2YWx1ZT0idHJ1ZSIvPg0KCQk8dWlzaG93IG5hbWU9ImF0dGFjaG1lbnRzIiB2YWx1ZT0idHJ1ZSIvPg0KCQk8dWlzaG93IG5hbWU9InV0aWxzIiB2YWx1ZT0idHJ1ZSIvPg0KCQk8dWlzaG93IG5hbWU9InZvbHVtZSIgdmFsdWU9InRydWUiLz4NCgkJPHVpc2hvdyBuYW1lPSJwbGF5YmFyIiB2YWx1ZT0idHJ1ZSIvPg0KCQk8dWlzaG93IG5hbWU9InRhbGtpbmdoZWFkIiB2YWx1ZT0idHJ1ZSIvPg0KCQk8dWlzaG93IG5hbWU9InNpZGViYXJvbnJpZ2h0IiB2YWx1ZT0idHJ1ZSIvPg0KCQk8dWlzaG93IG5hbWU9InZpZXdjaGFuZ2UiIHZhbHVlPSJ0cnVlIi8+DQoJCTx1aXNob3cgbmFtZT0iYWx3YXlzU2NydW5jaCIgdmFsdWU9ImZhbHNlIi8+DQoJCTx1aXNob3cgbmFtZT0iaW5pdGlhbGRpc3BsYXltb2RlaXNub3JtYWwiIHZhbHVlPSJ0cnVlIi8+DQoJCTx1aXJlcGxhY2UgbmFtZT0ibG9nbyIgdmFsdWU9IiIvPg0KCQk8dWlyZXBsYWNlIG5hbWU9ImJnaW1hZ2UiIHZhbHVlPSIiLz4NCgkJPHVpcmVwbGFjZSBuYW1lPSJpbml0aWFsdGFiIiB2YWx1ZT0ib3V0bGlu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JiN4QTsmI3hBO0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iYjeEE7JiN4QTt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JiN4QTsmI3hBOy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JiN4QTsmI3hBO+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mI3hBOyYjeEE7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JiN4QTsmI3hBO0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JiN4QTsmI3hBO0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JiN4QTsmI3hBO+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=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1,729424414,C:\Users\felipe.mafra\Desktop\suite totalbanco - basico - karen\02 - Soluçoes BÁSICOS_pptx\Media.ppcx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Áp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21779</TotalTime>
  <Words>2198</Words>
  <Application>Microsoft Office PowerPoint</Application>
  <PresentationFormat>Apresentação na tela (4:3)</PresentationFormat>
  <Paragraphs>613</Paragraphs>
  <Slides>24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Tema do Office</vt:lpstr>
      <vt:lpstr>Instalação do Server – INTELLECTOR Inteligência de Crédito </vt:lpstr>
      <vt:lpstr>Programa do Treinamento</vt:lpstr>
      <vt:lpstr>Objetivo do Treinamento</vt:lpstr>
      <vt:lpstr>Introdução</vt:lpstr>
      <vt:lpstr>JDK 6.0</vt:lpstr>
      <vt:lpstr>JBoss</vt:lpstr>
      <vt:lpstr>JBoss – Teste de verificação da instalação</vt:lpstr>
      <vt:lpstr>JBoss – Bootstrap para JBoss/Intellector</vt:lpstr>
      <vt:lpstr>JBoss – Bootstrap para JBoss/Intellector – 2</vt:lpstr>
      <vt:lpstr>JBoss – intellector.datadir</vt:lpstr>
      <vt:lpstr>JBoss – Deployment do Intellector no JBoss</vt:lpstr>
      <vt:lpstr>JBoss – Iniciando o JBoss</vt:lpstr>
      <vt:lpstr>JBoss – Iniciando o Jboss – 2</vt:lpstr>
      <vt:lpstr>JBoss – Configurações adicionais</vt:lpstr>
      <vt:lpstr>JBoss – Configurações adicionais – Data Source para Oracle</vt:lpstr>
      <vt:lpstr>JBoss – Configurações adicionais – Data Source para SQL Server</vt:lpstr>
      <vt:lpstr>JBoss – Configuração do jbossjca-service.xml</vt:lpstr>
      <vt:lpstr>JBoss – Configurações adicionais – jbossjca-service.xml</vt:lpstr>
      <vt:lpstr>Intellector-EAR</vt:lpstr>
      <vt:lpstr>Intellector-EAR – Configurando a "fila" do Intellector</vt:lpstr>
      <vt:lpstr>Persistence.properties</vt:lpstr>
      <vt:lpstr>Persistence.properties – 2</vt:lpstr>
      <vt:lpstr>Conclusão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thatiana.prata</dc:creator>
  <cp:lastModifiedBy>andrea.marques</cp:lastModifiedBy>
  <cp:revision>1310</cp:revision>
  <dcterms:created xsi:type="dcterms:W3CDTF">2009-02-17T20:35:11Z</dcterms:created>
  <dcterms:modified xsi:type="dcterms:W3CDTF">2012-11-08T13:57:10Z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Teste_Mod04_Estoque</vt:lpwstr>
  </property>
  <property fmtid="{D5CDD505-2E9C-101B-9397-08002B2CF9AE}" pid="4" name="ArticulateGUID">
    <vt:lpwstr>AB166EBC-C387-4BB6-BA77-1808CE75ED25</vt:lpwstr>
  </property>
  <property fmtid="{D5CDD505-2E9C-101B-9397-08002B2CF9AE}" pid="5" name="ArticulateProjectFull">
    <vt:lpwstr>C:\Documents and Settings\caroliny\Meus documentos\Template_Story_cl.ppta</vt:lpwstr>
  </property>
</Properties>
</file>