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94" r:id="rId4"/>
    <p:sldId id="323" r:id="rId5"/>
    <p:sldId id="295" r:id="rId6"/>
    <p:sldId id="326" r:id="rId7"/>
    <p:sldId id="305" r:id="rId8"/>
    <p:sldId id="308" r:id="rId9"/>
    <p:sldId id="309" r:id="rId10"/>
    <p:sldId id="296" r:id="rId11"/>
    <p:sldId id="304" r:id="rId12"/>
    <p:sldId id="306" r:id="rId13"/>
    <p:sldId id="299" r:id="rId14"/>
    <p:sldId id="322" r:id="rId15"/>
    <p:sldId id="311" r:id="rId16"/>
    <p:sldId id="312" r:id="rId17"/>
    <p:sldId id="321" r:id="rId18"/>
    <p:sldId id="324" r:id="rId19"/>
    <p:sldId id="273" r:id="rId20"/>
    <p:sldId id="275" r:id="rId21"/>
    <p:sldId id="327" r:id="rId22"/>
    <p:sldId id="330" r:id="rId2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é Oliveira Trindade" initials="AOT" lastIdx="1" clrIdx="0">
    <p:extLst>
      <p:ext uri="{19B8F6BF-5375-455C-9EA6-DF929625EA0E}">
        <p15:presenceInfo xmlns:p15="http://schemas.microsoft.com/office/powerpoint/2012/main" userId="S-1-5-21-122357091-1196166148-3457567213-121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F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1513" autoAdjust="0"/>
  </p:normalViewPr>
  <p:slideViewPr>
    <p:cSldViewPr snapToGrid="0">
      <p:cViewPr varScale="1">
        <p:scale>
          <a:sx n="80" d="100"/>
          <a:sy n="80" d="100"/>
        </p:scale>
        <p:origin x="60" y="4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2305E-BDC4-4A2F-83AF-3373AE92F00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FFC4B-D78C-495B-8669-17122D9AA6C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113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754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dirty="0" smtClean="0">
              <a:ea typeface="ヒラギノ角ゴ Pro W3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0C5FFE-B865-4CB0-BDE1-F3A4F6F261ED}" type="slidenum">
              <a:rPr lang="en-US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20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FFC4B-D78C-495B-8669-17122D9AA6CF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2502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FFC4B-D78C-495B-8669-17122D9AA6CF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235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FFC4B-D78C-495B-8669-17122D9AA6CF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9065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FFC4B-D78C-495B-8669-17122D9AA6CF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7142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FFC4B-D78C-495B-8669-17122D9AA6CF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3135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FFC4B-D78C-495B-8669-17122D9AA6CF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6997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FFC4B-D78C-495B-8669-17122D9AA6CF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3175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FFC4B-D78C-495B-8669-17122D9AA6CF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5656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7475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3099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5345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5516884" y="3539729"/>
            <a:ext cx="6040201" cy="322659"/>
          </a:xfrm>
          <a:prstGeom prst="rect">
            <a:avLst/>
          </a:prstGeom>
        </p:spPr>
        <p:txBody>
          <a:bodyPr anchor="ctr"/>
          <a:lstStyle>
            <a:lvl1pPr algn="r">
              <a:defRPr sz="165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5516884" y="998935"/>
            <a:ext cx="6040201" cy="183324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4650" b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544148" indent="0">
              <a:buNone/>
              <a:defRPr sz="2400" b="1"/>
            </a:lvl2pPr>
            <a:lvl3pPr marL="1088296" indent="0">
              <a:buNone/>
              <a:defRPr sz="2175" b="1"/>
            </a:lvl3pPr>
            <a:lvl4pPr marL="1632444" indent="0">
              <a:buNone/>
              <a:defRPr sz="1875" b="1"/>
            </a:lvl4pPr>
            <a:lvl5pPr marL="2176592" indent="0">
              <a:buNone/>
              <a:defRPr sz="1875" b="1"/>
            </a:lvl5pPr>
            <a:lvl6pPr marL="2720740" indent="0">
              <a:buNone/>
              <a:defRPr sz="1875" b="1"/>
            </a:lvl6pPr>
            <a:lvl7pPr marL="3264888" indent="0">
              <a:buNone/>
              <a:defRPr sz="1875" b="1"/>
            </a:lvl7pPr>
            <a:lvl8pPr marL="3809036" indent="0">
              <a:buNone/>
              <a:defRPr sz="1875" b="1"/>
            </a:lvl8pPr>
            <a:lvl9pPr marL="4353184" indent="0">
              <a:buNone/>
              <a:defRPr sz="1875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831669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27180" y="1388269"/>
            <a:ext cx="148648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0" y="3429000"/>
            <a:ext cx="5141601" cy="3062447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8"/>
              </a:spcBef>
              <a:buFont typeface="+mj-lt"/>
              <a:buAutoNum type="arabicPeriod"/>
              <a:defRPr sz="165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929878" indent="-385763">
              <a:buSzPct val="100000"/>
              <a:buFont typeface="+mj-lt"/>
              <a:buAutoNum type="arabicPeriod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473994" indent="-385763">
              <a:buFont typeface="+mj-lt"/>
              <a:buAutoNum type="arabicPeriod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018110" indent="-385763">
              <a:buSzPct val="70000"/>
              <a:buFont typeface="+mj-lt"/>
              <a:buAutoNum type="arabicPeriod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2562225" indent="-385763">
              <a:buFont typeface="+mj-lt"/>
              <a:buAutoNum type="arabicPeriod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96000" y="998935"/>
            <a:ext cx="3955977" cy="225932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65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544148" indent="0">
              <a:buNone/>
              <a:defRPr sz="2400" b="1"/>
            </a:lvl2pPr>
            <a:lvl3pPr marL="1088296" indent="0">
              <a:buNone/>
              <a:defRPr sz="2175" b="1"/>
            </a:lvl3pPr>
            <a:lvl4pPr marL="1632444" indent="0">
              <a:buNone/>
              <a:defRPr sz="1875" b="1"/>
            </a:lvl4pPr>
            <a:lvl5pPr marL="2176592" indent="0">
              <a:buNone/>
              <a:defRPr sz="1875" b="1"/>
            </a:lvl5pPr>
            <a:lvl6pPr marL="2720740" indent="0">
              <a:buNone/>
              <a:defRPr sz="1875" b="1"/>
            </a:lvl6pPr>
            <a:lvl7pPr marL="3264888" indent="0">
              <a:buNone/>
              <a:defRPr sz="1875" b="1"/>
            </a:lvl7pPr>
            <a:lvl8pPr marL="3809036" indent="0">
              <a:buNone/>
              <a:defRPr sz="1875" b="1"/>
            </a:lvl8pPr>
            <a:lvl9pPr marL="4353184" indent="0">
              <a:buNone/>
              <a:defRPr sz="1875" b="1"/>
            </a:lvl9pPr>
          </a:lstStyle>
          <a:p>
            <a:pPr lvl="0"/>
            <a:r>
              <a:rPr lang="en-US" dirty="0" smtClean="0"/>
              <a:t>HOJE FALAREMOS SOBRE</a:t>
            </a:r>
          </a:p>
        </p:txBody>
      </p:sp>
    </p:spTree>
    <p:extLst>
      <p:ext uri="{BB962C8B-B14F-4D97-AF65-F5344CB8AC3E}">
        <p14:creationId xmlns:p14="http://schemas.microsoft.com/office/powerpoint/2010/main" val="183590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_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6069796" y="2027648"/>
            <a:ext cx="1001693" cy="1001301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825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r>
              <a:rPr lang="en-US" dirty="0" err="1" smtClean="0"/>
              <a:t>disponível</a:t>
            </a:r>
            <a:r>
              <a:rPr lang="en-US" dirty="0" smtClean="0"/>
              <a:t> no </a:t>
            </a:r>
            <a:r>
              <a:rPr lang="en-US" dirty="0" err="1" smtClean="0"/>
              <a:t>Guia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do PPT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3429000"/>
            <a:ext cx="6096000" cy="553641"/>
          </a:xfrm>
          <a:prstGeom prst="rect">
            <a:avLst/>
          </a:prstGeom>
        </p:spPr>
        <p:txBody>
          <a:bodyPr anchor="t"/>
          <a:lstStyle>
            <a:lvl1pPr algn="l">
              <a:defRPr sz="3000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142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98" y="283980"/>
            <a:ext cx="994047" cy="398675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3848412" y="283979"/>
            <a:ext cx="7892061" cy="419100"/>
          </a:xfrm>
          <a:prstGeom prst="rect">
            <a:avLst/>
          </a:prstGeom>
        </p:spPr>
        <p:txBody>
          <a:bodyPr anchor="t"/>
          <a:lstStyle>
            <a:lvl1pPr algn="r">
              <a:defRPr sz="24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1527" y="881350"/>
            <a:ext cx="2771831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8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544148" indent="0">
              <a:buNone/>
              <a:defRPr sz="2400" b="1"/>
            </a:lvl2pPr>
            <a:lvl3pPr marL="1088296" indent="0">
              <a:buNone/>
              <a:defRPr sz="2175" b="1"/>
            </a:lvl3pPr>
            <a:lvl4pPr marL="1632444" indent="0">
              <a:buNone/>
              <a:defRPr sz="1875" b="1"/>
            </a:lvl4pPr>
            <a:lvl5pPr marL="2176592" indent="0">
              <a:buNone/>
              <a:defRPr sz="1875" b="1"/>
            </a:lvl5pPr>
            <a:lvl6pPr marL="2720740" indent="0">
              <a:buNone/>
              <a:defRPr sz="1875" b="1"/>
            </a:lvl6pPr>
            <a:lvl7pPr marL="3264888" indent="0">
              <a:buNone/>
              <a:defRPr sz="1875" b="1"/>
            </a:lvl7pPr>
            <a:lvl8pPr marL="3809036" indent="0">
              <a:buNone/>
              <a:defRPr sz="1875" b="1"/>
            </a:lvl8pPr>
            <a:lvl9pPr marL="4353184" indent="0">
              <a:buNone/>
              <a:defRPr sz="1875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3848412" y="1568146"/>
            <a:ext cx="7892061" cy="499398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883444" indent="-339329">
              <a:buSzPct val="100000"/>
              <a:buFont typeface="Arial"/>
              <a:buChar char="•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359694" indent="-271463">
              <a:buSzPct val="70000"/>
              <a:buFont typeface="Courier New"/>
              <a:buChar char="o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1903810" indent="-271463">
              <a:buSzPct val="100000"/>
              <a:buFont typeface="Lucida Grande"/>
              <a:buChar char="–"/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1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131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4267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714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1358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3716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6194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4732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8827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0253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264E1-6584-414A-A1D7-2C8244F1F4BB}" type="datetimeFigureOut">
              <a:rPr lang="pt-BR" smtClean="0"/>
              <a:t>24/01/2017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31A18-75CF-412A-B0B7-D6F009AED5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813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/suporte" TargetMode="External"/><Relationship Id="rId2" Type="http://schemas.openxmlformats.org/officeDocument/2006/relationships/hyperlink" Target="https://suporte.totvs.com/download" TargetMode="Externa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HELOISA HELENA BRAGA / WENDEL PINHEIRO </a:t>
            </a:r>
            <a:r>
              <a:rPr lang="en-US" smtClean="0"/>
              <a:t>ALVES - JANEIRO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4088295" y="998935"/>
            <a:ext cx="7466657" cy="183324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TOTVS RESPONDE</a:t>
            </a:r>
          </a:p>
          <a:p>
            <a:pPr algn="ctr"/>
            <a:r>
              <a:rPr lang="en-US" dirty="0" smtClean="0">
                <a:solidFill>
                  <a:srgbClr val="FFFFFF"/>
                </a:solidFill>
              </a:rPr>
              <a:t>DIRF 2017</a:t>
            </a:r>
          </a:p>
        </p:txBody>
      </p:sp>
    </p:spTree>
    <p:extLst>
      <p:ext uri="{BB962C8B-B14F-4D97-AF65-F5344CB8AC3E}">
        <p14:creationId xmlns:p14="http://schemas.microsoft.com/office/powerpoint/2010/main" val="207486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96290" y="1246172"/>
            <a:ext cx="1128453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pt-BR" b="1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A Previdência Privada na DIRF de 2017 ano base 2016, sofreu as seguintes alterações:</a:t>
            </a:r>
          </a:p>
          <a:p>
            <a:pPr algn="just"/>
            <a:endParaRPr lang="pt-BR" b="1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1º: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Os valores descontados a título de previdência privada passam a ser informados discriminados mês a mês por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Operadora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de previdência complementar e não mais pelo valor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total, sendo obrigado a informar o CNPJ e o Nome Empresarial da mesma.</a:t>
            </a:r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endParaRPr lang="pt-BR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2º: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No Labore o usuário poderá cadastrar todas as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Operadoras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de previdência complementar para as quais houve descontos em folha de pagamento ao longo do ano de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2016</a:t>
            </a:r>
          </a:p>
          <a:p>
            <a:pPr algn="just"/>
            <a:endParaRPr lang="pt-BR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3º: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- Para cada entidade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deverá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ser informados o(s) evento(s) utilizado(s) para a realização dos descontos em folha de pagamento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</a:p>
          <a:p>
            <a:pPr lvl="0" algn="just"/>
            <a:endParaRPr lang="pt-BR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4º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: As empresas que utilizaram eventos diferentes para cada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Operadora deverão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apenas informar nos parâmetros da DIRF os eventos utilizados para o desconto em cada uma das entidades. O sistema efetuará o cálculo do total descontado em cada uma das entidades e informará os valores totais na DIRF.</a:t>
            </a:r>
            <a:r>
              <a:rPr lang="pt-BR" dirty="0"/>
              <a:t> </a:t>
            </a:r>
          </a:p>
          <a:p>
            <a:pPr lvl="0" algn="just"/>
            <a:endParaRPr lang="pt-BR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5º:As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empresas que utilizaram o mesmo evento para o desconto de mais de uma entidade poderão informar na ficha financeira dos funcionários os valores rateados por entidade.</a:t>
            </a:r>
          </a:p>
          <a:p>
            <a:pPr algn="just"/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Para isso podem criar eventos do tipo base de cálculo para cada uma das operadoras e utilizar os recursos de edição ou importação da ficha financeira para a inserção dos valores discriminados por entidade, e informa-los na parametrização da DIRF.</a:t>
            </a:r>
          </a:p>
          <a:p>
            <a:pPr algn="just"/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96290" y="790826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04 - PREVIDÊNCIA PRIVADA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95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60020" y="708769"/>
            <a:ext cx="4514851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pt-BR" b="1" dirty="0" smtClean="0">
              <a:solidFill>
                <a:srgbClr val="FF0000"/>
              </a:solidFill>
              <a:latin typeface="Arial Narrow"/>
              <a:cs typeface="Arial Narrow"/>
            </a:endParaRP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6º: Em 2016 os eventos referente a Previdência Complementar eram informados nos Campos 3(</a:t>
            </a:r>
            <a:r>
              <a:rPr lang="pt-BR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Rend.Tribut.Deduções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 e  IRRF) e campo 5 (</a:t>
            </a:r>
            <a:r>
              <a:rPr lang="pt-BR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rend.Sujeitos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  <a:r>
              <a:rPr lang="pt-BR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Tribut.Excl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.) dos Parâmetros da DIRF, no ano 2017, estes campos foram extintos, onde foi inserido um novo campo “Informações de Previdência Complementar (Previdência Privada).</a:t>
            </a: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- Como Parametrizar a nova Pasta: Acessar o campo “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Informações de Previdência Complementar (Previdência Privada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)&gt;Clicar em novo&gt;Informar CNPJ&gt;Nome Empresarial. Caso o usuário queira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copiar os eventos cadastrados no ano anterior poderá utilizar o recurso de “Copiar Informações da Previdência Privada DIRF 2016”, o sistema irá copiar os eventos dos campos 3 e 5. Lembrando que o sistema irá copiar os eventos para a Operadora selecionada, o cliente terá que acessar Operadora por Operadora e selecionar a opção “Copiar Informações da Previdência Privada da DIRF 2016, visto que cada Entidade possui um evento distinto.</a:t>
            </a:r>
          </a:p>
          <a:p>
            <a:pPr lvl="0" algn="just"/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endParaRPr lang="pt-BR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96290" y="728638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04 - PREVIDÊNCIA PRIVADA</a:t>
            </a:r>
            <a:endParaRPr lang="en-US" dirty="0"/>
          </a:p>
        </p:txBody>
      </p:sp>
      <p:sp>
        <p:nvSpPr>
          <p:cNvPr id="3" name="CaixaDeTexto 2"/>
          <p:cNvSpPr txBox="1"/>
          <p:nvPr/>
        </p:nvSpPr>
        <p:spPr>
          <a:xfrm>
            <a:off x="4674871" y="5715883"/>
            <a:ext cx="7460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>
                <a:solidFill>
                  <a:srgbClr val="FF0000"/>
                </a:solidFill>
                <a:latin typeface="Arial Narrow"/>
                <a:cs typeface="Arial Narrow"/>
              </a:rPr>
              <a:t>OBS: O sistema irá inserir os eventos de folha e 13º salário em um único local, onde terá um </a:t>
            </a:r>
            <a:r>
              <a:rPr lang="pt-BR" b="1" dirty="0" err="1" smtClean="0">
                <a:solidFill>
                  <a:srgbClr val="FF0000"/>
                </a:solidFill>
                <a:latin typeface="Arial Narrow"/>
                <a:cs typeface="Arial Narrow"/>
              </a:rPr>
              <a:t>flag</a:t>
            </a:r>
            <a:r>
              <a:rPr lang="pt-BR" b="1" dirty="0" smtClean="0">
                <a:solidFill>
                  <a:srgbClr val="FF0000"/>
                </a:solidFill>
                <a:latin typeface="Arial Narrow"/>
                <a:cs typeface="Arial Narrow"/>
              </a:rPr>
              <a:t> marcado diferenciando os eventos de 13º salário.</a:t>
            </a:r>
            <a:endParaRPr lang="pt-BR" b="1" dirty="0">
              <a:solidFill>
                <a:srgbClr val="FF0000"/>
              </a:solidFill>
              <a:latin typeface="Arial Narrow"/>
              <a:cs typeface="Arial Narrow"/>
            </a:endParaRPr>
          </a:p>
        </p:txBody>
      </p:sp>
      <p:pic>
        <p:nvPicPr>
          <p:cNvPr id="10" name="Espaço Reservado para Imagem 4" descr="TOTVS Série T Serviços (RM) Alias: CorporeRM | 1-DOMINGUES E PINH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3738" y="703079"/>
            <a:ext cx="6602740" cy="4705829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10772775" y="2981325"/>
            <a:ext cx="704850" cy="161925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4" name="Conector de seta reta 3"/>
          <p:cNvCxnSpPr/>
          <p:nvPr/>
        </p:nvCxnSpPr>
        <p:spPr>
          <a:xfrm flipH="1">
            <a:off x="10401300" y="1388269"/>
            <a:ext cx="685800" cy="5319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49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73570" y="913251"/>
            <a:ext cx="1101501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pt-BR" b="1" dirty="0" smtClean="0">
              <a:solidFill>
                <a:srgbClr val="FF0000"/>
              </a:solidFill>
              <a:latin typeface="Arial Narrow"/>
              <a:cs typeface="Arial Narrow"/>
            </a:endParaRPr>
          </a:p>
          <a:p>
            <a:pPr lvl="0" algn="just"/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No Labore o usuário poderá cadastrar todas as entidades de previdência complementar para as quais houve descontos em folha de pagamento ao longo do ano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de 2016.</a:t>
            </a:r>
          </a:p>
          <a:p>
            <a:pPr lvl="0" algn="just"/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endParaRPr lang="pt-BR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96290" y="874693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04 - PREVIDÊNCIA PRIVADA</a:t>
            </a:r>
            <a:endParaRPr lang="en-US" dirty="0"/>
          </a:p>
        </p:txBody>
      </p:sp>
      <p:sp>
        <p:nvSpPr>
          <p:cNvPr id="5" name="CaixaDeTexto 4"/>
          <p:cNvSpPr txBox="1"/>
          <p:nvPr/>
        </p:nvSpPr>
        <p:spPr>
          <a:xfrm>
            <a:off x="303443" y="4076799"/>
            <a:ext cx="110786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Para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cada entidade deverão ser informados o(s) evento(s) utilizado(s) para a realização dos descontos em folha de pagamento.</a:t>
            </a:r>
          </a:p>
          <a:p>
            <a:pPr algn="just"/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13" name="Espaço Reservado para Imagem 4" descr="TOTVS Série T Serviços (RM) Alias: CorporeRM | 1-DOMINGUES E PINH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3443" y="1767197"/>
            <a:ext cx="9444553" cy="2309602"/>
          </a:xfrm>
          <a:prstGeom prst="rect">
            <a:avLst/>
          </a:prstGeom>
        </p:spPr>
      </p:pic>
      <p:pic>
        <p:nvPicPr>
          <p:cNvPr id="14" name="Espaço Reservado para Imagem 4" descr="TOTVS Série T Serviços (RM) Alias: CorporeRM | 1-DOMINGUES E PINH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3443" y="4411996"/>
            <a:ext cx="9444553" cy="240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08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22715" y="703079"/>
            <a:ext cx="4019795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pt-BR" b="1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Através do modulo Anuais&gt;DIRF/Informe de Rendimentos&gt;Conversão de Operadora Perfil x Cadastro, o cliente terá a opção de converter as Operadoras  cadastras de acordo com cada perfil criado ao gerar a DIRF, através da Opção: Anuais&gt;DIRF/Informe de Rendimentos/Operadora de Assistência a Saúde, para o modulo: Anuais&gt;DIRF/Informe de Rendimentos/Operadora de Saúde.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Ao processar a conversão o Sistema irá criar um código sequencial.</a:t>
            </a:r>
            <a:endParaRPr lang="pt-BR" dirty="0"/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CONVERSÃO DE OPERADORA PERFIL X CADASTRO</a:t>
            </a:r>
            <a:endParaRPr lang="en-US" dirty="0"/>
          </a:p>
        </p:txBody>
      </p:sp>
      <p:sp>
        <p:nvSpPr>
          <p:cNvPr id="5" name="CaixaDeTexto 4"/>
          <p:cNvSpPr txBox="1"/>
          <p:nvPr/>
        </p:nvSpPr>
        <p:spPr>
          <a:xfrm>
            <a:off x="122715" y="5280660"/>
            <a:ext cx="68536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pt-BR" b="1" dirty="0">
                <a:solidFill>
                  <a:srgbClr val="4A5C61"/>
                </a:solidFill>
                <a:latin typeface="Arial Narrow"/>
                <a:cs typeface="Arial Narrow"/>
              </a:rPr>
              <a:t>OBS.: O SISTEMA </a:t>
            </a:r>
            <a:r>
              <a:rPr lang="pt-BR" b="1" dirty="0" smtClean="0">
                <a:solidFill>
                  <a:srgbClr val="4A5C61"/>
                </a:solidFill>
                <a:latin typeface="Arial Narrow"/>
                <a:cs typeface="Arial Narrow"/>
              </a:rPr>
              <a:t>SOMENTE </a:t>
            </a:r>
            <a:r>
              <a:rPr lang="pt-BR" b="1" dirty="0">
                <a:solidFill>
                  <a:srgbClr val="4A5C61"/>
                </a:solidFill>
                <a:latin typeface="Arial Narrow"/>
                <a:cs typeface="Arial Narrow"/>
              </a:rPr>
              <a:t>IRÁ LEVAR AS OPERADORAS PARA A DIRF </a:t>
            </a:r>
          </a:p>
          <a:p>
            <a:pPr algn="just"/>
            <a:r>
              <a:rPr lang="pt-BR" b="1" dirty="0">
                <a:solidFill>
                  <a:srgbClr val="4A5C61"/>
                </a:solidFill>
                <a:latin typeface="Arial Narrow"/>
                <a:cs typeface="Arial Narrow"/>
              </a:rPr>
              <a:t>SE </a:t>
            </a:r>
            <a:r>
              <a:rPr lang="pt-BR" b="1" dirty="0" smtClean="0">
                <a:solidFill>
                  <a:srgbClr val="4A5C61"/>
                </a:solidFill>
                <a:latin typeface="Arial Narrow"/>
                <a:cs typeface="Arial Narrow"/>
              </a:rPr>
              <a:t>  AS   MESMAS   </a:t>
            </a:r>
            <a:r>
              <a:rPr lang="pt-BR" b="1" dirty="0">
                <a:solidFill>
                  <a:srgbClr val="4A5C61"/>
                </a:solidFill>
                <a:latin typeface="Arial Narrow"/>
                <a:cs typeface="Arial Narrow"/>
              </a:rPr>
              <a:t>ESTIVEREM </a:t>
            </a:r>
            <a:r>
              <a:rPr lang="pt-BR" b="1" dirty="0" smtClean="0">
                <a:solidFill>
                  <a:srgbClr val="4A5C61"/>
                </a:solidFill>
                <a:latin typeface="Arial Narrow"/>
                <a:cs typeface="Arial Narrow"/>
              </a:rPr>
              <a:t>  CADASTRADAS   NO  MODULO </a:t>
            </a:r>
          </a:p>
          <a:p>
            <a:pPr algn="just"/>
            <a:r>
              <a:rPr lang="pt-BR" b="1" dirty="0" smtClean="0">
                <a:solidFill>
                  <a:srgbClr val="4A5C61"/>
                </a:solidFill>
                <a:latin typeface="Arial Narrow"/>
                <a:cs typeface="Arial Narrow"/>
              </a:rPr>
              <a:t>OPERADORA DE SAUDE.</a:t>
            </a:r>
            <a:endParaRPr lang="pt-BR" b="1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3" name="Imagem 2" descr="Conversor para Operadora de Saúd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891" y="975680"/>
            <a:ext cx="6830378" cy="410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38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90862" y="1201231"/>
            <a:ext cx="401979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pt-BR" b="1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Reembolso Plano de Saúde na DIRF de 2017 ano base 2016, sofreu as seguintes alterações:</a:t>
            </a:r>
          </a:p>
          <a:p>
            <a:pPr algn="just"/>
            <a:endParaRPr lang="pt-BR" b="1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1º: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As empresas que lançam valores a título de reembolsos de planos de saúde em folha de pagamento passam a  ter que informar na DIRF o nome e o CPF/CNPJ do prestador de serviço e o valor do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reembolso, separado por Operadora, Entidade, titular e dependentes.</a:t>
            </a: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O sistema irá buscar a tabela de Entidades do Vitae, caso a mesma não esteja cadastrada, o cliente terá opção através do modulo: Anuais &gt; DIRF/Informe de Rendimentos &gt; Cadastro Entidades (Prestador Plano de Saúde)</a:t>
            </a: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O cliente terá 04 opções para alimentar a tabela do Reembolso.</a:t>
            </a:r>
          </a:p>
          <a:p>
            <a:pPr algn="just"/>
            <a:r>
              <a:rPr lang="pt-BR" dirty="0"/>
              <a:t> </a:t>
            </a: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90862" y="881350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05 - REEMBOLSO PLANO DE SAÚDE</a:t>
            </a:r>
            <a:endParaRPr lang="en-US" dirty="0"/>
          </a:p>
        </p:txBody>
      </p:sp>
      <p:pic>
        <p:nvPicPr>
          <p:cNvPr id="3" name="Imagem 2" descr="Entidades: 01 - Zargon - 03.9.05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397" y="1688351"/>
            <a:ext cx="7264743" cy="4337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8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203560" y="1150540"/>
            <a:ext cx="492979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pt-BR" b="1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A) – Opção Anuais &gt; DIRF / Informe de Rendimentos&gt;Atualizar dados da DIRF&gt;Reembolso do Plano de Saúde </a:t>
            </a:r>
          </a:p>
          <a:p>
            <a:pPr lvl="0" algn="just"/>
            <a:endParaRPr lang="pt-BR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- Através desta opção, o sistema irá relacionar todos os funcionários de acordo com o código do evento informado, com o valor total referente ao desconto durante o ano de 2016 e não por competência.</a:t>
            </a: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O cliente irá realizar a distribuição manualmente de acordo com a operadora, o prestador, o titular e os dependentes caso houver reembolso.</a:t>
            </a: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O Sistema irá trazer como default o ano de 2016.</a:t>
            </a:r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r>
              <a:rPr lang="pt-BR" dirty="0"/>
              <a:t> </a:t>
            </a: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96290" y="790826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05 - REEMBOLSO PLANO DE SAÚDE</a:t>
            </a:r>
            <a:endParaRPr lang="en-US" dirty="0"/>
          </a:p>
        </p:txBody>
      </p:sp>
      <p:pic>
        <p:nvPicPr>
          <p:cNvPr id="8" name="Espaço Reservado para Imagem 4" descr="Atualização de dados para DIR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62337" y="3289181"/>
            <a:ext cx="6527373" cy="32948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203560" y="4552656"/>
            <a:ext cx="50977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dirty="0" smtClean="0">
              <a:solidFill>
                <a:srgbClr val="FF0000"/>
              </a:solidFill>
              <a:latin typeface="Arial Narrow"/>
              <a:cs typeface="Arial Narrow"/>
            </a:endParaRPr>
          </a:p>
          <a:p>
            <a:pPr algn="just"/>
            <a:endParaRPr lang="pt-BR" dirty="0" smtClean="0">
              <a:solidFill>
                <a:srgbClr val="FF0000"/>
              </a:solidFill>
              <a:latin typeface="Arial Narrow"/>
              <a:cs typeface="Arial Narrow"/>
            </a:endParaRPr>
          </a:p>
          <a:p>
            <a:pPr algn="just"/>
            <a:r>
              <a:rPr lang="pt-BR" dirty="0" smtClean="0">
                <a:solidFill>
                  <a:srgbClr val="FF0000"/>
                </a:solidFill>
                <a:latin typeface="Arial Narrow"/>
                <a:cs typeface="Arial Narrow"/>
              </a:rPr>
              <a:t>OBS</a:t>
            </a:r>
            <a:r>
              <a:rPr lang="pt-BR" dirty="0">
                <a:solidFill>
                  <a:srgbClr val="FF0000"/>
                </a:solidFill>
                <a:latin typeface="Arial Narrow"/>
                <a:cs typeface="Arial Narrow"/>
              </a:rPr>
              <a:t>.: O cliente terá que cadastrar </a:t>
            </a:r>
            <a:r>
              <a:rPr lang="pt-BR" dirty="0" smtClean="0">
                <a:solidFill>
                  <a:srgbClr val="FF0000"/>
                </a:solidFill>
                <a:latin typeface="Arial Narrow"/>
                <a:cs typeface="Arial Narrow"/>
              </a:rPr>
              <a:t>todas </a:t>
            </a:r>
            <a:r>
              <a:rPr lang="pt-BR" dirty="0">
                <a:solidFill>
                  <a:srgbClr val="FF0000"/>
                </a:solidFill>
                <a:latin typeface="Arial Narrow"/>
                <a:cs typeface="Arial Narrow"/>
              </a:rPr>
              <a:t>as entidades (Medico e </a:t>
            </a:r>
            <a:r>
              <a:rPr lang="pt-BR" dirty="0" smtClean="0">
                <a:solidFill>
                  <a:srgbClr val="FF0000"/>
                </a:solidFill>
                <a:latin typeface="Arial Narrow"/>
                <a:cs typeface="Arial Narrow"/>
              </a:rPr>
              <a:t>Clinicas  </a:t>
            </a:r>
            <a:r>
              <a:rPr lang="pt-BR" dirty="0">
                <a:solidFill>
                  <a:srgbClr val="FF0000"/>
                </a:solidFill>
                <a:latin typeface="Arial Narrow"/>
                <a:cs typeface="Arial Narrow"/>
              </a:rPr>
              <a:t>no </a:t>
            </a:r>
            <a:r>
              <a:rPr lang="pt-BR" dirty="0" smtClean="0">
                <a:solidFill>
                  <a:srgbClr val="FF0000"/>
                </a:solidFill>
                <a:latin typeface="Arial Narrow"/>
                <a:cs typeface="Arial Narrow"/>
              </a:rPr>
              <a:t>qual </a:t>
            </a:r>
            <a:r>
              <a:rPr lang="pt-BR" dirty="0">
                <a:solidFill>
                  <a:srgbClr val="FF0000"/>
                </a:solidFill>
                <a:latin typeface="Arial Narrow"/>
                <a:cs typeface="Arial Narrow"/>
              </a:rPr>
              <a:t>o colaborador teve o </a:t>
            </a:r>
            <a:r>
              <a:rPr lang="pt-BR" dirty="0" smtClean="0">
                <a:solidFill>
                  <a:srgbClr val="FF0000"/>
                </a:solidFill>
                <a:latin typeface="Arial Narrow"/>
                <a:cs typeface="Arial Narrow"/>
              </a:rPr>
              <a:t>reembolso). Os dados mais importantes no cadastro</a:t>
            </a:r>
          </a:p>
          <a:p>
            <a:pPr algn="just"/>
            <a:r>
              <a:rPr lang="pt-BR" dirty="0" smtClean="0">
                <a:solidFill>
                  <a:srgbClr val="FF0000"/>
                </a:solidFill>
                <a:latin typeface="Arial Narrow"/>
                <a:cs typeface="Arial Narrow"/>
              </a:rPr>
              <a:t>são o CPF/CNPJ e a Razão Social</a:t>
            </a:r>
            <a:endParaRPr lang="pt-BR" dirty="0">
              <a:solidFill>
                <a:srgbClr val="FF0000"/>
              </a:solidFill>
              <a:latin typeface="Arial Narrow"/>
              <a:cs typeface="Arial Narrow"/>
            </a:endParaRPr>
          </a:p>
          <a:p>
            <a:endParaRPr lang="pt-BR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2337" y="655557"/>
            <a:ext cx="6527373" cy="2741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32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96290" y="1688351"/>
            <a:ext cx="401979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pt-BR" b="1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B) – Para inserção manual  dos dados do Reembolso do Plano de Saúde, acessar: </a:t>
            </a:r>
          </a:p>
          <a:p>
            <a:pPr lvl="0" algn="just"/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Dados Cadastrais do Funcionário &gt; Anexo&gt; Movimento&gt; Reembolso da Operadora de Saúde , onde o cliente terá que inserir manualmente o Código da Operadora, dependente (caso houver), o evento referente a operadora, Entidade (Prestador de Serviço). Nesta opção o sistema irá trazer a chapa do funcionário.</a:t>
            </a: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</a:rPr>
              <a:t>Lembrando que os valores são anuais e não por competência.</a:t>
            </a:r>
            <a:endParaRPr lang="pt-BR" dirty="0"/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96290" y="875834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05 - REEMBOLSO PLANO DE SAÚDE</a:t>
            </a:r>
            <a:endParaRPr lang="en-US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430" y="1201231"/>
            <a:ext cx="67627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01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96290" y="1680249"/>
            <a:ext cx="401979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pt-BR" b="1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C) – Outra opção de inserção manual  dos dados do Reembolso do Plano de Saúde, acessar: </a:t>
            </a: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Anuais&gt; DIRF/ Informe de Rendimentos &gt; Reembolso da Operadora de Saúde&gt; Novo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 Nesta opção o cliente terá que informar, o código da Operadora,  chapa do funcionário, os dependentes (caso houver), o evento, Entidade(Prestador de Serviço), Ano Base, Valor anual atual  e valor Ano Anterior (caso houver)</a:t>
            </a:r>
            <a:endParaRPr lang="pt-BR" dirty="0"/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96290" y="875834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05 - REEMBOLSO PLANO DE SAÚDE</a:t>
            </a:r>
            <a:endParaRPr lang="en-US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590" y="1413843"/>
            <a:ext cx="673417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12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96290" y="1680249"/>
            <a:ext cx="4019795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pt-BR" b="1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lvl="0" algn="just"/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D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) – Para inserção manual  dos dados do Reembolso do Plano de Saúde, acessar: Anuais&gt;DIRF / Informe de Rendimentos&gt; Operadora de Saúde &gt; Anexos &gt; Reembolso da Operadora de Saúde&gt;Novo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 O sistema irá trazer como default o código  da Operadora selecionada, nesta opção o cliente terá que informar A Chapa do Funcionário,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O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s dependentes (caso houver),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O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 evento, Entidade(Prestador de Serviço), Ano Base, Valor Ano Atual  e valor Ano Anterior (caso houver)</a:t>
            </a:r>
            <a:endParaRPr lang="pt-BR" dirty="0"/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96290" y="875834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05 - REEMBOLSO PLANO DE SAÚDE</a:t>
            </a:r>
            <a:endParaRPr lang="en-US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116" y="1277270"/>
            <a:ext cx="6697010" cy="451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0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4908" y="2135932"/>
            <a:ext cx="1001302" cy="1001302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383632" y="4439653"/>
            <a:ext cx="9885157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3150" dirty="0">
                <a:solidFill>
                  <a:schemeClr val="bg1"/>
                </a:solidFill>
                <a:latin typeface="Arial Narrow"/>
                <a:cs typeface="Arial Narrow"/>
              </a:rPr>
              <a:t>PATHCS QUE IRÃO CONTEMPLAR APENAS A PARTE CADASTRAL DAS ALTERAÇÕES DO </a:t>
            </a:r>
            <a:r>
              <a:rPr lang="pt-BR" sz="3150" dirty="0" smtClean="0">
                <a:solidFill>
                  <a:schemeClr val="bg1"/>
                </a:solidFill>
                <a:latin typeface="Arial Narrow"/>
                <a:cs typeface="Arial Narrow"/>
              </a:rPr>
              <a:t>LAYOUT DA DIRF, </a:t>
            </a:r>
            <a:r>
              <a:rPr lang="pt-BR" sz="3150" dirty="0">
                <a:solidFill>
                  <a:schemeClr val="bg1"/>
                </a:solidFill>
                <a:latin typeface="Arial Narrow"/>
                <a:cs typeface="Arial Narrow"/>
              </a:rPr>
              <a:t>POSSIBILITANDO ASSIM A ANTECIPAÇÃO DOS AJUSTES </a:t>
            </a:r>
            <a:r>
              <a:rPr lang="pt-BR" sz="3150" dirty="0" smtClean="0">
                <a:solidFill>
                  <a:schemeClr val="bg1"/>
                </a:solidFill>
                <a:latin typeface="Arial Narrow"/>
                <a:cs typeface="Arial Narrow"/>
              </a:rPr>
              <a:t>NECESSÁRIOS.</a:t>
            </a:r>
            <a:endParaRPr lang="en-US" sz="315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11404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6096000" y="998935"/>
            <a:ext cx="3749279" cy="223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650">
                <a:solidFill>
                  <a:srgbClr val="00739C"/>
                </a:solidFill>
                <a:latin typeface="Arial Narrow"/>
                <a:cs typeface="Arial Narrow"/>
              </a:rPr>
              <a:t>HOJE FALAREMOS SOBRE</a:t>
            </a:r>
            <a:endParaRPr lang="en-US" sz="4650" dirty="0">
              <a:solidFill>
                <a:srgbClr val="00739C"/>
              </a:solidFill>
              <a:latin typeface="Arial Narrow"/>
              <a:cs typeface="Arial Narrow"/>
            </a:endParaRPr>
          </a:p>
        </p:txBody>
      </p:sp>
      <p:pic>
        <p:nvPicPr>
          <p:cNvPr id="1639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7910" y="1388269"/>
            <a:ext cx="14859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62726" y="3404937"/>
            <a:ext cx="8879305" cy="3039898"/>
          </a:xfrm>
        </p:spPr>
        <p:txBody>
          <a:bodyPr/>
          <a:lstStyle/>
          <a:p>
            <a:pPr lvl="0"/>
            <a:r>
              <a:rPr lang="pt-BR" dirty="0"/>
              <a:t>Valores de pensão alimentícia discriminados mês a mês e por dependente no arquivo da DIRF</a:t>
            </a:r>
            <a:r>
              <a:rPr lang="pt-BR" dirty="0" smtClean="0"/>
              <a:t>;</a:t>
            </a:r>
          </a:p>
          <a:p>
            <a:pPr lvl="0"/>
            <a:endParaRPr lang="pt-BR" dirty="0"/>
          </a:p>
          <a:p>
            <a:pPr lvl="0"/>
            <a:r>
              <a:rPr lang="pt-BR" dirty="0"/>
              <a:t>Valores de pensão pagos através de RRA discriminados por dependente</a:t>
            </a:r>
            <a:r>
              <a:rPr lang="pt-BR" dirty="0" smtClean="0"/>
              <a:t>;</a:t>
            </a:r>
          </a:p>
          <a:p>
            <a:pPr lvl="0"/>
            <a:endParaRPr lang="pt-BR" dirty="0"/>
          </a:p>
          <a:p>
            <a:pPr lvl="0"/>
            <a:r>
              <a:rPr lang="pt-BR" dirty="0"/>
              <a:t>Declaração dos valores pagos à advogados através de RRA</a:t>
            </a:r>
            <a:r>
              <a:rPr lang="pt-BR" dirty="0" smtClean="0"/>
              <a:t>;</a:t>
            </a:r>
          </a:p>
          <a:p>
            <a:pPr lvl="0"/>
            <a:endParaRPr lang="pt-BR" dirty="0"/>
          </a:p>
          <a:p>
            <a:pPr lvl="0"/>
            <a:r>
              <a:rPr lang="pt-BR" dirty="0"/>
              <a:t>Valores descontados a título de previdência complementar discriminados mês a mês por entidade</a:t>
            </a:r>
            <a:r>
              <a:rPr lang="pt-BR" dirty="0" smtClean="0"/>
              <a:t>;</a:t>
            </a:r>
          </a:p>
          <a:p>
            <a:pPr lvl="0"/>
            <a:endParaRPr lang="pt-BR" dirty="0"/>
          </a:p>
          <a:p>
            <a:pPr lvl="0"/>
            <a:r>
              <a:rPr lang="pt-BR" dirty="0"/>
              <a:t>Valores pagos a título de reembolsos de planos de saúde em folha de pagamento discriminados por prestador de serviço e entidades.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0839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30727" name="TextBox 18"/>
          <p:cNvSpPr txBox="1">
            <a:spLocks noChangeArrowheads="1"/>
          </p:cNvSpPr>
          <p:nvPr/>
        </p:nvSpPr>
        <p:spPr bwMode="auto">
          <a:xfrm>
            <a:off x="453733" y="1688351"/>
            <a:ext cx="1128453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1">
            <a:spAutoFit/>
          </a:bodyPr>
          <a:lstStyle>
            <a:defPPr>
              <a:defRPr lang="pt-BR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42950" lvl="1" indent="-285750">
              <a:buFont typeface="Arial" panose="020B0604020202020204" pitchFamily="34" charset="0"/>
              <a:buChar char="•"/>
              <a:defRPr>
                <a:solidFill>
                  <a:srgbClr val="4A5C61"/>
                </a:solidFill>
                <a:latin typeface="Arial Narrow"/>
                <a:cs typeface="Arial Narrow"/>
              </a:defRPr>
            </a:lvl2pPr>
            <a:lvl7pPr lvl="6">
              <a:defRPr>
                <a:solidFill>
                  <a:srgbClr val="4A5C61"/>
                </a:solidFill>
                <a:latin typeface="Arial Narrow"/>
                <a:cs typeface="Arial Narrow"/>
              </a:defRPr>
            </a:lvl7pPr>
            <a:lvl9pPr lvl="8">
              <a:defRPr>
                <a:solidFill>
                  <a:srgbClr val="4A5C61"/>
                </a:solidFill>
                <a:latin typeface="Arial Narrow"/>
                <a:cs typeface="Arial Narrow"/>
              </a:defRPr>
            </a:lvl9pPr>
          </a:lstStyle>
          <a:p>
            <a:pPr marL="0" indent="0">
              <a:buNone/>
            </a:pPr>
            <a:r>
              <a:rPr lang="pt-BR" dirty="0"/>
              <a:t>Os </a:t>
            </a:r>
            <a:r>
              <a:rPr lang="pt-BR" dirty="0" err="1"/>
              <a:t>Patchs</a:t>
            </a:r>
            <a:r>
              <a:rPr lang="pt-BR" dirty="0"/>
              <a:t> que contemplarão a DIRF 2017 (ano base 2016) serão disponibilizadas no </a:t>
            </a:r>
            <a:r>
              <a:rPr lang="pt-BR" u="sng" dirty="0">
                <a:hlinkClick r:id="rId2"/>
              </a:rPr>
              <a:t>Portal do Cliente</a:t>
            </a:r>
            <a:r>
              <a:rPr lang="pt-BR" dirty="0"/>
              <a:t> conforme abaixo:</a:t>
            </a:r>
          </a:p>
          <a:p>
            <a:pPr marL="0" indent="0">
              <a:buNone/>
            </a:pPr>
            <a:r>
              <a:rPr lang="pt-BR" dirty="0"/>
              <a:t> </a:t>
            </a:r>
          </a:p>
          <a:p>
            <a:pPr marL="0" indent="0">
              <a:buNone/>
            </a:pPr>
            <a:r>
              <a:rPr lang="pt-BR" dirty="0"/>
              <a:t>                </a:t>
            </a:r>
            <a:r>
              <a:rPr lang="pt-BR" b="1" dirty="0"/>
              <a:t>12.1.12.154</a:t>
            </a:r>
            <a:r>
              <a:rPr lang="pt-BR" dirty="0"/>
              <a:t>   ou superior</a:t>
            </a:r>
          </a:p>
          <a:p>
            <a:pPr marL="0" indent="0">
              <a:buNone/>
            </a:pPr>
            <a:r>
              <a:rPr lang="pt-BR" dirty="0"/>
              <a:t>                </a:t>
            </a:r>
            <a:r>
              <a:rPr lang="pt-BR" b="1" dirty="0"/>
              <a:t>12.1.13.140</a:t>
            </a:r>
            <a:r>
              <a:rPr lang="pt-BR" dirty="0"/>
              <a:t>   ou superior</a:t>
            </a:r>
          </a:p>
          <a:p>
            <a:pPr marL="0" indent="0">
              <a:buNone/>
            </a:pPr>
            <a:r>
              <a:rPr lang="pt-BR" b="1" dirty="0" smtClean="0"/>
              <a:t>                12.1.14.113</a:t>
            </a:r>
            <a:r>
              <a:rPr lang="pt-BR" dirty="0"/>
              <a:t>   ou superior</a:t>
            </a:r>
          </a:p>
          <a:p>
            <a:pPr marL="0" indent="0">
              <a:buNone/>
            </a:pPr>
            <a:r>
              <a:rPr lang="pt-BR" b="1" dirty="0" smtClean="0"/>
              <a:t>                12.1.15</a:t>
            </a:r>
            <a:r>
              <a:rPr lang="pt-BR" dirty="0"/>
              <a:t>*         ou superior</a:t>
            </a:r>
          </a:p>
          <a:p>
            <a:pPr marL="0" indent="0">
              <a:buNone/>
            </a:pPr>
            <a:r>
              <a:rPr lang="pt-BR" dirty="0"/>
              <a:t> </a:t>
            </a:r>
          </a:p>
          <a:p>
            <a:pPr marL="0" indent="0">
              <a:buNone/>
            </a:pPr>
            <a:r>
              <a:rPr lang="pt-BR" i="1" dirty="0"/>
              <a:t>* O release 12.1.15 possui previsão de liberação para 03/02/2017</a:t>
            </a:r>
            <a:endParaRPr lang="pt-BR" dirty="0"/>
          </a:p>
          <a:p>
            <a:pPr lvl="8"/>
            <a:endParaRPr lang="en-US" dirty="0"/>
          </a:p>
          <a:p>
            <a:pPr lvl="1"/>
            <a:r>
              <a:rPr lang="en-US" dirty="0"/>
              <a:t>Para </a:t>
            </a:r>
            <a:r>
              <a:rPr lang="en-US" dirty="0" err="1"/>
              <a:t>baixar</a:t>
            </a:r>
            <a:r>
              <a:rPr lang="en-US" dirty="0"/>
              <a:t> </a:t>
            </a:r>
            <a:r>
              <a:rPr lang="en-US" dirty="0" err="1"/>
              <a:t>acesse</a:t>
            </a:r>
            <a:r>
              <a:rPr lang="en-US" dirty="0"/>
              <a:t>: </a:t>
            </a:r>
            <a:r>
              <a:rPr lang="pt-BR" dirty="0" smtClean="0">
                <a:hlinkClick r:id="rId3" tooltip="http://www.totvs.com/suporte"/>
              </a:rPr>
              <a:t>www.totvs.com/suporte</a:t>
            </a:r>
            <a:endParaRPr lang="pt-BR" dirty="0" smtClean="0"/>
          </a:p>
          <a:p>
            <a:pPr lvl="1"/>
            <a:endParaRPr lang="pt-BR" dirty="0"/>
          </a:p>
          <a:p>
            <a:pPr marL="457200" lvl="1" indent="0">
              <a:buNone/>
            </a:pPr>
            <a:endParaRPr lang="pt-BR" dirty="0"/>
          </a:p>
          <a:p>
            <a:pPr marL="457200" lvl="1" indent="0">
              <a:buNone/>
            </a:pPr>
            <a:endParaRPr lang="pt-B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PATCHS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02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30727" name="TextBox 18"/>
          <p:cNvSpPr txBox="1">
            <a:spLocks noChangeArrowheads="1"/>
          </p:cNvSpPr>
          <p:nvPr/>
        </p:nvSpPr>
        <p:spPr bwMode="auto">
          <a:xfrm>
            <a:off x="453732" y="1008277"/>
            <a:ext cx="1138534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1">
            <a:spAutoFit/>
          </a:bodyPr>
          <a:lstStyle>
            <a:defPPr>
              <a:defRPr lang="pt-BR"/>
            </a:defPPr>
            <a:lvl1pPr marL="285750" indent="-285750">
              <a:buFont typeface="Arial" panose="020B0604020202020204" pitchFamily="34" charset="0"/>
              <a:buChar char="•"/>
              <a:defRPr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42950" lvl="1" indent="-285750">
              <a:buFont typeface="Arial" panose="020B0604020202020204" pitchFamily="34" charset="0"/>
              <a:buChar char="•"/>
              <a:defRPr>
                <a:solidFill>
                  <a:srgbClr val="4A5C61"/>
                </a:solidFill>
                <a:latin typeface="Arial Narrow"/>
                <a:cs typeface="Arial Narrow"/>
              </a:defRPr>
            </a:lvl2pPr>
            <a:lvl7pPr lvl="6">
              <a:defRPr>
                <a:solidFill>
                  <a:srgbClr val="4A5C61"/>
                </a:solidFill>
                <a:latin typeface="Arial Narrow"/>
                <a:cs typeface="Arial Narrow"/>
              </a:defRPr>
            </a:lvl7pPr>
            <a:lvl9pPr lvl="8">
              <a:defRPr>
                <a:solidFill>
                  <a:srgbClr val="4A5C61"/>
                </a:solidFill>
                <a:latin typeface="Arial Narrow"/>
                <a:cs typeface="Arial Narrow"/>
              </a:defRPr>
            </a:lvl9pPr>
          </a:lstStyle>
          <a:p>
            <a:r>
              <a:rPr lang="pt-BR" dirty="0"/>
              <a:t>Após atualizar, é necessário executar um Script, só de instalar o Patch, o Script aparecerá na pasta C:\totvs\CorporeRM\RM.Net\Scripts </a:t>
            </a:r>
            <a:r>
              <a:rPr lang="pt-BR" dirty="0" smtClean="0"/>
              <a:t>Específicos</a:t>
            </a:r>
            <a:endParaRPr lang="pt-BR" dirty="0"/>
          </a:p>
          <a:p>
            <a:pPr marL="0" indent="0">
              <a:buNone/>
            </a:pPr>
            <a:r>
              <a:rPr lang="pt-BR" dirty="0"/>
              <a:t> </a:t>
            </a:r>
          </a:p>
          <a:p>
            <a:r>
              <a:rPr lang="pt-BR" dirty="0"/>
              <a:t>Ao abrir o RM.Script.Executor.exe, aparecerá os Scripts abaixo</a:t>
            </a:r>
            <a:r>
              <a:rPr lang="pt-BR" dirty="0" smtClean="0"/>
              <a:t>:</a:t>
            </a:r>
            <a:endParaRPr lang="pt-BR" dirty="0"/>
          </a:p>
        </p:txBody>
      </p:sp>
      <p:pic>
        <p:nvPicPr>
          <p:cNvPr id="2052" name="Imagem 3" descr="image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09" y="2338889"/>
            <a:ext cx="8672012" cy="1703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556209" y="4415589"/>
            <a:ext cx="11126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O Script que pertence ao Labore e que deverá ser executado é o DB.DIRF.17.FOP (tem SQL e ORACLE), já o DB.DIRF.17.FIS pertence ao FISCAL.</a:t>
            </a:r>
          </a:p>
          <a:p>
            <a:r>
              <a:rPr lang="pt-BR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Ao executar o Script e acessar o RM, os </a:t>
            </a:r>
            <a:r>
              <a:rPr lang="pt-BR" dirty="0" err="1">
                <a:solidFill>
                  <a:srgbClr val="4A5C61"/>
                </a:solidFill>
                <a:latin typeface="Arial Narrow"/>
                <a:cs typeface="Arial Narrow"/>
              </a:rPr>
              <a:t>sub-menus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 da DIRF ficarão  bloqueados, será necessário  acessar : Serviços Globais &gt; Segurança &gt; Perfis - editar o PERFIL vinculado ao usuário e liberar permissão no item 08[ANUAIS], aba Acesso a Menus.</a:t>
            </a:r>
          </a:p>
        </p:txBody>
      </p:sp>
    </p:spTree>
    <p:extLst>
      <p:ext uri="{BB962C8B-B14F-4D97-AF65-F5344CB8AC3E}">
        <p14:creationId xmlns:p14="http://schemas.microsoft.com/office/powerpoint/2010/main" val="107157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/>
          <p:cNvSpPr>
            <a:spLocks noGrp="1"/>
          </p:cNvSpPr>
          <p:nvPr>
            <p:ph type="body" idx="13"/>
          </p:nvPr>
        </p:nvSpPr>
        <p:spPr>
          <a:xfrm>
            <a:off x="7051255" y="1498384"/>
            <a:ext cx="4580093" cy="533356"/>
          </a:xfrm>
        </p:spPr>
        <p:txBody>
          <a:bodyPr>
            <a:noAutofit/>
          </a:bodyPr>
          <a:lstStyle/>
          <a:p>
            <a:pPr defTabSz="543774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700" dirty="0" err="1">
                <a:solidFill>
                  <a:srgbClr val="FFFFFF"/>
                </a:solidFill>
              </a:rPr>
              <a:t>Heloísa</a:t>
            </a:r>
            <a:r>
              <a:rPr lang="en-US" sz="2700" dirty="0">
                <a:solidFill>
                  <a:srgbClr val="FFFFFF"/>
                </a:solidFill>
              </a:rPr>
              <a:t> Helena Braga</a:t>
            </a:r>
          </a:p>
        </p:txBody>
      </p:sp>
      <p:sp>
        <p:nvSpPr>
          <p:cNvPr id="7" name="Text Placeholder 9"/>
          <p:cNvSpPr txBox="1">
            <a:spLocks/>
          </p:cNvSpPr>
          <p:nvPr/>
        </p:nvSpPr>
        <p:spPr>
          <a:xfrm>
            <a:off x="7051255" y="2031740"/>
            <a:ext cx="4580093" cy="533356"/>
          </a:xfrm>
          <a:prstGeom prst="rect">
            <a:avLst/>
          </a:prstGeom>
        </p:spPr>
        <p:txBody>
          <a:bodyPr vert="horz" lIns="91382" tIns="45691" rIns="91382" bIns="45691" rtlCol="0" anchor="t">
            <a:normAutofit/>
          </a:bodyPr>
          <a:lstStyle>
            <a:lvl1pPr marL="0" marR="0" indent="0" algn="r" defTabSz="543774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2700" b="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54380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761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141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7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522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7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1902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7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283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7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0664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7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0442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7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Wendel Pinheiro Alves</a:t>
            </a:r>
            <a:endParaRPr lang="en-US" dirty="0"/>
          </a:p>
        </p:txBody>
      </p:sp>
      <p:sp>
        <p:nvSpPr>
          <p:cNvPr id="8" name="Text Placeholder 11"/>
          <p:cNvSpPr txBox="1">
            <a:spLocks/>
          </p:cNvSpPr>
          <p:nvPr/>
        </p:nvSpPr>
        <p:spPr>
          <a:xfrm>
            <a:off x="8747706" y="3534946"/>
            <a:ext cx="4580093" cy="5333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700" dirty="0">
                <a:solidFill>
                  <a:srgbClr val="FFFFFF"/>
                </a:solidFill>
                <a:latin typeface="Arial Narrow"/>
                <a:cs typeface="Arial Narrow"/>
              </a:rPr>
              <a:t>Obrigado ;) </a:t>
            </a:r>
          </a:p>
        </p:txBody>
      </p:sp>
    </p:spTree>
    <p:extLst>
      <p:ext uri="{BB962C8B-B14F-4D97-AF65-F5344CB8AC3E}">
        <p14:creationId xmlns:p14="http://schemas.microsoft.com/office/powerpoint/2010/main" val="363496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4344" y="2015616"/>
            <a:ext cx="1001302" cy="1001302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096000" y="3429000"/>
            <a:ext cx="6093619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150" dirty="0" smtClean="0">
                <a:solidFill>
                  <a:schemeClr val="bg1"/>
                </a:solidFill>
                <a:latin typeface="Arial Narrow"/>
                <a:cs typeface="Arial Narrow"/>
              </a:rPr>
              <a:t>ALTERAÇÕES  DIRF 2016-2017</a:t>
            </a:r>
          </a:p>
          <a:p>
            <a:endParaRPr lang="en-US" sz="315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95763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30727" name="TextBox 18"/>
          <p:cNvSpPr txBox="1">
            <a:spLocks noChangeArrowheads="1"/>
          </p:cNvSpPr>
          <p:nvPr/>
        </p:nvSpPr>
        <p:spPr bwMode="auto">
          <a:xfrm>
            <a:off x="453732" y="1457271"/>
            <a:ext cx="11284536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650" dirty="0">
                <a:solidFill>
                  <a:srgbClr val="4A5C61"/>
                </a:solidFill>
                <a:latin typeface="Arial Narrow"/>
                <a:cs typeface="Arial Narrow"/>
              </a:rPr>
              <a:t>A Secretaria da Receita Federal do Brasil promoveu alterações na DIRF 2017, entre elas destacamos as seguintes</a:t>
            </a:r>
            <a:r>
              <a:rPr lang="pt-BR" sz="1650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</a:p>
          <a:p>
            <a:endParaRPr lang="pt-BR" sz="165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sz="1650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sz="1650" b="1" dirty="0">
                <a:solidFill>
                  <a:srgbClr val="4A5C61"/>
                </a:solidFill>
                <a:latin typeface="Arial Narrow"/>
                <a:cs typeface="Arial Narrow"/>
              </a:rPr>
              <a:t>1. </a:t>
            </a:r>
            <a:r>
              <a:rPr lang="pt-BR" sz="1650" dirty="0" smtClean="0">
                <a:solidFill>
                  <a:srgbClr val="4A5C61"/>
                </a:solidFill>
                <a:latin typeface="Arial Narrow"/>
                <a:cs typeface="Arial Narrow"/>
              </a:rPr>
              <a:t>Os </a:t>
            </a:r>
            <a:r>
              <a:rPr lang="pt-BR" sz="1650" dirty="0">
                <a:solidFill>
                  <a:srgbClr val="4A5C61"/>
                </a:solidFill>
                <a:latin typeface="Arial Narrow"/>
                <a:cs typeface="Arial Narrow"/>
              </a:rPr>
              <a:t>valores de pensão alimentícia passam a ser informados na DIRF discriminados mês a mês e por dependente, não mais pelo valor total da pensão</a:t>
            </a:r>
            <a:r>
              <a:rPr lang="pt-BR" sz="1650" dirty="0" smtClean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</a:p>
          <a:p>
            <a:pPr algn="just"/>
            <a:endParaRPr lang="pt-BR" sz="165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sz="1650" b="1" dirty="0" smtClean="0">
                <a:solidFill>
                  <a:srgbClr val="4A5C61"/>
                </a:solidFill>
                <a:latin typeface="Arial Narrow"/>
                <a:cs typeface="Arial Narrow"/>
              </a:rPr>
              <a:t>2. </a:t>
            </a:r>
            <a:r>
              <a:rPr lang="pt-BR" sz="1650" dirty="0" smtClean="0">
                <a:solidFill>
                  <a:srgbClr val="4A5C61"/>
                </a:solidFill>
                <a:latin typeface="Arial Narrow"/>
                <a:cs typeface="Arial Narrow"/>
              </a:rPr>
              <a:t>As </a:t>
            </a:r>
            <a:r>
              <a:rPr lang="pt-BR" sz="1650" dirty="0">
                <a:solidFill>
                  <a:srgbClr val="4A5C61"/>
                </a:solidFill>
                <a:latin typeface="Arial Narrow"/>
                <a:cs typeface="Arial Narrow"/>
              </a:rPr>
              <a:t>empresas que pagaram rendimentos recebidos acumuladamente (RRA) ao longo de 2016 deverão informar os valores de pensão referentes aos meses da diferença salarial discriminados por dependente.</a:t>
            </a:r>
          </a:p>
          <a:p>
            <a:pPr algn="just"/>
            <a:endParaRPr lang="pt-BR" sz="165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sz="1650" b="1" dirty="0" smtClean="0">
                <a:solidFill>
                  <a:srgbClr val="4A5C61"/>
                </a:solidFill>
                <a:latin typeface="Arial Narrow"/>
                <a:cs typeface="Arial Narrow"/>
              </a:rPr>
              <a:t>3</a:t>
            </a:r>
            <a:r>
              <a:rPr lang="pt-BR" sz="1650" b="1" dirty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  <a:r>
              <a:rPr lang="pt-BR" sz="1650" dirty="0">
                <a:solidFill>
                  <a:srgbClr val="4A5C61"/>
                </a:solidFill>
                <a:latin typeface="Arial Narrow"/>
                <a:cs typeface="Arial Narrow"/>
              </a:rPr>
              <a:t> As empresas que pagaram rendimentos recebidos acumuladamente (RRA) ao longo de 2016 deverão informar na DIRF os valores pagos ao advogado</a:t>
            </a:r>
            <a:r>
              <a:rPr lang="pt-BR" sz="1650" dirty="0" smtClean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</a:p>
          <a:p>
            <a:pPr algn="just"/>
            <a:endParaRPr lang="pt-BR" sz="1650" dirty="0" smtClean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sz="1650" b="1" dirty="0" smtClean="0">
                <a:solidFill>
                  <a:srgbClr val="4A5C61"/>
                </a:solidFill>
                <a:latin typeface="Arial Narrow"/>
                <a:cs typeface="Arial Narrow"/>
              </a:rPr>
              <a:t>4</a:t>
            </a:r>
            <a:r>
              <a:rPr lang="pt-BR" sz="1650" b="1" dirty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  <a:r>
              <a:rPr lang="pt-BR" sz="1650" dirty="0">
                <a:solidFill>
                  <a:srgbClr val="4A5C61"/>
                </a:solidFill>
                <a:latin typeface="Arial Narrow"/>
                <a:cs typeface="Arial Narrow"/>
              </a:rPr>
              <a:t> Os valores descontados a título de previdência complementar passam a ser informados discriminados mês a mês por entidade e não mais pelo valor total</a:t>
            </a:r>
            <a:r>
              <a:rPr lang="pt-BR" sz="1650" dirty="0" smtClean="0">
                <a:solidFill>
                  <a:srgbClr val="4A5C61"/>
                </a:solidFill>
                <a:latin typeface="Arial Narrow"/>
                <a:cs typeface="Arial Narrow"/>
              </a:rPr>
              <a:t>.</a:t>
            </a:r>
          </a:p>
          <a:p>
            <a:pPr algn="just"/>
            <a:endParaRPr lang="pt-BR" dirty="0" smtClean="0"/>
          </a:p>
          <a:p>
            <a:pPr algn="just"/>
            <a:r>
              <a:rPr lang="pt-BR" sz="1650" b="1" dirty="0">
                <a:solidFill>
                  <a:srgbClr val="4A5C61"/>
                </a:solidFill>
                <a:latin typeface="Arial Narrow"/>
                <a:cs typeface="Arial Narrow"/>
              </a:rPr>
              <a:t>5. </a:t>
            </a:r>
            <a:r>
              <a:rPr lang="pt-BR" sz="1650" dirty="0">
                <a:solidFill>
                  <a:srgbClr val="4A5C61"/>
                </a:solidFill>
                <a:latin typeface="Arial Narrow"/>
                <a:cs typeface="Arial Narrow"/>
              </a:rPr>
              <a:t>As empresas que lançam valores a título de reembolsos de planos de saúde em folha de pagamento passam a  ter que informar na DIRF o nome e o CPF/CNPJ do prestador de serviço e o valor do reembolso.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ALTERAÇÕES  DIRF 2017</a:t>
            </a:r>
            <a:endParaRPr lang="pt-BR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756960"/>
            <a:ext cx="219932" cy="197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899829" rIns="91440" bIns="89982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 </a:t>
            </a:r>
            <a:endParaRPr kumimoji="0" lang="pt-BR" alt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29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96290" y="1227467"/>
            <a:ext cx="401979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A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Pensão Alimentícia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na DIRF de 2017 ano base 2016, sofreu as seguintes alterações: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1º: Em 2016, os dependentes eram discriminados somente no Informe de Rendimentos, em 2017, o arquivo gerado para a Receita também passou a discriminar por dependentes mês a mês e não mais pelo valor total.</a:t>
            </a:r>
          </a:p>
          <a:p>
            <a:pPr algn="just"/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96290" y="898548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01 - PENSÃO ALIMENTICIA</a:t>
            </a:r>
            <a:endParaRPr lang="en-US" dirty="0"/>
          </a:p>
        </p:txBody>
      </p:sp>
      <p:sp>
        <p:nvSpPr>
          <p:cNvPr id="2" name="CaixaDeTexto 1"/>
          <p:cNvSpPr txBox="1"/>
          <p:nvPr/>
        </p:nvSpPr>
        <p:spPr>
          <a:xfrm>
            <a:off x="189458" y="3369491"/>
            <a:ext cx="399340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Ao gerar a DIRF, o sistema irá validar o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valor</a:t>
            </a:r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da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ficha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 financeira  do  funcionário    com  o  </a:t>
            </a:r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valor da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movimentação da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Pensão Alimentícia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,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 caso  tenha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alguma divergência,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o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mesmo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 irá  gerar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um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 erro , 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informando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o código do evento com a data do pagamento.</a:t>
            </a:r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Caso tenha alguma divergência o cliente terá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que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ajustar os valores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manualmente, no movimento da Pensão e não na Ficha Financeira. O sistema irá dar a mensagem dos valores divergentes, mas gera o arquivo, com os valores errado.</a:t>
            </a:r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endParaRPr lang="pt-BR" dirty="0"/>
          </a:p>
        </p:txBody>
      </p:sp>
      <p:pic>
        <p:nvPicPr>
          <p:cNvPr id="9" name="Espaço Reservado para Imagem 4" descr="TOTVS Série T Serviços (RM) Alias: DPC12112 | 1553-MAN DIESEL &amp; TURBO BRASIL LTDA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000" y="1368000"/>
            <a:ext cx="7329600" cy="4212000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4521562" y="5783256"/>
            <a:ext cx="77184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  <a:latin typeface="Arial Narrow"/>
                <a:cs typeface="Arial Narrow"/>
              </a:rPr>
              <a:t>OBS: Se </a:t>
            </a:r>
            <a:r>
              <a:rPr lang="pt-BR" dirty="0">
                <a:solidFill>
                  <a:srgbClr val="FF0000"/>
                </a:solidFill>
                <a:latin typeface="Arial Narrow"/>
                <a:cs typeface="Arial Narrow"/>
              </a:rPr>
              <a:t>no cadastro do dependente </a:t>
            </a:r>
            <a:r>
              <a:rPr lang="pt-BR" dirty="0" smtClean="0">
                <a:solidFill>
                  <a:srgbClr val="FF0000"/>
                </a:solidFill>
                <a:latin typeface="Arial Narrow"/>
                <a:cs typeface="Arial Narrow"/>
              </a:rPr>
              <a:t>de Pensão, estiver </a:t>
            </a:r>
            <a:r>
              <a:rPr lang="pt-BR" dirty="0">
                <a:solidFill>
                  <a:srgbClr val="FF0000"/>
                </a:solidFill>
                <a:latin typeface="Arial Narrow"/>
                <a:cs typeface="Arial Narrow"/>
              </a:rPr>
              <a:t>inserido </a:t>
            </a:r>
            <a:r>
              <a:rPr lang="pt-BR" dirty="0" smtClean="0">
                <a:solidFill>
                  <a:srgbClr val="FF0000"/>
                </a:solidFill>
                <a:latin typeface="Arial Narrow"/>
                <a:cs typeface="Arial Narrow"/>
              </a:rPr>
              <a:t>um </a:t>
            </a:r>
            <a:r>
              <a:rPr lang="pt-BR" dirty="0">
                <a:solidFill>
                  <a:srgbClr val="FF0000"/>
                </a:solidFill>
                <a:latin typeface="Arial Narrow"/>
                <a:cs typeface="Arial Narrow"/>
              </a:rPr>
              <a:t>Movimento </a:t>
            </a:r>
            <a:r>
              <a:rPr lang="pt-BR" dirty="0" smtClean="0">
                <a:solidFill>
                  <a:srgbClr val="FF0000"/>
                </a:solidFill>
                <a:latin typeface="Arial Narrow"/>
                <a:cs typeface="Arial Narrow"/>
              </a:rPr>
              <a:t>de </a:t>
            </a:r>
            <a:endParaRPr lang="pt-BR" dirty="0">
              <a:solidFill>
                <a:srgbClr val="FF0000"/>
              </a:solidFill>
              <a:latin typeface="Arial Narrow"/>
              <a:cs typeface="Arial Narrow"/>
            </a:endParaRPr>
          </a:p>
          <a:p>
            <a:r>
              <a:rPr lang="pt-BR" dirty="0" smtClean="0">
                <a:solidFill>
                  <a:srgbClr val="FF0000"/>
                </a:solidFill>
                <a:latin typeface="Arial Narrow"/>
                <a:cs typeface="Arial Narrow"/>
              </a:rPr>
              <a:t>Pensão Alimentícia </a:t>
            </a:r>
            <a:r>
              <a:rPr lang="pt-BR" dirty="0">
                <a:solidFill>
                  <a:srgbClr val="FF0000"/>
                </a:solidFill>
                <a:latin typeface="Arial Narrow"/>
                <a:cs typeface="Arial Narrow"/>
              </a:rPr>
              <a:t>e não existir os valores informados na ficha financeira, o sistema </a:t>
            </a:r>
          </a:p>
          <a:p>
            <a:r>
              <a:rPr lang="pt-BR" dirty="0">
                <a:solidFill>
                  <a:srgbClr val="FF0000"/>
                </a:solidFill>
                <a:latin typeface="Arial Narrow"/>
                <a:cs typeface="Arial Narrow"/>
              </a:rPr>
              <a:t>Não valida e nem leva para a DIRF </a:t>
            </a:r>
          </a:p>
        </p:txBody>
      </p:sp>
    </p:spTree>
    <p:extLst>
      <p:ext uri="{BB962C8B-B14F-4D97-AF65-F5344CB8AC3E}">
        <p14:creationId xmlns:p14="http://schemas.microsoft.com/office/powerpoint/2010/main" val="162324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202635" y="1201231"/>
            <a:ext cx="401979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A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Pensão Alimentícia RRA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na DIRF de 2017 ano base 2016, sofreu as seguintes alterações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:</a:t>
            </a:r>
          </a:p>
          <a:p>
            <a:pPr lvl="0" algn="just"/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As empresas que pagaram rendimentos recebidos acumuladamente (RRA) ao longo de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2016,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deverão informar os valores de pensão referentes aos meses da diferença salarial discriminados por dependente.</a:t>
            </a:r>
          </a:p>
          <a:p>
            <a:pPr algn="just"/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O cálculo de RRA realizado através das rotinas do produto já discrimina os valores de pensão alimentícia por dependente, nesse caso, não há nenhum processo adicional a ser feito, o próprio produto informará na DIRF os valores rateados.</a:t>
            </a:r>
          </a:p>
          <a:p>
            <a:pPr algn="just"/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Para os clientes que realizaram cálculos de RRA externos ao Labore e informaram no produto os valores calculados existe a necessidade de informar o rateio da pensão alimentícia do RRA, para isso foi criada a interface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conforme exemplo.</a:t>
            </a:r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778352" y="1371071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202634" y="881350"/>
            <a:ext cx="2826497" cy="789803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62279" y="302310"/>
            <a:ext cx="11284537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02 - PENSÃO ALIMENTICIA RRA</a:t>
            </a:r>
            <a:endParaRPr lang="en-US" dirty="0"/>
          </a:p>
        </p:txBody>
      </p:sp>
      <p:sp>
        <p:nvSpPr>
          <p:cNvPr id="3" name="CaixaDeTexto 2"/>
          <p:cNvSpPr txBox="1"/>
          <p:nvPr/>
        </p:nvSpPr>
        <p:spPr>
          <a:xfrm>
            <a:off x="4222431" y="5669280"/>
            <a:ext cx="77243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Acessar o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Histórico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de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RRA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no cadastro do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funcionário </a:t>
            </a:r>
            <a:r>
              <a:rPr lang="pt-BR" dirty="0">
                <a:solidFill>
                  <a:srgbClr val="4A5C61"/>
                </a:solidFill>
                <a:latin typeface="Arial Narrow"/>
                <a:cs typeface="Arial Narrow"/>
              </a:rPr>
              <a:t>editar 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o lançamento referente a diferença, o sistema irá trazer  todos  os  dependentes   com incidência a Pensão Alimentícia, informar os valores de acordo com cada dependente, o sistema só irá habilitar o campo “Detalhar Pensão por Dependente”, após salvar as informações anterior. </a:t>
            </a:r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pic>
        <p:nvPicPr>
          <p:cNvPr id="4" name="Imagem 3" descr="Histórico de Rend. Recebidos Acumuladament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197" y="951171"/>
            <a:ext cx="7544853" cy="4477178"/>
          </a:xfrm>
          <a:prstGeom prst="rect">
            <a:avLst/>
          </a:prstGeom>
        </p:spPr>
      </p:pic>
      <p:cxnSp>
        <p:nvCxnSpPr>
          <p:cNvPr id="8" name="Conector de seta reta 7"/>
          <p:cNvCxnSpPr/>
          <p:nvPr/>
        </p:nvCxnSpPr>
        <p:spPr>
          <a:xfrm flipH="1">
            <a:off x="10332720" y="3977640"/>
            <a:ext cx="662940" cy="6972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34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96290" y="909377"/>
            <a:ext cx="4479675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RRA na DIRF de 2017 ano base 2016, sofreu as seguintes alterações:</a:t>
            </a:r>
          </a:p>
          <a:p>
            <a:pPr algn="just"/>
            <a:r>
              <a:rPr lang="pt-BR" b="1" dirty="0" smtClean="0">
                <a:solidFill>
                  <a:srgbClr val="4A5C61"/>
                </a:solidFill>
                <a:latin typeface="Arial Narrow"/>
                <a:cs typeface="Arial Narrow"/>
              </a:rPr>
              <a:t>Foi criado o processo: Transfere valores referente a RRA da ficha financeira para o histórico de RRA. Em Anuais&gt;DIRF/Informe de Rendimentos&gt;Atualizar Dados da DIRF</a:t>
            </a:r>
          </a:p>
          <a:p>
            <a:pPr algn="just"/>
            <a:r>
              <a:rPr lang="pt-BR" b="1" dirty="0" smtClean="0">
                <a:solidFill>
                  <a:srgbClr val="4A5C61"/>
                </a:solidFill>
                <a:latin typeface="Arial Narrow"/>
                <a:cs typeface="Arial Narrow"/>
              </a:rPr>
              <a:t>Este processo tem como base pegar todas as informações referente aos eventos de RRA que estão lançados na ficha financeira e preencher a tabela PFHSTRRA.</a:t>
            </a:r>
          </a:p>
          <a:p>
            <a:pPr algn="just"/>
            <a:r>
              <a:rPr lang="pt-BR" b="1" dirty="0" smtClean="0">
                <a:solidFill>
                  <a:srgbClr val="4A5C61"/>
                </a:solidFill>
                <a:latin typeface="Arial Narrow"/>
                <a:cs typeface="Arial Narrow"/>
              </a:rPr>
              <a:t>O Sistema irá fazer validação da Máscara de seção.</a:t>
            </a:r>
          </a:p>
          <a:p>
            <a:pPr lvl="0"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De acordo com a tela em anexo, deverá informar a data referente a qual mês irá transferir as informações da ficha financeira para o histórico, caso a empresa já possui informações no histórico, a mesma terá opção de sobrescrever as informações existentes. Caso este parâmetro não seja marcado, ao final do processo o sistema irá retornar uma mensagem informando que já existe um histórico e o processo não foi executado.</a:t>
            </a:r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96290" y="589496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03 - RRA</a:t>
            </a:r>
            <a:endParaRPr lang="en-US" dirty="0"/>
          </a:p>
        </p:txBody>
      </p:sp>
      <p:pic>
        <p:nvPicPr>
          <p:cNvPr id="5" name="Imagem 4" descr="Atualização de dados para DIR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510" y="703913"/>
            <a:ext cx="6258742" cy="4495104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675965" y="5417544"/>
            <a:ext cx="7516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>
                <a:solidFill>
                  <a:srgbClr val="4A5C61"/>
                </a:solidFill>
                <a:latin typeface="Arial Narrow"/>
                <a:cs typeface="Arial Narrow"/>
              </a:rPr>
              <a:t>OBS.: O sistema processava o calculo do RRA e guardava a movimentação apenas na </a:t>
            </a:r>
            <a:r>
              <a:rPr lang="pt-BR" b="1" dirty="0" smtClean="0">
                <a:solidFill>
                  <a:srgbClr val="4A5C61"/>
                </a:solidFill>
                <a:latin typeface="Arial Narrow"/>
                <a:cs typeface="Arial Narrow"/>
              </a:rPr>
              <a:t>ficha </a:t>
            </a:r>
            <a:r>
              <a:rPr lang="pt-BR" b="1" dirty="0">
                <a:solidFill>
                  <a:srgbClr val="4A5C61"/>
                </a:solidFill>
                <a:latin typeface="Arial Narrow"/>
                <a:cs typeface="Arial Narrow"/>
              </a:rPr>
              <a:t>financeira, para que as informações sejam </a:t>
            </a:r>
            <a:r>
              <a:rPr lang="pt-BR" b="1" dirty="0" smtClean="0">
                <a:solidFill>
                  <a:srgbClr val="4A5C61"/>
                </a:solidFill>
                <a:latin typeface="Arial Narrow"/>
                <a:cs typeface="Arial Narrow"/>
              </a:rPr>
              <a:t>informadas na </a:t>
            </a:r>
            <a:r>
              <a:rPr lang="pt-BR" b="1" dirty="0">
                <a:solidFill>
                  <a:srgbClr val="4A5C61"/>
                </a:solidFill>
                <a:latin typeface="Arial Narrow"/>
                <a:cs typeface="Arial Narrow"/>
              </a:rPr>
              <a:t>DIRF/2017, </a:t>
            </a:r>
            <a:r>
              <a:rPr lang="pt-BR" b="1" dirty="0" smtClean="0">
                <a:solidFill>
                  <a:srgbClr val="4A5C61"/>
                </a:solidFill>
                <a:latin typeface="Arial Narrow"/>
                <a:cs typeface="Arial Narrow"/>
              </a:rPr>
              <a:t>o sistema passará a  </a:t>
            </a:r>
            <a:r>
              <a:rPr lang="pt-BR" b="1" dirty="0">
                <a:solidFill>
                  <a:srgbClr val="4A5C61"/>
                </a:solidFill>
                <a:latin typeface="Arial Narrow"/>
                <a:cs typeface="Arial Narrow"/>
              </a:rPr>
              <a:t>alimentar esta tabela de </a:t>
            </a:r>
            <a:r>
              <a:rPr lang="pt-BR" b="1" dirty="0" smtClean="0">
                <a:solidFill>
                  <a:srgbClr val="4A5C61"/>
                </a:solidFill>
                <a:latin typeface="Arial Narrow"/>
                <a:cs typeface="Arial Narrow"/>
              </a:rPr>
              <a:t>histórico (PFHSTRRA). Informando apenas os códigos de cálculos 204 / 205 / 206 / 207 / 216.</a:t>
            </a:r>
            <a:endParaRPr lang="pt-BR" b="1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62718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96290" y="1476333"/>
            <a:ext cx="4019795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Foi disponibilizado no sistema a possibilidade de atualizar todas as informações referente a tela do histórico do RRA, como: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Identificador de Pagamento;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Natureza do RRA;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Dados do Advogado;</a:t>
            </a:r>
          </a:p>
          <a:p>
            <a:pPr marL="285750" indent="-285750" algn="just">
              <a:buFontTx/>
              <a:buChar char="-"/>
            </a:pP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Dados do Processo, neste </a:t>
            </a:r>
            <a:r>
              <a:rPr lang="pt-BR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agrupador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 será informado apenas os campos “</a:t>
            </a:r>
            <a:r>
              <a:rPr lang="pt-BR" dirty="0" err="1" smtClean="0">
                <a:solidFill>
                  <a:srgbClr val="4A5C61"/>
                </a:solidFill>
                <a:latin typeface="Arial Narrow"/>
                <a:cs typeface="Arial Narrow"/>
              </a:rPr>
              <a:t>Nro</a:t>
            </a:r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. Do Processo e Valor das Despesas Ação Judicial.”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Através do modulo: Anuais&gt;DIRF/Informe de Rendimentos&gt;Atualiza dados do histórico do RRA&gt; Executar&gt; Irá abrir uma segunda tela onde deverá informar o período a ser transferido.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Este processo deverá ser processado após o processo: ”Transfere valores referente a RRA da ficha financeira para o Histórico do RRA”.</a:t>
            </a:r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  <a:p>
            <a:pPr algn="just"/>
            <a:endParaRPr lang="pt-BR" dirty="0" smtClean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96290" y="877531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03 - RRA</a:t>
            </a:r>
            <a:endParaRPr lang="en-US" dirty="0"/>
          </a:p>
        </p:txBody>
      </p:sp>
      <p:pic>
        <p:nvPicPr>
          <p:cNvPr id="2" name="Imagem 1" descr="Atualização de dados para DIR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565" y="881351"/>
            <a:ext cx="7258437" cy="3272638"/>
          </a:xfrm>
          <a:prstGeom prst="rect">
            <a:avLst/>
          </a:prstGeom>
        </p:spPr>
      </p:pic>
      <p:pic>
        <p:nvPicPr>
          <p:cNvPr id="3" name="Imagem 2" descr="Atualização de dados para DIR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564" y="4332261"/>
            <a:ext cx="7258437" cy="221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43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Box 18"/>
          <p:cNvSpPr txBox="1">
            <a:spLocks noChangeArrowheads="1"/>
          </p:cNvSpPr>
          <p:nvPr/>
        </p:nvSpPr>
        <p:spPr bwMode="auto">
          <a:xfrm>
            <a:off x="174239" y="1201231"/>
            <a:ext cx="4019795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O RRA tem duas opções de pagamento: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1º Pago pelo declarante (Empresa)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2º Pago pelo Advogado – Ao selecionar esta opção automaticamente terá que informar o numero do processo.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3º Natureza do RRA = Será tipo um histórico para informar o motivo do pagamento no máximo 50 dígitos.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4º Nome = Nome do Advogado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5º CPF ou CNPJ do Advogado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6 º Numero do Processo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7º Informar se será valor único para todos os funcionários ou se será um percentual do valor pago a cada funcionário.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8º A empresa terá a opção de digitar individualmente o valor para cada funcionário.</a:t>
            </a:r>
          </a:p>
          <a:p>
            <a:pPr algn="just"/>
            <a:r>
              <a:rPr lang="pt-BR" dirty="0" smtClean="0">
                <a:solidFill>
                  <a:srgbClr val="4A5C61"/>
                </a:solidFill>
                <a:latin typeface="Arial Narrow"/>
                <a:cs typeface="Arial Narrow"/>
              </a:rPr>
              <a:t>Ao marcar a opção acima, irá aparecer uma tela, onde o usuário terá que informar valor de cada funcionário.</a:t>
            </a:r>
            <a:endParaRPr lang="pt-BR" dirty="0">
              <a:solidFill>
                <a:srgbClr val="4A5C61"/>
              </a:solidFill>
              <a:latin typeface="Arial Narrow"/>
              <a:cs typeface="Arial Narrow"/>
            </a:endParaRPr>
          </a:p>
        </p:txBody>
      </p:sp>
      <p:sp>
        <p:nvSpPr>
          <p:cNvPr id="26630" name="TextBox 5"/>
          <p:cNvSpPr txBox="1">
            <a:spLocks noChangeArrowheads="1"/>
          </p:cNvSpPr>
          <p:nvPr/>
        </p:nvSpPr>
        <p:spPr bwMode="auto">
          <a:xfrm>
            <a:off x="2967038" y="1388269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t-BR" sz="135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174239" y="881350"/>
            <a:ext cx="2770748" cy="639762"/>
          </a:xfrm>
        </p:spPr>
        <p:txBody>
          <a:bodyPr/>
          <a:lstStyle/>
          <a:p>
            <a:r>
              <a:rPr lang="en-US" dirty="0" smtClean="0"/>
              <a:t>ALTERAÇÕES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49291" y="283979"/>
            <a:ext cx="7888978" cy="419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03 - RRA</a:t>
            </a:r>
            <a:endParaRPr lang="en-US" dirty="0"/>
          </a:p>
        </p:txBody>
      </p:sp>
      <p:pic>
        <p:nvPicPr>
          <p:cNvPr id="4099" name="Imagem 13" descr="image0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431" y="703079"/>
            <a:ext cx="6788385" cy="3486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m 1" descr="Atualização de dados para DIR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432" y="4336869"/>
            <a:ext cx="6788385" cy="242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11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9610</TotalTime>
  <Words>2186</Words>
  <Application>Microsoft Office PowerPoint</Application>
  <PresentationFormat>Widescreen</PresentationFormat>
  <Paragraphs>183</Paragraphs>
  <Slides>22</Slides>
  <Notes>10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31" baseType="lpstr">
      <vt:lpstr>Arial</vt:lpstr>
      <vt:lpstr>Arial Narrow</vt:lpstr>
      <vt:lpstr>Calibri</vt:lpstr>
      <vt:lpstr>Calibri Light</vt:lpstr>
      <vt:lpstr>Courier New</vt:lpstr>
      <vt:lpstr>Lucida Grande</vt:lpstr>
      <vt:lpstr>Segoe UI</vt:lpstr>
      <vt:lpstr>ヒラギノ角ゴ Pro W3</vt:lpstr>
      <vt:lpstr>Tema do Office</vt:lpstr>
      <vt:lpstr>HELOISA HELENA BRAGA / WENDEL PINHEIRO ALVES - JANEIRO 2017</vt:lpstr>
      <vt:lpstr>Apresentação do PowerPoint</vt:lpstr>
      <vt:lpstr>Apresentação do PowerPoint</vt:lpstr>
      <vt:lpstr>ALTERAÇÕES  DIRF 2017</vt:lpstr>
      <vt:lpstr>01 - PENSÃO ALIMENTICIA</vt:lpstr>
      <vt:lpstr>02 - PENSÃO ALIMENTICIA RRA</vt:lpstr>
      <vt:lpstr>03 - RRA</vt:lpstr>
      <vt:lpstr>03 - RRA</vt:lpstr>
      <vt:lpstr>03 - RRA</vt:lpstr>
      <vt:lpstr>04 - PREVIDÊNCIA PRIVADA</vt:lpstr>
      <vt:lpstr>04 - PREVIDÊNCIA PRIVADA</vt:lpstr>
      <vt:lpstr>04 - PREVIDÊNCIA PRIVADA</vt:lpstr>
      <vt:lpstr>CONVERSÃO DE OPERADORA PERFIL X CADASTRO</vt:lpstr>
      <vt:lpstr>05 - REEMBOLSO PLANO DE SAÚDE</vt:lpstr>
      <vt:lpstr>05 - REEMBOLSO PLANO DE SAÚDE</vt:lpstr>
      <vt:lpstr>05 - REEMBOLSO PLANO DE SAÚDE</vt:lpstr>
      <vt:lpstr>05 - REEMBOLSO PLANO DE SAÚDE</vt:lpstr>
      <vt:lpstr>05 - REEMBOLSO PLANO DE SAÚDE</vt:lpstr>
      <vt:lpstr>Apresentação do PowerPoint</vt:lpstr>
      <vt:lpstr>PATCHS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NAJARIANE SOARES/ ANDRÉ TRINDADE, JANEIRO 2015</dc:title>
  <dc:creator>Joyce Rodrigues Nereu</dc:creator>
  <cp:lastModifiedBy>Heloisa Helena Braga</cp:lastModifiedBy>
  <cp:revision>327</cp:revision>
  <dcterms:created xsi:type="dcterms:W3CDTF">2015-01-21T13:09:50Z</dcterms:created>
  <dcterms:modified xsi:type="dcterms:W3CDTF">2017-01-25T10:41:36Z</dcterms:modified>
</cp:coreProperties>
</file>