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handoutMasterIdLst>
    <p:handoutMasterId r:id="rId48"/>
  </p:handoutMasterIdLst>
  <p:sldIdLst>
    <p:sldId id="331" r:id="rId2"/>
    <p:sldId id="264" r:id="rId3"/>
    <p:sldId id="460" r:id="rId4"/>
    <p:sldId id="542" r:id="rId5"/>
    <p:sldId id="529" r:id="rId6"/>
    <p:sldId id="528" r:id="rId7"/>
    <p:sldId id="509" r:id="rId8"/>
    <p:sldId id="525" r:id="rId9"/>
    <p:sldId id="543" r:id="rId10"/>
    <p:sldId id="547" r:id="rId11"/>
    <p:sldId id="544" r:id="rId12"/>
    <p:sldId id="527" r:id="rId13"/>
    <p:sldId id="523" r:id="rId14"/>
    <p:sldId id="548" r:id="rId15"/>
    <p:sldId id="549" r:id="rId16"/>
    <p:sldId id="546" r:id="rId17"/>
    <p:sldId id="539" r:id="rId18"/>
    <p:sldId id="530" r:id="rId19"/>
    <p:sldId id="551" r:id="rId20"/>
    <p:sldId id="534" r:id="rId21"/>
    <p:sldId id="552" r:id="rId22"/>
    <p:sldId id="553" r:id="rId23"/>
    <p:sldId id="554" r:id="rId24"/>
    <p:sldId id="556" r:id="rId25"/>
    <p:sldId id="555" r:id="rId26"/>
    <p:sldId id="557" r:id="rId27"/>
    <p:sldId id="558" r:id="rId28"/>
    <p:sldId id="533" r:id="rId29"/>
    <p:sldId id="535" r:id="rId30"/>
    <p:sldId id="532" r:id="rId31"/>
    <p:sldId id="559" r:id="rId32"/>
    <p:sldId id="560" r:id="rId33"/>
    <p:sldId id="561" r:id="rId34"/>
    <p:sldId id="449" r:id="rId35"/>
    <p:sldId id="536" r:id="rId36"/>
    <p:sldId id="562" r:id="rId37"/>
    <p:sldId id="474" r:id="rId38"/>
    <p:sldId id="537" r:id="rId39"/>
    <p:sldId id="538" r:id="rId40"/>
    <p:sldId id="541" r:id="rId41"/>
    <p:sldId id="540" r:id="rId42"/>
    <p:sldId id="563" r:id="rId43"/>
    <p:sldId id="477" r:id="rId44"/>
    <p:sldId id="545" r:id="rId45"/>
    <p:sldId id="369" r:id="rId46"/>
  </p:sldIdLst>
  <p:sldSz cx="16249650" cy="9144000"/>
  <p:notesSz cx="6819900" cy="9918700"/>
  <p:defaultTextStyle>
    <a:defPPr>
      <a:defRPr lang="en-US"/>
    </a:defPPr>
    <a:lvl1pPr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p:defaultTextStyle>
  <p:extLst>
    <p:ext uri="{EFAFB233-063F-42B5-8137-9DF3F51BA10A}">
      <p15:sldGuideLst xmlns:p15="http://schemas.microsoft.com/office/powerpoint/2012/main">
        <p15:guide id="1" orient="horz" pos="3525">
          <p15:clr>
            <a:srgbClr val="A4A3A4"/>
          </p15:clr>
        </p15:guide>
        <p15:guide id="2" pos="511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B3BFF"/>
    <a:srgbClr val="021F9A"/>
    <a:srgbClr val="223E4C"/>
    <a:srgbClr val="019ABE"/>
    <a:srgbClr val="00739C"/>
    <a:srgbClr val="4A5C61"/>
    <a:srgbClr val="1CB5C5"/>
    <a:srgbClr val="FFFFFF"/>
    <a:srgbClr val="EC9B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94095" autoAdjust="0"/>
  </p:normalViewPr>
  <p:slideViewPr>
    <p:cSldViewPr snapToGrid="0" snapToObjects="1">
      <p:cViewPr varScale="1">
        <p:scale>
          <a:sx n="71" d="100"/>
          <a:sy n="71" d="100"/>
        </p:scale>
        <p:origin x="852" y="60"/>
      </p:cViewPr>
      <p:guideLst>
        <p:guide orient="horz" pos="3525"/>
        <p:guide pos="511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55290" cy="49765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63032" y="0"/>
            <a:ext cx="2955290" cy="497658"/>
          </a:xfrm>
          <a:prstGeom prst="rect">
            <a:avLst/>
          </a:prstGeom>
        </p:spPr>
        <p:txBody>
          <a:bodyPr vert="horz" lIns="91440" tIns="45720" rIns="91440" bIns="45720" rtlCol="0"/>
          <a:lstStyle>
            <a:lvl1pPr algn="r">
              <a:defRPr sz="1200"/>
            </a:lvl1pPr>
          </a:lstStyle>
          <a:p>
            <a:fld id="{A1F09140-BA2E-4970-AEAC-4D1ACFD60777}" type="datetimeFigureOut">
              <a:rPr lang="pt-BR" smtClean="0"/>
              <a:t>21/02/2016</a:t>
            </a:fld>
            <a:endParaRPr lang="pt-BR"/>
          </a:p>
        </p:txBody>
      </p:sp>
      <p:sp>
        <p:nvSpPr>
          <p:cNvPr id="4" name="Espaço Reservado para Rodapé 3"/>
          <p:cNvSpPr>
            <a:spLocks noGrp="1"/>
          </p:cNvSpPr>
          <p:nvPr>
            <p:ph type="ftr" sz="quarter" idx="2"/>
          </p:nvPr>
        </p:nvSpPr>
        <p:spPr>
          <a:xfrm>
            <a:off x="0" y="9421044"/>
            <a:ext cx="2955290" cy="497656"/>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63032" y="9421044"/>
            <a:ext cx="2955290" cy="497656"/>
          </a:xfrm>
          <a:prstGeom prst="rect">
            <a:avLst/>
          </a:prstGeom>
        </p:spPr>
        <p:txBody>
          <a:bodyPr vert="horz" lIns="91440" tIns="45720" rIns="91440" bIns="45720" rtlCol="0" anchor="b"/>
          <a:lstStyle>
            <a:lvl1pPr algn="r">
              <a:defRPr sz="1200"/>
            </a:lvl1pPr>
          </a:lstStyle>
          <a:p>
            <a:fld id="{5456B19B-49E3-4D6A-A950-D483111366E3}" type="slidenum">
              <a:rPr lang="pt-BR" smtClean="0"/>
              <a:t>‹nº›</a:t>
            </a:fld>
            <a:endParaRPr lang="pt-BR"/>
          </a:p>
        </p:txBody>
      </p:sp>
    </p:spTree>
    <p:extLst>
      <p:ext uri="{BB962C8B-B14F-4D97-AF65-F5344CB8AC3E}">
        <p14:creationId xmlns:p14="http://schemas.microsoft.com/office/powerpoint/2010/main" val="10693975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5935"/>
          </a:xfrm>
          <a:prstGeom prst="rect">
            <a:avLst/>
          </a:prstGeom>
        </p:spPr>
        <p:txBody>
          <a:bodyPr vert="horz" lIns="91440" tIns="45720" rIns="91440" bIns="45720" rtlCol="0"/>
          <a:lstStyle>
            <a:lvl1pPr algn="l">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 name="Date Placeholder 2"/>
          <p:cNvSpPr>
            <a:spLocks noGrp="1"/>
          </p:cNvSpPr>
          <p:nvPr>
            <p:ph type="dt" idx="1"/>
          </p:nvPr>
        </p:nvSpPr>
        <p:spPr>
          <a:xfrm>
            <a:off x="3863032" y="0"/>
            <a:ext cx="2955290" cy="49593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A95450B-EB12-4B4F-9EA6-1BEE48EC9613}" type="datetime1">
              <a:rPr lang="en-US"/>
              <a:pPr/>
              <a:t>2/21/2016</a:t>
            </a:fld>
            <a:endParaRPr lang="en-US"/>
          </a:p>
        </p:txBody>
      </p:sp>
      <p:sp>
        <p:nvSpPr>
          <p:cNvPr id="4" name="Slide Image Placeholder 3"/>
          <p:cNvSpPr>
            <a:spLocks noGrp="1" noRot="1" noChangeAspect="1"/>
          </p:cNvSpPr>
          <p:nvPr>
            <p:ph type="sldImg" idx="2"/>
          </p:nvPr>
        </p:nvSpPr>
        <p:spPr>
          <a:xfrm>
            <a:off x="106363" y="744538"/>
            <a:ext cx="6607175" cy="3719512"/>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1990" y="4711383"/>
            <a:ext cx="5455920" cy="446341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1044"/>
            <a:ext cx="2955290" cy="495935"/>
          </a:xfrm>
          <a:prstGeom prst="rect">
            <a:avLst/>
          </a:prstGeom>
        </p:spPr>
        <p:txBody>
          <a:bodyPr vert="horz" lIns="91440" tIns="45720" rIns="91440" bIns="45720" rtlCol="0" anchor="b"/>
          <a:lstStyle>
            <a:lvl1pPr algn="l">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7" name="Slide Number Placeholder 6"/>
          <p:cNvSpPr>
            <a:spLocks noGrp="1"/>
          </p:cNvSpPr>
          <p:nvPr>
            <p:ph type="sldNum" sz="quarter" idx="5"/>
          </p:nvPr>
        </p:nvSpPr>
        <p:spPr>
          <a:xfrm>
            <a:off x="3863032" y="9421044"/>
            <a:ext cx="2955290" cy="49593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7303802-B1C5-4F7A-AAC0-8B0D8219AD6F}" type="slidenum">
              <a:rPr lang="en-US"/>
              <a:pPr/>
              <a:t>‹nº›</a:t>
            </a:fld>
            <a:endParaRPr lang="en-US"/>
          </a:p>
        </p:txBody>
      </p:sp>
    </p:spTree>
    <p:extLst>
      <p:ext uri="{BB962C8B-B14F-4D97-AF65-F5344CB8AC3E}">
        <p14:creationId xmlns:p14="http://schemas.microsoft.com/office/powerpoint/2010/main" val="420254663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ea typeface="ヒラギノ角ゴ Pro W3"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FE0C5FFE-B865-4CB0-BDE1-F3A4F6F261ED}" type="slidenum">
              <a:rPr lang="en-US"/>
              <a:pPr/>
              <a:t>1</a:t>
            </a:fld>
            <a:endParaRPr lang="en-US"/>
          </a:p>
        </p:txBody>
      </p:sp>
    </p:spTree>
    <p:extLst>
      <p:ext uri="{BB962C8B-B14F-4D97-AF65-F5344CB8AC3E}">
        <p14:creationId xmlns:p14="http://schemas.microsoft.com/office/powerpoint/2010/main" val="7661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10</a:t>
            </a:fld>
            <a:endParaRPr lang="en-US"/>
          </a:p>
        </p:txBody>
      </p:sp>
    </p:spTree>
    <p:extLst>
      <p:ext uri="{BB962C8B-B14F-4D97-AF65-F5344CB8AC3E}">
        <p14:creationId xmlns:p14="http://schemas.microsoft.com/office/powerpoint/2010/main" val="234944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11</a:t>
            </a:fld>
            <a:endParaRPr lang="en-US"/>
          </a:p>
        </p:txBody>
      </p:sp>
    </p:spTree>
    <p:extLst>
      <p:ext uri="{BB962C8B-B14F-4D97-AF65-F5344CB8AC3E}">
        <p14:creationId xmlns:p14="http://schemas.microsoft.com/office/powerpoint/2010/main" val="1076724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12</a:t>
            </a:fld>
            <a:endParaRPr lang="en-US"/>
          </a:p>
        </p:txBody>
      </p:sp>
    </p:spTree>
    <p:extLst>
      <p:ext uri="{BB962C8B-B14F-4D97-AF65-F5344CB8AC3E}">
        <p14:creationId xmlns:p14="http://schemas.microsoft.com/office/powerpoint/2010/main" val="562313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13</a:t>
            </a:fld>
            <a:endParaRPr lang="en-US"/>
          </a:p>
        </p:txBody>
      </p:sp>
    </p:spTree>
    <p:extLst>
      <p:ext uri="{BB962C8B-B14F-4D97-AF65-F5344CB8AC3E}">
        <p14:creationId xmlns:p14="http://schemas.microsoft.com/office/powerpoint/2010/main" val="3408665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14</a:t>
            </a:fld>
            <a:endParaRPr lang="en-US"/>
          </a:p>
        </p:txBody>
      </p:sp>
    </p:spTree>
    <p:extLst>
      <p:ext uri="{BB962C8B-B14F-4D97-AF65-F5344CB8AC3E}">
        <p14:creationId xmlns:p14="http://schemas.microsoft.com/office/powerpoint/2010/main" val="1244788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15</a:t>
            </a:fld>
            <a:endParaRPr lang="en-US"/>
          </a:p>
        </p:txBody>
      </p:sp>
    </p:spTree>
    <p:extLst>
      <p:ext uri="{BB962C8B-B14F-4D97-AF65-F5344CB8AC3E}">
        <p14:creationId xmlns:p14="http://schemas.microsoft.com/office/powerpoint/2010/main" val="330606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16</a:t>
            </a:fld>
            <a:endParaRPr lang="en-US"/>
          </a:p>
        </p:txBody>
      </p:sp>
    </p:spTree>
    <p:extLst>
      <p:ext uri="{BB962C8B-B14F-4D97-AF65-F5344CB8AC3E}">
        <p14:creationId xmlns:p14="http://schemas.microsoft.com/office/powerpoint/2010/main" val="1540841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17</a:t>
            </a:fld>
            <a:endParaRPr lang="en-US"/>
          </a:p>
        </p:txBody>
      </p:sp>
    </p:spTree>
    <p:extLst>
      <p:ext uri="{BB962C8B-B14F-4D97-AF65-F5344CB8AC3E}">
        <p14:creationId xmlns:p14="http://schemas.microsoft.com/office/powerpoint/2010/main" val="3722446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18</a:t>
            </a:fld>
            <a:endParaRPr lang="en-US"/>
          </a:p>
        </p:txBody>
      </p:sp>
    </p:spTree>
    <p:extLst>
      <p:ext uri="{BB962C8B-B14F-4D97-AF65-F5344CB8AC3E}">
        <p14:creationId xmlns:p14="http://schemas.microsoft.com/office/powerpoint/2010/main" val="605227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19</a:t>
            </a:fld>
            <a:endParaRPr lang="en-US"/>
          </a:p>
        </p:txBody>
      </p:sp>
    </p:spTree>
    <p:extLst>
      <p:ext uri="{BB962C8B-B14F-4D97-AF65-F5344CB8AC3E}">
        <p14:creationId xmlns:p14="http://schemas.microsoft.com/office/powerpoint/2010/main" val="1870566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a:t>
            </a:fld>
            <a:endParaRPr lang="en-US"/>
          </a:p>
        </p:txBody>
      </p:sp>
    </p:spTree>
    <p:extLst>
      <p:ext uri="{BB962C8B-B14F-4D97-AF65-F5344CB8AC3E}">
        <p14:creationId xmlns:p14="http://schemas.microsoft.com/office/powerpoint/2010/main" val="4167927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20</a:t>
            </a:fld>
            <a:endParaRPr lang="en-US"/>
          </a:p>
        </p:txBody>
      </p:sp>
    </p:spTree>
    <p:extLst>
      <p:ext uri="{BB962C8B-B14F-4D97-AF65-F5344CB8AC3E}">
        <p14:creationId xmlns:p14="http://schemas.microsoft.com/office/powerpoint/2010/main" val="3305680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21</a:t>
            </a:fld>
            <a:endParaRPr lang="en-US"/>
          </a:p>
        </p:txBody>
      </p:sp>
    </p:spTree>
    <p:extLst>
      <p:ext uri="{BB962C8B-B14F-4D97-AF65-F5344CB8AC3E}">
        <p14:creationId xmlns:p14="http://schemas.microsoft.com/office/powerpoint/2010/main" val="3923108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22</a:t>
            </a:fld>
            <a:endParaRPr lang="en-US"/>
          </a:p>
        </p:txBody>
      </p:sp>
    </p:spTree>
    <p:extLst>
      <p:ext uri="{BB962C8B-B14F-4D97-AF65-F5344CB8AC3E}">
        <p14:creationId xmlns:p14="http://schemas.microsoft.com/office/powerpoint/2010/main" val="4220681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23</a:t>
            </a:fld>
            <a:endParaRPr lang="en-US"/>
          </a:p>
        </p:txBody>
      </p:sp>
    </p:spTree>
    <p:extLst>
      <p:ext uri="{BB962C8B-B14F-4D97-AF65-F5344CB8AC3E}">
        <p14:creationId xmlns:p14="http://schemas.microsoft.com/office/powerpoint/2010/main" val="3031570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24</a:t>
            </a:fld>
            <a:endParaRPr lang="en-US"/>
          </a:p>
        </p:txBody>
      </p:sp>
    </p:spTree>
    <p:extLst>
      <p:ext uri="{BB962C8B-B14F-4D97-AF65-F5344CB8AC3E}">
        <p14:creationId xmlns:p14="http://schemas.microsoft.com/office/powerpoint/2010/main" val="1718554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25</a:t>
            </a:fld>
            <a:endParaRPr lang="en-US"/>
          </a:p>
        </p:txBody>
      </p:sp>
    </p:spTree>
    <p:extLst>
      <p:ext uri="{BB962C8B-B14F-4D97-AF65-F5344CB8AC3E}">
        <p14:creationId xmlns:p14="http://schemas.microsoft.com/office/powerpoint/2010/main" val="4253946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26</a:t>
            </a:fld>
            <a:endParaRPr lang="en-US"/>
          </a:p>
        </p:txBody>
      </p:sp>
    </p:spTree>
    <p:extLst>
      <p:ext uri="{BB962C8B-B14F-4D97-AF65-F5344CB8AC3E}">
        <p14:creationId xmlns:p14="http://schemas.microsoft.com/office/powerpoint/2010/main" val="2392754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27</a:t>
            </a:fld>
            <a:endParaRPr lang="en-US"/>
          </a:p>
        </p:txBody>
      </p:sp>
    </p:spTree>
    <p:extLst>
      <p:ext uri="{BB962C8B-B14F-4D97-AF65-F5344CB8AC3E}">
        <p14:creationId xmlns:p14="http://schemas.microsoft.com/office/powerpoint/2010/main" val="24662795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28</a:t>
            </a:fld>
            <a:endParaRPr lang="en-US"/>
          </a:p>
        </p:txBody>
      </p:sp>
    </p:spTree>
    <p:extLst>
      <p:ext uri="{BB962C8B-B14F-4D97-AF65-F5344CB8AC3E}">
        <p14:creationId xmlns:p14="http://schemas.microsoft.com/office/powerpoint/2010/main" val="22573690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29</a:t>
            </a:fld>
            <a:endParaRPr lang="en-US"/>
          </a:p>
        </p:txBody>
      </p:sp>
    </p:spTree>
    <p:extLst>
      <p:ext uri="{BB962C8B-B14F-4D97-AF65-F5344CB8AC3E}">
        <p14:creationId xmlns:p14="http://schemas.microsoft.com/office/powerpoint/2010/main" val="3060919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a:t>
            </a:fld>
            <a:endParaRPr lang="en-US"/>
          </a:p>
        </p:txBody>
      </p:sp>
    </p:spTree>
    <p:extLst>
      <p:ext uri="{BB962C8B-B14F-4D97-AF65-F5344CB8AC3E}">
        <p14:creationId xmlns:p14="http://schemas.microsoft.com/office/powerpoint/2010/main" val="40356390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30</a:t>
            </a:fld>
            <a:endParaRPr lang="en-US"/>
          </a:p>
        </p:txBody>
      </p:sp>
    </p:spTree>
    <p:extLst>
      <p:ext uri="{BB962C8B-B14F-4D97-AF65-F5344CB8AC3E}">
        <p14:creationId xmlns:p14="http://schemas.microsoft.com/office/powerpoint/2010/main" val="17234787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31</a:t>
            </a:fld>
            <a:endParaRPr lang="en-US"/>
          </a:p>
        </p:txBody>
      </p:sp>
    </p:spTree>
    <p:extLst>
      <p:ext uri="{BB962C8B-B14F-4D97-AF65-F5344CB8AC3E}">
        <p14:creationId xmlns:p14="http://schemas.microsoft.com/office/powerpoint/2010/main" val="2348557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32</a:t>
            </a:fld>
            <a:endParaRPr lang="en-US"/>
          </a:p>
        </p:txBody>
      </p:sp>
    </p:spTree>
    <p:extLst>
      <p:ext uri="{BB962C8B-B14F-4D97-AF65-F5344CB8AC3E}">
        <p14:creationId xmlns:p14="http://schemas.microsoft.com/office/powerpoint/2010/main" val="4642607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33</a:t>
            </a:fld>
            <a:endParaRPr lang="en-US"/>
          </a:p>
        </p:txBody>
      </p:sp>
    </p:spTree>
    <p:extLst>
      <p:ext uri="{BB962C8B-B14F-4D97-AF65-F5344CB8AC3E}">
        <p14:creationId xmlns:p14="http://schemas.microsoft.com/office/powerpoint/2010/main" val="20132192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34</a:t>
            </a:fld>
            <a:endParaRPr lang="en-US"/>
          </a:p>
        </p:txBody>
      </p:sp>
    </p:spTree>
    <p:extLst>
      <p:ext uri="{BB962C8B-B14F-4D97-AF65-F5344CB8AC3E}">
        <p14:creationId xmlns:p14="http://schemas.microsoft.com/office/powerpoint/2010/main" val="4614836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35</a:t>
            </a:fld>
            <a:endParaRPr lang="en-US"/>
          </a:p>
        </p:txBody>
      </p:sp>
    </p:spTree>
    <p:extLst>
      <p:ext uri="{BB962C8B-B14F-4D97-AF65-F5344CB8AC3E}">
        <p14:creationId xmlns:p14="http://schemas.microsoft.com/office/powerpoint/2010/main" val="8359656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36</a:t>
            </a:fld>
            <a:endParaRPr lang="en-US"/>
          </a:p>
        </p:txBody>
      </p:sp>
    </p:spTree>
    <p:extLst>
      <p:ext uri="{BB962C8B-B14F-4D97-AF65-F5344CB8AC3E}">
        <p14:creationId xmlns:p14="http://schemas.microsoft.com/office/powerpoint/2010/main" val="2997309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37</a:t>
            </a:fld>
            <a:endParaRPr lang="en-US"/>
          </a:p>
        </p:txBody>
      </p:sp>
    </p:spTree>
    <p:extLst>
      <p:ext uri="{BB962C8B-B14F-4D97-AF65-F5344CB8AC3E}">
        <p14:creationId xmlns:p14="http://schemas.microsoft.com/office/powerpoint/2010/main" val="4614836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38</a:t>
            </a:fld>
            <a:endParaRPr lang="en-US"/>
          </a:p>
        </p:txBody>
      </p:sp>
    </p:spTree>
    <p:extLst>
      <p:ext uri="{BB962C8B-B14F-4D97-AF65-F5344CB8AC3E}">
        <p14:creationId xmlns:p14="http://schemas.microsoft.com/office/powerpoint/2010/main" val="19217840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39</a:t>
            </a:fld>
            <a:endParaRPr lang="en-US"/>
          </a:p>
        </p:txBody>
      </p:sp>
    </p:spTree>
    <p:extLst>
      <p:ext uri="{BB962C8B-B14F-4D97-AF65-F5344CB8AC3E}">
        <p14:creationId xmlns:p14="http://schemas.microsoft.com/office/powerpoint/2010/main" val="1220804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a:t>
            </a:fld>
            <a:endParaRPr lang="en-US"/>
          </a:p>
        </p:txBody>
      </p:sp>
    </p:spTree>
    <p:extLst>
      <p:ext uri="{BB962C8B-B14F-4D97-AF65-F5344CB8AC3E}">
        <p14:creationId xmlns:p14="http://schemas.microsoft.com/office/powerpoint/2010/main" val="26555360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40</a:t>
            </a:fld>
            <a:endParaRPr lang="en-US"/>
          </a:p>
        </p:txBody>
      </p:sp>
    </p:spTree>
    <p:extLst>
      <p:ext uri="{BB962C8B-B14F-4D97-AF65-F5344CB8AC3E}">
        <p14:creationId xmlns:p14="http://schemas.microsoft.com/office/powerpoint/2010/main" val="36781635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41</a:t>
            </a:fld>
            <a:endParaRPr lang="en-US"/>
          </a:p>
        </p:txBody>
      </p:sp>
    </p:spTree>
    <p:extLst>
      <p:ext uri="{BB962C8B-B14F-4D97-AF65-F5344CB8AC3E}">
        <p14:creationId xmlns:p14="http://schemas.microsoft.com/office/powerpoint/2010/main" val="1694023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42</a:t>
            </a:fld>
            <a:endParaRPr lang="en-US"/>
          </a:p>
        </p:txBody>
      </p:sp>
    </p:spTree>
    <p:extLst>
      <p:ext uri="{BB962C8B-B14F-4D97-AF65-F5344CB8AC3E}">
        <p14:creationId xmlns:p14="http://schemas.microsoft.com/office/powerpoint/2010/main" val="35136931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43</a:t>
            </a:fld>
            <a:endParaRPr lang="en-US"/>
          </a:p>
        </p:txBody>
      </p:sp>
    </p:spTree>
    <p:extLst>
      <p:ext uri="{BB962C8B-B14F-4D97-AF65-F5344CB8AC3E}">
        <p14:creationId xmlns:p14="http://schemas.microsoft.com/office/powerpoint/2010/main" val="4614836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44</a:t>
            </a:fld>
            <a:endParaRPr lang="en-US"/>
          </a:p>
        </p:txBody>
      </p:sp>
    </p:spTree>
    <p:extLst>
      <p:ext uri="{BB962C8B-B14F-4D97-AF65-F5344CB8AC3E}">
        <p14:creationId xmlns:p14="http://schemas.microsoft.com/office/powerpoint/2010/main" val="29368157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45</a:t>
            </a:fld>
            <a:endParaRPr lang="en-US"/>
          </a:p>
        </p:txBody>
      </p:sp>
    </p:spTree>
    <p:extLst>
      <p:ext uri="{BB962C8B-B14F-4D97-AF65-F5344CB8AC3E}">
        <p14:creationId xmlns:p14="http://schemas.microsoft.com/office/powerpoint/2010/main" val="4175209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5</a:t>
            </a:fld>
            <a:endParaRPr lang="en-US"/>
          </a:p>
        </p:txBody>
      </p:sp>
    </p:spTree>
    <p:extLst>
      <p:ext uri="{BB962C8B-B14F-4D97-AF65-F5344CB8AC3E}">
        <p14:creationId xmlns:p14="http://schemas.microsoft.com/office/powerpoint/2010/main" val="3653371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6</a:t>
            </a:fld>
            <a:endParaRPr lang="en-US"/>
          </a:p>
        </p:txBody>
      </p:sp>
    </p:spTree>
    <p:extLst>
      <p:ext uri="{BB962C8B-B14F-4D97-AF65-F5344CB8AC3E}">
        <p14:creationId xmlns:p14="http://schemas.microsoft.com/office/powerpoint/2010/main" val="1410493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7</a:t>
            </a:fld>
            <a:endParaRPr lang="en-US"/>
          </a:p>
        </p:txBody>
      </p:sp>
    </p:spTree>
    <p:extLst>
      <p:ext uri="{BB962C8B-B14F-4D97-AF65-F5344CB8AC3E}">
        <p14:creationId xmlns:p14="http://schemas.microsoft.com/office/powerpoint/2010/main" val="2462383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8</a:t>
            </a:fld>
            <a:endParaRPr lang="en-US"/>
          </a:p>
        </p:txBody>
      </p:sp>
    </p:spTree>
    <p:extLst>
      <p:ext uri="{BB962C8B-B14F-4D97-AF65-F5344CB8AC3E}">
        <p14:creationId xmlns:p14="http://schemas.microsoft.com/office/powerpoint/2010/main" val="2191581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9</a:t>
            </a:fld>
            <a:endParaRPr lang="en-US"/>
          </a:p>
        </p:txBody>
      </p:sp>
    </p:spTree>
    <p:extLst>
      <p:ext uri="{BB962C8B-B14F-4D97-AF65-F5344CB8AC3E}">
        <p14:creationId xmlns:p14="http://schemas.microsoft.com/office/powerpoint/2010/main" val="2303629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7352972" y="4719638"/>
            <a:ext cx="8050455" cy="430212"/>
          </a:xfrm>
          <a:prstGeom prst="rect">
            <a:avLst/>
          </a:prstGeom>
        </p:spPr>
        <p:txBody>
          <a:bodyPr anchor="ctr"/>
          <a:lstStyle>
            <a:lvl1pPr algn="r">
              <a:defRPr sz="2200" b="1">
                <a:solidFill>
                  <a:srgbClr val="1CB5C5"/>
                </a:solidFill>
                <a:latin typeface="Arial Narrow"/>
                <a:cs typeface="Arial Narrow"/>
              </a:defRPr>
            </a:lvl1pPr>
          </a:lstStyle>
          <a:p>
            <a:r>
              <a:rPr lang="en-US" dirty="0" smtClean="0"/>
              <a:t>NOME SOBRENOME, MÊS ANO</a:t>
            </a:r>
            <a:endParaRPr lang="en-US" dirty="0"/>
          </a:p>
        </p:txBody>
      </p:sp>
      <p:sp>
        <p:nvSpPr>
          <p:cNvPr id="5" name="Text Placeholder 2"/>
          <p:cNvSpPr>
            <a:spLocks noGrp="1"/>
          </p:cNvSpPr>
          <p:nvPr>
            <p:ph type="body" idx="13" hasCustomPrompt="1"/>
          </p:nvPr>
        </p:nvSpPr>
        <p:spPr>
          <a:xfrm>
            <a:off x="7352972" y="1331913"/>
            <a:ext cx="8050455" cy="2444321"/>
          </a:xfrm>
          <a:prstGeom prst="rect">
            <a:avLst/>
          </a:prstGeom>
        </p:spPr>
        <p:txBody>
          <a:bodyPr anchor="t"/>
          <a:lstStyle>
            <a:lvl1pPr marL="0" indent="0" algn="r">
              <a:buNone/>
              <a:defRPr sz="6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_3">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err="1" smtClean="0"/>
              <a:t>Insira</a:t>
            </a:r>
            <a:r>
              <a:rPr lang="en-US" smtClean="0"/>
              <a:t> </a:t>
            </a:r>
            <a:r>
              <a:rPr lang="en-US" err="1" smtClean="0"/>
              <a:t>aqui</a:t>
            </a:r>
            <a:r>
              <a:rPr lang="en-US" smtClean="0"/>
              <a:t> um </a:t>
            </a:r>
            <a:r>
              <a:rPr lang="en-US" err="1" smtClean="0"/>
              <a:t>ícone</a:t>
            </a:r>
            <a:r>
              <a:rPr lang="en-US" smtClean="0"/>
              <a:t> da </a:t>
            </a:r>
            <a:r>
              <a:rPr lang="en-US" err="1" smtClean="0"/>
              <a:t>biblioteca</a:t>
            </a:r>
            <a:r>
              <a:rPr lang="en-US" smtClean="0"/>
              <a:t> TOTVS, </a:t>
            </a:r>
            <a:r>
              <a:rPr lang="en-US" err="1" smtClean="0"/>
              <a:t>disponível</a:t>
            </a:r>
            <a:r>
              <a:rPr lang="en-US" smtClean="0"/>
              <a:t> no </a:t>
            </a:r>
            <a:r>
              <a:rPr lang="en-US" err="1" smtClean="0"/>
              <a:t>Guia</a:t>
            </a:r>
            <a:r>
              <a:rPr lang="en-US" smtClean="0"/>
              <a:t> de </a:t>
            </a:r>
            <a:r>
              <a:rPr lang="en-US" err="1" smtClean="0"/>
              <a:t>Uso</a:t>
            </a:r>
            <a:r>
              <a:rPr lang="en-US" smtClean="0"/>
              <a:t> do PPT</a:t>
            </a:r>
            <a:endParaRPr lang="en-US"/>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16817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ter_4">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err="1" smtClean="0"/>
              <a:t>Insira</a:t>
            </a:r>
            <a:r>
              <a:rPr lang="en-US" smtClean="0"/>
              <a:t> </a:t>
            </a:r>
            <a:r>
              <a:rPr lang="en-US" err="1" smtClean="0"/>
              <a:t>aqui</a:t>
            </a:r>
            <a:r>
              <a:rPr lang="en-US" smtClean="0"/>
              <a:t> um </a:t>
            </a:r>
            <a:r>
              <a:rPr lang="en-US" err="1" smtClean="0"/>
              <a:t>ícone</a:t>
            </a:r>
            <a:r>
              <a:rPr lang="en-US" smtClean="0"/>
              <a:t> da </a:t>
            </a:r>
            <a:r>
              <a:rPr lang="en-US" err="1" smtClean="0"/>
              <a:t>biblioteca</a:t>
            </a:r>
            <a:r>
              <a:rPr lang="en-US" smtClean="0"/>
              <a:t> TOTVS, </a:t>
            </a:r>
            <a:r>
              <a:rPr lang="en-US" err="1" smtClean="0"/>
              <a:t>disponível</a:t>
            </a:r>
            <a:r>
              <a:rPr lang="en-US" smtClean="0"/>
              <a:t> no </a:t>
            </a:r>
            <a:r>
              <a:rPr lang="en-US" err="1" smtClean="0"/>
              <a:t>Guia</a:t>
            </a:r>
            <a:r>
              <a:rPr lang="en-US" smtClean="0"/>
              <a:t> de </a:t>
            </a:r>
            <a:r>
              <a:rPr lang="en-US" err="1" smtClean="0"/>
              <a:t>Uso</a:t>
            </a:r>
            <a:r>
              <a:rPr lang="en-US" smtClean="0"/>
              <a:t> do PPT</a:t>
            </a:r>
            <a:endParaRPr lang="en-US"/>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68951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_5">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err="1" smtClean="0"/>
              <a:t>Insira</a:t>
            </a:r>
            <a:r>
              <a:rPr lang="en-US" smtClean="0"/>
              <a:t> </a:t>
            </a:r>
            <a:r>
              <a:rPr lang="en-US" err="1" smtClean="0"/>
              <a:t>aqui</a:t>
            </a:r>
            <a:r>
              <a:rPr lang="en-US" smtClean="0"/>
              <a:t> um </a:t>
            </a:r>
            <a:r>
              <a:rPr lang="en-US" err="1" smtClean="0"/>
              <a:t>ícone</a:t>
            </a:r>
            <a:r>
              <a:rPr lang="en-US" smtClean="0"/>
              <a:t> da </a:t>
            </a:r>
            <a:r>
              <a:rPr lang="en-US" err="1" smtClean="0"/>
              <a:t>biblioteca</a:t>
            </a:r>
            <a:r>
              <a:rPr lang="en-US" smtClean="0"/>
              <a:t> TOTVS, </a:t>
            </a:r>
            <a:r>
              <a:rPr lang="en-US" err="1" smtClean="0"/>
              <a:t>disponível</a:t>
            </a:r>
            <a:r>
              <a:rPr lang="en-US" smtClean="0"/>
              <a:t> no </a:t>
            </a:r>
            <a:r>
              <a:rPr lang="en-US" err="1" smtClean="0"/>
              <a:t>Guia</a:t>
            </a:r>
            <a:r>
              <a:rPr lang="en-US" smtClean="0"/>
              <a:t> de </a:t>
            </a:r>
            <a:r>
              <a:rPr lang="en-US" err="1" smtClean="0"/>
              <a:t>Uso</a:t>
            </a:r>
            <a:r>
              <a:rPr lang="en-US" smtClean="0"/>
              <a:t> do PPT</a:t>
            </a:r>
            <a:endParaRPr lang="en-US"/>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2535862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extBox 5"/>
          <p:cNvSpPr txBox="1">
            <a:spLocks noChangeArrowheads="1"/>
          </p:cNvSpPr>
          <p:nvPr userDrawn="1"/>
        </p:nvSpPr>
        <p:spPr bwMode="auto">
          <a:xfrm>
            <a:off x="10372725" y="5010150"/>
            <a:ext cx="4999038" cy="738188"/>
          </a:xfrm>
          <a:prstGeom prst="rect">
            <a:avLst/>
          </a:prstGeom>
          <a:noFill/>
          <a:ln w="9525">
            <a:noFill/>
            <a:miter lim="800000"/>
            <a:headEnd/>
            <a:tailEnd/>
          </a:ln>
        </p:spPr>
        <p:txBody>
          <a:bodyPr>
            <a:spAutoFit/>
          </a:bodyPr>
          <a:lstStyle/>
          <a:p>
            <a:r>
              <a:rPr lang="en-US" sz="4200">
                <a:solidFill>
                  <a:srgbClr val="1CB5C5"/>
                </a:solidFill>
                <a:latin typeface="Arial Narrow"/>
                <a:cs typeface="Arial Narrow"/>
              </a:rPr>
              <a:t>Obrigado ;)</a:t>
            </a:r>
          </a:p>
        </p:txBody>
      </p:sp>
      <p:pic>
        <p:nvPicPr>
          <p:cNvPr id="5" name="Picture 7"/>
          <p:cNvPicPr>
            <a:picLocks noChangeAspect="1"/>
          </p:cNvPicPr>
          <p:nvPr userDrawn="1"/>
        </p:nvPicPr>
        <p:blipFill>
          <a:blip r:embed="rId3"/>
          <a:srcRect/>
          <a:stretch>
            <a:fillRect/>
          </a:stretch>
        </p:blipFill>
        <p:spPr bwMode="auto">
          <a:xfrm>
            <a:off x="8250238" y="1789113"/>
            <a:ext cx="1706562" cy="1706562"/>
          </a:xfrm>
          <a:prstGeom prst="rect">
            <a:avLst/>
          </a:prstGeom>
          <a:noFill/>
          <a:ln w="9525">
            <a:noFill/>
            <a:miter lim="800000"/>
            <a:headEnd/>
            <a:tailEnd/>
          </a:ln>
        </p:spPr>
      </p:pic>
      <p:sp>
        <p:nvSpPr>
          <p:cNvPr id="6" name="Title 1"/>
          <p:cNvSpPr>
            <a:spLocks noGrp="1"/>
          </p:cNvSpPr>
          <p:nvPr>
            <p:ph type="title" hasCustomPrompt="1"/>
          </p:nvPr>
        </p:nvSpPr>
        <p:spPr>
          <a:xfrm>
            <a:off x="10372725" y="1765201"/>
            <a:ext cx="4754136" cy="558800"/>
          </a:xfrm>
          <a:prstGeom prst="rect">
            <a:avLst/>
          </a:prstGeom>
        </p:spPr>
        <p:txBody>
          <a:bodyPr anchor="ctr"/>
          <a:lstStyle>
            <a:lvl1pPr algn="l">
              <a:defRPr sz="3200">
                <a:solidFill>
                  <a:srgbClr val="FFFFFF"/>
                </a:solidFill>
                <a:latin typeface="Arial Narrow"/>
                <a:cs typeface="Arial Narrow"/>
              </a:defRPr>
            </a:lvl1pPr>
          </a:lstStyle>
          <a:p>
            <a:r>
              <a:rPr lang="en-US" dirty="0" smtClean="0"/>
              <a:t>NOME SOBRENOME</a:t>
            </a:r>
            <a:endParaRPr lang="en-US" dirty="0"/>
          </a:p>
        </p:txBody>
      </p:sp>
      <p:sp>
        <p:nvSpPr>
          <p:cNvPr id="13" name="Text Placeholder 2"/>
          <p:cNvSpPr>
            <a:spLocks noGrp="1"/>
          </p:cNvSpPr>
          <p:nvPr>
            <p:ph type="body" idx="13" hasCustomPrompt="1"/>
          </p:nvPr>
        </p:nvSpPr>
        <p:spPr>
          <a:xfrm>
            <a:off x="10372726" y="2240456"/>
            <a:ext cx="4754136"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err="1" smtClean="0"/>
              <a:t>Área</a:t>
            </a:r>
            <a:r>
              <a:rPr lang="en-US" dirty="0" smtClean="0"/>
              <a:t> de </a:t>
            </a:r>
            <a:r>
              <a:rPr lang="en-US" dirty="0" err="1" smtClean="0"/>
              <a:t>atuação</a:t>
            </a:r>
            <a:r>
              <a:rPr lang="en-US" dirty="0" smtClean="0"/>
              <a:t/>
            </a:r>
            <a:br>
              <a:rPr lang="en-US" dirty="0" smtClean="0"/>
            </a:br>
            <a:r>
              <a:rPr lang="en-US" dirty="0" smtClean="0"/>
              <a:t>+55 (00) 0000-0000</a:t>
            </a:r>
          </a:p>
        </p:txBody>
      </p:sp>
      <p:sp>
        <p:nvSpPr>
          <p:cNvPr id="15" name="Text Placeholder 2"/>
          <p:cNvSpPr>
            <a:spLocks noGrp="1"/>
          </p:cNvSpPr>
          <p:nvPr>
            <p:ph type="body" idx="14" hasCustomPrompt="1"/>
          </p:nvPr>
        </p:nvSpPr>
        <p:spPr>
          <a:xfrm>
            <a:off x="10374576" y="3014468"/>
            <a:ext cx="4754136" cy="853016"/>
          </a:xfrm>
          <a:prstGeom prst="rect">
            <a:avLst/>
          </a:prstGeom>
        </p:spPr>
        <p:txBody>
          <a:bodyPr anchor="t"/>
          <a:lstStyle>
            <a:lvl1pPr marL="0" indent="0">
              <a:buNone/>
              <a:defRPr sz="2400" b="0">
                <a:solidFill>
                  <a:srgbClr val="1CB5C5"/>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err="1" smtClean="0"/>
              <a:t>nome.sobrenome@totvs.com.br</a:t>
            </a:r>
            <a:endParaRPr lang="en-US" dirty="0" smtClean="0"/>
          </a:p>
        </p:txBody>
      </p:sp>
    </p:spTree>
    <p:extLst>
      <p:ext uri="{BB962C8B-B14F-4D97-AF65-F5344CB8AC3E}">
        <p14:creationId xmlns:p14="http://schemas.microsoft.com/office/powerpoint/2010/main" val="41267696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3"/>
          <a:srcRect/>
          <a:stretch>
            <a:fillRect/>
          </a:stretch>
        </p:blipFill>
        <p:spPr bwMode="auto">
          <a:xfrm>
            <a:off x="5634038" y="1851025"/>
            <a:ext cx="1981200" cy="2032000"/>
          </a:xfrm>
          <a:prstGeom prst="rect">
            <a:avLst/>
          </a:prstGeom>
          <a:noFill/>
          <a:ln w="9525">
            <a:noFill/>
            <a:miter lim="800000"/>
            <a:headEnd/>
            <a:tailEnd/>
          </a:ln>
        </p:spPr>
      </p:pic>
      <p:sp>
        <p:nvSpPr>
          <p:cNvPr id="9" name="Content Placeholder 2"/>
          <p:cNvSpPr>
            <a:spLocks noGrp="1"/>
          </p:cNvSpPr>
          <p:nvPr>
            <p:ph idx="1" hasCustomPrompt="1"/>
          </p:nvPr>
        </p:nvSpPr>
        <p:spPr>
          <a:xfrm>
            <a:off x="8124825" y="4572000"/>
            <a:ext cx="6852790" cy="4083262"/>
          </a:xfrm>
          <a:prstGeom prst="rect">
            <a:avLst/>
          </a:prstGeom>
        </p:spPr>
        <p:txBody>
          <a:bodyPr/>
          <a:lstStyle>
            <a:lvl1pPr marL="457200" indent="-457200">
              <a:spcBef>
                <a:spcPts val="50"/>
              </a:spcBef>
              <a:buFont typeface="+mj-lt"/>
              <a:buAutoNum type="arabicPeriod"/>
              <a:defRPr sz="2200" b="0" i="0" baseline="0">
                <a:solidFill>
                  <a:srgbClr val="4A5C61"/>
                </a:solidFill>
                <a:latin typeface="Arial Narrow"/>
                <a:cs typeface="Arial Narrow"/>
              </a:defRPr>
            </a:lvl1pPr>
            <a:lvl2pPr marL="1239837" indent="-514350">
              <a:buSzPct val="100000"/>
              <a:buFont typeface="+mj-lt"/>
              <a:buAutoNum type="arabicPeriod"/>
              <a:defRPr sz="2800">
                <a:solidFill>
                  <a:srgbClr val="4A5C61"/>
                </a:solidFill>
                <a:latin typeface="Arial Narrow"/>
                <a:cs typeface="Arial Narrow"/>
              </a:defRPr>
            </a:lvl2pPr>
            <a:lvl3pPr marL="1965325" indent="-514350">
              <a:buFont typeface="+mj-lt"/>
              <a:buAutoNum type="arabicPeriod"/>
              <a:defRPr sz="2800">
                <a:solidFill>
                  <a:srgbClr val="4A5C61"/>
                </a:solidFill>
                <a:latin typeface="Arial Narrow"/>
                <a:cs typeface="Arial Narrow"/>
              </a:defRPr>
            </a:lvl3pPr>
            <a:lvl4pPr marL="2690813" indent="-514350">
              <a:buSzPct val="70000"/>
              <a:buFont typeface="+mj-lt"/>
              <a:buAutoNum type="arabicPeriod"/>
              <a:defRPr sz="2800">
                <a:solidFill>
                  <a:srgbClr val="4A5C61"/>
                </a:solidFill>
                <a:latin typeface="Arial Narrow"/>
                <a:cs typeface="Arial Narrow"/>
              </a:defRPr>
            </a:lvl4pPr>
            <a:lvl5pPr marL="3416300" indent="-514350">
              <a:buFont typeface="+mj-lt"/>
              <a:buAutoNum type="arabicPeriod"/>
              <a:defRPr sz="2800">
                <a:solidFill>
                  <a:srgbClr val="4A5C61"/>
                </a:solidFill>
                <a:latin typeface="Arial Narrow"/>
                <a:cs typeface="Arial Narrow"/>
              </a:defRPr>
            </a:lvl5pPr>
          </a:lstStyle>
          <a:p>
            <a:pPr lvl="0"/>
            <a:r>
              <a:rPr lang="en-US" dirty="0" smtClean="0"/>
              <a:t>CLICK TO EDIT TEXT</a:t>
            </a:r>
          </a:p>
          <a:p>
            <a:pPr lvl="0"/>
            <a:endParaRPr lang="en-US" dirty="0" smtClean="0"/>
          </a:p>
        </p:txBody>
      </p:sp>
      <p:sp>
        <p:nvSpPr>
          <p:cNvPr id="11" name="Text Placeholder 2"/>
          <p:cNvSpPr>
            <a:spLocks noGrp="1"/>
          </p:cNvSpPr>
          <p:nvPr>
            <p:ph type="body" idx="13" hasCustomPrompt="1"/>
          </p:nvPr>
        </p:nvSpPr>
        <p:spPr>
          <a:xfrm>
            <a:off x="8124825" y="1331912"/>
            <a:ext cx="5272576" cy="3012427"/>
          </a:xfrm>
          <a:prstGeom prst="rect">
            <a:avLst/>
          </a:prstGeom>
        </p:spPr>
        <p:txBody>
          <a:bodyPr anchor="t"/>
          <a:lstStyle>
            <a:lvl1pPr marL="0" indent="0">
              <a:buNone/>
              <a:defRPr sz="62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HOJE FALAREMOS SOBRE</a:t>
            </a:r>
          </a:p>
        </p:txBody>
      </p:sp>
    </p:spTree>
    <p:extLst>
      <p:ext uri="{BB962C8B-B14F-4D97-AF65-F5344CB8AC3E}">
        <p14:creationId xmlns:p14="http://schemas.microsoft.com/office/powerpoint/2010/main" val="1948204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1"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2"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13" name="Content Placeholder 2"/>
          <p:cNvSpPr>
            <a:spLocks noGrp="1"/>
          </p:cNvSpPr>
          <p:nvPr>
            <p:ph idx="14"/>
          </p:nvPr>
        </p:nvSpPr>
        <p:spPr>
          <a:xfrm>
            <a:off x="5129211" y="2090861"/>
            <a:ext cx="10518637"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panded 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0" name="Content Placeholder 2"/>
          <p:cNvSpPr>
            <a:spLocks noGrp="1"/>
          </p:cNvSpPr>
          <p:nvPr>
            <p:ph idx="1"/>
          </p:nvPr>
        </p:nvSpPr>
        <p:spPr>
          <a:xfrm>
            <a:off x="601799" y="2090861"/>
            <a:ext cx="15046049"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3"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Tree>
    <p:extLst>
      <p:ext uri="{BB962C8B-B14F-4D97-AF65-F5344CB8AC3E}">
        <p14:creationId xmlns:p14="http://schemas.microsoft.com/office/powerpoint/2010/main" val="4564082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idx="14"/>
          </p:nvPr>
        </p:nvSpPr>
        <p:spPr>
          <a:xfrm>
            <a:off x="601800" y="4546600"/>
            <a:ext cx="3626160" cy="853016"/>
          </a:xfrm>
          <a:prstGeom prst="rect">
            <a:avLst/>
          </a:prstGeom>
        </p:spPr>
        <p:txBody>
          <a:bodyPr anchor="t"/>
          <a:lstStyle>
            <a:lvl1pPr marL="0" indent="0">
              <a:buNone/>
              <a:defRPr sz="2200" b="0">
                <a:solidFill>
                  <a:srgbClr val="4A5C6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Master text styles</a:t>
            </a:r>
          </a:p>
        </p:txBody>
      </p:sp>
      <p:sp>
        <p:nvSpPr>
          <p:cNvPr id="8" name="Picture Placeholder 9"/>
          <p:cNvSpPr>
            <a:spLocks noGrp="1"/>
          </p:cNvSpPr>
          <p:nvPr>
            <p:ph type="pic" sz="quarter" idx="15"/>
          </p:nvPr>
        </p:nvSpPr>
        <p:spPr>
          <a:xfrm>
            <a:off x="6223000" y="1632675"/>
            <a:ext cx="9448800" cy="6935955"/>
          </a:xfrm>
          <a:prstGeom prst="rect">
            <a:avLst/>
          </a:prstGeom>
        </p:spPr>
        <p:txBody>
          <a:bodyPr vert="horz" anchor="ctr"/>
          <a:lstStyle>
            <a:lvl1pPr marL="0" indent="0" algn="ctr">
              <a:buNone/>
              <a:defRPr>
                <a:solidFill>
                  <a:srgbClr val="4A5C61"/>
                </a:solidFill>
              </a:defRPr>
            </a:lvl1pPr>
          </a:lstStyle>
          <a:p>
            <a:endParaRPr lang="en-US"/>
          </a:p>
        </p:txBody>
      </p:sp>
      <p:pic>
        <p:nvPicPr>
          <p:cNvPr id="9" name="Picture 8"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1"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Tree>
    <p:extLst>
      <p:ext uri="{BB962C8B-B14F-4D97-AF65-F5344CB8AC3E}">
        <p14:creationId xmlns:p14="http://schemas.microsoft.com/office/powerpoint/2010/main" val="3735993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in Blue Column">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4394200" cy="9144000"/>
          </a:xfrm>
          <a:prstGeom prst="rect">
            <a:avLst/>
          </a:prstGeom>
          <a:solidFill>
            <a:srgbClr val="00739C"/>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pic>
        <p:nvPicPr>
          <p:cNvPr id="9" name="Picture 8" descr="TOTVS_ne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447" y="378639"/>
            <a:ext cx="1324881" cy="531568"/>
          </a:xfrm>
          <a:prstGeom prst="rect">
            <a:avLst/>
          </a:prstGeom>
        </p:spPr>
      </p:pic>
      <p:sp>
        <p:nvSpPr>
          <p:cNvPr id="13" name="Text Placeholder 2"/>
          <p:cNvSpPr>
            <a:spLocks noGrp="1"/>
          </p:cNvSpPr>
          <p:nvPr>
            <p:ph type="body" idx="13" hasCustomPrompt="1"/>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14"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5" name="Content Placeholder 2"/>
          <p:cNvSpPr>
            <a:spLocks noGrp="1"/>
          </p:cNvSpPr>
          <p:nvPr>
            <p:ph idx="14"/>
          </p:nvPr>
        </p:nvSpPr>
        <p:spPr>
          <a:xfrm>
            <a:off x="5129211" y="2090861"/>
            <a:ext cx="10518637"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111658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Blue Column">
    <p:spTree>
      <p:nvGrpSpPr>
        <p:cNvPr id="1" name=""/>
        <p:cNvGrpSpPr/>
        <p:nvPr/>
      </p:nvGrpSpPr>
      <p:grpSpPr>
        <a:xfrm>
          <a:off x="0" y="0"/>
          <a:ext cx="0" cy="0"/>
          <a:chOff x="0" y="0"/>
          <a:chExt cx="0" cy="0"/>
        </a:xfrm>
      </p:grpSpPr>
      <p:sp>
        <p:nvSpPr>
          <p:cNvPr id="13" name="Rectangle 12"/>
          <p:cNvSpPr>
            <a:spLocks noChangeArrowheads="1"/>
          </p:cNvSpPr>
          <p:nvPr userDrawn="1"/>
        </p:nvSpPr>
        <p:spPr bwMode="auto">
          <a:xfrm>
            <a:off x="0" y="0"/>
            <a:ext cx="7524750" cy="9144000"/>
          </a:xfrm>
          <a:prstGeom prst="rect">
            <a:avLst/>
          </a:prstGeom>
          <a:solidFill>
            <a:srgbClr val="00739C"/>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 name="Text Placeholder 2"/>
          <p:cNvSpPr>
            <a:spLocks noGrp="1"/>
          </p:cNvSpPr>
          <p:nvPr>
            <p:ph type="body" idx="14"/>
          </p:nvPr>
        </p:nvSpPr>
        <p:spPr>
          <a:xfrm>
            <a:off x="601800" y="2090861"/>
            <a:ext cx="5949030" cy="853016"/>
          </a:xfrm>
          <a:prstGeom prst="rect">
            <a:avLst/>
          </a:prstGeom>
        </p:spPr>
        <p:txBody>
          <a:bodyPr anchor="t"/>
          <a:lstStyle>
            <a:lvl1pPr marL="0" indent="0">
              <a:buNone/>
              <a:defRPr sz="2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Master text styles</a:t>
            </a:r>
          </a:p>
        </p:txBody>
      </p:sp>
      <p:sp>
        <p:nvSpPr>
          <p:cNvPr id="15" name="Title 1"/>
          <p:cNvSpPr>
            <a:spLocks noGrp="1"/>
          </p:cNvSpPr>
          <p:nvPr>
            <p:ph type="title" hasCustomPrompt="1"/>
          </p:nvPr>
        </p:nvSpPr>
        <p:spPr>
          <a:xfrm>
            <a:off x="8121885" y="378639"/>
            <a:ext cx="7525964"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6" name="Content Placeholder 2"/>
          <p:cNvSpPr>
            <a:spLocks noGrp="1"/>
          </p:cNvSpPr>
          <p:nvPr>
            <p:ph idx="15"/>
          </p:nvPr>
        </p:nvSpPr>
        <p:spPr>
          <a:xfrm>
            <a:off x="8121885" y="2090861"/>
            <a:ext cx="7525963"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7" name="Picture 16" descr="TOTVS_ne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447" y="378639"/>
            <a:ext cx="1324881" cy="531568"/>
          </a:xfrm>
          <a:prstGeom prst="rect">
            <a:avLst/>
          </a:prstGeom>
        </p:spPr>
      </p:pic>
      <p:sp>
        <p:nvSpPr>
          <p:cNvPr id="18" name="Text Placeholder 2"/>
          <p:cNvSpPr>
            <a:spLocks noGrp="1"/>
          </p:cNvSpPr>
          <p:nvPr>
            <p:ph type="body" idx="13" hasCustomPrompt="1"/>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Tree>
    <p:extLst>
      <p:ext uri="{BB962C8B-B14F-4D97-AF65-F5344CB8AC3E}">
        <p14:creationId xmlns:p14="http://schemas.microsoft.com/office/powerpoint/2010/main" val="10770072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
        <p:nvSpPr>
          <p:cNvPr id="3"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err="1" smtClean="0"/>
              <a:t>Insira</a:t>
            </a:r>
            <a:r>
              <a:rPr lang="en-US" smtClean="0"/>
              <a:t> </a:t>
            </a:r>
            <a:r>
              <a:rPr lang="en-US" err="1" smtClean="0"/>
              <a:t>aqui</a:t>
            </a:r>
            <a:r>
              <a:rPr lang="en-US" smtClean="0"/>
              <a:t> um </a:t>
            </a:r>
            <a:r>
              <a:rPr lang="en-US" err="1" smtClean="0"/>
              <a:t>ícone</a:t>
            </a:r>
            <a:r>
              <a:rPr lang="en-US" smtClean="0"/>
              <a:t> da </a:t>
            </a:r>
            <a:r>
              <a:rPr lang="en-US" err="1" smtClean="0"/>
              <a:t>biblioteca</a:t>
            </a:r>
            <a:r>
              <a:rPr lang="en-US" smtClean="0"/>
              <a:t> TOTVS, </a:t>
            </a:r>
            <a:r>
              <a:rPr lang="en-US" err="1" smtClean="0"/>
              <a:t>disponível</a:t>
            </a:r>
            <a:r>
              <a:rPr lang="en-US" smtClean="0"/>
              <a:t> no </a:t>
            </a:r>
            <a:r>
              <a:rPr lang="en-US" err="1" smtClean="0"/>
              <a:t>Guia</a:t>
            </a:r>
            <a:r>
              <a:rPr lang="en-US" smtClean="0"/>
              <a:t> de </a:t>
            </a:r>
            <a:r>
              <a:rPr lang="en-US" err="1" smtClean="0"/>
              <a:t>Uso</a:t>
            </a:r>
            <a:r>
              <a:rPr lang="en-US" smtClean="0"/>
              <a:t> do PPT</a:t>
            </a:r>
            <a:endParaRPr lang="en-US"/>
          </a:p>
        </p:txBody>
      </p:sp>
    </p:spTree>
    <p:extLst>
      <p:ext uri="{BB962C8B-B14F-4D97-AF65-F5344CB8AC3E}">
        <p14:creationId xmlns:p14="http://schemas.microsoft.com/office/powerpoint/2010/main" val="75117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_2">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err="1" smtClean="0"/>
              <a:t>Insira</a:t>
            </a:r>
            <a:r>
              <a:rPr lang="en-US" smtClean="0"/>
              <a:t> </a:t>
            </a:r>
            <a:r>
              <a:rPr lang="en-US" err="1" smtClean="0"/>
              <a:t>aqui</a:t>
            </a:r>
            <a:r>
              <a:rPr lang="en-US" smtClean="0"/>
              <a:t> um </a:t>
            </a:r>
            <a:r>
              <a:rPr lang="en-US" err="1" smtClean="0"/>
              <a:t>ícone</a:t>
            </a:r>
            <a:r>
              <a:rPr lang="en-US" smtClean="0"/>
              <a:t> da </a:t>
            </a:r>
            <a:r>
              <a:rPr lang="en-US" err="1" smtClean="0"/>
              <a:t>biblioteca</a:t>
            </a:r>
            <a:r>
              <a:rPr lang="en-US" smtClean="0"/>
              <a:t> TOTVS, </a:t>
            </a:r>
            <a:r>
              <a:rPr lang="en-US" err="1" smtClean="0"/>
              <a:t>disponível</a:t>
            </a:r>
            <a:r>
              <a:rPr lang="en-US" smtClean="0"/>
              <a:t> no </a:t>
            </a:r>
            <a:r>
              <a:rPr lang="en-US" err="1" smtClean="0"/>
              <a:t>Guia</a:t>
            </a:r>
            <a:r>
              <a:rPr lang="en-US" smtClean="0"/>
              <a:t> de </a:t>
            </a:r>
            <a:r>
              <a:rPr lang="en-US" err="1" smtClean="0"/>
              <a:t>Uso</a:t>
            </a:r>
            <a:r>
              <a:rPr lang="en-US" smtClean="0"/>
              <a:t> do PPT</a:t>
            </a:r>
            <a:endParaRPr lang="en-US"/>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324762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2" r:id="rId4"/>
    <p:sldLayoutId id="2147483655" r:id="rId5"/>
    <p:sldLayoutId id="2147483653" r:id="rId6"/>
    <p:sldLayoutId id="2147483654" r:id="rId7"/>
    <p:sldLayoutId id="2147483651" r:id="rId8"/>
    <p:sldLayoutId id="2147483659" r:id="rId9"/>
    <p:sldLayoutId id="2147483658" r:id="rId10"/>
    <p:sldLayoutId id="2147483657" r:id="rId11"/>
    <p:sldLayoutId id="2147483660" r:id="rId12"/>
    <p:sldLayoutId id="2147483656" r:id="rId13"/>
  </p:sldLayoutIdLst>
  <p:timing>
    <p:tnLst>
      <p:par>
        <p:cTn id="1" dur="indefinite" restart="never" nodeType="tmRoot"/>
      </p:par>
    </p:tnLst>
  </p:timing>
  <p:txStyles>
    <p:titleStyle>
      <a:lvl1pPr algn="ctr" defTabSz="725488" rtl="0" eaLnBrk="0" fontAlgn="base" hangingPunct="0">
        <a:spcBef>
          <a:spcPct val="0"/>
        </a:spcBef>
        <a:spcAft>
          <a:spcPct val="0"/>
        </a:spcAft>
        <a:defRPr sz="7000" kern="1200">
          <a:solidFill>
            <a:schemeClr val="tx1"/>
          </a:solidFill>
          <a:latin typeface="+mj-lt"/>
          <a:ea typeface="ヒラギノ角ゴ Pro W3" pitchFamily="-107" charset="-128"/>
          <a:cs typeface="ヒラギノ角ゴ Pro W3" pitchFamily="-107" charset="-128"/>
        </a:defRPr>
      </a:lvl1pPr>
      <a:lvl2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2pPr>
      <a:lvl3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3pPr>
      <a:lvl4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4pPr>
      <a:lvl5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5pPr>
      <a:lvl6pPr marL="4572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6pPr>
      <a:lvl7pPr marL="9144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7pPr>
      <a:lvl8pPr marL="13716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8pPr>
      <a:lvl9pPr marL="18288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9pPr>
    </p:titleStyle>
    <p:body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25531" rtl="0" eaLnBrk="1" latinLnBrk="0" hangingPunct="1">
        <a:defRPr sz="2900" kern="1200">
          <a:solidFill>
            <a:schemeClr val="tx1"/>
          </a:solidFill>
          <a:latin typeface="+mn-lt"/>
          <a:ea typeface="+mn-ea"/>
          <a:cs typeface="+mn-cs"/>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8" Type="http://schemas.openxmlformats.org/officeDocument/2006/relationships/hyperlink" Target="http://www.rais.gov.br/sitio/rais_ftp/LayoutRAIS2015.pdf" TargetMode="External"/><Relationship Id="rId3" Type="http://schemas.openxmlformats.org/officeDocument/2006/relationships/hyperlink" Target="https://suporte.totvs.com/portal/p/10098/download#detail/443547" TargetMode="External"/><Relationship Id="rId7" Type="http://schemas.openxmlformats.org/officeDocument/2006/relationships/hyperlink" Target="http://www.rais.gov.br/sitio/rais_ftp/ManualRAIS2015.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www.rais.gov.br/sitio/duvidas.jsf" TargetMode="External"/><Relationship Id="rId5" Type="http://schemas.openxmlformats.org/officeDocument/2006/relationships/hyperlink" Target="http://www.rais.gov.br/sitio/download.jsf#gdPrazo" TargetMode="External"/><Relationship Id="rId4" Type="http://schemas.openxmlformats.org/officeDocument/2006/relationships/hyperlink" Target="http://tdn.totvs.com/pages/releaseview.action?pageId=212904759"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rais.gov.br/sitio/download.jsf#portaria"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tdn.totvs.com/pages/releaseview.action;jsessionid=7292414C73EFF821AB0553FFCD7625BC?pageId=224108813"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52972" y="4760596"/>
            <a:ext cx="8050455" cy="430212"/>
          </a:xfrm>
        </p:spPr>
        <p:txBody>
          <a:bodyPr/>
          <a:lstStyle/>
          <a:p>
            <a:r>
              <a:rPr lang="en-US" smtClean="0">
                <a:solidFill>
                  <a:schemeClr val="bg1"/>
                </a:solidFill>
                <a:latin typeface="Arial Narrow" panose="020B0606020202030204" pitchFamily="34" charset="0"/>
              </a:rPr>
              <a:t>Fevereiro de 2016</a:t>
            </a:r>
            <a:endParaRPr lang="en-US">
              <a:solidFill>
                <a:schemeClr val="bg1"/>
              </a:solidFill>
              <a:latin typeface="Arial Narrow" panose="020B0606020202030204" pitchFamily="34" charset="0"/>
            </a:endParaRPr>
          </a:p>
        </p:txBody>
      </p:sp>
      <p:sp>
        <p:nvSpPr>
          <p:cNvPr id="3" name="Text Placeholder 2"/>
          <p:cNvSpPr>
            <a:spLocks noGrp="1"/>
          </p:cNvSpPr>
          <p:nvPr>
            <p:ph type="body" idx="13"/>
          </p:nvPr>
        </p:nvSpPr>
        <p:spPr>
          <a:xfrm>
            <a:off x="5447884" y="1331913"/>
            <a:ext cx="9955543" cy="2444321"/>
          </a:xfrm>
        </p:spPr>
        <p:txBody>
          <a:bodyPr/>
          <a:lstStyle/>
          <a:p>
            <a:r>
              <a:rPr lang="en-US" smtClean="0">
                <a:solidFill>
                  <a:srgbClr val="FFFFFF"/>
                </a:solidFill>
                <a:latin typeface="Arial Narrow" panose="020B0606020202030204" pitchFamily="34" charset="0"/>
              </a:rPr>
              <a:t>Prime + Conectado</a:t>
            </a:r>
          </a:p>
          <a:p>
            <a:pPr lvl="0"/>
            <a:r>
              <a:rPr lang="en-US" smtClean="0">
                <a:solidFill>
                  <a:srgbClr val="FFFFFF"/>
                </a:solidFill>
                <a:latin typeface="Arial Narrow" panose="020B0606020202030204" pitchFamily="34" charset="0"/>
              </a:rPr>
              <a:t>SIGAGPE </a:t>
            </a:r>
            <a:r>
              <a:rPr lang="en-US" smtClean="0">
                <a:solidFill>
                  <a:srgbClr val="FFFFFF"/>
                </a:solidFill>
                <a:latin typeface="Agency FB" panose="020B0503020202020204" pitchFamily="34" charset="0"/>
              </a:rPr>
              <a:t>– </a:t>
            </a:r>
            <a:r>
              <a:rPr lang="en-US" smtClean="0">
                <a:solidFill>
                  <a:srgbClr val="FFFFFF"/>
                </a:solidFill>
                <a:latin typeface="Arial Narrow" panose="020B0606020202030204" pitchFamily="34" charset="0"/>
              </a:rPr>
              <a:t>RAIS</a:t>
            </a:r>
            <a:r>
              <a:rPr lang="pt-BR" smtClean="0"/>
              <a:t> 2016</a:t>
            </a:r>
            <a:endParaRPr lang="en-US" smtClean="0">
              <a:solidFill>
                <a:srgbClr val="FFFFFF"/>
              </a:solidFill>
              <a:latin typeface="Agency FB" panose="020B0503020202020204" pitchFamily="34" charset="0"/>
            </a:endParaRPr>
          </a:p>
        </p:txBody>
      </p:sp>
      <p:sp>
        <p:nvSpPr>
          <p:cNvPr id="4" name="Text Placeholder 2"/>
          <p:cNvSpPr txBox="1">
            <a:spLocks/>
          </p:cNvSpPr>
          <p:nvPr/>
        </p:nvSpPr>
        <p:spPr>
          <a:xfrm>
            <a:off x="5526544" y="2291393"/>
            <a:ext cx="9955543" cy="1036632"/>
          </a:xfrm>
          <a:prstGeom prst="rect">
            <a:avLst/>
          </a:prstGeom>
        </p:spPr>
        <p:txBody>
          <a:bodyPr anchor="t"/>
          <a:lstStyle>
            <a:lvl1pPr marL="0" indent="0" algn="r" defTabSz="725488" rtl="0" eaLnBrk="0" fontAlgn="base" hangingPunct="0">
              <a:spcBef>
                <a:spcPct val="20000"/>
              </a:spcBef>
              <a:spcAft>
                <a:spcPct val="0"/>
              </a:spcAft>
              <a:buFont typeface="Arial" pitchFamily="34" charset="0"/>
              <a:buNone/>
              <a:defRPr sz="6200" b="0" kern="1200">
                <a:solidFill>
                  <a:schemeClr val="bg1"/>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endParaRPr lang="en-US" sz="5000" smtClean="0">
              <a:solidFill>
                <a:srgbClr val="FF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11" name="Text Placeholder 2"/>
          <p:cNvSpPr txBox="1">
            <a:spLocks/>
          </p:cNvSpPr>
          <p:nvPr/>
        </p:nvSpPr>
        <p:spPr>
          <a:xfrm>
            <a:off x="6286319" y="203270"/>
            <a:ext cx="5755625"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Parametrização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2" name="CaixaDeTexto 1"/>
          <p:cNvSpPr txBox="1"/>
          <p:nvPr/>
        </p:nvSpPr>
        <p:spPr bwMode="auto">
          <a:xfrm>
            <a:off x="1573642" y="1370243"/>
            <a:ext cx="13253706" cy="7171194"/>
          </a:xfrm>
          <a:prstGeom prst="rect">
            <a:avLst/>
          </a:prstGeom>
          <a:noFill/>
          <a:ln w="9525">
            <a:noFill/>
            <a:miter lim="800000"/>
            <a:headEnd/>
            <a:tailEnd/>
          </a:ln>
        </p:spPr>
        <p:txBody>
          <a:bodyPr wrap="square" rtlCol="0">
            <a:spAutoFit/>
          </a:bodyPr>
          <a:lstStyle/>
          <a:p>
            <a:r>
              <a:rPr lang="pt-BR" sz="2000" b="1" dirty="0"/>
              <a:t>Contribuição Sindical (Parte Funcionário): </a:t>
            </a:r>
            <a:endParaRPr lang="pt-BR" sz="2000" dirty="0"/>
          </a:p>
          <a:p>
            <a:r>
              <a:rPr lang="pt-BR" sz="2000" dirty="0"/>
              <a:t>As contribuições descontadas dos funcionários constam em verbas, nos acumulados anuais (tabela SRD) e devem possuir configuração de incidência para RAIS verificadas (</a:t>
            </a:r>
            <a:r>
              <a:rPr lang="pt-BR" sz="2000" b="1" dirty="0"/>
              <a:t>L/M/O/P/Q</a:t>
            </a:r>
            <a:r>
              <a:rPr lang="pt-BR" sz="2000" dirty="0"/>
              <a:t>). </a:t>
            </a:r>
          </a:p>
          <a:p>
            <a:endParaRPr lang="pt-BR" sz="2000" dirty="0" smtClean="0"/>
          </a:p>
          <a:p>
            <a:r>
              <a:rPr lang="pt-BR" sz="2000" dirty="0" smtClean="0"/>
              <a:t>O </a:t>
            </a:r>
            <a:r>
              <a:rPr lang="pt-BR" sz="2000" dirty="0"/>
              <a:t>sistema busca nos acumulados anuais (SRD) e direciona para a </a:t>
            </a:r>
            <a:r>
              <a:rPr lang="pt-BR" sz="2000" b="1" dirty="0"/>
              <a:t>RAIS, </a:t>
            </a:r>
            <a:r>
              <a:rPr lang="pt-BR" sz="2000" dirty="0"/>
              <a:t>os valores descontados nas verbas com os identificadores de cálculo abaixo: </a:t>
            </a:r>
            <a:endParaRPr lang="pt-BR" sz="2000" dirty="0" smtClean="0"/>
          </a:p>
          <a:p>
            <a:endParaRPr lang="pt-BR" sz="2000" b="1" dirty="0"/>
          </a:p>
          <a:p>
            <a:r>
              <a:rPr lang="pt-BR" sz="2000" b="1" dirty="0" smtClean="0"/>
              <a:t>Campo </a:t>
            </a:r>
            <a:r>
              <a:rPr lang="pt-BR" sz="2000" dirty="0"/>
              <a:t>	</a:t>
            </a:r>
            <a:r>
              <a:rPr lang="pt-BR" sz="2000" b="1" dirty="0"/>
              <a:t>Descrição </a:t>
            </a:r>
            <a:r>
              <a:rPr lang="pt-BR" sz="2000" dirty="0"/>
              <a:t>	</a:t>
            </a:r>
          </a:p>
          <a:p>
            <a:r>
              <a:rPr lang="pt-BR" sz="2000" dirty="0"/>
              <a:t>0246 </a:t>
            </a:r>
            <a:r>
              <a:rPr lang="pt-BR" sz="2000" dirty="0" smtClean="0"/>
              <a:t>   </a:t>
            </a:r>
            <a:r>
              <a:rPr lang="pt-BR" sz="2000" dirty="0"/>
              <a:t>	Contribuição Sindical outras Empresas/Entidades de Classe 	</a:t>
            </a:r>
          </a:p>
          <a:p>
            <a:r>
              <a:rPr lang="pt-BR" sz="2000" dirty="0"/>
              <a:t>0068 	</a:t>
            </a:r>
            <a:r>
              <a:rPr lang="pt-BR" sz="2000" dirty="0" smtClean="0"/>
              <a:t>           Desconto </a:t>
            </a:r>
            <a:r>
              <a:rPr lang="pt-BR" sz="2000" dirty="0"/>
              <a:t>Contribuição Sindical 	</a:t>
            </a:r>
          </a:p>
          <a:p>
            <a:r>
              <a:rPr lang="pt-BR" sz="2000" dirty="0"/>
              <a:t>0069 </a:t>
            </a:r>
            <a:r>
              <a:rPr lang="pt-BR" sz="2000" dirty="0" smtClean="0"/>
              <a:t>     </a:t>
            </a:r>
            <a:r>
              <a:rPr lang="pt-BR" sz="2000" dirty="0"/>
              <a:t>	Desconto Contribuição Assistencial 	</a:t>
            </a:r>
          </a:p>
          <a:p>
            <a:pPr marL="457200" indent="-457200">
              <a:buAutoNum type="arabicPlain" startAt="175"/>
            </a:pPr>
            <a:r>
              <a:rPr lang="pt-BR" sz="2000" dirty="0" smtClean="0"/>
              <a:t>               Contribuição </a:t>
            </a:r>
            <a:r>
              <a:rPr lang="pt-BR" sz="2000" dirty="0"/>
              <a:t>Confederativa 	</a:t>
            </a:r>
            <a:endParaRPr lang="pt-BR" sz="2000" dirty="0" smtClean="0"/>
          </a:p>
          <a:p>
            <a:pPr marL="457200" indent="-457200">
              <a:buAutoNum type="arabicPlain" startAt="175"/>
            </a:pPr>
            <a:endParaRPr lang="pt-BR" sz="2000" dirty="0"/>
          </a:p>
          <a:p>
            <a:r>
              <a:rPr lang="pt-BR" sz="2000" b="1" dirty="0"/>
              <a:t>Observação: </a:t>
            </a:r>
            <a:endParaRPr lang="pt-BR" sz="2000" dirty="0"/>
          </a:p>
          <a:p>
            <a:r>
              <a:rPr lang="pt-BR" sz="2000" dirty="0"/>
              <a:t>O identificador de cálculo </a:t>
            </a:r>
            <a:r>
              <a:rPr lang="pt-BR" sz="2000" b="1" dirty="0"/>
              <a:t>0246 </a:t>
            </a:r>
            <a:r>
              <a:rPr lang="pt-BR" sz="2000" dirty="0"/>
              <a:t>trata-se de uma verba de base, e somente constará na movimentação anual dos funcionários que contribuem para o sindicato de sua categoria. </a:t>
            </a:r>
          </a:p>
          <a:p>
            <a:r>
              <a:rPr lang="pt-BR" sz="2000" dirty="0"/>
              <a:t>Para determinar se um funcionário é sindicalizado ou não, e para que tal informação seja considerada para o GDRAIS, o Sistema deve localizar a verba de Contribuição Associativa, que estará configurada com a incidência </a:t>
            </a:r>
            <a:r>
              <a:rPr lang="pt-BR" sz="2000" b="1" dirty="0"/>
              <a:t>L </a:t>
            </a:r>
            <a:r>
              <a:rPr lang="pt-BR" sz="2000" dirty="0"/>
              <a:t>ou </a:t>
            </a:r>
            <a:r>
              <a:rPr lang="pt-BR" sz="2000" b="1" dirty="0"/>
              <a:t>M </a:t>
            </a:r>
            <a:r>
              <a:rPr lang="pt-BR" sz="2000" dirty="0"/>
              <a:t>para RAIS </a:t>
            </a:r>
            <a:endParaRPr lang="pt-BR" sz="2000" dirty="0" smtClean="0"/>
          </a:p>
          <a:p>
            <a:pPr marL="457200" indent="-457200">
              <a:buAutoNum type="arabicPlain" startAt="175"/>
            </a:pPr>
            <a:endParaRPr lang="pt-BR" sz="2000" dirty="0" smtClean="0"/>
          </a:p>
          <a:p>
            <a:endParaRPr lang="pt-BR" sz="2000" dirty="0" smtClean="0"/>
          </a:p>
          <a:p>
            <a:pPr marL="457200" indent="-457200">
              <a:buAutoNum type="arabicPlain" startAt="175"/>
            </a:pPr>
            <a:endParaRPr lang="pt-BR" sz="2000" dirty="0"/>
          </a:p>
          <a:p>
            <a:pPr marL="457200" indent="-457200">
              <a:buAutoNum type="arabicPlain" startAt="175"/>
            </a:pPr>
            <a:endParaRPr lang="pt-BR" sz="2000" dirty="0"/>
          </a:p>
        </p:txBody>
      </p:sp>
    </p:spTree>
    <p:extLst>
      <p:ext uri="{BB962C8B-B14F-4D97-AF65-F5344CB8AC3E}">
        <p14:creationId xmlns:p14="http://schemas.microsoft.com/office/powerpoint/2010/main" val="19948695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11" name="Text Placeholder 2"/>
          <p:cNvSpPr txBox="1">
            <a:spLocks/>
          </p:cNvSpPr>
          <p:nvPr/>
        </p:nvSpPr>
        <p:spPr>
          <a:xfrm>
            <a:off x="6286319" y="203270"/>
            <a:ext cx="5755625"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Parametrização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2" name="CaixaDeTexto 1"/>
          <p:cNvSpPr txBox="1"/>
          <p:nvPr/>
        </p:nvSpPr>
        <p:spPr bwMode="auto">
          <a:xfrm>
            <a:off x="1573642" y="1370243"/>
            <a:ext cx="13253706" cy="5447645"/>
          </a:xfrm>
          <a:prstGeom prst="rect">
            <a:avLst/>
          </a:prstGeom>
          <a:noFill/>
          <a:ln w="9525">
            <a:noFill/>
            <a:miter lim="800000"/>
            <a:headEnd/>
            <a:tailEnd/>
          </a:ln>
        </p:spPr>
        <p:txBody>
          <a:bodyPr wrap="square" rtlCol="0">
            <a:spAutoFit/>
          </a:bodyPr>
          <a:lstStyle/>
          <a:p>
            <a:r>
              <a:rPr lang="pt-BR" sz="2000" dirty="0" smtClean="0"/>
              <a:t>Campos importantes do cadastro de funcionários:</a:t>
            </a:r>
          </a:p>
          <a:p>
            <a:endParaRPr lang="pt-BR" sz="2000" dirty="0" smtClean="0"/>
          </a:p>
          <a:p>
            <a:r>
              <a:rPr lang="pt-BR" sz="2000" dirty="0" smtClean="0"/>
              <a:t>campo </a:t>
            </a:r>
            <a:r>
              <a:rPr lang="pt-BR" sz="2000" dirty="0"/>
              <a:t>Nacionalidade (RA_NACIONA): </a:t>
            </a:r>
            <a:r>
              <a:rPr lang="pt-BR" sz="2000" dirty="0" smtClean="0"/>
              <a:t>As nacionalidades apresentadas não podem ser alteradas e nem incluídas novas além das padrões o sistema está internamente preparado para assumir os códigos padrões e converte-los no momento da geração.</a:t>
            </a:r>
          </a:p>
          <a:p>
            <a:endParaRPr lang="pt-BR" sz="2000" dirty="0" smtClean="0"/>
          </a:p>
          <a:p>
            <a:r>
              <a:rPr lang="pt-BR" sz="2000" dirty="0" smtClean="0"/>
              <a:t>Exemplo:</a:t>
            </a:r>
          </a:p>
          <a:p>
            <a:r>
              <a:rPr lang="pt-BR" sz="2000" dirty="0"/>
              <a:t>A</a:t>
            </a:r>
            <a:r>
              <a:rPr lang="pt-BR" sz="2000" dirty="0" smtClean="0"/>
              <a:t> </a:t>
            </a:r>
            <a:r>
              <a:rPr lang="pt-BR" sz="2000" dirty="0"/>
              <a:t>nacionalidade Bengalês refere-se ao código 50, porém para não comprometer a integridade do sistema, ele foi criado, no sistema Protheus como 98. Na geração do Arquivo Magnético (arquivo .TXT), será feita a conversão do código 98 para 50. </a:t>
            </a:r>
            <a:endParaRPr lang="pt-BR" sz="2000" dirty="0" smtClean="0"/>
          </a:p>
          <a:p>
            <a:endParaRPr lang="pt-BR" sz="2000" dirty="0"/>
          </a:p>
          <a:p>
            <a:endParaRPr lang="pt-BR" sz="2000" dirty="0"/>
          </a:p>
          <a:p>
            <a:endParaRPr lang="pt-BR" sz="2000" dirty="0"/>
          </a:p>
          <a:p>
            <a:endParaRPr lang="pt-BR" sz="2000" dirty="0" smtClean="0"/>
          </a:p>
          <a:p>
            <a:r>
              <a:rPr lang="pt-BR" sz="2000" dirty="0"/>
              <a:t>	</a:t>
            </a:r>
          </a:p>
          <a:p>
            <a:endParaRPr lang="pt-BR" sz="2000" dirty="0"/>
          </a:p>
          <a:p>
            <a:endParaRPr lang="pt-BR" sz="2800" dirty="0"/>
          </a:p>
        </p:txBody>
      </p:sp>
    </p:spTree>
    <p:extLst>
      <p:ext uri="{BB962C8B-B14F-4D97-AF65-F5344CB8AC3E}">
        <p14:creationId xmlns:p14="http://schemas.microsoft.com/office/powerpoint/2010/main" val="2142795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6232475"/>
          </a:xfrm>
          <a:prstGeom prst="rect">
            <a:avLst/>
          </a:prstGeom>
        </p:spPr>
        <p:txBody>
          <a:bodyPr wrap="square">
            <a:spAutoFit/>
          </a:bodyPr>
          <a:lstStyle/>
          <a:p>
            <a:r>
              <a:rPr lang="pt-BR" sz="2400" b="1" dirty="0">
                <a:solidFill>
                  <a:srgbClr val="3B3BFF"/>
                </a:solidFill>
                <a:latin typeface="Arial Narrow" panose="020B0606020202030204" pitchFamily="34" charset="0"/>
              </a:rPr>
              <a:t>Programa de Alimentação do Trabalhador (PAT)</a:t>
            </a:r>
          </a:p>
          <a:p>
            <a:endParaRPr lang="pt-BR" sz="2400" b="1" dirty="0">
              <a:latin typeface="Arial Narrow" panose="020B0606020202030204" pitchFamily="34" charset="0"/>
              <a:cs typeface="Arial" panose="020B0604020202020204" pitchFamily="34" charset="0"/>
            </a:endParaRPr>
          </a:p>
          <a:p>
            <a:pPr algn="just"/>
            <a:r>
              <a:rPr lang="pt-BR" sz="2400" dirty="0">
                <a:latin typeface="Arial Narrow" panose="020B0606020202030204" pitchFamily="34" charset="0"/>
                <a:cs typeface="Arial" panose="020B0604020202020204" pitchFamily="34" charset="0"/>
              </a:rPr>
              <a:t>Beneficio de alimentação que as empresas concede aos seus </a:t>
            </a:r>
            <a:r>
              <a:rPr lang="pt-BR" sz="2400" dirty="0" smtClean="0">
                <a:latin typeface="Arial Narrow" panose="020B0606020202030204" pitchFamily="34" charset="0"/>
                <a:cs typeface="Arial" panose="020B0604020202020204" pitchFamily="34" charset="0"/>
              </a:rPr>
              <a:t>trabalhadores. Ex. Vale Alimentação, Vale Refeição, Cesta Básica </a:t>
            </a:r>
            <a:r>
              <a:rPr lang="pt-BR" sz="2400" dirty="0" err="1" smtClean="0">
                <a:latin typeface="Arial Narrow" panose="020B0606020202030204" pitchFamily="34" charset="0"/>
                <a:cs typeface="Arial" panose="020B0604020202020204" pitchFamily="34" charset="0"/>
              </a:rPr>
              <a:t>etc</a:t>
            </a:r>
            <a:endParaRPr lang="pt-BR" sz="2400" dirty="0">
              <a:latin typeface="Arial Narrow" panose="020B0606020202030204" pitchFamily="34" charset="0"/>
              <a:cs typeface="Arial" panose="020B0604020202020204" pitchFamily="34" charset="0"/>
            </a:endParaRPr>
          </a:p>
          <a:p>
            <a:pPr algn="just"/>
            <a:endParaRPr lang="pt-BR" sz="2400" dirty="0">
              <a:latin typeface="Arial Narrow" panose="020B0606020202030204" pitchFamily="34" charset="0"/>
              <a:cs typeface="Arial" panose="020B0604020202020204" pitchFamily="34" charset="0"/>
            </a:endParaRPr>
          </a:p>
          <a:p>
            <a:pPr algn="just"/>
            <a:r>
              <a:rPr lang="pt-BR" sz="2400" dirty="0">
                <a:latin typeface="Arial Narrow" panose="020B0606020202030204" pitchFamily="34" charset="0"/>
                <a:cs typeface="Arial" panose="020B0604020202020204" pitchFamily="34" charset="0"/>
              </a:rPr>
              <a:t>É permitido às pessoas jurídicas tributadas com base no lucro real deduzir do Imposto de Renda devido, a título de incentivo fiscal, entre outros, o valor correspondente á aplicação da alíquota do imposto sobre a soma das despesas de custeio realizadas no período em Programas de Alimentação do Trabalhador (PAT).</a:t>
            </a:r>
          </a:p>
          <a:p>
            <a:endParaRPr lang="pt-BR" sz="2300" dirty="0" smtClean="0">
              <a:solidFill>
                <a:schemeClr val="tx2"/>
              </a:solidFill>
              <a:cs typeface="Arial" panose="020B0604020202020204" pitchFamily="34" charset="0"/>
            </a:endParaRPr>
          </a:p>
          <a:p>
            <a:endParaRPr lang="pt-BR" sz="2300" dirty="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dirty="0">
              <a:solidFill>
                <a:schemeClr val="tx2"/>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2860611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6509474"/>
          </a:xfrm>
          <a:prstGeom prst="rect">
            <a:avLst/>
          </a:prstGeom>
        </p:spPr>
        <p:txBody>
          <a:bodyPr wrap="square">
            <a:spAutoFit/>
          </a:bodyPr>
          <a:lstStyle/>
          <a:p>
            <a:r>
              <a:rPr lang="pt-BR" sz="2300" b="1" dirty="0" smtClean="0">
                <a:solidFill>
                  <a:srgbClr val="3B3BFF"/>
                </a:solidFill>
                <a:latin typeface="Arial Narrow" panose="020B0606020202030204" pitchFamily="34" charset="0"/>
              </a:rPr>
              <a:t>Parâmetro 45</a:t>
            </a:r>
          </a:p>
          <a:p>
            <a:r>
              <a:rPr lang="pt-BR" sz="2300" dirty="0" smtClean="0">
                <a:latin typeface="Arial Narrow" panose="020B0606020202030204" pitchFamily="34" charset="0"/>
              </a:rPr>
              <a:t>Gestão de Pessoal/Atualizações/Definições de calculo/Parâmetros/Parâmetro 45 (GPEA150)</a:t>
            </a: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r>
              <a:rPr lang="pt-BR" sz="2300" b="1" dirty="0" smtClean="0">
                <a:solidFill>
                  <a:srgbClr val="223E4C"/>
                </a:solidFill>
                <a:latin typeface="Arial Narrow" panose="020B0606020202030204" pitchFamily="34" charset="0"/>
              </a:rPr>
              <a:t>Estrutura do parâmetro 45  é a tabela </a:t>
            </a:r>
            <a:r>
              <a:rPr lang="pt-BR" sz="2300" b="1" dirty="0" err="1" smtClean="0">
                <a:solidFill>
                  <a:srgbClr val="223E4C"/>
                </a:solidFill>
                <a:latin typeface="Arial Narrow" panose="020B0606020202030204" pitchFamily="34" charset="0"/>
              </a:rPr>
              <a:t>sigagpe</a:t>
            </a:r>
            <a:r>
              <a:rPr lang="pt-BR" sz="2300" b="1" dirty="0" smtClean="0">
                <a:solidFill>
                  <a:srgbClr val="223E4C"/>
                </a:solidFill>
                <a:latin typeface="Arial Narrow" panose="020B0606020202030204" pitchFamily="34" charset="0"/>
              </a:rPr>
              <a:t> – caso não tenha algum campo deve ser solicitado o </a:t>
            </a:r>
            <a:r>
              <a:rPr lang="pt-BR" sz="2300" b="1" dirty="0" err="1" smtClean="0">
                <a:solidFill>
                  <a:srgbClr val="223E4C"/>
                </a:solidFill>
                <a:latin typeface="Arial Narrow" panose="020B0606020202030204" pitchFamily="34" charset="0"/>
              </a:rPr>
              <a:t>sigagpe</a:t>
            </a:r>
            <a:r>
              <a:rPr lang="pt-BR" sz="2300" b="1" dirty="0" smtClean="0">
                <a:solidFill>
                  <a:srgbClr val="223E4C"/>
                </a:solidFill>
                <a:latin typeface="Arial Narrow" panose="020B0606020202030204" pitchFamily="34" charset="0"/>
              </a:rPr>
              <a:t> junto a equipe de suporte.</a:t>
            </a:r>
          </a:p>
          <a:p>
            <a:endParaRPr lang="pt-BR" sz="2300" b="1" dirty="0">
              <a:solidFill>
                <a:srgbClr val="223E4C"/>
              </a:solidFill>
              <a:latin typeface="Arial Narrow" panose="020B0606020202030204" pitchFamily="34" charset="0"/>
            </a:endParaRPr>
          </a:p>
          <a:p>
            <a:endParaRPr lang="pt-BR" sz="2400" dirty="0"/>
          </a:p>
          <a:p>
            <a:r>
              <a:rPr lang="pt-BR" sz="2400" dirty="0"/>
              <a:t>Campo Tipo Ponto do Parâmetros </a:t>
            </a:r>
            <a:r>
              <a:rPr lang="pt-BR" sz="2400" dirty="0" smtClean="0"/>
              <a:t>RAIS é </a:t>
            </a:r>
            <a:r>
              <a:rPr lang="pt-BR" sz="2400" dirty="0"/>
              <a:t>o código referente ao tipo de controle do ponto adotado pela empresa, conforme manual de Orientação da RAIS </a:t>
            </a: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pic>
        <p:nvPicPr>
          <p:cNvPr id="6" name="Imagem 5"/>
          <p:cNvPicPr>
            <a:picLocks noChangeAspect="1"/>
          </p:cNvPicPr>
          <p:nvPr/>
        </p:nvPicPr>
        <p:blipFill rotWithShape="1">
          <a:blip r:embed="rId3"/>
          <a:srcRect l="2052" t="3702" r="6679" b="77404"/>
          <a:stretch/>
        </p:blipFill>
        <p:spPr>
          <a:xfrm>
            <a:off x="1743741" y="3024555"/>
            <a:ext cx="11127546" cy="1842868"/>
          </a:xfrm>
          <a:prstGeom prst="rect">
            <a:avLst/>
          </a:prstGeom>
        </p:spPr>
      </p:pic>
    </p:spTree>
    <p:extLst>
      <p:ext uri="{BB962C8B-B14F-4D97-AF65-F5344CB8AC3E}">
        <p14:creationId xmlns:p14="http://schemas.microsoft.com/office/powerpoint/2010/main" val="3080082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7032694"/>
          </a:xfrm>
          <a:prstGeom prst="rect">
            <a:avLst/>
          </a:prstGeom>
        </p:spPr>
        <p:txBody>
          <a:bodyPr wrap="square">
            <a:spAutoFit/>
          </a:bodyPr>
          <a:lstStyle/>
          <a:p>
            <a:r>
              <a:rPr lang="pt-BR" sz="2300" b="1" dirty="0" smtClean="0">
                <a:solidFill>
                  <a:srgbClr val="3B3BFF"/>
                </a:solidFill>
                <a:latin typeface="Arial Narrow" panose="020B0606020202030204" pitchFamily="34" charset="0"/>
              </a:rPr>
              <a:t>Parâmetro 45</a:t>
            </a:r>
          </a:p>
          <a:p>
            <a:r>
              <a:rPr lang="pt-BR" sz="2400" dirty="0"/>
              <a:t>As informações de participação da empresa no PAT são verificadas no Microsiga Protheus de acordo com os seguintes critérios: </a:t>
            </a:r>
          </a:p>
          <a:p>
            <a:r>
              <a:rPr lang="pt-BR" sz="2400" dirty="0" smtClean="0"/>
              <a:t> </a:t>
            </a:r>
            <a:r>
              <a:rPr lang="pt-BR" sz="2400" dirty="0"/>
              <a:t>A configuração do campo </a:t>
            </a:r>
            <a:r>
              <a:rPr lang="pt-BR" sz="2400" b="1" dirty="0"/>
              <a:t>Participa </a:t>
            </a:r>
            <a:r>
              <a:rPr lang="pt-BR" sz="2400" dirty="0"/>
              <a:t>como </a:t>
            </a:r>
            <a:r>
              <a:rPr lang="pt-BR" sz="2400" b="1" dirty="0"/>
              <a:t>1= Sim </a:t>
            </a:r>
            <a:r>
              <a:rPr lang="pt-BR" sz="2400" dirty="0"/>
              <a:t>e o não preenchimento de um dos demais campos citados, gera a seguinte mensagem de aviso: </a:t>
            </a:r>
            <a:r>
              <a:rPr lang="pt-BR" sz="2400" b="1" dirty="0"/>
              <a:t>Os campos referentes ao Programa de Alimentação do Trabalhador – PAT, V. Ate 5 Min. e V.Aci.5 Min, não foram preenchidos. </a:t>
            </a:r>
            <a:endParaRPr lang="pt-BR" sz="2400" dirty="0"/>
          </a:p>
          <a:p>
            <a:r>
              <a:rPr lang="pt-BR" sz="2400" dirty="0" smtClean="0"/>
              <a:t> </a:t>
            </a:r>
            <a:r>
              <a:rPr lang="pt-BR" sz="2400" dirty="0"/>
              <a:t>O preenchimento de qualquer um dos campos citados e a configuração do campo </a:t>
            </a:r>
            <a:r>
              <a:rPr lang="pt-BR" sz="2400" b="1" dirty="0"/>
              <a:t>Participa </a:t>
            </a:r>
            <a:r>
              <a:rPr lang="pt-BR" sz="2400" dirty="0"/>
              <a:t>como </a:t>
            </a:r>
            <a:r>
              <a:rPr lang="pt-BR" sz="2400" b="1" dirty="0"/>
              <a:t>2 = Não</a:t>
            </a:r>
            <a:r>
              <a:rPr lang="pt-BR" sz="2400" dirty="0"/>
              <a:t>, gera a seguinte mensagem de aviso: </a:t>
            </a:r>
            <a:r>
              <a:rPr lang="pt-BR" sz="2400" b="1" dirty="0"/>
              <a:t>Foi informado que a empresa não participa do Programa de Alimentação do Trabalhador – PAT, mas pelo menos um dos campos referentes a esse programa foi preenchido. </a:t>
            </a:r>
            <a:endParaRPr lang="pt-BR" sz="2400" dirty="0"/>
          </a:p>
          <a:p>
            <a:r>
              <a:rPr lang="pt-BR" sz="2400" dirty="0"/>
              <a:t>É importante observar que os dados deste parâmetro, devem ser preenchidos de acordo com a situação da empresa no PAT – Programa de Alimentação do Trabalhador – para o ano-calendário, sendo que no ambiente Gestão de Pessoal não existe opção de relatório a ser impresso para auxiliar no preenchimento deste parâmetro. </a:t>
            </a:r>
          </a:p>
          <a:p>
            <a:endParaRPr lang="pt-BR" sz="2300" b="1" dirty="0" smtClean="0">
              <a:solidFill>
                <a:srgbClr val="3B3BFF"/>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2808182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6663363"/>
          </a:xfrm>
          <a:prstGeom prst="rect">
            <a:avLst/>
          </a:prstGeom>
        </p:spPr>
        <p:txBody>
          <a:bodyPr wrap="square">
            <a:spAutoFit/>
          </a:bodyPr>
          <a:lstStyle/>
          <a:p>
            <a:r>
              <a:rPr lang="pt-BR" sz="2400" b="1" dirty="0" smtClean="0">
                <a:solidFill>
                  <a:srgbClr val="3B3BFF"/>
                </a:solidFill>
                <a:latin typeface="Arial Narrow" panose="020B0606020202030204" pitchFamily="34" charset="0"/>
              </a:rPr>
              <a:t>Parâmetro 45</a:t>
            </a:r>
          </a:p>
          <a:p>
            <a:r>
              <a:rPr lang="pt-BR" sz="2300" dirty="0">
                <a:latin typeface="Arial Narrow" panose="020B0606020202030204" pitchFamily="34" charset="0"/>
              </a:rPr>
              <a:t>Observe no </a:t>
            </a:r>
            <a:r>
              <a:rPr lang="pt-BR" sz="2300" b="1" dirty="0">
                <a:latin typeface="Arial Narrow" panose="020B0606020202030204" pitchFamily="34" charset="0"/>
              </a:rPr>
              <a:t>Parâmetro 45</a:t>
            </a:r>
            <a:r>
              <a:rPr lang="pt-BR" sz="2300" dirty="0">
                <a:latin typeface="Arial Narrow" panose="020B0606020202030204" pitchFamily="34" charset="0"/>
              </a:rPr>
              <a:t>, se estão devidamente atualizados os dados dos campos referentes ao Encerramento das Atividades da empresa, caso tenha ocorrido. São eles: </a:t>
            </a:r>
          </a:p>
          <a:p>
            <a:r>
              <a:rPr lang="pt-BR" sz="2300" dirty="0">
                <a:latin typeface="Arial Narrow" panose="020B0606020202030204" pitchFamily="34" charset="0"/>
              </a:rPr>
              <a:t>-</a:t>
            </a:r>
            <a:r>
              <a:rPr lang="pt-BR" sz="2300" dirty="0" smtClean="0">
                <a:latin typeface="Arial Narrow" panose="020B0606020202030204" pitchFamily="34" charset="0"/>
              </a:rPr>
              <a:t> </a:t>
            </a:r>
            <a:r>
              <a:rPr lang="pt-BR" sz="2300" dirty="0">
                <a:latin typeface="Arial Narrow" panose="020B0606020202030204" pitchFamily="34" charset="0"/>
              </a:rPr>
              <a:t>Encerramento das Atividades. </a:t>
            </a:r>
          </a:p>
          <a:p>
            <a:r>
              <a:rPr lang="pt-BR" sz="2300" dirty="0" smtClean="0">
                <a:latin typeface="Arial Narrow" panose="020B0606020202030204" pitchFamily="34" charset="0"/>
              </a:rPr>
              <a:t>- </a:t>
            </a:r>
            <a:r>
              <a:rPr lang="pt-BR" sz="2300" dirty="0">
                <a:latin typeface="Arial Narrow" panose="020B0606020202030204" pitchFamily="34" charset="0"/>
              </a:rPr>
              <a:t>Data de Encerramento. </a:t>
            </a:r>
          </a:p>
          <a:p>
            <a:endParaRPr lang="pt-BR" sz="2300" dirty="0">
              <a:latin typeface="Arial Narrow" panose="020B0606020202030204" pitchFamily="34" charset="0"/>
            </a:endParaRPr>
          </a:p>
          <a:p>
            <a:r>
              <a:rPr lang="pt-BR" sz="2300" dirty="0">
                <a:latin typeface="Arial Narrow" panose="020B0606020202030204" pitchFamily="34" charset="0"/>
              </a:rPr>
              <a:t>Estas informações são validadas de acordo com os seguintes critérios: </a:t>
            </a:r>
          </a:p>
          <a:p>
            <a:r>
              <a:rPr lang="pt-BR" sz="2300" dirty="0" smtClean="0">
                <a:latin typeface="Arial Narrow" panose="020B0606020202030204" pitchFamily="34" charset="0"/>
              </a:rPr>
              <a:t> </a:t>
            </a:r>
            <a:r>
              <a:rPr lang="pt-BR" sz="2300" dirty="0">
                <a:latin typeface="Arial Narrow" panose="020B0606020202030204" pitchFamily="34" charset="0"/>
              </a:rPr>
              <a:t>O preenchimento de apenas um dos campos citados gera a seguinte mensagem de aviso: Os conteúdos dos campos </a:t>
            </a:r>
            <a:r>
              <a:rPr lang="pt-BR" sz="2300" b="1" dirty="0" err="1">
                <a:latin typeface="Arial Narrow" panose="020B0606020202030204" pitchFamily="34" charset="0"/>
              </a:rPr>
              <a:t>Encerr.Ativ</a:t>
            </a:r>
            <a:r>
              <a:rPr lang="pt-BR" sz="2300" b="1" dirty="0">
                <a:latin typeface="Arial Narrow" panose="020B0606020202030204" pitchFamily="34" charset="0"/>
              </a:rPr>
              <a:t> </a:t>
            </a:r>
            <a:r>
              <a:rPr lang="pt-BR" sz="2300" dirty="0">
                <a:latin typeface="Arial Narrow" panose="020B0606020202030204" pitchFamily="34" charset="0"/>
              </a:rPr>
              <a:t>e </a:t>
            </a:r>
            <a:r>
              <a:rPr lang="pt-BR" sz="2300" b="1" dirty="0">
                <a:latin typeface="Arial Narrow" panose="020B0606020202030204" pitchFamily="34" charset="0"/>
              </a:rPr>
              <a:t>Dat. </a:t>
            </a:r>
            <a:r>
              <a:rPr lang="pt-BR" sz="2300" b="1" dirty="0" err="1">
                <a:latin typeface="Arial Narrow" panose="020B0606020202030204" pitchFamily="34" charset="0"/>
              </a:rPr>
              <a:t>Encerr</a:t>
            </a:r>
            <a:r>
              <a:rPr lang="pt-BR" sz="2300" dirty="0">
                <a:latin typeface="Arial Narrow" panose="020B0606020202030204" pitchFamily="34" charset="0"/>
              </a:rPr>
              <a:t>. estão incoerentes. Redefina-os. </a:t>
            </a:r>
          </a:p>
          <a:p>
            <a:r>
              <a:rPr lang="pt-BR" sz="2300" dirty="0" smtClean="0">
                <a:latin typeface="Arial Narrow" panose="020B0606020202030204" pitchFamily="34" charset="0"/>
              </a:rPr>
              <a:t> </a:t>
            </a:r>
            <a:r>
              <a:rPr lang="pt-BR" sz="2300" dirty="0">
                <a:latin typeface="Arial Narrow" panose="020B0606020202030204" pitchFamily="34" charset="0"/>
              </a:rPr>
              <a:t>Se a empresa estiver em exercício, as informações de Encerramento das Atividades devem estar em branco. </a:t>
            </a:r>
            <a:endParaRPr lang="pt-BR" sz="2300" dirty="0" smtClean="0">
              <a:latin typeface="Arial Narrow" panose="020B0606020202030204" pitchFamily="34" charset="0"/>
            </a:endParaRPr>
          </a:p>
          <a:p>
            <a:endParaRPr lang="pt-BR" sz="2400" dirty="0">
              <a:latin typeface="Arial Narrow" panose="020B0606020202030204" pitchFamily="34" charset="0"/>
            </a:endParaRPr>
          </a:p>
          <a:p>
            <a:r>
              <a:rPr lang="pt-BR" sz="2400" b="1" dirty="0">
                <a:solidFill>
                  <a:srgbClr val="3B3BFF"/>
                </a:solidFill>
                <a:latin typeface="Arial Narrow" panose="020B0606020202030204" pitchFamily="34" charset="0"/>
              </a:rPr>
              <a:t>Parâmetro 14 </a:t>
            </a:r>
            <a:r>
              <a:rPr lang="pt-BR" sz="2300" dirty="0" smtClean="0">
                <a:latin typeface="Arial Narrow" panose="020B0606020202030204" pitchFamily="34" charset="0"/>
              </a:rPr>
              <a:t>(Encargos da Empresa)</a:t>
            </a:r>
          </a:p>
          <a:p>
            <a:endParaRPr lang="pt-BR" sz="2300" dirty="0" smtClean="0">
              <a:latin typeface="Arial Narrow" panose="020B0606020202030204" pitchFamily="34" charset="0"/>
            </a:endParaRPr>
          </a:p>
          <a:p>
            <a:r>
              <a:rPr lang="pt-BR" sz="2300" dirty="0" smtClean="0">
                <a:latin typeface="Arial Narrow" panose="020B0606020202030204" pitchFamily="34" charset="0"/>
              </a:rPr>
              <a:t>Existe o campo Optante pelo simples que devera estar preenchido.</a:t>
            </a:r>
            <a:endParaRPr lang="pt-BR" sz="2300" dirty="0">
              <a:latin typeface="Arial Narrow" panose="020B0606020202030204" pitchFamily="34" charset="0"/>
            </a:endParaRPr>
          </a:p>
          <a:p>
            <a:endParaRPr lang="pt-BR" sz="2300" b="1" dirty="0" smtClean="0">
              <a:solidFill>
                <a:srgbClr val="3B3BFF"/>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18206756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7063472"/>
          </a:xfrm>
          <a:prstGeom prst="rect">
            <a:avLst/>
          </a:prstGeom>
        </p:spPr>
        <p:txBody>
          <a:bodyPr wrap="square">
            <a:spAutoFit/>
          </a:bodyPr>
          <a:lstStyle/>
          <a:p>
            <a:r>
              <a:rPr lang="pt-BR" sz="2300" b="1" dirty="0" smtClean="0">
                <a:solidFill>
                  <a:srgbClr val="3B3BFF"/>
                </a:solidFill>
                <a:latin typeface="Arial Narrow" panose="020B0606020202030204" pitchFamily="34" charset="0"/>
              </a:rPr>
              <a:t>Contribuições Patronais:</a:t>
            </a:r>
          </a:p>
          <a:p>
            <a:endParaRPr lang="pt-BR" sz="2400" dirty="0"/>
          </a:p>
          <a:p>
            <a:r>
              <a:rPr lang="pt-BR" sz="1800" dirty="0"/>
              <a:t>Quando o recolhimento da Contribuição Sindical for efetuado de modo centralizado, informe a filial centralizadora, e somente nela, o valor total da Contribuição Sindical. </a:t>
            </a:r>
            <a:endParaRPr lang="pt-BR" sz="1800" dirty="0" smtClean="0"/>
          </a:p>
          <a:p>
            <a:r>
              <a:rPr lang="pt-BR" sz="1800" dirty="0"/>
              <a:t>Estas informações serão armazenadas na tabela RCT – Contribuições Patronais. As informações mensais necessárias são: </a:t>
            </a:r>
          </a:p>
          <a:p>
            <a:r>
              <a:rPr lang="pt-BR" sz="1800" dirty="0" smtClean="0"/>
              <a:t> </a:t>
            </a:r>
            <a:r>
              <a:rPr lang="pt-BR" sz="1800" dirty="0"/>
              <a:t>Sindicato para o qual foi efetuada a contribuição: este sindicato deve constar no Cadastro de Sindicatos, opção </a:t>
            </a:r>
            <a:r>
              <a:rPr lang="pt-BR" sz="1800" b="1" dirty="0"/>
              <a:t>Atualizações/Cadastros/Sindicatos (GPEA340)</a:t>
            </a:r>
            <a:r>
              <a:rPr lang="pt-BR" sz="1800" dirty="0"/>
              <a:t>. </a:t>
            </a:r>
          </a:p>
          <a:p>
            <a:r>
              <a:rPr lang="pt-BR" sz="1800" dirty="0" smtClean="0"/>
              <a:t> </a:t>
            </a:r>
            <a:r>
              <a:rPr lang="pt-BR" sz="1800" dirty="0"/>
              <a:t>Tipo de Contribuição Patronal, que pode ser: </a:t>
            </a:r>
          </a:p>
          <a:p>
            <a:endParaRPr lang="pt-BR" sz="1800" dirty="0"/>
          </a:p>
          <a:p>
            <a:r>
              <a:rPr lang="pt-BR" sz="1800" dirty="0"/>
              <a:t>1 - Contribuição Associativa. </a:t>
            </a:r>
            <a:endParaRPr lang="pt-BR" sz="1800" dirty="0" smtClean="0"/>
          </a:p>
          <a:p>
            <a:r>
              <a:rPr lang="pt-BR" sz="1800" dirty="0"/>
              <a:t>2 - Contribuição Sindical. </a:t>
            </a:r>
          </a:p>
          <a:p>
            <a:r>
              <a:rPr lang="pt-BR" sz="1800" dirty="0"/>
              <a:t>3 - Contribuição Assistencial. </a:t>
            </a:r>
          </a:p>
          <a:p>
            <a:r>
              <a:rPr lang="pt-BR" sz="1800" dirty="0"/>
              <a:t>4 - Contribuição Confederativa. </a:t>
            </a:r>
          </a:p>
          <a:p>
            <a:r>
              <a:rPr lang="pt-BR" sz="1800" dirty="0" smtClean="0"/>
              <a:t>-   </a:t>
            </a:r>
            <a:r>
              <a:rPr lang="pt-BR" sz="1800" dirty="0"/>
              <a:t>Mês e ano da contribuição para o Sindicato. </a:t>
            </a:r>
          </a:p>
          <a:p>
            <a:r>
              <a:rPr lang="pt-BR" sz="1800" dirty="0" smtClean="0"/>
              <a:t>-  </a:t>
            </a:r>
            <a:r>
              <a:rPr lang="pt-BR" sz="1800" dirty="0"/>
              <a:t>Valor da contribuição paga ao Sindicato. </a:t>
            </a:r>
          </a:p>
          <a:p>
            <a:r>
              <a:rPr lang="pt-BR" sz="1800" dirty="0"/>
              <a:t>Quando houver neste cadastro a informação de </a:t>
            </a:r>
            <a:r>
              <a:rPr lang="pt-BR" sz="1800" b="1" dirty="0"/>
              <a:t>Contribuição Associativa</a:t>
            </a:r>
            <a:r>
              <a:rPr lang="pt-BR" sz="1800" dirty="0"/>
              <a:t>, a empresa será identificada para RAIS como </a:t>
            </a:r>
            <a:r>
              <a:rPr lang="pt-BR" sz="1800" b="1" dirty="0"/>
              <a:t>Sindicalizada</a:t>
            </a:r>
            <a:r>
              <a:rPr lang="pt-BR" sz="1800" dirty="0"/>
              <a:t>. </a:t>
            </a:r>
          </a:p>
          <a:p>
            <a:endParaRPr lang="pt-BR" sz="1800" dirty="0" smtClean="0"/>
          </a:p>
          <a:p>
            <a:r>
              <a:rPr lang="pt-BR" sz="1800" dirty="0" smtClean="0"/>
              <a:t>O </a:t>
            </a:r>
            <a:r>
              <a:rPr lang="pt-BR" sz="1800" dirty="0"/>
              <a:t>cadastro de Contribuição Patronal refere-se à contribuição da Empresa, ou seja, recolhimento de contribuição parte Patronal. </a:t>
            </a:r>
            <a:endParaRPr lang="pt-BR" sz="1800" dirty="0" smtClean="0"/>
          </a:p>
          <a:p>
            <a:endParaRPr lang="pt-BR" sz="1800" dirty="0" smtClean="0"/>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3190676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6417141"/>
          </a:xfrm>
          <a:prstGeom prst="rect">
            <a:avLst/>
          </a:prstGeom>
        </p:spPr>
        <p:txBody>
          <a:bodyPr wrap="square">
            <a:spAutoFit/>
          </a:bodyPr>
          <a:lstStyle/>
          <a:p>
            <a:r>
              <a:rPr lang="pt-BR" sz="2300" b="1" dirty="0">
                <a:solidFill>
                  <a:srgbClr val="3B3BFF"/>
                </a:solidFill>
                <a:latin typeface="Arial Narrow" panose="020B0606020202030204" pitchFamily="34" charset="0"/>
              </a:rPr>
              <a:t>Tabelas envolvidas no processo</a:t>
            </a:r>
          </a:p>
          <a:p>
            <a:endParaRPr lang="pt-BR" sz="2000" dirty="0">
              <a:solidFill>
                <a:srgbClr val="3B3BFF"/>
              </a:solidFill>
            </a:endParaRPr>
          </a:p>
          <a:p>
            <a:pPr fontAlgn="t"/>
            <a:r>
              <a:rPr lang="pt-BR" sz="2300" dirty="0">
                <a:solidFill>
                  <a:srgbClr val="333333"/>
                </a:solidFill>
                <a:latin typeface="Arial Narrow" panose="020B0606020202030204" pitchFamily="34" charset="0"/>
              </a:rPr>
              <a:t>SM0 - Cadastro de Empresas</a:t>
            </a:r>
          </a:p>
          <a:p>
            <a:pPr fontAlgn="t"/>
            <a:r>
              <a:rPr lang="pt-BR" sz="2300" dirty="0">
                <a:solidFill>
                  <a:srgbClr val="333333"/>
                </a:solidFill>
                <a:latin typeface="Arial Narrow" panose="020B0606020202030204" pitchFamily="34" charset="0"/>
              </a:rPr>
              <a:t>SRA – Cadastro de Funcionários</a:t>
            </a:r>
          </a:p>
          <a:p>
            <a:pPr fontAlgn="t"/>
            <a:r>
              <a:rPr lang="pt-BR" sz="2300" dirty="0">
                <a:solidFill>
                  <a:srgbClr val="333333"/>
                </a:solidFill>
                <a:latin typeface="Arial Narrow" panose="020B0606020202030204" pitchFamily="34" charset="0"/>
              </a:rPr>
              <a:t>CTT – Centro de Custo,</a:t>
            </a:r>
          </a:p>
          <a:p>
            <a:pPr fontAlgn="t"/>
            <a:r>
              <a:rPr lang="pt-BR" sz="2300" dirty="0">
                <a:solidFill>
                  <a:srgbClr val="333333"/>
                </a:solidFill>
                <a:latin typeface="Arial Narrow" panose="020B0606020202030204" pitchFamily="34" charset="0"/>
              </a:rPr>
              <a:t>SI3 – Centro de Custo,</a:t>
            </a:r>
          </a:p>
          <a:p>
            <a:pPr fontAlgn="t"/>
            <a:r>
              <a:rPr lang="pt-BR" sz="2300" dirty="0">
                <a:solidFill>
                  <a:srgbClr val="333333"/>
                </a:solidFill>
                <a:latin typeface="Arial Narrow" panose="020B0606020202030204" pitchFamily="34" charset="0"/>
              </a:rPr>
              <a:t>SR2 – RAIS,</a:t>
            </a:r>
          </a:p>
          <a:p>
            <a:pPr fontAlgn="t"/>
            <a:r>
              <a:rPr lang="pt-BR" sz="2300" dirty="0">
                <a:solidFill>
                  <a:srgbClr val="333333"/>
                </a:solidFill>
                <a:latin typeface="Arial Narrow" panose="020B0606020202030204" pitchFamily="34" charset="0"/>
              </a:rPr>
              <a:t>SRD – Acumulados Anuais,</a:t>
            </a:r>
          </a:p>
          <a:p>
            <a:pPr fontAlgn="t"/>
            <a:r>
              <a:rPr lang="pt-BR" sz="2300" dirty="0">
                <a:solidFill>
                  <a:srgbClr val="333333"/>
                </a:solidFill>
                <a:latin typeface="Arial Narrow" panose="020B0606020202030204" pitchFamily="34" charset="0"/>
              </a:rPr>
              <a:t>SR3 – Histórico de Valores Salariais,</a:t>
            </a:r>
          </a:p>
          <a:p>
            <a:pPr fontAlgn="t"/>
            <a:r>
              <a:rPr lang="pt-BR" sz="2300" dirty="0">
                <a:solidFill>
                  <a:srgbClr val="333333"/>
                </a:solidFill>
                <a:latin typeface="Arial Narrow" panose="020B0606020202030204" pitchFamily="34" charset="0"/>
              </a:rPr>
              <a:t>SR7 – Histórico Alterações Salariais,</a:t>
            </a:r>
          </a:p>
          <a:p>
            <a:pPr fontAlgn="t"/>
            <a:r>
              <a:rPr lang="pt-BR" sz="2300" dirty="0">
                <a:solidFill>
                  <a:srgbClr val="333333"/>
                </a:solidFill>
                <a:latin typeface="Arial Narrow" panose="020B0606020202030204" pitchFamily="34" charset="0"/>
              </a:rPr>
              <a:t>RCT – Contribuições Patronais,</a:t>
            </a:r>
          </a:p>
          <a:p>
            <a:pPr fontAlgn="t"/>
            <a:r>
              <a:rPr lang="pt-BR" sz="2300" dirty="0">
                <a:solidFill>
                  <a:srgbClr val="333333"/>
                </a:solidFill>
                <a:latin typeface="Arial Narrow" panose="020B0606020202030204" pitchFamily="34" charset="0"/>
              </a:rPr>
              <a:t>RCU – Itens da RAIS</a:t>
            </a:r>
          </a:p>
          <a:p>
            <a:r>
              <a:rPr lang="pt-BR" sz="2300" dirty="0" smtClean="0">
                <a:latin typeface="Arial Narrow" panose="020B0606020202030204" pitchFamily="34" charset="0"/>
              </a:rPr>
              <a:t>SRX – </a:t>
            </a:r>
            <a:r>
              <a:rPr lang="pt-BR" sz="2300" dirty="0" err="1" smtClean="0">
                <a:latin typeface="Arial Narrow" panose="020B0606020202030204" pitchFamily="34" charset="0"/>
              </a:rPr>
              <a:t>Parametos</a:t>
            </a:r>
            <a:endParaRPr lang="pt-BR" sz="2300" dirty="0" smtClean="0">
              <a:latin typeface="Arial Narrow" panose="020B0606020202030204" pitchFamily="34" charset="0"/>
            </a:endParaRPr>
          </a:p>
          <a:p>
            <a:r>
              <a:rPr lang="pt-BR" sz="2300" dirty="0" smtClean="0">
                <a:latin typeface="Arial Narrow" panose="020B0606020202030204" pitchFamily="34" charset="0"/>
              </a:rPr>
              <a:t>SR5 – </a:t>
            </a:r>
            <a:r>
              <a:rPr lang="pt-BR" sz="2300" dirty="0" err="1" smtClean="0">
                <a:latin typeface="Arial Narrow" panose="020B0606020202030204" pitchFamily="34" charset="0"/>
              </a:rPr>
              <a:t>Estrurura</a:t>
            </a:r>
            <a:r>
              <a:rPr lang="pt-BR" sz="2300" dirty="0" smtClean="0">
                <a:latin typeface="Arial Narrow" panose="020B0606020202030204" pitchFamily="34" charset="0"/>
              </a:rPr>
              <a:t> de </a:t>
            </a:r>
            <a:r>
              <a:rPr lang="pt-BR" sz="2300" dirty="0" err="1" smtClean="0">
                <a:latin typeface="Arial Narrow" panose="020B0606020202030204" pitchFamily="34" charset="0"/>
              </a:rPr>
              <a:t>parametros</a:t>
            </a:r>
            <a:r>
              <a:rPr lang="pt-BR" sz="2300" dirty="0" smtClean="0">
                <a:latin typeface="Arial Narrow" panose="020B0606020202030204" pitchFamily="34" charset="0"/>
              </a:rPr>
              <a:t>.</a:t>
            </a: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772896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089900" y="4572000"/>
            <a:ext cx="8124825" cy="738664"/>
          </a:xfrm>
          <a:prstGeom prst="rect">
            <a:avLst/>
          </a:prstGeom>
          <a:noFill/>
          <a:ln w="9525">
            <a:noFill/>
            <a:miter lim="800000"/>
            <a:headEnd/>
            <a:tailEnd/>
          </a:ln>
        </p:spPr>
        <p:txBody>
          <a:bodyPr>
            <a:spAutoFit/>
          </a:bodyPr>
          <a:lstStyle/>
          <a:p>
            <a:r>
              <a:rPr lang="pt-BR" sz="4200" dirty="0" smtClean="0">
                <a:solidFill>
                  <a:schemeClr val="bg1"/>
                </a:solidFill>
                <a:latin typeface="Arial Narrow" panose="020B0606020202030204" pitchFamily="34" charset="0"/>
                <a:cs typeface="Arial Narrow"/>
              </a:rPr>
              <a:t>Geração de Dados</a:t>
            </a:r>
          </a:p>
        </p:txBody>
      </p:sp>
    </p:spTree>
    <p:extLst>
      <p:ext uri="{BB962C8B-B14F-4D97-AF65-F5344CB8AC3E}">
        <p14:creationId xmlns:p14="http://schemas.microsoft.com/office/powerpoint/2010/main" val="2726211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223482"/>
            <a:ext cx="12658060" cy="7263527"/>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300" b="1" dirty="0" smtClean="0">
              <a:solidFill>
                <a:srgbClr val="3B3BFF"/>
              </a:solidFill>
              <a:latin typeface="Arial Narrow" panose="020B0606020202030204" pitchFamily="34" charset="0"/>
            </a:endParaRPr>
          </a:p>
          <a:p>
            <a:r>
              <a:rPr lang="pt-BR" sz="2400" b="1" dirty="0"/>
              <a:t>Geração de Dados: </a:t>
            </a:r>
            <a:endParaRPr lang="pt-BR" sz="2400" dirty="0"/>
          </a:p>
          <a:p>
            <a:r>
              <a:rPr lang="pt-BR" sz="2400" dirty="0"/>
              <a:t>A geração dos dados será processada de acordo com os seguintes critérios: </a:t>
            </a:r>
          </a:p>
          <a:p>
            <a:r>
              <a:rPr lang="pt-BR" sz="2400" dirty="0"/>
              <a:t>-</a:t>
            </a:r>
            <a:r>
              <a:rPr lang="pt-BR" sz="2400" dirty="0" smtClean="0"/>
              <a:t> </a:t>
            </a:r>
            <a:r>
              <a:rPr lang="pt-BR" sz="2400" dirty="0"/>
              <a:t>Para todos os empregados sob o regime da CLT, cadastrados na tabela SRA – Cadastro de Funcionários, e que tiveram pelo menos um mês de remuneração no ano-base. </a:t>
            </a:r>
          </a:p>
          <a:p>
            <a:r>
              <a:rPr lang="pt-BR" sz="2400" dirty="0" smtClean="0"/>
              <a:t>- </a:t>
            </a:r>
            <a:r>
              <a:rPr lang="pt-BR" sz="2400" dirty="0"/>
              <a:t>Para os empregados afastados durante todo o ano, mas que tiveram depósitos de FGTS </a:t>
            </a:r>
          </a:p>
          <a:p>
            <a:endParaRPr lang="pt-BR" sz="2300" b="1" dirty="0">
              <a:solidFill>
                <a:srgbClr val="3B3BFF"/>
              </a:solidFill>
              <a:latin typeface="Arial Narrow" panose="020B0606020202030204" pitchFamily="34" charset="0"/>
            </a:endParaRPr>
          </a:p>
          <a:p>
            <a:r>
              <a:rPr lang="pt-BR" sz="2300" dirty="0" smtClean="0">
                <a:latin typeface="Arial Narrow" panose="020B0606020202030204" pitchFamily="34" charset="0"/>
              </a:rPr>
              <a:t>-</a:t>
            </a:r>
            <a:r>
              <a:rPr lang="pt-BR" sz="2400" dirty="0"/>
              <a:t>A geração da RAIS </a:t>
            </a:r>
            <a:r>
              <a:rPr lang="pt-BR" sz="2400" b="1" dirty="0"/>
              <a:t>não deve ser processada </a:t>
            </a:r>
            <a:r>
              <a:rPr lang="pt-BR" sz="2400" dirty="0"/>
              <a:t>para </a:t>
            </a:r>
            <a:r>
              <a:rPr lang="pt-BR" sz="2400" b="1" dirty="0"/>
              <a:t>Estagiários</a:t>
            </a:r>
            <a:r>
              <a:rPr lang="pt-BR" sz="2400" dirty="0"/>
              <a:t>. </a:t>
            </a:r>
            <a:endParaRPr lang="pt-BR" sz="2300" dirty="0">
              <a:latin typeface="Arial Narrow" panose="020B0606020202030204" pitchFamily="34" charset="0"/>
            </a:endParaRPr>
          </a:p>
          <a:p>
            <a:endParaRPr lang="pt-BR" sz="2300" dirty="0" smtClean="0">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733456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69441"/>
          </a:xfrm>
          <a:prstGeom prst="rect">
            <a:avLst/>
          </a:prstGeom>
          <a:noFill/>
          <a:ln w="9525">
            <a:noFill/>
            <a:miter lim="800000"/>
            <a:headEnd/>
            <a:tailEnd/>
          </a:ln>
        </p:spPr>
        <p:txBody>
          <a:bodyPr>
            <a:spAutoFit/>
          </a:bodyPr>
          <a:lstStyle/>
          <a:p>
            <a:r>
              <a:rPr lang="en-US" sz="4400" dirty="0" err="1" smtClean="0">
                <a:solidFill>
                  <a:schemeClr val="bg1"/>
                </a:solidFill>
                <a:latin typeface="Arial Narrow" panose="020B0606020202030204" pitchFamily="34" charset="0"/>
              </a:rPr>
              <a:t>Premissas</a:t>
            </a:r>
            <a:r>
              <a:rPr lang="en-US" sz="4400" dirty="0" smtClean="0">
                <a:solidFill>
                  <a:schemeClr val="bg1"/>
                </a:solidFill>
                <a:latin typeface="Arial Narrow" panose="020B0606020202030204" pitchFamily="34" charset="0"/>
              </a:rPr>
              <a:t> RAIS 2016</a:t>
            </a:r>
            <a:r>
              <a:rPr lang="en-US" sz="4400" dirty="0" smtClean="0">
                <a:solidFill>
                  <a:schemeClr val="tx2"/>
                </a:solidFill>
                <a:latin typeface="Arial Narrow" panose="020B0606020202030204" pitchFamily="34" charset="0"/>
              </a:rPr>
              <a:t>	</a:t>
            </a:r>
            <a:endParaRPr lang="en-US" sz="4200" dirty="0">
              <a:solidFill>
                <a:schemeClr val="bg1"/>
              </a:solidFill>
              <a:latin typeface="Arial Narrow" panose="020B0606020202030204" pitchFamily="34" charset="0"/>
              <a:cs typeface="Arial Narrow"/>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7371249"/>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300" dirty="0" smtClean="0">
              <a:latin typeface="Arial Narrow" panose="020B0606020202030204" pitchFamily="34" charset="0"/>
            </a:endParaRPr>
          </a:p>
          <a:p>
            <a:r>
              <a:rPr lang="pt-BR" sz="2300" dirty="0" smtClean="0">
                <a:latin typeface="Arial Narrow" panose="020B0606020202030204" pitchFamily="34" charset="0"/>
              </a:rPr>
              <a:t>Afastamentos:</a:t>
            </a:r>
          </a:p>
          <a:p>
            <a:r>
              <a:rPr lang="pt-BR" sz="2400" dirty="0"/>
              <a:t>As informações de afastamentos são geradas de acordo com dados contidos na tabela de afastamentos de empregados. </a:t>
            </a:r>
            <a:endParaRPr lang="pt-BR" sz="2400" dirty="0" smtClean="0"/>
          </a:p>
          <a:p>
            <a:r>
              <a:rPr lang="pt-BR" sz="2400" dirty="0"/>
              <a:t>A seguir estão os tipos existentes na Folha: </a:t>
            </a:r>
          </a:p>
          <a:p>
            <a:endParaRPr lang="pt-BR" sz="2400" dirty="0" smtClean="0"/>
          </a:p>
          <a:p>
            <a:r>
              <a:rPr lang="pt-BR" sz="2400" dirty="0" smtClean="0"/>
              <a:t>O   Acidente do</a:t>
            </a:r>
            <a:r>
              <a:rPr lang="pt-BR" sz="2400" b="1" dirty="0" smtClean="0"/>
              <a:t> </a:t>
            </a:r>
            <a:r>
              <a:rPr lang="pt-BR" sz="2400" dirty="0"/>
              <a:t>	</a:t>
            </a:r>
            <a:r>
              <a:rPr lang="pt-BR" sz="2400" dirty="0" smtClean="0"/>
              <a:t> trabalho </a:t>
            </a:r>
          </a:p>
          <a:p>
            <a:r>
              <a:rPr lang="pt-BR" sz="2400" dirty="0" smtClean="0"/>
              <a:t>P  </a:t>
            </a:r>
            <a:r>
              <a:rPr lang="pt-BR" sz="2400" dirty="0"/>
              <a:t>Auxílio doença 	</a:t>
            </a:r>
          </a:p>
          <a:p>
            <a:r>
              <a:rPr lang="pt-BR" sz="2400" dirty="0" smtClean="0"/>
              <a:t>Q  </a:t>
            </a:r>
            <a:r>
              <a:rPr lang="pt-BR" sz="2400" dirty="0"/>
              <a:t>Maternidade 	</a:t>
            </a:r>
            <a:endParaRPr lang="pt-BR" sz="2400" dirty="0" smtClean="0"/>
          </a:p>
          <a:p>
            <a:r>
              <a:rPr lang="pt-BR" sz="2400" dirty="0" smtClean="0"/>
              <a:t>R </a:t>
            </a:r>
            <a:r>
              <a:rPr lang="pt-BR" sz="2400" b="1" dirty="0"/>
              <a:t> </a:t>
            </a:r>
            <a:r>
              <a:rPr lang="pt-BR" sz="2400" dirty="0"/>
              <a:t>Serviço Militar 	</a:t>
            </a:r>
          </a:p>
          <a:p>
            <a:r>
              <a:rPr lang="pt-BR" sz="2400" b="1" dirty="0" smtClean="0"/>
              <a:t>X </a:t>
            </a:r>
            <a:r>
              <a:rPr lang="pt-BR" sz="2400" dirty="0"/>
              <a:t>Licença sem </a:t>
            </a:r>
            <a:r>
              <a:rPr lang="pt-BR" sz="2400" dirty="0" smtClean="0"/>
              <a:t>remuneração </a:t>
            </a:r>
            <a:r>
              <a:rPr lang="pt-BR" sz="2400" dirty="0"/>
              <a:t>	</a:t>
            </a:r>
          </a:p>
          <a:p>
            <a:endParaRPr lang="pt-BR" sz="2400" dirty="0"/>
          </a:p>
          <a:p>
            <a:r>
              <a:rPr lang="pt-BR" sz="2400" b="1" dirty="0" smtClean="0"/>
              <a:t> </a:t>
            </a:r>
            <a:r>
              <a:rPr lang="pt-BR" sz="2400" dirty="0"/>
              <a:t>	</a:t>
            </a:r>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24302408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3339376"/>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400" dirty="0"/>
          </a:p>
          <a:p>
            <a:r>
              <a:rPr lang="pt-BR" sz="2400" b="1" dirty="0" smtClean="0"/>
              <a:t> </a:t>
            </a:r>
            <a:r>
              <a:rPr lang="pt-BR" sz="2400" dirty="0"/>
              <a:t>	</a:t>
            </a:r>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pic>
        <p:nvPicPr>
          <p:cNvPr id="2" name="Imagem 1"/>
          <p:cNvPicPr>
            <a:picLocks noChangeAspect="1"/>
          </p:cNvPicPr>
          <p:nvPr/>
        </p:nvPicPr>
        <p:blipFill>
          <a:blip r:embed="rId3"/>
          <a:stretch>
            <a:fillRect/>
          </a:stretch>
        </p:blipFill>
        <p:spPr>
          <a:xfrm>
            <a:off x="4010025" y="2146996"/>
            <a:ext cx="9577388" cy="4625279"/>
          </a:xfrm>
          <a:prstGeom prst="rect">
            <a:avLst/>
          </a:prstGeom>
        </p:spPr>
      </p:pic>
    </p:spTree>
    <p:extLst>
      <p:ext uri="{BB962C8B-B14F-4D97-AF65-F5344CB8AC3E}">
        <p14:creationId xmlns:p14="http://schemas.microsoft.com/office/powerpoint/2010/main" val="2280819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4785926"/>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300" b="1" dirty="0">
              <a:solidFill>
                <a:srgbClr val="3B3BFF"/>
              </a:solidFill>
              <a:latin typeface="Arial Narrow" panose="020B0606020202030204" pitchFamily="34" charset="0"/>
            </a:endParaRPr>
          </a:p>
          <a:p>
            <a:endParaRPr lang="pt-BR" sz="2300" b="1" dirty="0" smtClean="0">
              <a:solidFill>
                <a:srgbClr val="3B3BFF"/>
              </a:solidFill>
              <a:latin typeface="Arial Narrow" panose="020B0606020202030204" pitchFamily="34" charset="0"/>
            </a:endParaRPr>
          </a:p>
          <a:p>
            <a:r>
              <a:rPr lang="pt-BR" sz="2400" dirty="0" smtClean="0"/>
              <a:t>Através do cadastro de afastamentos deve estar indicado o tipo de afastamento referente conforme a RAIS.</a:t>
            </a:r>
          </a:p>
          <a:p>
            <a:endParaRPr lang="pt-BR" sz="2400" dirty="0"/>
          </a:p>
          <a:p>
            <a:r>
              <a:rPr lang="pt-BR" sz="2400" b="1" dirty="0" smtClean="0"/>
              <a:t> </a:t>
            </a:r>
            <a:r>
              <a:rPr lang="pt-BR" sz="2400" dirty="0"/>
              <a:t>	</a:t>
            </a:r>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3" name="Imagem 2"/>
          <p:cNvPicPr>
            <a:picLocks noChangeAspect="1"/>
          </p:cNvPicPr>
          <p:nvPr/>
        </p:nvPicPr>
        <p:blipFill>
          <a:blip r:embed="rId3"/>
          <a:stretch>
            <a:fillRect/>
          </a:stretch>
        </p:blipFill>
        <p:spPr>
          <a:xfrm>
            <a:off x="1940397" y="3086100"/>
            <a:ext cx="9818216" cy="4014788"/>
          </a:xfrm>
          <a:prstGeom prst="rect">
            <a:avLst/>
          </a:prstGeom>
        </p:spPr>
      </p:pic>
    </p:spTree>
    <p:extLst>
      <p:ext uri="{BB962C8B-B14F-4D97-AF65-F5344CB8AC3E}">
        <p14:creationId xmlns:p14="http://schemas.microsoft.com/office/powerpoint/2010/main" val="24737775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7755969"/>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300" b="1" dirty="0">
              <a:solidFill>
                <a:srgbClr val="3B3BFF"/>
              </a:solidFill>
              <a:latin typeface="Arial Narrow" panose="020B0606020202030204" pitchFamily="34" charset="0"/>
            </a:endParaRPr>
          </a:p>
          <a:p>
            <a:r>
              <a:rPr lang="pt-BR" sz="2400" b="1" dirty="0"/>
              <a:t>Códigos do Município no Cadastro de Centro de Custo: </a:t>
            </a:r>
            <a:endParaRPr lang="pt-BR" sz="2400" dirty="0"/>
          </a:p>
          <a:p>
            <a:r>
              <a:rPr lang="pt-BR" sz="2400" dirty="0"/>
              <a:t>4. Em </a:t>
            </a:r>
            <a:r>
              <a:rPr lang="pt-BR" sz="2400" b="1" dirty="0"/>
              <a:t>Gestão de Pessoal (SIGAGPE) </a:t>
            </a:r>
            <a:r>
              <a:rPr lang="pt-BR" sz="2400" dirty="0"/>
              <a:t>acesse </a:t>
            </a:r>
            <a:r>
              <a:rPr lang="pt-BR" sz="2400" b="1" dirty="0"/>
              <a:t>Atualizações/Cadastros/Centro de Custo – CTBA180 </a:t>
            </a:r>
            <a:endParaRPr lang="pt-BR" sz="2400" dirty="0"/>
          </a:p>
          <a:p>
            <a:r>
              <a:rPr lang="pt-BR" sz="2400" dirty="0" smtClean="0"/>
              <a:t> </a:t>
            </a:r>
            <a:r>
              <a:rPr lang="pt-BR" sz="2400" dirty="0"/>
              <a:t>A RAIS solicita a informação do código do município em que o trabalhador prestou serviço no ano. Para as empresas que não têm a necessidade de gerar a RAIS por </a:t>
            </a:r>
            <a:r>
              <a:rPr lang="pt-BR" sz="2400" b="1" dirty="0"/>
              <a:t>CEI – Cadastro Específico do INSS</a:t>
            </a:r>
            <a:r>
              <a:rPr lang="pt-BR" sz="2400" dirty="0"/>
              <a:t>, o código do município utilizado será o informado no cadastro da Empresa/Filial, ambiente Configurador, opção </a:t>
            </a:r>
            <a:r>
              <a:rPr lang="pt-BR" sz="2400" b="1" dirty="0"/>
              <a:t>Arquivos / Criação Empresa (CFGX032)</a:t>
            </a:r>
            <a:r>
              <a:rPr lang="pt-BR" sz="2400" dirty="0"/>
              <a:t>. </a:t>
            </a:r>
          </a:p>
          <a:p>
            <a:r>
              <a:rPr lang="pt-BR" sz="2400" dirty="0" smtClean="0"/>
              <a:t> </a:t>
            </a:r>
            <a:r>
              <a:rPr lang="pt-BR" sz="2400" dirty="0"/>
              <a:t>Já para empresas que necessitam informar na RAIS os trabalhadores por </a:t>
            </a:r>
            <a:r>
              <a:rPr lang="pt-BR" sz="2400" b="1" dirty="0"/>
              <a:t>CEI</a:t>
            </a:r>
            <a:r>
              <a:rPr lang="pt-BR" sz="2400" dirty="0"/>
              <a:t>, é </a:t>
            </a:r>
            <a:r>
              <a:rPr lang="pt-BR" sz="2400" dirty="0" smtClean="0"/>
              <a:t>necessário </a:t>
            </a:r>
            <a:r>
              <a:rPr lang="pt-BR" sz="2400" dirty="0"/>
              <a:t>informar o código do município para cada local de serviço. Para atender a essa exigência, utiliza-se o campo </a:t>
            </a:r>
            <a:r>
              <a:rPr lang="pt-BR" sz="2400" b="1" dirty="0"/>
              <a:t>Código Município</a:t>
            </a:r>
            <a:r>
              <a:rPr lang="pt-BR" sz="2400" dirty="0"/>
              <a:t>, no cadastro de Centros de Custo, no qual deve ser informado o código por </a:t>
            </a:r>
            <a:r>
              <a:rPr lang="pt-BR" sz="2400" b="1" dirty="0"/>
              <a:t>CEI</a:t>
            </a:r>
            <a:r>
              <a:rPr lang="pt-BR" sz="2400" dirty="0"/>
              <a:t>. </a:t>
            </a:r>
            <a:endParaRPr lang="pt-BR" sz="2400" dirty="0" smtClean="0"/>
          </a:p>
          <a:p>
            <a:r>
              <a:rPr lang="pt-BR" sz="2400" b="1" dirty="0"/>
              <a:t>Importante </a:t>
            </a:r>
            <a:endParaRPr lang="pt-BR" sz="2400" dirty="0"/>
          </a:p>
          <a:p>
            <a:r>
              <a:rPr lang="pt-BR" sz="2400" dirty="0"/>
              <a:t>Esse código de município é fornecido pelo IBGE – Instituto Brasileiro de Geografia e Estatística. </a:t>
            </a:r>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Tree>
    <p:extLst>
      <p:ext uri="{BB962C8B-B14F-4D97-AF65-F5344CB8AC3E}">
        <p14:creationId xmlns:p14="http://schemas.microsoft.com/office/powerpoint/2010/main" val="986343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3558172" cy="5524589"/>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endParaRPr lang="pt-BR" sz="2300" b="1" dirty="0">
              <a:solidFill>
                <a:srgbClr val="3B3BFF"/>
              </a:solidFill>
              <a:latin typeface="Arial Narrow" panose="020B0606020202030204" pitchFamily="34" charset="0"/>
            </a:endParaRPr>
          </a:p>
          <a:p>
            <a:endParaRPr lang="pt-BR" sz="2300" b="1" dirty="0" smtClean="0">
              <a:solidFill>
                <a:srgbClr val="3B3BFF"/>
              </a:solidFill>
              <a:latin typeface="Arial Narrow" panose="020B0606020202030204" pitchFamily="34" charset="0"/>
            </a:endParaRPr>
          </a:p>
          <a:p>
            <a:r>
              <a:rPr lang="pt-BR" sz="2400" dirty="0" smtClean="0"/>
              <a:t>.</a:t>
            </a:r>
          </a:p>
          <a:p>
            <a:r>
              <a:rPr lang="pt-BR" sz="2400" dirty="0"/>
              <a:t>As informações de </a:t>
            </a:r>
            <a:r>
              <a:rPr lang="pt-BR" sz="2400" b="1" dirty="0"/>
              <a:t>Contribuições Sindicais, Associativas, Federal </a:t>
            </a:r>
            <a:r>
              <a:rPr lang="pt-BR" sz="2400" dirty="0"/>
              <a:t>e </a:t>
            </a:r>
            <a:r>
              <a:rPr lang="pt-BR" sz="2400" b="1" dirty="0"/>
              <a:t>Assistencial </a:t>
            </a:r>
            <a:r>
              <a:rPr lang="pt-BR" sz="2400" dirty="0"/>
              <a:t>para o funcionário, são geradas com base no </a:t>
            </a:r>
            <a:r>
              <a:rPr lang="pt-BR" sz="2400" b="1" dirty="0"/>
              <a:t>Cadastro das Verbas (GPEA040) </a:t>
            </a:r>
            <a:r>
              <a:rPr lang="pt-BR" sz="2400" dirty="0"/>
              <a:t>que tenham como incidências as letras associadas a essas contribuições e que, no acumulado anual do empregado, possua as seguintes verbas durante o ano-base: </a:t>
            </a:r>
          </a:p>
          <a:p>
            <a:r>
              <a:rPr lang="pt-BR" sz="2400" b="1" dirty="0" smtClean="0"/>
              <a:t> </a:t>
            </a:r>
            <a:r>
              <a:rPr lang="pt-BR" sz="2400" dirty="0"/>
              <a:t>	</a:t>
            </a:r>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2" name="Imagem 1"/>
          <p:cNvPicPr>
            <a:picLocks noChangeAspect="1"/>
          </p:cNvPicPr>
          <p:nvPr/>
        </p:nvPicPr>
        <p:blipFill>
          <a:blip r:embed="rId3"/>
          <a:stretch>
            <a:fillRect/>
          </a:stretch>
        </p:blipFill>
        <p:spPr>
          <a:xfrm>
            <a:off x="4014787" y="4086837"/>
            <a:ext cx="10951307" cy="2626791"/>
          </a:xfrm>
          <a:prstGeom prst="rect">
            <a:avLst/>
          </a:prstGeom>
        </p:spPr>
      </p:pic>
    </p:spTree>
    <p:extLst>
      <p:ext uri="{BB962C8B-B14F-4D97-AF65-F5344CB8AC3E}">
        <p14:creationId xmlns:p14="http://schemas.microsoft.com/office/powerpoint/2010/main" val="26724349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223482"/>
            <a:ext cx="12658060" cy="5047536"/>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endParaRPr lang="pt-BR" sz="2300" b="1" dirty="0">
              <a:solidFill>
                <a:srgbClr val="3B3BFF"/>
              </a:solidFill>
              <a:latin typeface="Arial Narrow" panose="020B0606020202030204" pitchFamily="34" charset="0"/>
            </a:endParaRPr>
          </a:p>
          <a:p>
            <a:r>
              <a:rPr lang="pt-BR" sz="2300" dirty="0" smtClean="0">
                <a:latin typeface="Arial Narrow" panose="020B0606020202030204" pitchFamily="34" charset="0"/>
              </a:rPr>
              <a:t>Miscelânea/RAIS/Gerar Arquivo (GPEM500)</a:t>
            </a:r>
          </a:p>
          <a:p>
            <a:endParaRPr lang="pt-BR" sz="2300" dirty="0">
              <a:latin typeface="Arial Narrow" panose="020B0606020202030204" pitchFamily="34" charset="0"/>
            </a:endParaRPr>
          </a:p>
          <a:p>
            <a:endParaRPr lang="pt-BR" sz="2300" dirty="0" smtClean="0">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pic>
        <p:nvPicPr>
          <p:cNvPr id="2" name="Imagem 1"/>
          <p:cNvPicPr>
            <a:picLocks noChangeAspect="1"/>
          </p:cNvPicPr>
          <p:nvPr/>
        </p:nvPicPr>
        <p:blipFill rotWithShape="1">
          <a:blip r:embed="rId3"/>
          <a:srcRect l="34336" t="39014" r="34375" b="44287"/>
          <a:stretch/>
        </p:blipFill>
        <p:spPr>
          <a:xfrm>
            <a:off x="1814500" y="2243134"/>
            <a:ext cx="6190624" cy="2643188"/>
          </a:xfrm>
          <a:prstGeom prst="rect">
            <a:avLst/>
          </a:prstGeom>
        </p:spPr>
      </p:pic>
      <p:pic>
        <p:nvPicPr>
          <p:cNvPr id="3" name="Imagem 2"/>
          <p:cNvPicPr>
            <a:picLocks noChangeAspect="1"/>
          </p:cNvPicPr>
          <p:nvPr/>
        </p:nvPicPr>
        <p:blipFill rotWithShape="1">
          <a:blip r:embed="rId4"/>
          <a:srcRect l="33985" t="38721" r="34961" b="44580"/>
          <a:stretch/>
        </p:blipFill>
        <p:spPr>
          <a:xfrm>
            <a:off x="1721451" y="4817461"/>
            <a:ext cx="6283674" cy="2703166"/>
          </a:xfrm>
          <a:prstGeom prst="rect">
            <a:avLst/>
          </a:prstGeom>
        </p:spPr>
      </p:pic>
      <p:pic>
        <p:nvPicPr>
          <p:cNvPr id="4" name="Imagem 3"/>
          <p:cNvPicPr>
            <a:picLocks noChangeAspect="1"/>
          </p:cNvPicPr>
          <p:nvPr/>
        </p:nvPicPr>
        <p:blipFill rotWithShape="1">
          <a:blip r:embed="rId5"/>
          <a:srcRect l="33867" t="49561" r="35078" b="43408"/>
          <a:stretch/>
        </p:blipFill>
        <p:spPr>
          <a:xfrm>
            <a:off x="1757343" y="7442482"/>
            <a:ext cx="6190624" cy="1121321"/>
          </a:xfrm>
          <a:prstGeom prst="rect">
            <a:avLst/>
          </a:prstGeom>
        </p:spPr>
      </p:pic>
      <p:sp>
        <p:nvSpPr>
          <p:cNvPr id="5" name="Texto explicativo em elipse 4"/>
          <p:cNvSpPr/>
          <p:nvPr/>
        </p:nvSpPr>
        <p:spPr>
          <a:xfrm>
            <a:off x="9409461" y="629778"/>
            <a:ext cx="6406801" cy="2505432"/>
          </a:xfrm>
          <a:prstGeom prst="wedgeEllipseCallout">
            <a:avLst>
              <a:gd name="adj1" fmla="val -114082"/>
              <a:gd name="adj2" fmla="val 11063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Estamos no ano de 2016 Gerando a RAIS. Sendo assim neste campo deve ser informado 2015 que é o ano calendário</a:t>
            </a:r>
            <a:endParaRPr lang="pt-BR"/>
          </a:p>
        </p:txBody>
      </p:sp>
      <p:sp>
        <p:nvSpPr>
          <p:cNvPr id="6" name="Texto explicativo em elipse 5"/>
          <p:cNvSpPr/>
          <p:nvPr/>
        </p:nvSpPr>
        <p:spPr>
          <a:xfrm>
            <a:off x="9172575" y="3424747"/>
            <a:ext cx="7192346" cy="1792121"/>
          </a:xfrm>
          <a:prstGeom prst="wedgeEllipseCallout">
            <a:avLst>
              <a:gd name="adj1" fmla="val -109263"/>
              <a:gd name="adj2" fmla="val 5007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Caso preencha este campo, todos os funcionários da empresa serão processados na filial selecionada</a:t>
            </a:r>
            <a:endParaRPr lang="pt-BR"/>
          </a:p>
        </p:txBody>
      </p:sp>
      <p:sp>
        <p:nvSpPr>
          <p:cNvPr id="7" name="Texto explicativo em elipse 6"/>
          <p:cNvSpPr/>
          <p:nvPr/>
        </p:nvSpPr>
        <p:spPr>
          <a:xfrm>
            <a:off x="10128874" y="5343525"/>
            <a:ext cx="6120776" cy="1403816"/>
          </a:xfrm>
          <a:prstGeom prst="wedgeEllipseCallout">
            <a:avLst>
              <a:gd name="adj1" fmla="val -95763"/>
              <a:gd name="adj2" fmla="val -3003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Geração apenas por centro de custo</a:t>
            </a:r>
            <a:endParaRPr lang="pt-BR"/>
          </a:p>
        </p:txBody>
      </p:sp>
      <p:sp>
        <p:nvSpPr>
          <p:cNvPr id="10" name="Texto explicativo em elipse 9"/>
          <p:cNvSpPr/>
          <p:nvPr/>
        </p:nvSpPr>
        <p:spPr>
          <a:xfrm>
            <a:off x="8801100" y="6873999"/>
            <a:ext cx="7186613" cy="2056976"/>
          </a:xfrm>
          <a:prstGeom prst="wedgeEllipseCallout">
            <a:avLst>
              <a:gd name="adj1" fmla="val -72126"/>
              <a:gd name="adj2" fmla="val -3211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Definir se para os comissionados o sistema considere as remunerações do mês ou as verbas informadas</a:t>
            </a:r>
            <a:endParaRPr lang="pt-BR"/>
          </a:p>
        </p:txBody>
      </p:sp>
    </p:spTree>
    <p:extLst>
      <p:ext uri="{BB962C8B-B14F-4D97-AF65-F5344CB8AC3E}">
        <p14:creationId xmlns:p14="http://schemas.microsoft.com/office/powerpoint/2010/main" val="23153105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960496" y="2447034"/>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5816977"/>
          </a:xfrm>
          <a:prstGeom prst="rect">
            <a:avLst/>
          </a:prstGeom>
        </p:spPr>
        <p:txBody>
          <a:bodyPr wrap="square">
            <a:spAutoFit/>
          </a:bodyPr>
          <a:lstStyle/>
          <a:p>
            <a:r>
              <a:rPr lang="pt-BR" sz="2300" b="1" dirty="0" smtClean="0">
                <a:solidFill>
                  <a:srgbClr val="3B3BFF"/>
                </a:solidFill>
                <a:latin typeface="Arial Narrow" panose="020B0606020202030204" pitchFamily="34" charset="0"/>
              </a:rPr>
              <a:t>Geração de Dados para RAIS:</a:t>
            </a:r>
          </a:p>
          <a:p>
            <a:pPr algn="just"/>
            <a:r>
              <a:rPr lang="pt-BR" sz="2300" dirty="0" smtClean="0">
                <a:latin typeface="Arial Narrow" panose="020B0606020202030204" pitchFamily="34" charset="0"/>
              </a:rPr>
              <a:t>Para funcionários comissionados temos duas </a:t>
            </a:r>
            <a:r>
              <a:rPr lang="pt-BR" sz="2300" dirty="0" smtClean="0">
                <a:latin typeface="Arial Narrow" panose="020B0606020202030204" pitchFamily="34" charset="0"/>
              </a:rPr>
              <a:t>opções. Apurar </a:t>
            </a:r>
            <a:r>
              <a:rPr lang="pt-BR" sz="2300" dirty="0" smtClean="0">
                <a:latin typeface="Arial Narrow" panose="020B0606020202030204" pitchFamily="34" charset="0"/>
              </a:rPr>
              <a:t>a remuneração sobre a verba de comissão ou sobre as verbas informadas no momento da geração. </a:t>
            </a:r>
          </a:p>
          <a:p>
            <a:pPr algn="just"/>
            <a:r>
              <a:rPr lang="pt-BR" sz="2300" dirty="0" smtClean="0">
                <a:latin typeface="Arial Narrow" panose="020B0606020202030204" pitchFamily="34" charset="0"/>
              </a:rPr>
              <a:t>A pergunta Cons. Média Comissão </a:t>
            </a:r>
            <a:r>
              <a:rPr lang="pt-BR" sz="2300" dirty="0" smtClean="0">
                <a:latin typeface="Arial Narrow" panose="020B0606020202030204" pitchFamily="34" charset="0"/>
              </a:rPr>
              <a:t>será </a:t>
            </a:r>
            <a:r>
              <a:rPr lang="pt-BR" sz="2300" dirty="0" smtClean="0">
                <a:latin typeface="Arial Narrow" panose="020B0606020202030204" pitchFamily="34" charset="0"/>
              </a:rPr>
              <a:t>realizada para qualquer tipo de categoria caso o funcionário não seja comissionado mas receba comissão.</a:t>
            </a:r>
            <a:endParaRPr lang="pt-BR" sz="2300" dirty="0">
              <a:latin typeface="Arial Narrow" panose="020B0606020202030204" pitchFamily="34" charset="0"/>
            </a:endParaRPr>
          </a:p>
          <a:p>
            <a:endParaRPr lang="pt-BR" sz="2400" dirty="0"/>
          </a:p>
          <a:p>
            <a:endParaRPr lang="pt-BR" sz="2300" b="1" dirty="0" smtClean="0">
              <a:solidFill>
                <a:srgbClr val="3B3BFF"/>
              </a:solidFill>
              <a:latin typeface="Arial Narrow" panose="020B0606020202030204" pitchFamily="34" charset="0"/>
            </a:endParaRPr>
          </a:p>
          <a:p>
            <a:endParaRPr lang="pt-BR" sz="2300" b="1" dirty="0">
              <a:solidFill>
                <a:srgbClr val="3B3BFF"/>
              </a:solidFill>
              <a:latin typeface="Arial Narrow" panose="020B0606020202030204" pitchFamily="34" charset="0"/>
            </a:endParaRPr>
          </a:p>
          <a:p>
            <a:endParaRPr lang="pt-BR" sz="2300" b="1" dirty="0" smtClean="0">
              <a:solidFill>
                <a:srgbClr val="3B3BFF"/>
              </a:solidFill>
              <a:latin typeface="Arial Narrow" panose="020B0606020202030204" pitchFamily="34" charset="0"/>
            </a:endParaRPr>
          </a:p>
          <a:p>
            <a:r>
              <a:rPr lang="pt-BR" sz="2400" dirty="0" smtClean="0"/>
              <a:t>.</a:t>
            </a:r>
            <a:r>
              <a:rPr lang="pt-BR" sz="2400" b="1" dirty="0" smtClean="0"/>
              <a:t> </a:t>
            </a:r>
            <a:r>
              <a:rPr lang="pt-BR" sz="2400" dirty="0"/>
              <a:t>	</a:t>
            </a:r>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3" name="Imagem 2"/>
          <p:cNvPicPr>
            <a:picLocks noChangeAspect="1"/>
          </p:cNvPicPr>
          <p:nvPr/>
        </p:nvPicPr>
        <p:blipFill>
          <a:blip r:embed="rId3"/>
          <a:stretch>
            <a:fillRect/>
          </a:stretch>
        </p:blipFill>
        <p:spPr>
          <a:xfrm>
            <a:off x="3400425" y="3214690"/>
            <a:ext cx="7358063" cy="3370652"/>
          </a:xfrm>
          <a:prstGeom prst="rect">
            <a:avLst/>
          </a:prstGeom>
        </p:spPr>
      </p:pic>
    </p:spTree>
    <p:extLst>
      <p:ext uri="{BB962C8B-B14F-4D97-AF65-F5344CB8AC3E}">
        <p14:creationId xmlns:p14="http://schemas.microsoft.com/office/powerpoint/2010/main" val="1860877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960496" y="2447034"/>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189039"/>
            <a:ext cx="12658060" cy="5893921"/>
          </a:xfrm>
          <a:prstGeom prst="rect">
            <a:avLst/>
          </a:prstGeom>
        </p:spPr>
        <p:txBody>
          <a:bodyPr wrap="square">
            <a:spAutoFit/>
          </a:bodyPr>
          <a:lstStyle/>
          <a:p>
            <a:r>
              <a:rPr lang="pt-BR" sz="2400" dirty="0" smtClean="0"/>
              <a:t>Projeta data de demissão:</a:t>
            </a:r>
          </a:p>
          <a:p>
            <a:endParaRPr lang="pt-BR" sz="2400" dirty="0"/>
          </a:p>
          <a:p>
            <a:endParaRPr lang="pt-BR" sz="2300" b="1" dirty="0" smtClean="0">
              <a:solidFill>
                <a:srgbClr val="3B3BFF"/>
              </a:solidFill>
              <a:latin typeface="Arial Narrow" panose="020B0606020202030204" pitchFamily="34" charset="0"/>
            </a:endParaRPr>
          </a:p>
          <a:p>
            <a:endParaRPr lang="pt-BR" sz="2300" b="1" dirty="0">
              <a:solidFill>
                <a:srgbClr val="3B3BFF"/>
              </a:solidFill>
              <a:latin typeface="Arial Narrow" panose="020B0606020202030204" pitchFamily="34" charset="0"/>
            </a:endParaRPr>
          </a:p>
          <a:p>
            <a:endParaRPr lang="pt-BR" sz="2300" b="1" dirty="0" smtClean="0">
              <a:solidFill>
                <a:srgbClr val="3B3BFF"/>
              </a:solidFill>
              <a:latin typeface="Arial Narrow" panose="020B0606020202030204" pitchFamily="34" charset="0"/>
            </a:endParaRPr>
          </a:p>
          <a:p>
            <a:r>
              <a:rPr lang="pt-BR" sz="2400" dirty="0" smtClean="0"/>
              <a:t>.</a:t>
            </a:r>
            <a:r>
              <a:rPr lang="pt-BR" sz="2400" b="1" dirty="0" smtClean="0"/>
              <a:t> </a:t>
            </a:r>
            <a:r>
              <a:rPr lang="pt-BR" sz="2400" dirty="0"/>
              <a:t>	</a:t>
            </a:r>
          </a:p>
          <a:p>
            <a:r>
              <a:rPr lang="pt-BR" sz="2400" dirty="0"/>
              <a:t>Informe: 1-Sim para que a </a:t>
            </a:r>
            <a:r>
              <a:rPr lang="pt-BR" sz="2400" dirty="0" err="1"/>
              <a:t>Dt</a:t>
            </a:r>
            <a:r>
              <a:rPr lang="pt-BR" sz="2400" dirty="0"/>
              <a:t> Demissão </a:t>
            </a:r>
            <a:r>
              <a:rPr lang="pt-BR" sz="2400" dirty="0" smtClean="0"/>
              <a:t>seja </a:t>
            </a:r>
            <a:r>
              <a:rPr lang="pt-BR" sz="2400" dirty="0"/>
              <a:t>projetada; 2-Nao para que a </a:t>
            </a:r>
            <a:r>
              <a:rPr lang="pt-BR" sz="2400" dirty="0" err="1"/>
              <a:t>Dt</a:t>
            </a:r>
            <a:r>
              <a:rPr lang="pt-BR" sz="2400" dirty="0"/>
              <a:t> </a:t>
            </a:r>
          </a:p>
          <a:p>
            <a:r>
              <a:rPr lang="pt-BR" sz="2400" dirty="0" smtClean="0"/>
              <a:t>demissão </a:t>
            </a:r>
            <a:r>
              <a:rPr lang="pt-BR" sz="2400" dirty="0"/>
              <a:t>seja do efetivo desligamento. </a:t>
            </a:r>
          </a:p>
          <a:p>
            <a:r>
              <a:rPr lang="pt-BR" sz="2400" dirty="0"/>
              <a:t>Valido: </a:t>
            </a:r>
            <a:r>
              <a:rPr lang="pt-BR" sz="2400" dirty="0" smtClean="0"/>
              <a:t>Demissões </a:t>
            </a:r>
            <a:r>
              <a:rPr lang="pt-BR" sz="2400" dirty="0"/>
              <a:t>com Aviso Indenizado. </a:t>
            </a:r>
            <a:endParaRPr lang="pt-BR" sz="2400" dirty="0" smtClean="0"/>
          </a:p>
          <a:p>
            <a:endParaRPr lang="pt-BR" sz="2400" dirty="0"/>
          </a:p>
          <a:p>
            <a:endParaRPr lang="pt-BR" sz="2400" dirty="0"/>
          </a:p>
          <a:p>
            <a:r>
              <a:rPr lang="pt-BR" sz="2400" dirty="0"/>
              <a:t>	</a:t>
            </a:r>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2" name="Imagem 1"/>
          <p:cNvPicPr>
            <a:picLocks noChangeAspect="1"/>
          </p:cNvPicPr>
          <p:nvPr/>
        </p:nvPicPr>
        <p:blipFill>
          <a:blip r:embed="rId3"/>
          <a:stretch>
            <a:fillRect/>
          </a:stretch>
        </p:blipFill>
        <p:spPr>
          <a:xfrm>
            <a:off x="3648075" y="2109493"/>
            <a:ext cx="9287507" cy="962320"/>
          </a:xfrm>
          <a:prstGeom prst="rect">
            <a:avLst/>
          </a:prstGeom>
        </p:spPr>
      </p:pic>
    </p:spTree>
    <p:extLst>
      <p:ext uri="{BB962C8B-B14F-4D97-AF65-F5344CB8AC3E}">
        <p14:creationId xmlns:p14="http://schemas.microsoft.com/office/powerpoint/2010/main" val="6956461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089900" y="4572000"/>
            <a:ext cx="8124825" cy="738664"/>
          </a:xfrm>
          <a:prstGeom prst="rect">
            <a:avLst/>
          </a:prstGeom>
          <a:noFill/>
          <a:ln w="9525">
            <a:noFill/>
            <a:miter lim="800000"/>
            <a:headEnd/>
            <a:tailEnd/>
          </a:ln>
        </p:spPr>
        <p:txBody>
          <a:bodyPr>
            <a:spAutoFit/>
          </a:bodyPr>
          <a:lstStyle/>
          <a:p>
            <a:r>
              <a:rPr lang="pt-BR" sz="4200" dirty="0" smtClean="0">
                <a:solidFill>
                  <a:schemeClr val="bg1"/>
                </a:solidFill>
                <a:latin typeface="Arial Narrow" panose="020B0606020202030204" pitchFamily="34" charset="0"/>
                <a:cs typeface="Arial Narrow"/>
              </a:rPr>
              <a:t>Ficha</a:t>
            </a:r>
            <a:r>
              <a:rPr lang="en-US" sz="4200" dirty="0" smtClean="0">
                <a:solidFill>
                  <a:schemeClr val="bg1"/>
                </a:solidFill>
                <a:latin typeface="Arial Narrow" panose="020B0606020202030204" pitchFamily="34" charset="0"/>
                <a:cs typeface="Arial Narrow"/>
              </a:rPr>
              <a:t> </a:t>
            </a:r>
            <a:r>
              <a:rPr lang="pt-BR" sz="4200" dirty="0" smtClean="0">
                <a:solidFill>
                  <a:schemeClr val="bg1"/>
                </a:solidFill>
                <a:latin typeface="Arial Narrow" panose="020B0606020202030204" pitchFamily="34" charset="0"/>
                <a:cs typeface="Arial Narrow"/>
              </a:rPr>
              <a:t>Financeira</a:t>
            </a:r>
          </a:p>
        </p:txBody>
      </p:sp>
    </p:spTree>
    <p:extLst>
      <p:ext uri="{BB962C8B-B14F-4D97-AF65-F5344CB8AC3E}">
        <p14:creationId xmlns:p14="http://schemas.microsoft.com/office/powerpoint/2010/main" val="22078329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751892" y="224414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223482"/>
            <a:ext cx="12658060" cy="5755422"/>
          </a:xfrm>
          <a:prstGeom prst="rect">
            <a:avLst/>
          </a:prstGeom>
        </p:spPr>
        <p:txBody>
          <a:bodyPr wrap="square">
            <a:spAutoFit/>
          </a:bodyPr>
          <a:lstStyle/>
          <a:p>
            <a:r>
              <a:rPr lang="pt-BR" sz="2300" b="1">
                <a:solidFill>
                  <a:srgbClr val="3B3BFF"/>
                </a:solidFill>
                <a:latin typeface="Arial Narrow" panose="020B0606020202030204" pitchFamily="34" charset="0"/>
              </a:rPr>
              <a:t>Ficha Financeira</a:t>
            </a:r>
          </a:p>
          <a:p>
            <a:r>
              <a:rPr lang="pt-BR" sz="2300">
                <a:latin typeface="Arial Narrow" panose="020B0606020202030204" pitchFamily="34" charset="0"/>
              </a:rPr>
              <a:t>Gestão de Pessoal/Relatórios/Lançamentos/Ficha Financeira (GPER270</a:t>
            </a:r>
            <a:r>
              <a:rPr lang="pt-BR" sz="2300" smtClean="0">
                <a:latin typeface="Arial Narrow" panose="020B0606020202030204" pitchFamily="34" charset="0"/>
              </a:rPr>
              <a:t>).</a:t>
            </a:r>
          </a:p>
          <a:p>
            <a:endParaRPr lang="pt-BR" sz="2300">
              <a:latin typeface="Arial Narrow" panose="020B0606020202030204" pitchFamily="34" charset="0"/>
            </a:endParaRPr>
          </a:p>
          <a:p>
            <a:endParaRPr lang="pt-BR" sz="2300">
              <a:latin typeface="Arial Narrow" panose="020B0606020202030204" pitchFamily="34" charset="0"/>
            </a:endParaRPr>
          </a:p>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pic>
        <p:nvPicPr>
          <p:cNvPr id="12" name="Imagem 11"/>
          <p:cNvPicPr>
            <a:picLocks noChangeAspect="1"/>
          </p:cNvPicPr>
          <p:nvPr/>
        </p:nvPicPr>
        <p:blipFill rotWithShape="1">
          <a:blip r:embed="rId3"/>
          <a:srcRect l="34453" t="39160" r="34727" b="44873"/>
          <a:stretch/>
        </p:blipFill>
        <p:spPr>
          <a:xfrm>
            <a:off x="1743740" y="2146996"/>
            <a:ext cx="4971083" cy="2060260"/>
          </a:xfrm>
          <a:prstGeom prst="rect">
            <a:avLst/>
          </a:prstGeom>
        </p:spPr>
      </p:pic>
      <p:pic>
        <p:nvPicPr>
          <p:cNvPr id="13" name="Imagem 12"/>
          <p:cNvPicPr>
            <a:picLocks noChangeAspect="1"/>
          </p:cNvPicPr>
          <p:nvPr/>
        </p:nvPicPr>
        <p:blipFill rotWithShape="1">
          <a:blip r:embed="rId4"/>
          <a:srcRect l="34336" t="39892" r="34844" b="43116"/>
          <a:stretch/>
        </p:blipFill>
        <p:spPr>
          <a:xfrm>
            <a:off x="1725928" y="4266881"/>
            <a:ext cx="4948239" cy="2182495"/>
          </a:xfrm>
          <a:prstGeom prst="rect">
            <a:avLst/>
          </a:prstGeom>
        </p:spPr>
      </p:pic>
      <p:pic>
        <p:nvPicPr>
          <p:cNvPr id="14" name="Imagem 13"/>
          <p:cNvPicPr>
            <a:picLocks noChangeAspect="1"/>
          </p:cNvPicPr>
          <p:nvPr/>
        </p:nvPicPr>
        <p:blipFill rotWithShape="1">
          <a:blip r:embed="rId5"/>
          <a:srcRect l="34101" t="39892" r="34727" b="43262"/>
          <a:stretch/>
        </p:blipFill>
        <p:spPr>
          <a:xfrm>
            <a:off x="1683064" y="6322024"/>
            <a:ext cx="5031759" cy="2175385"/>
          </a:xfrm>
          <a:prstGeom prst="rect">
            <a:avLst/>
          </a:prstGeom>
        </p:spPr>
      </p:pic>
      <p:sp>
        <p:nvSpPr>
          <p:cNvPr id="15" name="Texto explicativo em elipse 14"/>
          <p:cNvSpPr/>
          <p:nvPr/>
        </p:nvSpPr>
        <p:spPr>
          <a:xfrm>
            <a:off x="9842849" y="408913"/>
            <a:ext cx="6406801" cy="2505432"/>
          </a:xfrm>
          <a:prstGeom prst="wedgeEllipseCallout">
            <a:avLst>
              <a:gd name="adj1" fmla="val -133260"/>
              <a:gd name="adj2" fmla="val 16253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Estamos no ano de 2016 Gerando a RAIS. Sendo assim neste campo deve ser informado 2015 que é o ano calendário</a:t>
            </a:r>
            <a:endParaRPr lang="pt-BR"/>
          </a:p>
        </p:txBody>
      </p:sp>
      <p:sp>
        <p:nvSpPr>
          <p:cNvPr id="7" name="Texto explicativo em elipse 6"/>
          <p:cNvSpPr/>
          <p:nvPr/>
        </p:nvSpPr>
        <p:spPr>
          <a:xfrm>
            <a:off x="9985861" y="4405674"/>
            <a:ext cx="6120776" cy="1403816"/>
          </a:xfrm>
          <a:prstGeom prst="wedgeEllipseCallout">
            <a:avLst>
              <a:gd name="adj1" fmla="val -138946"/>
              <a:gd name="adj2" fmla="val 16130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Incidências a imprimir. Com a opção 5 ira imprimir incidências exclusivas RAIS</a:t>
            </a:r>
            <a:endParaRPr lang="pt-BR"/>
          </a:p>
        </p:txBody>
      </p:sp>
      <p:sp>
        <p:nvSpPr>
          <p:cNvPr id="10" name="Texto explicativo em elipse 9"/>
          <p:cNvSpPr/>
          <p:nvPr/>
        </p:nvSpPr>
        <p:spPr>
          <a:xfrm>
            <a:off x="9539288" y="6764985"/>
            <a:ext cx="5786438" cy="2056976"/>
          </a:xfrm>
          <a:prstGeom prst="wedgeEllipseCallout">
            <a:avLst>
              <a:gd name="adj1" fmla="val -110791"/>
              <a:gd name="adj2" fmla="val 470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mtClean="0"/>
              <a:t>Ficha financeira referente a RAIS deve-se imprimir por competência</a:t>
            </a:r>
            <a:endParaRPr lang="pt-BR"/>
          </a:p>
        </p:txBody>
      </p:sp>
    </p:spTree>
    <p:extLst>
      <p:ext uri="{BB962C8B-B14F-4D97-AF65-F5344CB8AC3E}">
        <p14:creationId xmlns:p14="http://schemas.microsoft.com/office/powerpoint/2010/main" val="2177421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7432804"/>
          </a:xfrm>
          <a:prstGeom prst="rect">
            <a:avLst/>
          </a:prstGeom>
        </p:spPr>
        <p:txBody>
          <a:bodyPr wrap="square">
            <a:spAutoFit/>
          </a:bodyPr>
          <a:lstStyle/>
          <a:p>
            <a:r>
              <a:rPr lang="pt-BR" sz="2400" b="1" dirty="0">
                <a:solidFill>
                  <a:srgbClr val="223E4C"/>
                </a:solidFill>
                <a:latin typeface="Arial Narrow" panose="020B0606020202030204" pitchFamily="34" charset="0"/>
              </a:rPr>
              <a:t>Patch disponível para Download (</a:t>
            </a:r>
            <a:r>
              <a:rPr lang="pt-BR" sz="2400" b="1" dirty="0" smtClean="0">
                <a:solidFill>
                  <a:srgbClr val="223E4C"/>
                </a:solidFill>
                <a:latin typeface="Arial Narrow" panose="020B0606020202030204" pitchFamily="34" charset="0"/>
              </a:rPr>
              <a:t>Versão11)</a:t>
            </a:r>
            <a:endParaRPr lang="pt-BR" sz="2400" b="1" dirty="0">
              <a:solidFill>
                <a:srgbClr val="223E4C"/>
              </a:solidFill>
              <a:latin typeface="Arial Narrow" panose="020B0606020202030204" pitchFamily="34" charset="0"/>
            </a:endParaRPr>
          </a:p>
          <a:p>
            <a:r>
              <a:rPr lang="pt-BR" sz="2400" dirty="0">
                <a:hlinkClick r:id="rId3"/>
              </a:rPr>
              <a:t>https://suporte.totvs.com/portal/p/10098/download#detail/443547</a:t>
            </a:r>
            <a:endParaRPr lang="pt-BR" sz="2400" dirty="0"/>
          </a:p>
          <a:p>
            <a:endParaRPr lang="pt-BR" sz="2400" dirty="0"/>
          </a:p>
          <a:p>
            <a:r>
              <a:rPr lang="pt-BR" sz="2400" b="1" dirty="0">
                <a:solidFill>
                  <a:srgbClr val="223E4C"/>
                </a:solidFill>
                <a:latin typeface="Arial Narrow" panose="020B0606020202030204" pitchFamily="34" charset="0"/>
              </a:rPr>
              <a:t>Boletim RAIS 2016 TDN</a:t>
            </a:r>
          </a:p>
          <a:p>
            <a:r>
              <a:rPr lang="pt-BR" sz="2400" dirty="0">
                <a:hlinkClick r:id="rId4"/>
              </a:rPr>
              <a:t>http://tdn.totvs.com/pages/releaseview.action?pageId=212904759</a:t>
            </a:r>
            <a:endParaRPr lang="pt-BR" sz="2400" dirty="0"/>
          </a:p>
          <a:p>
            <a:endParaRPr lang="pt-BR" sz="2400" dirty="0"/>
          </a:p>
          <a:p>
            <a:r>
              <a:rPr lang="pt-BR" sz="2400" b="1" dirty="0">
                <a:solidFill>
                  <a:srgbClr val="223E4C"/>
                </a:solidFill>
                <a:latin typeface="Arial Narrow" panose="020B0606020202030204" pitchFamily="34" charset="0"/>
              </a:rPr>
              <a:t>Validador GDRAIS 2015</a:t>
            </a:r>
          </a:p>
          <a:p>
            <a:r>
              <a:rPr lang="pt-BR" sz="2400" dirty="0">
                <a:solidFill>
                  <a:srgbClr val="019ABE"/>
                </a:solidFill>
                <a:latin typeface="Arial Narrow" panose="020B0606020202030204" pitchFamily="34" charset="0"/>
                <a:hlinkClick r:id="rId5"/>
              </a:rPr>
              <a:t>http://www.rais.gov.br/sitio/download.jsf#gdPrazo</a:t>
            </a:r>
            <a:endParaRPr lang="pt-BR" sz="2400" dirty="0">
              <a:solidFill>
                <a:srgbClr val="019ABE"/>
              </a:solidFill>
              <a:latin typeface="Arial Narrow" panose="020B0606020202030204" pitchFamily="34" charset="0"/>
            </a:endParaRPr>
          </a:p>
          <a:p>
            <a:endParaRPr lang="pt-BR" sz="2400" b="1" dirty="0">
              <a:solidFill>
                <a:srgbClr val="019ABE"/>
              </a:solidFill>
              <a:latin typeface="Arial Narrow" panose="020B0606020202030204" pitchFamily="34" charset="0"/>
            </a:endParaRPr>
          </a:p>
          <a:p>
            <a:r>
              <a:rPr lang="pt-BR" sz="2400" b="1" dirty="0">
                <a:solidFill>
                  <a:srgbClr val="002060"/>
                </a:solidFill>
                <a:latin typeface="Arial Narrow" panose="020B0606020202030204" pitchFamily="34" charset="0"/>
              </a:rPr>
              <a:t>Dúvidas Frequentes</a:t>
            </a:r>
          </a:p>
          <a:p>
            <a:r>
              <a:rPr lang="pt-BR" sz="2400" dirty="0">
                <a:solidFill>
                  <a:srgbClr val="019ABE"/>
                </a:solidFill>
                <a:latin typeface="Arial Narrow" panose="020B0606020202030204" pitchFamily="34" charset="0"/>
                <a:hlinkClick r:id="rId6"/>
              </a:rPr>
              <a:t>http://www.rais.gov.br/sitio/duvidas.jsf</a:t>
            </a:r>
            <a:endParaRPr lang="pt-BR" sz="2400" dirty="0">
              <a:solidFill>
                <a:srgbClr val="019ABE"/>
              </a:solidFill>
              <a:latin typeface="Arial Narrow" panose="020B0606020202030204" pitchFamily="34" charset="0"/>
            </a:endParaRPr>
          </a:p>
          <a:p>
            <a:endParaRPr lang="pt-BR" sz="2400" dirty="0">
              <a:solidFill>
                <a:srgbClr val="019ABE"/>
              </a:solidFill>
              <a:latin typeface="Arial Narrow" panose="020B0606020202030204" pitchFamily="34" charset="0"/>
            </a:endParaRPr>
          </a:p>
          <a:p>
            <a:r>
              <a:rPr lang="pt-BR" sz="2400" b="1" dirty="0">
                <a:solidFill>
                  <a:srgbClr val="002060"/>
                </a:solidFill>
                <a:latin typeface="Arial Narrow" panose="020B0606020202030204" pitchFamily="34" charset="0"/>
              </a:rPr>
              <a:t>Manual de Orientações</a:t>
            </a:r>
          </a:p>
          <a:p>
            <a:r>
              <a:rPr lang="pt-BR" sz="2400" dirty="0">
                <a:solidFill>
                  <a:srgbClr val="019ABE"/>
                </a:solidFill>
                <a:latin typeface="Arial Narrow" panose="020B0606020202030204" pitchFamily="34" charset="0"/>
                <a:hlinkClick r:id="rId7"/>
              </a:rPr>
              <a:t>http://www.rais.gov.br/sitio/rais_ftp/ManualRAIS2015.pdf</a:t>
            </a:r>
            <a:endParaRPr lang="pt-BR" sz="2400" dirty="0">
              <a:solidFill>
                <a:srgbClr val="019ABE"/>
              </a:solidFill>
              <a:latin typeface="Arial Narrow" panose="020B0606020202030204" pitchFamily="34" charset="0"/>
            </a:endParaRPr>
          </a:p>
          <a:p>
            <a:endParaRPr lang="pt-BR" sz="2400" b="1" dirty="0">
              <a:solidFill>
                <a:srgbClr val="019ABE"/>
              </a:solidFill>
              <a:latin typeface="Arial Narrow" panose="020B0606020202030204" pitchFamily="34" charset="0"/>
            </a:endParaRPr>
          </a:p>
          <a:p>
            <a:r>
              <a:rPr lang="pt-BR" sz="2400" b="1" dirty="0">
                <a:solidFill>
                  <a:srgbClr val="002060"/>
                </a:solidFill>
                <a:latin typeface="Arial Narrow" panose="020B0606020202030204" pitchFamily="34" charset="0"/>
              </a:rPr>
              <a:t>Leiaute:</a:t>
            </a:r>
          </a:p>
          <a:p>
            <a:r>
              <a:rPr lang="pt-BR" sz="2400" dirty="0">
                <a:solidFill>
                  <a:srgbClr val="019ABE"/>
                </a:solidFill>
                <a:latin typeface="Arial Narrow" panose="020B0606020202030204" pitchFamily="34" charset="0"/>
                <a:hlinkClick r:id="rId8"/>
              </a:rPr>
              <a:t>http://www.rais.gov.br/sitio/rais_ftp/LayoutRAIS2015.pdf</a:t>
            </a:r>
            <a:endParaRPr lang="pt-BR" sz="2400" dirty="0">
              <a:solidFill>
                <a:srgbClr val="019ABE"/>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dirty="0">
              <a:solidFill>
                <a:schemeClr val="tx2"/>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15607842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2" name="Imagem 1"/>
          <p:cNvPicPr>
            <a:picLocks noChangeAspect="1"/>
          </p:cNvPicPr>
          <p:nvPr/>
        </p:nvPicPr>
        <p:blipFill rotWithShape="1">
          <a:blip r:embed="rId3"/>
          <a:srcRect l="4014" t="9604" r="26294" b="28653"/>
          <a:stretch/>
        </p:blipFill>
        <p:spPr>
          <a:xfrm>
            <a:off x="901278" y="1308296"/>
            <a:ext cx="8496886" cy="6022182"/>
          </a:xfrm>
          <a:prstGeom prst="rect">
            <a:avLst/>
          </a:prstGeom>
        </p:spPr>
      </p:pic>
      <p:pic>
        <p:nvPicPr>
          <p:cNvPr id="3" name="Imagem 2"/>
          <p:cNvPicPr>
            <a:picLocks noChangeAspect="1"/>
          </p:cNvPicPr>
          <p:nvPr/>
        </p:nvPicPr>
        <p:blipFill rotWithShape="1">
          <a:blip r:embed="rId4"/>
          <a:srcRect l="26581" t="9908" r="22650" b="28650"/>
          <a:stretch/>
        </p:blipFill>
        <p:spPr>
          <a:xfrm>
            <a:off x="9398161" y="1336428"/>
            <a:ext cx="6189786" cy="5992837"/>
          </a:xfrm>
          <a:prstGeom prst="rect">
            <a:avLst/>
          </a:prstGeom>
        </p:spPr>
      </p:pic>
      <p:sp>
        <p:nvSpPr>
          <p:cNvPr id="4" name="Elipse 3"/>
          <p:cNvSpPr/>
          <p:nvPr/>
        </p:nvSpPr>
        <p:spPr>
          <a:xfrm>
            <a:off x="8553157" y="1126622"/>
            <a:ext cx="1195754" cy="47709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Elipse 9"/>
          <p:cNvSpPr/>
          <p:nvPr/>
        </p:nvSpPr>
        <p:spPr>
          <a:xfrm>
            <a:off x="3046601" y="2405574"/>
            <a:ext cx="350747" cy="27900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140781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629778"/>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5" name="CaixaDeTexto 4"/>
          <p:cNvSpPr txBox="1"/>
          <p:nvPr/>
        </p:nvSpPr>
        <p:spPr bwMode="auto">
          <a:xfrm>
            <a:off x="2200274" y="1482794"/>
            <a:ext cx="12630149" cy="5309146"/>
          </a:xfrm>
          <a:prstGeom prst="rect">
            <a:avLst/>
          </a:prstGeom>
          <a:noFill/>
          <a:ln w="9525">
            <a:noFill/>
            <a:miter lim="800000"/>
            <a:headEnd/>
            <a:tailEnd/>
          </a:ln>
        </p:spPr>
        <p:txBody>
          <a:bodyPr wrap="square" rtlCol="0">
            <a:spAutoFit/>
          </a:bodyPr>
          <a:lstStyle/>
          <a:p>
            <a:r>
              <a:rPr lang="pt-BR" sz="2800" b="1" i="1" dirty="0"/>
              <a:t>Notas:</a:t>
            </a:r>
          </a:p>
          <a:p>
            <a:r>
              <a:rPr lang="pt-BR" sz="2800" dirty="0"/>
              <a:t>I – para empregado cujo salário é pago por comissão ou por diversas tarefas </a:t>
            </a:r>
            <a:r>
              <a:rPr lang="pt-BR" sz="2800" dirty="0" smtClean="0"/>
              <a:t>com remunerações </a:t>
            </a:r>
            <a:r>
              <a:rPr lang="pt-BR" sz="2800" dirty="0"/>
              <a:t>diferentes, deve-se informar a média mensal dos salários pagos </a:t>
            </a:r>
            <a:r>
              <a:rPr lang="pt-BR" sz="2800" dirty="0" smtClean="0"/>
              <a:t>no ano-base</a:t>
            </a:r>
            <a:r>
              <a:rPr lang="pt-BR" sz="2800" dirty="0"/>
              <a:t>;</a:t>
            </a:r>
          </a:p>
          <a:p>
            <a:r>
              <a:rPr lang="pt-BR" sz="2800" dirty="0"/>
              <a:t>II – para diretor sem vínculo empregatício, optante pelo FGTS, informar o </a:t>
            </a:r>
            <a:r>
              <a:rPr lang="pt-BR" sz="2800" dirty="0" smtClean="0"/>
              <a:t>último rendimento </a:t>
            </a:r>
            <a:r>
              <a:rPr lang="pt-BR" sz="2800" dirty="0"/>
              <a:t>em vigor no ano-base;</a:t>
            </a:r>
          </a:p>
          <a:p>
            <a:r>
              <a:rPr lang="pt-BR" sz="2800" dirty="0"/>
              <a:t>III – para empregado em cuja CTPS conste o salário mais comissão, informar </a:t>
            </a:r>
            <a:r>
              <a:rPr lang="pt-BR" sz="2800" dirty="0" smtClean="0"/>
              <a:t>o salário-base </a:t>
            </a:r>
            <a:r>
              <a:rPr lang="pt-BR" sz="2800" dirty="0"/>
              <a:t>acrescido da média mensal de comissões pagas no ano-base</a:t>
            </a:r>
            <a:r>
              <a:rPr lang="pt-BR" sz="2800" dirty="0" smtClean="0"/>
              <a:t>;</a:t>
            </a:r>
          </a:p>
          <a:p>
            <a:r>
              <a:rPr lang="pt-BR" sz="2800" dirty="0"/>
              <a:t>IV – para empregado que trabalha por hora, informar o valor da hora conforme</a:t>
            </a:r>
          </a:p>
          <a:p>
            <a:r>
              <a:rPr lang="pt-BR" sz="2800" dirty="0"/>
              <a:t>definido no contrato de trabalho</a:t>
            </a:r>
            <a:r>
              <a:rPr lang="pt-BR" sz="2800" dirty="0" smtClean="0"/>
              <a:t>.</a:t>
            </a:r>
            <a:r>
              <a:rPr lang="pt-BR" sz="2800" dirty="0"/>
              <a:t> IV – para empregado que trabalha por hora, informar o valor da hora conforme</a:t>
            </a:r>
          </a:p>
          <a:p>
            <a:r>
              <a:rPr lang="pt-BR" sz="2800" dirty="0"/>
              <a:t>definido no contrato de trabalho.</a:t>
            </a:r>
            <a:endParaRPr lang="pt-BR" sz="2800" dirty="0" smtClean="0">
              <a:solidFill>
                <a:srgbClr val="4A5C61"/>
              </a:solidFill>
              <a:latin typeface="Arial Narrow"/>
              <a:cs typeface="Arial Narrow"/>
            </a:endParaRPr>
          </a:p>
        </p:txBody>
      </p:sp>
    </p:spTree>
    <p:extLst>
      <p:ext uri="{BB962C8B-B14F-4D97-AF65-F5344CB8AC3E}">
        <p14:creationId xmlns:p14="http://schemas.microsoft.com/office/powerpoint/2010/main" val="32614636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629778"/>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5" name="CaixaDeTexto 4"/>
          <p:cNvSpPr txBox="1"/>
          <p:nvPr/>
        </p:nvSpPr>
        <p:spPr bwMode="auto">
          <a:xfrm>
            <a:off x="2200274" y="1482794"/>
            <a:ext cx="13530264" cy="6555641"/>
          </a:xfrm>
          <a:prstGeom prst="rect">
            <a:avLst/>
          </a:prstGeom>
          <a:noFill/>
          <a:ln w="9525">
            <a:noFill/>
            <a:miter lim="800000"/>
            <a:headEnd/>
            <a:tailEnd/>
          </a:ln>
        </p:spPr>
        <p:txBody>
          <a:bodyPr wrap="square" rtlCol="0">
            <a:spAutoFit/>
          </a:bodyPr>
          <a:lstStyle/>
          <a:p>
            <a:r>
              <a:rPr lang="pt-BR" sz="2800" b="1" dirty="0"/>
              <a:t>E.3) Período do afastamento/licença – </a:t>
            </a:r>
            <a:r>
              <a:rPr lang="pt-BR" sz="2800" dirty="0"/>
              <a:t>informar o dia e o mês do início e do fim</a:t>
            </a:r>
          </a:p>
          <a:p>
            <a:r>
              <a:rPr lang="pt-BR" sz="2800" dirty="0"/>
              <a:t>de cada afastamento do empregado/servidor.</a:t>
            </a:r>
          </a:p>
          <a:p>
            <a:r>
              <a:rPr lang="pt-BR" sz="2800" dirty="0"/>
              <a:t>O início do afastamento para o trabalhador celetista é contado a partir da data</a:t>
            </a:r>
          </a:p>
          <a:p>
            <a:r>
              <a:rPr lang="pt-BR" sz="2800" dirty="0"/>
              <a:t>concedida pelo INSS, e para o servidor público a partir da data concedida pelo</a:t>
            </a:r>
          </a:p>
          <a:p>
            <a:r>
              <a:rPr lang="pt-BR" sz="2800" dirty="0"/>
              <a:t>órgão.</a:t>
            </a:r>
          </a:p>
          <a:p>
            <a:r>
              <a:rPr lang="pt-BR" sz="2800" dirty="0"/>
              <a:t>Caso haja mais de três afastamentos, relacionar os de maior duração.</a:t>
            </a:r>
          </a:p>
          <a:p>
            <a:r>
              <a:rPr lang="pt-BR" sz="2800" dirty="0"/>
              <a:t>Durante o período do afastamento, o campo “remuneração mensal” deve ser</a:t>
            </a:r>
          </a:p>
          <a:p>
            <a:r>
              <a:rPr lang="pt-BR" sz="2800" dirty="0"/>
              <a:t>preenchido da seguinte forma:</a:t>
            </a:r>
          </a:p>
          <a:p>
            <a:r>
              <a:rPr lang="pt-BR" sz="2800" dirty="0"/>
              <a:t>a) trabalhador celetista – informar a remuneração somente nos casos em que</a:t>
            </a:r>
          </a:p>
          <a:p>
            <a:r>
              <a:rPr lang="pt-BR" sz="2800" dirty="0"/>
              <a:t>houver pagamento por parte do empregador durante o período do afastamento.</a:t>
            </a:r>
          </a:p>
          <a:p>
            <a:r>
              <a:rPr lang="pt-BR" sz="2800" dirty="0"/>
              <a:t>b) servidor público – informar a remuneração mensal percebida do órgão durante o</a:t>
            </a:r>
          </a:p>
          <a:p>
            <a:r>
              <a:rPr lang="pt-BR" sz="2800" dirty="0"/>
              <a:t>período do afastamento.</a:t>
            </a:r>
          </a:p>
          <a:p>
            <a:r>
              <a:rPr lang="pt-BR" sz="2800" b="1" dirty="0"/>
              <a:t>E.4) Total de dias – </a:t>
            </a:r>
            <a:r>
              <a:rPr lang="pt-BR" sz="2800" dirty="0"/>
              <a:t>informar a soma de dias de todos os afastamentos do</a:t>
            </a:r>
          </a:p>
          <a:p>
            <a:r>
              <a:rPr lang="pt-BR" sz="2800" dirty="0"/>
              <a:t>empregado/servidor durante todo o ano-base. Havendo mais de três afastamentos,</a:t>
            </a:r>
          </a:p>
          <a:p>
            <a:r>
              <a:rPr lang="pt-BR" sz="2800" dirty="0"/>
              <a:t>incluir na soma os afastamentos não relacionados.</a:t>
            </a:r>
            <a:endParaRPr lang="pt-BR" sz="2800" dirty="0" smtClean="0">
              <a:solidFill>
                <a:srgbClr val="4A5C61"/>
              </a:solidFill>
              <a:latin typeface="Arial Narrow"/>
              <a:cs typeface="Arial Narrow"/>
            </a:endParaRPr>
          </a:p>
        </p:txBody>
      </p:sp>
    </p:spTree>
    <p:extLst>
      <p:ext uri="{BB962C8B-B14F-4D97-AF65-F5344CB8AC3E}">
        <p14:creationId xmlns:p14="http://schemas.microsoft.com/office/powerpoint/2010/main" val="31794930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629778"/>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5" name="CaixaDeTexto 4"/>
          <p:cNvSpPr txBox="1"/>
          <p:nvPr/>
        </p:nvSpPr>
        <p:spPr bwMode="auto">
          <a:xfrm>
            <a:off x="2200274" y="1482794"/>
            <a:ext cx="13530264" cy="2246769"/>
          </a:xfrm>
          <a:prstGeom prst="rect">
            <a:avLst/>
          </a:prstGeom>
          <a:noFill/>
          <a:ln w="9525">
            <a:noFill/>
            <a:miter lim="800000"/>
            <a:headEnd/>
            <a:tailEnd/>
          </a:ln>
        </p:spPr>
        <p:txBody>
          <a:bodyPr wrap="square" rtlCol="0">
            <a:spAutoFit/>
          </a:bodyPr>
          <a:lstStyle/>
          <a:p>
            <a:r>
              <a:rPr lang="pt-BR" sz="2800" b="1" i="1" dirty="0"/>
              <a:t>Atenção!</a:t>
            </a:r>
          </a:p>
          <a:p>
            <a:r>
              <a:rPr lang="pt-BR" sz="2800" dirty="0"/>
              <a:t>Para os afastamentos iniciados em ano-base anterior, a data de início a ser </a:t>
            </a:r>
            <a:r>
              <a:rPr lang="pt-BR" sz="2800" dirty="0" smtClean="0"/>
              <a:t>declarada será </a:t>
            </a:r>
            <a:r>
              <a:rPr lang="pt-BR" sz="2800" dirty="0"/>
              <a:t>1º de janeiro. Para os afastamentos que ultrapassarem o ano-base, a data do fim </a:t>
            </a:r>
            <a:r>
              <a:rPr lang="pt-BR" sz="2800" dirty="0" smtClean="0"/>
              <a:t>a ser </a:t>
            </a:r>
            <a:r>
              <a:rPr lang="pt-BR" sz="2800" dirty="0"/>
              <a:t>declarada será 31 de dezembro, pois a informação prestada refere-se ao </a:t>
            </a:r>
            <a:r>
              <a:rPr lang="pt-BR" sz="2800" dirty="0" smtClean="0"/>
              <a:t>ano-base 2015</a:t>
            </a:r>
            <a:r>
              <a:rPr lang="pt-BR" sz="2800" dirty="0"/>
              <a:t>.</a:t>
            </a:r>
            <a:endParaRPr lang="pt-BR" sz="2800" dirty="0" smtClean="0">
              <a:solidFill>
                <a:srgbClr val="4A5C61"/>
              </a:solidFill>
              <a:latin typeface="Arial Narrow"/>
              <a:cs typeface="Arial Narrow"/>
            </a:endParaRPr>
          </a:p>
        </p:txBody>
      </p:sp>
    </p:spTree>
    <p:extLst>
      <p:ext uri="{BB962C8B-B14F-4D97-AF65-F5344CB8AC3E}">
        <p14:creationId xmlns:p14="http://schemas.microsoft.com/office/powerpoint/2010/main" val="16146925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err="1" smtClean="0">
                <a:solidFill>
                  <a:schemeClr val="bg1"/>
                </a:solidFill>
                <a:latin typeface="Arial Narrow" panose="020B0606020202030204" pitchFamily="34" charset="0"/>
                <a:cs typeface="Arial Narrow"/>
              </a:rPr>
              <a:t>Manutenção</a:t>
            </a:r>
            <a:r>
              <a:rPr lang="en-US" sz="4200" dirty="0" smtClean="0">
                <a:solidFill>
                  <a:schemeClr val="bg1"/>
                </a:solidFill>
                <a:latin typeface="Arial Narrow" panose="020B0606020202030204" pitchFamily="34" charset="0"/>
                <a:cs typeface="Arial Narrow"/>
              </a:rPr>
              <a:t> de </a:t>
            </a:r>
            <a:r>
              <a:rPr lang="en-US" sz="4200" dirty="0" err="1" smtClean="0">
                <a:solidFill>
                  <a:schemeClr val="bg1"/>
                </a:solidFill>
                <a:latin typeface="Arial Narrow" panose="020B0606020202030204" pitchFamily="34" charset="0"/>
                <a:cs typeface="Arial Narrow"/>
              </a:rPr>
              <a:t>Arquivos</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37399232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5" name="Imagem 4"/>
          <p:cNvPicPr>
            <a:picLocks noChangeAspect="1"/>
          </p:cNvPicPr>
          <p:nvPr/>
        </p:nvPicPr>
        <p:blipFill rotWithShape="1">
          <a:blip r:embed="rId3"/>
          <a:srcRect l="2397" t="11779" r="8757" b="27644"/>
          <a:stretch/>
        </p:blipFill>
        <p:spPr>
          <a:xfrm>
            <a:off x="1758462" y="2299924"/>
            <a:ext cx="12221307" cy="6666167"/>
          </a:xfrm>
          <a:prstGeom prst="rect">
            <a:avLst/>
          </a:prstGeom>
        </p:spPr>
      </p:pic>
      <p:sp>
        <p:nvSpPr>
          <p:cNvPr id="6" name="CaixaDeTexto 5"/>
          <p:cNvSpPr txBox="1"/>
          <p:nvPr/>
        </p:nvSpPr>
        <p:spPr bwMode="auto">
          <a:xfrm>
            <a:off x="1941341" y="1282513"/>
            <a:ext cx="8638216" cy="954107"/>
          </a:xfrm>
          <a:prstGeom prst="rect">
            <a:avLst/>
          </a:prstGeom>
          <a:noFill/>
          <a:ln w="9525">
            <a:noFill/>
            <a:miter lim="800000"/>
            <a:headEnd/>
            <a:tailEnd/>
          </a:ln>
        </p:spPr>
        <p:txBody>
          <a:bodyPr wrap="square" rtlCol="0">
            <a:spAutoFit/>
          </a:bodyPr>
          <a:lstStyle/>
          <a:p>
            <a:r>
              <a:rPr lang="pt-BR" sz="2800" b="1" dirty="0" smtClean="0">
                <a:solidFill>
                  <a:srgbClr val="3B3BFF"/>
                </a:solidFill>
                <a:latin typeface="Arial Narrow" panose="020B0606020202030204" pitchFamily="34" charset="0"/>
              </a:rPr>
              <a:t>Manutenção de Arquivos</a:t>
            </a:r>
            <a:endParaRPr lang="pt-BR" sz="2800" b="1" dirty="0">
              <a:solidFill>
                <a:srgbClr val="3B3BFF"/>
              </a:solidFill>
              <a:latin typeface="Arial Narrow" panose="020B0606020202030204" pitchFamily="34" charset="0"/>
            </a:endParaRPr>
          </a:p>
          <a:p>
            <a:r>
              <a:rPr lang="pt-BR" sz="2800" dirty="0" smtClean="0">
                <a:latin typeface="Arial Narrow" panose="020B0606020202030204" pitchFamily="34" charset="0"/>
              </a:rPr>
              <a:t>Miscelânea/RAIS/Manutenção Arquivo </a:t>
            </a:r>
            <a:r>
              <a:rPr lang="pt-BR" sz="2800" dirty="0">
                <a:latin typeface="Arial Narrow" panose="020B0606020202030204" pitchFamily="34" charset="0"/>
              </a:rPr>
              <a:t>(</a:t>
            </a:r>
            <a:r>
              <a:rPr lang="pt-BR" sz="2800" dirty="0" smtClean="0">
                <a:latin typeface="Arial Narrow" panose="020B0606020202030204" pitchFamily="34" charset="0"/>
              </a:rPr>
              <a:t>GPEM510</a:t>
            </a:r>
            <a:r>
              <a:rPr lang="pt-BR" sz="2800" dirty="0">
                <a:latin typeface="Arial Narrow" panose="020B0606020202030204" pitchFamily="34" charset="0"/>
              </a:rPr>
              <a:t>)</a:t>
            </a:r>
          </a:p>
        </p:txBody>
      </p:sp>
    </p:spTree>
    <p:extLst>
      <p:ext uri="{BB962C8B-B14F-4D97-AF65-F5344CB8AC3E}">
        <p14:creationId xmlns:p14="http://schemas.microsoft.com/office/powerpoint/2010/main" val="7735812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6" name="CaixaDeTexto 5"/>
          <p:cNvSpPr txBox="1"/>
          <p:nvPr/>
        </p:nvSpPr>
        <p:spPr bwMode="auto">
          <a:xfrm>
            <a:off x="1743740" y="1268225"/>
            <a:ext cx="14215397" cy="6986528"/>
          </a:xfrm>
          <a:prstGeom prst="rect">
            <a:avLst/>
          </a:prstGeom>
          <a:noFill/>
          <a:ln w="9525">
            <a:noFill/>
            <a:miter lim="800000"/>
            <a:headEnd/>
            <a:tailEnd/>
          </a:ln>
        </p:spPr>
        <p:txBody>
          <a:bodyPr wrap="square" rtlCol="0">
            <a:spAutoFit/>
          </a:bodyPr>
          <a:lstStyle/>
          <a:p>
            <a:r>
              <a:rPr lang="pt-BR" sz="2800" b="1" dirty="0" smtClean="0">
                <a:solidFill>
                  <a:srgbClr val="3B3BFF"/>
                </a:solidFill>
                <a:latin typeface="Arial Narrow" panose="020B0606020202030204" pitchFamily="34" charset="0"/>
              </a:rPr>
              <a:t>Manutenção de Arquivos</a:t>
            </a:r>
          </a:p>
          <a:p>
            <a:endParaRPr lang="pt-BR" sz="2800" b="1" dirty="0">
              <a:solidFill>
                <a:srgbClr val="3B3BFF"/>
              </a:solidFill>
              <a:latin typeface="Arial Narrow" panose="020B0606020202030204" pitchFamily="34" charset="0"/>
            </a:endParaRPr>
          </a:p>
          <a:p>
            <a:r>
              <a:rPr lang="pt-BR" sz="2800" b="1" dirty="0" smtClean="0">
                <a:latin typeface="Arial Narrow" panose="020B0606020202030204" pitchFamily="34" charset="0"/>
              </a:rPr>
              <a:t>Principais campos que geram problemas ou dúvidas:</a:t>
            </a:r>
          </a:p>
          <a:p>
            <a:endParaRPr lang="pt-BR" sz="2800" b="1" dirty="0">
              <a:solidFill>
                <a:srgbClr val="3B3BFF"/>
              </a:solidFill>
              <a:latin typeface="Arial Narrow" panose="020B0606020202030204" pitchFamily="34" charset="0"/>
            </a:endParaRPr>
          </a:p>
          <a:p>
            <a:r>
              <a:rPr lang="pt-BR" sz="2800" b="1" dirty="0" smtClean="0">
                <a:solidFill>
                  <a:srgbClr val="3B3BFF"/>
                </a:solidFill>
                <a:latin typeface="Arial Narrow" panose="020B0606020202030204" pitchFamily="34" charset="0"/>
              </a:rPr>
              <a:t>Campo :</a:t>
            </a:r>
          </a:p>
          <a:p>
            <a:r>
              <a:rPr lang="pt-BR" sz="2800" b="1" dirty="0" smtClean="0">
                <a:solidFill>
                  <a:srgbClr val="3B3BFF"/>
                </a:solidFill>
                <a:latin typeface="Arial Narrow" panose="020B0606020202030204" pitchFamily="34" charset="0"/>
              </a:rPr>
              <a:t>R2_CBO: deve ter tamanho 6.</a:t>
            </a:r>
          </a:p>
          <a:p>
            <a:r>
              <a:rPr lang="pt-BR" sz="2800" b="1" dirty="0" smtClean="0">
                <a:solidFill>
                  <a:srgbClr val="3B3BFF"/>
                </a:solidFill>
                <a:latin typeface="Arial Narrow" panose="020B0606020202030204" pitchFamily="34" charset="0"/>
              </a:rPr>
              <a:t>Desligamento:</a:t>
            </a:r>
          </a:p>
          <a:p>
            <a:r>
              <a:rPr lang="pt-BR" sz="2800" b="1" dirty="0"/>
              <a:t>F.1) Desligamento/vacância ou transferência/movimentação</a:t>
            </a:r>
          </a:p>
          <a:p>
            <a:r>
              <a:rPr lang="pt-BR" sz="2800" b="1" dirty="0"/>
              <a:t>F.2) Data – </a:t>
            </a:r>
            <a:r>
              <a:rPr lang="pt-BR" sz="2800" dirty="0"/>
              <a:t>informar dia e mês em que ocorreu o desligamento/vacância ou a</a:t>
            </a:r>
          </a:p>
          <a:p>
            <a:r>
              <a:rPr lang="pt-BR" sz="2800" dirty="0"/>
              <a:t>transferência/movimentação do empregado/servidor</a:t>
            </a:r>
            <a:r>
              <a:rPr lang="pt-BR" sz="2800" dirty="0" smtClean="0"/>
              <a:t>.</a:t>
            </a:r>
          </a:p>
          <a:p>
            <a:r>
              <a:rPr lang="pt-BR" sz="2800" b="1" dirty="0" smtClean="0">
                <a:solidFill>
                  <a:srgbClr val="3B3BFF"/>
                </a:solidFill>
                <a:latin typeface="Arial Narrow" panose="020B0606020202030204" pitchFamily="34" charset="0"/>
              </a:rPr>
              <a:t>Aviso prévio indenizado: O campo será gerado em branco é apenas informativo caso queira a informação pode informar manualmente.</a:t>
            </a:r>
          </a:p>
          <a:p>
            <a:endParaRPr lang="pt-BR" sz="2800" b="1" dirty="0" smtClean="0">
              <a:solidFill>
                <a:srgbClr val="3B3BFF"/>
              </a:solidFill>
              <a:latin typeface="Arial Narrow" panose="020B0606020202030204" pitchFamily="34" charset="0"/>
            </a:endParaRPr>
          </a:p>
          <a:p>
            <a:endParaRPr lang="pt-BR" sz="2800" b="1" dirty="0" smtClean="0">
              <a:solidFill>
                <a:srgbClr val="3B3BFF"/>
              </a:solidFill>
              <a:latin typeface="Arial Narrow" panose="020B0606020202030204" pitchFamily="34" charset="0"/>
            </a:endParaRPr>
          </a:p>
          <a:p>
            <a:endParaRPr lang="pt-BR" sz="2800" b="1" dirty="0">
              <a:solidFill>
                <a:srgbClr val="3B3BFF"/>
              </a:solidFill>
              <a:latin typeface="Arial Narrow" panose="020B0606020202030204" pitchFamily="34" charset="0"/>
            </a:endParaRPr>
          </a:p>
          <a:p>
            <a:endParaRPr lang="pt-BR" sz="2800" dirty="0">
              <a:latin typeface="Arial Narrow" panose="020B0606020202030204" pitchFamily="34" charset="0"/>
            </a:endParaRPr>
          </a:p>
        </p:txBody>
      </p:sp>
    </p:spTree>
    <p:extLst>
      <p:ext uri="{BB962C8B-B14F-4D97-AF65-F5344CB8AC3E}">
        <p14:creationId xmlns:p14="http://schemas.microsoft.com/office/powerpoint/2010/main" val="4393538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err="1" smtClean="0">
                <a:solidFill>
                  <a:schemeClr val="bg1"/>
                </a:solidFill>
                <a:latin typeface="Arial Narrow" panose="020B0606020202030204" pitchFamily="34" charset="0"/>
                <a:cs typeface="Arial Narrow"/>
              </a:rPr>
              <a:t>Geração</a:t>
            </a:r>
            <a:r>
              <a:rPr lang="en-US" sz="4200" dirty="0" smtClean="0">
                <a:solidFill>
                  <a:schemeClr val="bg1"/>
                </a:solidFill>
                <a:latin typeface="Arial Narrow" panose="020B0606020202030204" pitchFamily="34" charset="0"/>
                <a:cs typeface="Arial Narrow"/>
              </a:rPr>
              <a:t> do </a:t>
            </a:r>
            <a:r>
              <a:rPr lang="en-US" sz="4200" dirty="0" err="1" smtClean="0">
                <a:solidFill>
                  <a:schemeClr val="bg1"/>
                </a:solidFill>
                <a:latin typeface="Arial Narrow" panose="020B0606020202030204" pitchFamily="34" charset="0"/>
                <a:cs typeface="Arial Narrow"/>
              </a:rPr>
              <a:t>Arquivo</a:t>
            </a:r>
            <a:r>
              <a:rPr lang="en-US" sz="4200" dirty="0" smtClean="0">
                <a:solidFill>
                  <a:schemeClr val="bg1"/>
                </a:solidFill>
                <a:latin typeface="Arial Narrow" panose="020B0606020202030204" pitchFamily="34" charset="0"/>
                <a:cs typeface="Arial Narrow"/>
              </a:rPr>
              <a:t> </a:t>
            </a:r>
            <a:r>
              <a:rPr lang="en-US" sz="4200" dirty="0" err="1" smtClean="0">
                <a:solidFill>
                  <a:schemeClr val="bg1"/>
                </a:solidFill>
                <a:latin typeface="Arial Narrow" panose="020B0606020202030204" pitchFamily="34" charset="0"/>
                <a:cs typeface="Arial Narrow"/>
              </a:rPr>
              <a:t>Magnético</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18699347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6" name="CaixaDeTexto 5"/>
          <p:cNvSpPr txBox="1"/>
          <p:nvPr/>
        </p:nvSpPr>
        <p:spPr bwMode="auto">
          <a:xfrm>
            <a:off x="1941341" y="1282513"/>
            <a:ext cx="8638216" cy="954107"/>
          </a:xfrm>
          <a:prstGeom prst="rect">
            <a:avLst/>
          </a:prstGeom>
          <a:noFill/>
          <a:ln w="9525">
            <a:noFill/>
            <a:miter lim="800000"/>
            <a:headEnd/>
            <a:tailEnd/>
          </a:ln>
        </p:spPr>
        <p:txBody>
          <a:bodyPr wrap="square" rtlCol="0">
            <a:spAutoFit/>
          </a:bodyPr>
          <a:lstStyle/>
          <a:p>
            <a:r>
              <a:rPr lang="pt-BR" sz="2800" b="1" dirty="0" smtClean="0">
                <a:solidFill>
                  <a:srgbClr val="3B3BFF"/>
                </a:solidFill>
                <a:latin typeface="Arial Narrow" panose="020B0606020202030204" pitchFamily="34" charset="0"/>
              </a:rPr>
              <a:t>Manutenção de Arquivos</a:t>
            </a:r>
            <a:endParaRPr lang="pt-BR" sz="2800" b="1" dirty="0">
              <a:solidFill>
                <a:srgbClr val="3B3BFF"/>
              </a:solidFill>
              <a:latin typeface="Arial Narrow" panose="020B0606020202030204" pitchFamily="34" charset="0"/>
            </a:endParaRPr>
          </a:p>
          <a:p>
            <a:r>
              <a:rPr lang="pt-BR" sz="2800" dirty="0" smtClean="0">
                <a:latin typeface="Arial Narrow" panose="020B0606020202030204" pitchFamily="34" charset="0"/>
              </a:rPr>
              <a:t>Miscelânea/RAIS/Arquivo Magnético </a:t>
            </a:r>
            <a:r>
              <a:rPr lang="pt-BR" sz="2800" dirty="0">
                <a:latin typeface="Arial Narrow" panose="020B0606020202030204" pitchFamily="34" charset="0"/>
              </a:rPr>
              <a:t>(</a:t>
            </a:r>
            <a:r>
              <a:rPr lang="pt-BR" sz="2800" dirty="0" smtClean="0">
                <a:latin typeface="Arial Narrow" panose="020B0606020202030204" pitchFamily="34" charset="0"/>
              </a:rPr>
              <a:t>GPEM530</a:t>
            </a:r>
            <a:r>
              <a:rPr lang="pt-BR" sz="2800" dirty="0">
                <a:latin typeface="Arial Narrow" panose="020B0606020202030204" pitchFamily="34" charset="0"/>
              </a:rPr>
              <a:t>)</a:t>
            </a:r>
          </a:p>
        </p:txBody>
      </p:sp>
      <p:pic>
        <p:nvPicPr>
          <p:cNvPr id="2" name="Imagem 1"/>
          <p:cNvPicPr>
            <a:picLocks noChangeAspect="1"/>
          </p:cNvPicPr>
          <p:nvPr/>
        </p:nvPicPr>
        <p:blipFill rotWithShape="1">
          <a:blip r:embed="rId3"/>
          <a:srcRect l="34013" t="38894" r="34833" b="44519"/>
          <a:stretch/>
        </p:blipFill>
        <p:spPr>
          <a:xfrm>
            <a:off x="1075503" y="2489350"/>
            <a:ext cx="5210817" cy="2219423"/>
          </a:xfrm>
          <a:prstGeom prst="rect">
            <a:avLst/>
          </a:prstGeom>
        </p:spPr>
      </p:pic>
      <p:pic>
        <p:nvPicPr>
          <p:cNvPr id="3" name="Imagem 2"/>
          <p:cNvPicPr>
            <a:picLocks noChangeAspect="1"/>
          </p:cNvPicPr>
          <p:nvPr/>
        </p:nvPicPr>
        <p:blipFill rotWithShape="1">
          <a:blip r:embed="rId4"/>
          <a:srcRect l="34013" t="38750" r="35756" b="44375"/>
          <a:stretch/>
        </p:blipFill>
        <p:spPr>
          <a:xfrm>
            <a:off x="1075503" y="4711039"/>
            <a:ext cx="5043944" cy="2252448"/>
          </a:xfrm>
          <a:prstGeom prst="rect">
            <a:avLst/>
          </a:prstGeom>
        </p:spPr>
      </p:pic>
      <p:pic>
        <p:nvPicPr>
          <p:cNvPr id="4" name="Imagem 3"/>
          <p:cNvPicPr>
            <a:picLocks noChangeAspect="1"/>
          </p:cNvPicPr>
          <p:nvPr/>
        </p:nvPicPr>
        <p:blipFill rotWithShape="1">
          <a:blip r:embed="rId5"/>
          <a:srcRect l="34129" t="38887" r="35525" b="44519"/>
          <a:stretch/>
        </p:blipFill>
        <p:spPr>
          <a:xfrm>
            <a:off x="9207940" y="2660401"/>
            <a:ext cx="5380257" cy="2353700"/>
          </a:xfrm>
          <a:prstGeom prst="rect">
            <a:avLst/>
          </a:prstGeom>
        </p:spPr>
      </p:pic>
      <p:pic>
        <p:nvPicPr>
          <p:cNvPr id="7" name="Imagem 6"/>
          <p:cNvPicPr>
            <a:picLocks noChangeAspect="1"/>
          </p:cNvPicPr>
          <p:nvPr/>
        </p:nvPicPr>
        <p:blipFill rotWithShape="1">
          <a:blip r:embed="rId6"/>
          <a:srcRect l="34013" t="53462" r="34948" b="43183"/>
          <a:stretch/>
        </p:blipFill>
        <p:spPr>
          <a:xfrm>
            <a:off x="9226112" y="5021090"/>
            <a:ext cx="5474625" cy="444928"/>
          </a:xfrm>
          <a:prstGeom prst="rect">
            <a:avLst/>
          </a:prstGeom>
        </p:spPr>
      </p:pic>
      <p:sp>
        <p:nvSpPr>
          <p:cNvPr id="12" name="Texto explicativo em elipse 11"/>
          <p:cNvSpPr/>
          <p:nvPr/>
        </p:nvSpPr>
        <p:spPr>
          <a:xfrm>
            <a:off x="5056773" y="2660400"/>
            <a:ext cx="3852231" cy="2174401"/>
          </a:xfrm>
          <a:prstGeom prst="wedgeEllipseCallout">
            <a:avLst>
              <a:gd name="adj1" fmla="val -76701"/>
              <a:gd name="adj2" fmla="val 762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000" dirty="0" smtClean="0"/>
              <a:t>Estamos no ano de 2016 Gerando a RAIS. Sendo assim neste campo deve ser informado 2015 que é o ano calendário</a:t>
            </a:r>
            <a:endParaRPr lang="pt-BR" sz="2000" dirty="0"/>
          </a:p>
        </p:txBody>
      </p:sp>
      <p:sp>
        <p:nvSpPr>
          <p:cNvPr id="13" name="Texto explicativo em elipse 12"/>
          <p:cNvSpPr/>
          <p:nvPr/>
        </p:nvSpPr>
        <p:spPr>
          <a:xfrm>
            <a:off x="12745328" y="492368"/>
            <a:ext cx="3415607" cy="1809883"/>
          </a:xfrm>
          <a:prstGeom prst="wedgeEllipseCallout">
            <a:avLst>
              <a:gd name="adj1" fmla="val -66363"/>
              <a:gd name="adj2" fmla="val 13035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000" dirty="0" smtClean="0"/>
              <a:t>Deseja gerar funcionários que estiveram afastados no ano base sem Remuneração</a:t>
            </a:r>
            <a:endParaRPr lang="pt-BR" sz="2000" dirty="0"/>
          </a:p>
        </p:txBody>
      </p:sp>
      <p:sp>
        <p:nvSpPr>
          <p:cNvPr id="14" name="Texto explicativo em elipse 13"/>
          <p:cNvSpPr/>
          <p:nvPr/>
        </p:nvSpPr>
        <p:spPr>
          <a:xfrm>
            <a:off x="12407966" y="5915258"/>
            <a:ext cx="3752969" cy="1572024"/>
          </a:xfrm>
          <a:prstGeom prst="wedgeEllipseCallout">
            <a:avLst>
              <a:gd name="adj1" fmla="val -53850"/>
              <a:gd name="adj2" fmla="val -1207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000" dirty="0" smtClean="0"/>
              <a:t>Caso seja um RAIS retificadora, devera informar o numero do ultimo recibo de entrega</a:t>
            </a:r>
            <a:endParaRPr lang="pt-BR" sz="2000" dirty="0"/>
          </a:p>
        </p:txBody>
      </p:sp>
    </p:spTree>
    <p:extLst>
      <p:ext uri="{BB962C8B-B14F-4D97-AF65-F5344CB8AC3E}">
        <p14:creationId xmlns:p14="http://schemas.microsoft.com/office/powerpoint/2010/main" val="24234706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err="1" smtClean="0">
                <a:solidFill>
                  <a:schemeClr val="bg1"/>
                </a:solidFill>
                <a:latin typeface="Arial Narrow" panose="020B0606020202030204" pitchFamily="34" charset="0"/>
                <a:cs typeface="Arial Narrow"/>
              </a:rPr>
              <a:t>Analise</a:t>
            </a:r>
            <a:r>
              <a:rPr lang="en-US" sz="4200" dirty="0" smtClean="0">
                <a:solidFill>
                  <a:schemeClr val="bg1"/>
                </a:solidFill>
                <a:latin typeface="Arial Narrow" panose="020B0606020202030204" pitchFamily="34" charset="0"/>
                <a:cs typeface="Arial Narrow"/>
              </a:rPr>
              <a:t> do </a:t>
            </a:r>
            <a:r>
              <a:rPr lang="en-US" sz="4200" dirty="0" err="1" smtClean="0">
                <a:solidFill>
                  <a:schemeClr val="bg1"/>
                </a:solidFill>
                <a:latin typeface="Arial Narrow" panose="020B0606020202030204" pitchFamily="34" charset="0"/>
                <a:cs typeface="Arial Narrow"/>
              </a:rPr>
              <a:t>Arquivo</a:t>
            </a:r>
            <a:r>
              <a:rPr lang="en-US" sz="4200" dirty="0" smtClean="0">
                <a:solidFill>
                  <a:schemeClr val="bg1"/>
                </a:solidFill>
                <a:latin typeface="Arial Narrow" panose="020B0606020202030204" pitchFamily="34" charset="0"/>
                <a:cs typeface="Arial Narrow"/>
              </a:rPr>
              <a:t> </a:t>
            </a:r>
            <a:r>
              <a:rPr lang="en-US" sz="4200" dirty="0" err="1" smtClean="0">
                <a:solidFill>
                  <a:schemeClr val="bg1"/>
                </a:solidFill>
                <a:latin typeface="Arial Narrow" panose="020B0606020202030204" pitchFamily="34" charset="0"/>
                <a:cs typeface="Arial Narrow"/>
              </a:rPr>
              <a:t>Magnetico</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13305295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1557308"/>
            <a:ext cx="12658060" cy="7586692"/>
          </a:xfrm>
          <a:prstGeom prst="rect">
            <a:avLst/>
          </a:prstGeom>
        </p:spPr>
        <p:txBody>
          <a:bodyPr wrap="square">
            <a:spAutoFit/>
          </a:bodyPr>
          <a:lstStyle/>
          <a:p>
            <a:r>
              <a:rPr lang="pt-BR" sz="2400" b="1" dirty="0">
                <a:solidFill>
                  <a:srgbClr val="3B3BFF"/>
                </a:solidFill>
                <a:latin typeface="Arial Narrow" panose="020B0606020202030204" pitchFamily="34" charset="0"/>
              </a:rPr>
              <a:t>MINISTÉRIO DO TRABALHO</a:t>
            </a:r>
          </a:p>
          <a:p>
            <a:endParaRPr lang="pt-BR" sz="2300" dirty="0">
              <a:solidFill>
                <a:srgbClr val="3B3BFF"/>
              </a:solidFill>
              <a:latin typeface="Arial Narrow" panose="020B0606020202030204" pitchFamily="34" charset="0"/>
            </a:endParaRPr>
          </a:p>
          <a:p>
            <a:r>
              <a:rPr lang="pt-BR" sz="2300" dirty="0" smtClean="0">
                <a:solidFill>
                  <a:srgbClr val="3B3BFF"/>
                </a:solidFill>
                <a:latin typeface="Arial Narrow" panose="020B0606020202030204" pitchFamily="34" charset="0"/>
              </a:rPr>
              <a:t>O </a:t>
            </a:r>
            <a:r>
              <a:rPr lang="pt-BR" sz="2300" dirty="0">
                <a:solidFill>
                  <a:srgbClr val="3B3BFF"/>
                </a:solidFill>
                <a:latin typeface="Arial Narrow" panose="020B0606020202030204" pitchFamily="34" charset="0"/>
              </a:rPr>
              <a:t>que é RAIS</a:t>
            </a:r>
          </a:p>
          <a:p>
            <a:r>
              <a:rPr lang="pt-BR" sz="2300" dirty="0" smtClean="0">
                <a:latin typeface="Arial Narrow" panose="020B0606020202030204" pitchFamily="34" charset="0"/>
              </a:rPr>
              <a:t>A </a:t>
            </a:r>
            <a:r>
              <a:rPr lang="pt-BR" sz="2300" dirty="0">
                <a:latin typeface="Arial Narrow" panose="020B0606020202030204" pitchFamily="34" charset="0"/>
              </a:rPr>
              <a:t>gestão governamental do setor do trabalho conta com o importante instrumento de coleta de dados denominado de </a:t>
            </a:r>
            <a:r>
              <a:rPr lang="pt-BR" sz="2300" b="1" dirty="0">
                <a:latin typeface="Arial Narrow" panose="020B0606020202030204" pitchFamily="34" charset="0"/>
              </a:rPr>
              <a:t>Relação Anual de Informações </a:t>
            </a:r>
            <a:r>
              <a:rPr lang="pt-BR" sz="2300" b="1" dirty="0" smtClean="0">
                <a:latin typeface="Arial Narrow" panose="020B0606020202030204" pitchFamily="34" charset="0"/>
              </a:rPr>
              <a:t>Sociais</a:t>
            </a:r>
          </a:p>
          <a:p>
            <a:endParaRPr lang="pt-BR" sz="2300" b="1" dirty="0">
              <a:latin typeface="Arial Narrow" panose="020B0606020202030204" pitchFamily="34" charset="0"/>
            </a:endParaRPr>
          </a:p>
          <a:p>
            <a:r>
              <a:rPr lang="pt-BR" sz="2300" dirty="0" smtClean="0">
                <a:solidFill>
                  <a:srgbClr val="3B3BFF"/>
                </a:solidFill>
                <a:latin typeface="Arial Narrow" panose="020B0606020202030204" pitchFamily="34" charset="0"/>
              </a:rPr>
              <a:t>Objetivos</a:t>
            </a:r>
            <a:endParaRPr lang="pt-BR" sz="2300" dirty="0">
              <a:solidFill>
                <a:srgbClr val="3B3BFF"/>
              </a:solidFill>
              <a:latin typeface="Arial Narrow" panose="020B0606020202030204" pitchFamily="34" charset="0"/>
            </a:endParaRPr>
          </a:p>
          <a:p>
            <a:pPr algn="just"/>
            <a:r>
              <a:rPr lang="pt-BR" sz="2300" dirty="0" smtClean="0">
                <a:latin typeface="Arial Narrow" panose="020B0606020202030204" pitchFamily="34" charset="0"/>
              </a:rPr>
              <a:t>- o </a:t>
            </a:r>
            <a:r>
              <a:rPr lang="pt-BR" sz="2300" dirty="0">
                <a:latin typeface="Arial Narrow" panose="020B0606020202030204" pitchFamily="34" charset="0"/>
              </a:rPr>
              <a:t>suprimento às necessidades de controle da atividade trabalhista no País,</a:t>
            </a:r>
          </a:p>
          <a:p>
            <a:pPr algn="just"/>
            <a:r>
              <a:rPr lang="pt-BR" sz="2300" dirty="0" smtClean="0">
                <a:latin typeface="Arial Narrow" panose="020B0606020202030204" pitchFamily="34" charset="0"/>
              </a:rPr>
              <a:t>- o </a:t>
            </a:r>
            <a:r>
              <a:rPr lang="pt-BR" sz="2300" dirty="0">
                <a:latin typeface="Arial Narrow" panose="020B0606020202030204" pitchFamily="34" charset="0"/>
              </a:rPr>
              <a:t>provimento de dados para a elaboração de estatísticas do trabalho,</a:t>
            </a:r>
          </a:p>
          <a:p>
            <a:pPr algn="just"/>
            <a:r>
              <a:rPr lang="pt-BR" sz="2300" dirty="0" smtClean="0">
                <a:latin typeface="Arial Narrow" panose="020B0606020202030204" pitchFamily="34" charset="0"/>
              </a:rPr>
              <a:t>- a </a:t>
            </a:r>
            <a:r>
              <a:rPr lang="pt-BR" sz="2300" dirty="0">
                <a:latin typeface="Arial Narrow" panose="020B0606020202030204" pitchFamily="34" charset="0"/>
              </a:rPr>
              <a:t>disponibilização de informações do mercado de trabalho às entidades governamentais.</a:t>
            </a:r>
          </a:p>
          <a:p>
            <a:endParaRPr lang="pt-BR" sz="2300" dirty="0" smtClean="0">
              <a:solidFill>
                <a:schemeClr val="tx2"/>
              </a:solidFill>
              <a:latin typeface="Arial Narrow" panose="020B0606020202030204" pitchFamily="34" charset="0"/>
            </a:endParaRPr>
          </a:p>
          <a:p>
            <a:r>
              <a:rPr lang="pt-BR" sz="2300" dirty="0">
                <a:solidFill>
                  <a:srgbClr val="3B3BFF"/>
                </a:solidFill>
                <a:latin typeface="Arial Narrow" panose="020B0606020202030204" pitchFamily="34" charset="0"/>
              </a:rPr>
              <a:t>Atraso na Entrega</a:t>
            </a:r>
          </a:p>
          <a:p>
            <a:pPr algn="just"/>
            <a:r>
              <a:rPr lang="pt-BR" sz="2300" dirty="0" smtClean="0">
                <a:latin typeface="Arial Narrow" panose="020B0606020202030204" pitchFamily="34" charset="0"/>
              </a:rPr>
              <a:t>O </a:t>
            </a:r>
            <a:r>
              <a:rPr lang="pt-BR" sz="2300" dirty="0">
                <a:latin typeface="Arial Narrow" panose="020B0606020202030204" pitchFamily="34" charset="0"/>
              </a:rPr>
              <a:t>atraso na entrega da declaração, omissão ou declaração falsa ou inexata, </a:t>
            </a:r>
            <a:r>
              <a:rPr lang="pt-BR" sz="2300" dirty="0" smtClean="0">
                <a:latin typeface="Arial Narrow" panose="020B0606020202030204" pitchFamily="34" charset="0"/>
              </a:rPr>
              <a:t>sujeitão </a:t>
            </a:r>
            <a:r>
              <a:rPr lang="pt-BR" sz="2300" dirty="0">
                <a:latin typeface="Arial Narrow" panose="020B0606020202030204" pitchFamily="34" charset="0"/>
              </a:rPr>
              <a:t>estabelecimento à multa, conforme determina a Portaria nº 14, de 10 de fevereiro de 2006, alterada pela Portaria nº 688, de 24 de abril de </a:t>
            </a:r>
            <a:r>
              <a:rPr lang="pt-BR" sz="2300" dirty="0" smtClean="0">
                <a:latin typeface="Arial Narrow" panose="020B0606020202030204" pitchFamily="34" charset="0"/>
              </a:rPr>
              <a:t>2009</a:t>
            </a:r>
          </a:p>
          <a:p>
            <a:pPr algn="just"/>
            <a:r>
              <a:rPr lang="pt-BR" sz="2400" dirty="0"/>
              <a:t>O prazo legal de entrega da RAIS ano-base 2015 inicia-se em 19 de Janeiro de 2016 e encerra-se em 18 de Março de 2016, conforme </a:t>
            </a:r>
            <a:r>
              <a:rPr lang="pt-BR" sz="2400" dirty="0">
                <a:hlinkClick r:id="rId3"/>
              </a:rPr>
              <a:t>Portaria nº 269, de 29 de Dezembro de 2015</a:t>
            </a:r>
            <a:r>
              <a:rPr lang="pt-BR" sz="2400" dirty="0"/>
              <a:t>, publicada no Diário Oficial em 30 de Dezembro de 2015.</a:t>
            </a:r>
            <a:endParaRPr lang="pt-BR" sz="2300" dirty="0">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dirty="0">
              <a:solidFill>
                <a:schemeClr val="tx2"/>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10236486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6" name="CaixaDeTexto 5"/>
          <p:cNvSpPr txBox="1"/>
          <p:nvPr/>
        </p:nvSpPr>
        <p:spPr bwMode="auto">
          <a:xfrm>
            <a:off x="1941341" y="1282513"/>
            <a:ext cx="8638216" cy="523220"/>
          </a:xfrm>
          <a:prstGeom prst="rect">
            <a:avLst/>
          </a:prstGeom>
          <a:noFill/>
          <a:ln w="9525">
            <a:noFill/>
            <a:miter lim="800000"/>
            <a:headEnd/>
            <a:tailEnd/>
          </a:ln>
        </p:spPr>
        <p:txBody>
          <a:bodyPr wrap="square" rtlCol="0">
            <a:spAutoFit/>
          </a:bodyPr>
          <a:lstStyle/>
          <a:p>
            <a:r>
              <a:rPr lang="pt-BR" sz="2800" b="1" dirty="0" smtClean="0">
                <a:solidFill>
                  <a:srgbClr val="3B3BFF"/>
                </a:solidFill>
                <a:latin typeface="Arial Narrow" panose="020B0606020202030204" pitchFamily="34" charset="0"/>
              </a:rPr>
              <a:t>Arquivo Magnético</a:t>
            </a:r>
          </a:p>
        </p:txBody>
      </p:sp>
      <p:pic>
        <p:nvPicPr>
          <p:cNvPr id="15" name="Imagem 14"/>
          <p:cNvPicPr>
            <a:picLocks noChangeAspect="1"/>
          </p:cNvPicPr>
          <p:nvPr/>
        </p:nvPicPr>
        <p:blipFill rotWithShape="1">
          <a:blip r:embed="rId3"/>
          <a:srcRect r="1328" b="79883"/>
          <a:stretch/>
        </p:blipFill>
        <p:spPr>
          <a:xfrm>
            <a:off x="1343025" y="2031960"/>
            <a:ext cx="12030075" cy="1962150"/>
          </a:xfrm>
          <a:prstGeom prst="rect">
            <a:avLst/>
          </a:prstGeom>
        </p:spPr>
      </p:pic>
      <p:pic>
        <p:nvPicPr>
          <p:cNvPr id="16" name="Imagem 15"/>
          <p:cNvPicPr>
            <a:picLocks noChangeAspect="1"/>
          </p:cNvPicPr>
          <p:nvPr/>
        </p:nvPicPr>
        <p:blipFill rotWithShape="1">
          <a:blip r:embed="rId4"/>
          <a:srcRect b="83105"/>
          <a:stretch/>
        </p:blipFill>
        <p:spPr>
          <a:xfrm>
            <a:off x="1343025" y="4345219"/>
            <a:ext cx="12192000" cy="1647825"/>
          </a:xfrm>
          <a:prstGeom prst="rect">
            <a:avLst/>
          </a:prstGeom>
        </p:spPr>
      </p:pic>
      <p:sp>
        <p:nvSpPr>
          <p:cNvPr id="17" name="CaixaDeTexto 16"/>
          <p:cNvSpPr txBox="1"/>
          <p:nvPr/>
        </p:nvSpPr>
        <p:spPr bwMode="auto">
          <a:xfrm>
            <a:off x="1215096" y="6498997"/>
            <a:ext cx="13792558" cy="1384995"/>
          </a:xfrm>
          <a:prstGeom prst="rect">
            <a:avLst/>
          </a:prstGeom>
          <a:noFill/>
          <a:ln w="9525">
            <a:noFill/>
            <a:miter lim="800000"/>
            <a:headEnd/>
            <a:tailEnd/>
          </a:ln>
        </p:spPr>
        <p:txBody>
          <a:bodyPr wrap="none" rtlCol="0">
            <a:spAutoFit/>
          </a:bodyPr>
          <a:lstStyle/>
          <a:p>
            <a:r>
              <a:rPr lang="pt-BR" sz="2800" dirty="0" smtClean="0">
                <a:latin typeface="Arial Narrow"/>
                <a:cs typeface="Arial Narrow"/>
              </a:rPr>
              <a:t>Obs. Para analisar o arquivo não podemos utilizar a quebra de pagina do bloco de notas ou note </a:t>
            </a:r>
            <a:r>
              <a:rPr lang="pt-BR" sz="2800" dirty="0" err="1" smtClean="0">
                <a:latin typeface="Arial Narrow"/>
                <a:cs typeface="Arial Narrow"/>
              </a:rPr>
              <a:t>pag</a:t>
            </a:r>
            <a:r>
              <a:rPr lang="pt-BR" sz="2800" dirty="0" smtClean="0">
                <a:latin typeface="Arial Narrow"/>
                <a:cs typeface="Arial Narrow"/>
              </a:rPr>
              <a:t> ++</a:t>
            </a:r>
          </a:p>
          <a:p>
            <a:endParaRPr lang="pt-BR" sz="2800" dirty="0">
              <a:latin typeface="Arial Narrow"/>
              <a:cs typeface="Arial Narrow"/>
            </a:endParaRPr>
          </a:p>
          <a:p>
            <a:r>
              <a:rPr lang="pt-BR" sz="2800" dirty="0" smtClean="0">
                <a:latin typeface="Arial Narrow"/>
                <a:cs typeface="Arial Narrow"/>
              </a:rPr>
              <a:t>Ter em mãos o Layout da RAIS para uma melhor analise do arquivo.</a:t>
            </a:r>
          </a:p>
        </p:txBody>
      </p:sp>
    </p:spTree>
    <p:extLst>
      <p:ext uri="{BB962C8B-B14F-4D97-AF65-F5344CB8AC3E}">
        <p14:creationId xmlns:p14="http://schemas.microsoft.com/office/powerpoint/2010/main" val="27994556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smtClean="0">
                <a:solidFill>
                  <a:schemeClr val="bg1"/>
                </a:solidFill>
                <a:latin typeface="Arial Narrow" panose="020B0606020202030204" pitchFamily="34" charset="0"/>
                <a:cs typeface="Arial Narrow"/>
              </a:rPr>
              <a:t>Como </a:t>
            </a:r>
            <a:r>
              <a:rPr lang="en-US" sz="4200" dirty="0" err="1" smtClean="0">
                <a:solidFill>
                  <a:schemeClr val="bg1"/>
                </a:solidFill>
                <a:latin typeface="Arial Narrow" panose="020B0606020202030204" pitchFamily="34" charset="0"/>
                <a:cs typeface="Arial Narrow"/>
              </a:rPr>
              <a:t>avaliar</a:t>
            </a:r>
            <a:r>
              <a:rPr lang="en-US" sz="4200" dirty="0" smtClean="0">
                <a:solidFill>
                  <a:schemeClr val="bg1"/>
                </a:solidFill>
                <a:latin typeface="Arial Narrow" panose="020B0606020202030204" pitchFamily="34" charset="0"/>
                <a:cs typeface="Arial Narrow"/>
              </a:rPr>
              <a:t> um </a:t>
            </a:r>
            <a:r>
              <a:rPr lang="en-US" sz="4200" dirty="0" err="1" smtClean="0">
                <a:solidFill>
                  <a:schemeClr val="bg1"/>
                </a:solidFill>
                <a:latin typeface="Arial Narrow" panose="020B0606020202030204" pitchFamily="34" charset="0"/>
                <a:cs typeface="Arial Narrow"/>
              </a:rPr>
              <a:t>erro</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118470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ângulo 8"/>
          <p:cNvSpPr/>
          <p:nvPr/>
        </p:nvSpPr>
        <p:spPr>
          <a:xfrm>
            <a:off x="1743741" y="2004503"/>
            <a:ext cx="12658060" cy="4339650"/>
          </a:xfrm>
          <a:prstGeom prst="rect">
            <a:avLst/>
          </a:prstGeom>
        </p:spPr>
        <p:txBody>
          <a:bodyPr wrap="square">
            <a:spAutoFit/>
          </a:bodyPr>
          <a:lstStyle/>
          <a:p>
            <a:endParaRPr lang="pt-BR" sz="2300">
              <a:latin typeface="Arial Narrow" panose="020B0606020202030204" pitchFamily="34" charset="0"/>
            </a:endParaRPr>
          </a:p>
          <a:p>
            <a:endParaRPr lang="pt-BR" sz="2300" smtClean="0">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smtClean="0">
              <a:solidFill>
                <a:schemeClr val="tx2"/>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a:p>
            <a:endParaRPr lang="pt-BR" sz="2300" b="1" smtClean="0">
              <a:solidFill>
                <a:srgbClr val="223E4C"/>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Premissas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6" name="CaixaDeTexto 5"/>
          <p:cNvSpPr txBox="1"/>
          <p:nvPr/>
        </p:nvSpPr>
        <p:spPr bwMode="auto">
          <a:xfrm>
            <a:off x="1941341" y="1282513"/>
            <a:ext cx="8638216" cy="523220"/>
          </a:xfrm>
          <a:prstGeom prst="rect">
            <a:avLst/>
          </a:prstGeom>
          <a:noFill/>
          <a:ln w="9525">
            <a:noFill/>
            <a:miter lim="800000"/>
            <a:headEnd/>
            <a:tailEnd/>
          </a:ln>
        </p:spPr>
        <p:txBody>
          <a:bodyPr wrap="square" rtlCol="0">
            <a:spAutoFit/>
          </a:bodyPr>
          <a:lstStyle/>
          <a:p>
            <a:r>
              <a:rPr lang="pt-BR" sz="2800" b="1" dirty="0" smtClean="0">
                <a:solidFill>
                  <a:srgbClr val="3B3BFF"/>
                </a:solidFill>
                <a:latin typeface="Arial Narrow" panose="020B0606020202030204" pitchFamily="34" charset="0"/>
              </a:rPr>
              <a:t>Arquivo Magnético</a:t>
            </a:r>
          </a:p>
        </p:txBody>
      </p:sp>
      <p:pic>
        <p:nvPicPr>
          <p:cNvPr id="2" name="Imagem 1"/>
          <p:cNvPicPr>
            <a:picLocks noChangeAspect="1"/>
          </p:cNvPicPr>
          <p:nvPr/>
        </p:nvPicPr>
        <p:blipFill rotWithShape="1">
          <a:blip r:embed="rId3"/>
          <a:srcRect l="15835" t="24588" r="23989" b="29921"/>
          <a:stretch/>
        </p:blipFill>
        <p:spPr>
          <a:xfrm>
            <a:off x="1465729" y="1805733"/>
            <a:ext cx="10940047" cy="4651927"/>
          </a:xfrm>
          <a:prstGeom prst="rect">
            <a:avLst/>
          </a:prstGeom>
        </p:spPr>
      </p:pic>
      <p:sp>
        <p:nvSpPr>
          <p:cNvPr id="3" name="CaixaDeTexto 2"/>
          <p:cNvSpPr txBox="1"/>
          <p:nvPr/>
        </p:nvSpPr>
        <p:spPr bwMode="auto">
          <a:xfrm>
            <a:off x="1358152" y="6736976"/>
            <a:ext cx="14428950" cy="1815882"/>
          </a:xfrm>
          <a:prstGeom prst="rect">
            <a:avLst/>
          </a:prstGeom>
          <a:noFill/>
          <a:ln w="9525">
            <a:noFill/>
            <a:miter lim="800000"/>
            <a:headEnd/>
            <a:tailEnd/>
          </a:ln>
        </p:spPr>
        <p:txBody>
          <a:bodyPr wrap="none" rtlCol="0">
            <a:spAutoFit/>
          </a:bodyPr>
          <a:lstStyle/>
          <a:p>
            <a:r>
              <a:rPr lang="pt-BR" sz="2800" dirty="0" smtClean="0">
                <a:solidFill>
                  <a:srgbClr val="4A5C61"/>
                </a:solidFill>
                <a:latin typeface="Arial Narrow"/>
                <a:cs typeface="Arial Narrow"/>
              </a:rPr>
              <a:t>Erro 0061= Nome do funcionário precisa estar completo.</a:t>
            </a:r>
          </a:p>
          <a:p>
            <a:r>
              <a:rPr lang="pt-BR" sz="2800" dirty="0" smtClean="0">
                <a:solidFill>
                  <a:srgbClr val="4A5C61"/>
                </a:solidFill>
                <a:latin typeface="Arial Narrow"/>
                <a:cs typeface="Arial Narrow"/>
              </a:rPr>
              <a:t>Erro 0010= Código do CBO precisa estar preenchido no cadastro de funções.</a:t>
            </a:r>
          </a:p>
          <a:p>
            <a:r>
              <a:rPr lang="pt-BR" sz="2800" dirty="0" smtClean="0">
                <a:solidFill>
                  <a:srgbClr val="4A5C61"/>
                </a:solidFill>
                <a:latin typeface="Arial Narrow"/>
                <a:cs typeface="Arial Narrow"/>
              </a:rPr>
              <a:t>Erro 0720= Conteúdo do campo </a:t>
            </a:r>
            <a:r>
              <a:rPr lang="pt-BR" sz="2800" b="1" dirty="0">
                <a:solidFill>
                  <a:srgbClr val="3B3BFF"/>
                </a:solidFill>
                <a:latin typeface="Arial Narrow" panose="020B0606020202030204" pitchFamily="34" charset="0"/>
              </a:rPr>
              <a:t>RA_VIEMRAI</a:t>
            </a:r>
            <a:r>
              <a:rPr lang="pt-BR" sz="2800" dirty="0" smtClean="0">
                <a:solidFill>
                  <a:srgbClr val="4A5C61"/>
                </a:solidFill>
                <a:latin typeface="Arial Narrow"/>
                <a:cs typeface="Arial Narrow"/>
              </a:rPr>
              <a:t> não esta de acordo com o conteúdo do campo </a:t>
            </a:r>
            <a:r>
              <a:rPr lang="pt-BR" sz="2800" b="1" dirty="0" smtClean="0">
                <a:solidFill>
                  <a:srgbClr val="3B3BFF"/>
                </a:solidFill>
                <a:latin typeface="Arial Narrow" panose="020B0606020202030204" pitchFamily="34" charset="0"/>
              </a:rPr>
              <a:t>RA_GRINRAI.</a:t>
            </a:r>
          </a:p>
          <a:p>
            <a:r>
              <a:rPr lang="pt-BR" sz="2800" dirty="0">
                <a:solidFill>
                  <a:srgbClr val="4A5C61"/>
                </a:solidFill>
                <a:latin typeface="Arial Narrow"/>
                <a:cs typeface="Arial Narrow"/>
              </a:rPr>
              <a:t>Erro 0010= Preencher o campo </a:t>
            </a:r>
            <a:r>
              <a:rPr lang="pt-BR" sz="2800" b="1" dirty="0" smtClean="0">
                <a:solidFill>
                  <a:srgbClr val="3B3BFF"/>
                </a:solidFill>
                <a:latin typeface="Arial Narrow" panose="020B0606020202030204" pitchFamily="34" charset="0"/>
                <a:cs typeface="Arial Narrow"/>
              </a:rPr>
              <a:t>RA_RACACOR.</a:t>
            </a:r>
            <a:r>
              <a:rPr lang="pt-BR" sz="2800" dirty="0" smtClean="0">
                <a:solidFill>
                  <a:srgbClr val="4A5C61"/>
                </a:solidFill>
                <a:latin typeface="Arial Narrow"/>
                <a:cs typeface="Arial Narrow"/>
              </a:rPr>
              <a:t> </a:t>
            </a:r>
            <a:endParaRPr lang="pt-BR" sz="2800" dirty="0" smtClean="0">
              <a:solidFill>
                <a:srgbClr val="4A5C61"/>
              </a:solidFill>
              <a:latin typeface="Arial Narrow"/>
              <a:cs typeface="Arial Narrow"/>
            </a:endParaRPr>
          </a:p>
        </p:txBody>
      </p:sp>
    </p:spTree>
    <p:extLst>
      <p:ext uri="{BB962C8B-B14F-4D97-AF65-F5344CB8AC3E}">
        <p14:creationId xmlns:p14="http://schemas.microsoft.com/office/powerpoint/2010/main" val="40545946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err="1" smtClean="0">
                <a:solidFill>
                  <a:schemeClr val="bg1"/>
                </a:solidFill>
                <a:latin typeface="Arial Narrow" panose="020B0606020202030204" pitchFamily="34" charset="0"/>
                <a:cs typeface="Arial Narrow"/>
              </a:rPr>
              <a:t>Dúvidas</a:t>
            </a:r>
            <a:r>
              <a:rPr lang="en-US" sz="4200" dirty="0" smtClean="0">
                <a:solidFill>
                  <a:schemeClr val="bg1"/>
                </a:solidFill>
                <a:latin typeface="Arial Narrow" panose="020B0606020202030204" pitchFamily="34" charset="0"/>
                <a:cs typeface="Arial Narrow"/>
              </a:rPr>
              <a:t> </a:t>
            </a:r>
            <a:r>
              <a:rPr lang="en-US" sz="4200" dirty="0" err="1" smtClean="0">
                <a:solidFill>
                  <a:schemeClr val="bg1"/>
                </a:solidFill>
                <a:latin typeface="Arial Narrow" panose="020B0606020202030204" pitchFamily="34" charset="0"/>
                <a:cs typeface="Arial Narrow"/>
              </a:rPr>
              <a:t>comuns</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32071734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11" name="Text Placeholder 2"/>
          <p:cNvSpPr txBox="1">
            <a:spLocks/>
          </p:cNvSpPr>
          <p:nvPr/>
        </p:nvSpPr>
        <p:spPr>
          <a:xfrm>
            <a:off x="6286319" y="203270"/>
            <a:ext cx="5755625"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Parametrização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2" name="CaixaDeTexto 1"/>
          <p:cNvSpPr txBox="1"/>
          <p:nvPr/>
        </p:nvSpPr>
        <p:spPr bwMode="auto">
          <a:xfrm>
            <a:off x="1573642" y="1370243"/>
            <a:ext cx="13253706" cy="6678751"/>
          </a:xfrm>
          <a:prstGeom prst="rect">
            <a:avLst/>
          </a:prstGeom>
          <a:noFill/>
          <a:ln w="9525">
            <a:noFill/>
            <a:miter lim="800000"/>
            <a:headEnd/>
            <a:tailEnd/>
          </a:ln>
        </p:spPr>
        <p:txBody>
          <a:bodyPr wrap="square" rtlCol="0">
            <a:spAutoFit/>
          </a:bodyPr>
          <a:lstStyle/>
          <a:p>
            <a:r>
              <a:rPr lang="pt-BR" sz="2000" dirty="0" smtClean="0"/>
              <a:t>Dúvidas mais comuns referente as incidências de verbas:</a:t>
            </a:r>
          </a:p>
          <a:p>
            <a:endParaRPr lang="pt-BR" sz="2000" dirty="0"/>
          </a:p>
          <a:p>
            <a:r>
              <a:rPr lang="pt-BR" sz="2000" dirty="0"/>
              <a:t>	</a:t>
            </a:r>
          </a:p>
          <a:p>
            <a:r>
              <a:rPr lang="pt-BR" sz="2000" dirty="0"/>
              <a:t> “E” 	Horas extras do banco de horas pagas na rescisão 	</a:t>
            </a:r>
          </a:p>
          <a:p>
            <a:r>
              <a:rPr lang="pt-BR" sz="2000" dirty="0" smtClean="0"/>
              <a:t> “</a:t>
            </a:r>
            <a:r>
              <a:rPr lang="pt-BR" sz="2000" dirty="0"/>
              <a:t>F” 	Quantidade de meses de referência do valor pago como banco de horas na rescisão </a:t>
            </a:r>
            <a:endParaRPr lang="pt-BR" sz="2000" dirty="0" smtClean="0"/>
          </a:p>
          <a:p>
            <a:endParaRPr lang="pt-BR" sz="2000" dirty="0"/>
          </a:p>
          <a:p>
            <a:r>
              <a:rPr lang="pt-BR" sz="2000" dirty="0" smtClean="0"/>
              <a:t>Para toda a verba com a incidência E deverá ter também a verba com incidência “F”.</a:t>
            </a:r>
          </a:p>
          <a:p>
            <a:endParaRPr lang="pt-BR" sz="2000" dirty="0"/>
          </a:p>
          <a:p>
            <a:r>
              <a:rPr lang="pt-BR" sz="2000" dirty="0"/>
              <a:t>“G” 	Acréscimo salarial pago na rescisão 	</a:t>
            </a:r>
          </a:p>
          <a:p>
            <a:r>
              <a:rPr lang="pt-BR" sz="2000" dirty="0"/>
              <a:t>“H” 	Quantidade de meses de referência ao valor do acréscimo salarial 	</a:t>
            </a:r>
            <a:endParaRPr lang="pt-BR" sz="2000" dirty="0" smtClean="0"/>
          </a:p>
          <a:p>
            <a:endParaRPr lang="pt-BR" sz="2000" dirty="0"/>
          </a:p>
          <a:p>
            <a:r>
              <a:rPr lang="pt-BR" sz="2000" dirty="0" smtClean="0"/>
              <a:t>Para toda a verba com a incidência “G” </a:t>
            </a:r>
            <a:r>
              <a:rPr lang="pt-BR" sz="2000" dirty="0"/>
              <a:t>deverá ter também a verba com incidência </a:t>
            </a:r>
            <a:r>
              <a:rPr lang="pt-BR" sz="2000" dirty="0" smtClean="0"/>
              <a:t>“H”.</a:t>
            </a:r>
          </a:p>
          <a:p>
            <a:endParaRPr lang="pt-BR" sz="2000" dirty="0" smtClean="0"/>
          </a:p>
          <a:p>
            <a:r>
              <a:rPr lang="pt-BR" sz="2000" dirty="0"/>
              <a:t>“I” 	Outros acréscimos pagos em rescisão 	</a:t>
            </a:r>
          </a:p>
          <a:p>
            <a:r>
              <a:rPr lang="pt-BR" sz="2000" dirty="0"/>
              <a:t>“J” 	Quantidade de meses de referência ao valor de outros acréscimos salariais 	</a:t>
            </a:r>
          </a:p>
          <a:p>
            <a:r>
              <a:rPr lang="pt-BR" sz="2000" dirty="0"/>
              <a:t>Para toda a verba com a incidência </a:t>
            </a:r>
            <a:r>
              <a:rPr lang="pt-BR" sz="2000" dirty="0" smtClean="0"/>
              <a:t>“I” </a:t>
            </a:r>
            <a:r>
              <a:rPr lang="pt-BR" sz="2000" dirty="0"/>
              <a:t>deverá ter também a verba com incidência </a:t>
            </a:r>
            <a:r>
              <a:rPr lang="pt-BR" sz="2000" dirty="0" smtClean="0"/>
              <a:t>“J”.</a:t>
            </a:r>
          </a:p>
          <a:p>
            <a:endParaRPr lang="pt-BR" sz="2000" dirty="0"/>
          </a:p>
          <a:p>
            <a:endParaRPr lang="pt-BR" sz="2000" dirty="0"/>
          </a:p>
          <a:p>
            <a:endParaRPr lang="pt-BR" sz="2000" dirty="0" smtClean="0"/>
          </a:p>
          <a:p>
            <a:r>
              <a:rPr lang="pt-BR" sz="2000" dirty="0"/>
              <a:t>	</a:t>
            </a:r>
          </a:p>
          <a:p>
            <a:endParaRPr lang="pt-BR" sz="2800" dirty="0"/>
          </a:p>
        </p:txBody>
      </p:sp>
    </p:spTree>
    <p:extLst>
      <p:ext uri="{BB962C8B-B14F-4D97-AF65-F5344CB8AC3E}">
        <p14:creationId xmlns:p14="http://schemas.microsoft.com/office/powerpoint/2010/main" val="39642922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72723" y="1419167"/>
            <a:ext cx="5732515" cy="1539638"/>
          </a:xfrm>
        </p:spPr>
        <p:txBody>
          <a:bodyPr/>
          <a:lstStyle/>
          <a:p>
            <a:r>
              <a:rPr lang="en-US" dirty="0" smtClean="0"/>
              <a:t/>
            </a:r>
            <a:br>
              <a:rPr lang="en-US" dirty="0" smtClean="0"/>
            </a:br>
            <a:r>
              <a:rPr lang="en-US" dirty="0" smtClean="0"/>
              <a:t/>
            </a:r>
            <a:br>
              <a:rPr lang="en-US" dirty="0" smtClean="0"/>
            </a:br>
            <a:r>
              <a:rPr lang="en-US" dirty="0" err="1" smtClean="0"/>
              <a:t>Equipe</a:t>
            </a:r>
            <a:r>
              <a:rPr lang="en-US" dirty="0" smtClean="0"/>
              <a:t> Prime RH</a:t>
            </a:r>
            <a:endParaRPr lang="en-US" dirty="0"/>
          </a:p>
        </p:txBody>
      </p:sp>
      <p:sp>
        <p:nvSpPr>
          <p:cNvPr id="8" name="Text Placeholder 3"/>
          <p:cNvSpPr txBox="1">
            <a:spLocks/>
          </p:cNvSpPr>
          <p:nvPr/>
        </p:nvSpPr>
        <p:spPr>
          <a:xfrm>
            <a:off x="10377646" y="2958805"/>
            <a:ext cx="4754136"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1CB5C5"/>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endParaRPr lang="en-US">
              <a:solidFill>
                <a:schemeClr val="bg1">
                  <a:lumMod val="95000"/>
                </a:schemeClr>
              </a:solidFill>
            </a:endParaRPr>
          </a:p>
        </p:txBody>
      </p:sp>
    </p:spTree>
    <p:extLst>
      <p:ext uri="{BB962C8B-B14F-4D97-AF65-F5344CB8AC3E}">
        <p14:creationId xmlns:p14="http://schemas.microsoft.com/office/powerpoint/2010/main" val="1906855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7171194"/>
          </a:xfrm>
          <a:prstGeom prst="rect">
            <a:avLst/>
          </a:prstGeom>
        </p:spPr>
        <p:txBody>
          <a:bodyPr wrap="square">
            <a:spAutoFit/>
          </a:bodyPr>
          <a:lstStyle/>
          <a:p>
            <a:r>
              <a:rPr lang="pt-BR" sz="2300" dirty="0" smtClean="0">
                <a:solidFill>
                  <a:srgbClr val="3B3BFF"/>
                </a:solidFill>
                <a:latin typeface="Arial Narrow" panose="020B0606020202030204" pitchFamily="34" charset="0"/>
              </a:rPr>
              <a:t>QUEM </a:t>
            </a:r>
            <a:r>
              <a:rPr lang="pt-BR" sz="2300" dirty="0">
                <a:solidFill>
                  <a:srgbClr val="3B3BFF"/>
                </a:solidFill>
                <a:latin typeface="Arial Narrow" panose="020B0606020202030204" pitchFamily="34" charset="0"/>
              </a:rPr>
              <a:t>DEVE </a:t>
            </a:r>
            <a:r>
              <a:rPr lang="pt-BR" sz="2300" dirty="0" smtClean="0">
                <a:solidFill>
                  <a:srgbClr val="3B3BFF"/>
                </a:solidFill>
                <a:latin typeface="Arial Narrow" panose="020B0606020202030204" pitchFamily="34" charset="0"/>
              </a:rPr>
              <a:t>DECLARAR?</a:t>
            </a:r>
            <a:endParaRPr lang="pt-BR" sz="2300" dirty="0">
              <a:solidFill>
                <a:srgbClr val="3B3BFF"/>
              </a:solidFill>
              <a:latin typeface="Arial Narrow" panose="020B0606020202030204" pitchFamily="34" charset="0"/>
            </a:endParaRPr>
          </a:p>
          <a:p>
            <a:r>
              <a:rPr lang="pt-BR" sz="2300" dirty="0" smtClean="0">
                <a:latin typeface="Arial Narrow" panose="020B0606020202030204" pitchFamily="34" charset="0"/>
              </a:rPr>
              <a:t>São </a:t>
            </a:r>
            <a:r>
              <a:rPr lang="pt-BR" sz="2300" dirty="0">
                <a:latin typeface="Arial Narrow" panose="020B0606020202030204" pitchFamily="34" charset="0"/>
              </a:rPr>
              <a:t>obrigados a entregar a declaração da RAIS:</a:t>
            </a:r>
          </a:p>
          <a:p>
            <a:endParaRPr lang="pt-BR" sz="2300" dirty="0">
              <a:latin typeface="Arial Narrow" panose="020B0606020202030204" pitchFamily="34" charset="0"/>
            </a:endParaRPr>
          </a:p>
          <a:p>
            <a:pPr algn="just"/>
            <a:r>
              <a:rPr lang="pt-BR" sz="2300" dirty="0">
                <a:latin typeface="Arial Narrow" panose="020B0606020202030204" pitchFamily="34" charset="0"/>
              </a:rPr>
              <a:t>inscritos no CNPJ com ou sem empregados - o estabelecimento que não possuiu empregados ou manteve suas atividades paralisadas durante o ano-base está obrigado a entregar a RAIS Negativa;</a:t>
            </a:r>
          </a:p>
          <a:p>
            <a:pPr algn="just"/>
            <a:r>
              <a:rPr lang="pt-BR" sz="2300" dirty="0">
                <a:latin typeface="Arial Narrow" panose="020B0606020202030204" pitchFamily="34" charset="0"/>
              </a:rPr>
              <a:t>todos os empregadores, conforme definidos na CLT;</a:t>
            </a:r>
          </a:p>
          <a:p>
            <a:pPr algn="just"/>
            <a:r>
              <a:rPr lang="pt-BR" sz="2300" dirty="0">
                <a:latin typeface="Arial Narrow" panose="020B0606020202030204" pitchFamily="34" charset="0"/>
              </a:rPr>
              <a:t>todas as pessoas jurídicas de direito privado, inclusive as empresas públicas domiciliadas no País, com registro, ou não, nas Juntas Comerciais, no Ministério da Fazenda, nas Secretarias de Finanças ou da Fazenda dos governos estaduais e nos cartórios de registro de pessoa jurídica;</a:t>
            </a:r>
          </a:p>
          <a:p>
            <a:pPr algn="just"/>
            <a:r>
              <a:rPr lang="pt-BR" sz="2300" dirty="0">
                <a:latin typeface="Arial Narrow" panose="020B0606020202030204" pitchFamily="34" charset="0"/>
              </a:rPr>
              <a:t>empresas individuais, inclusive as que não possuem empregados;</a:t>
            </a:r>
          </a:p>
          <a:p>
            <a:pPr algn="just"/>
            <a:r>
              <a:rPr lang="pt-BR" sz="2300" dirty="0">
                <a:latin typeface="Arial Narrow" panose="020B0606020202030204" pitchFamily="34" charset="0"/>
              </a:rPr>
              <a:t>cartórios extrajudiciais e consórcios de empresas;</a:t>
            </a:r>
          </a:p>
          <a:p>
            <a:pPr algn="just"/>
            <a:r>
              <a:rPr lang="pt-BR" sz="2300" dirty="0">
                <a:latin typeface="Arial Narrow" panose="020B0606020202030204" pitchFamily="34" charset="0"/>
              </a:rPr>
              <a:t>empregadores urbanos pessoas físicas (autônomos e profissionais liberais) que mantiveram empregados no ano-base;</a:t>
            </a:r>
          </a:p>
          <a:p>
            <a:pPr algn="just"/>
            <a:r>
              <a:rPr lang="pt-BR" sz="2300" dirty="0">
                <a:latin typeface="Arial Narrow" panose="020B0606020202030204" pitchFamily="34" charset="0"/>
              </a:rPr>
              <a:t>órgãos da administração direta e indireta dos governos federal, estadual ou municipal, inclusive as fundações supervisionadas e entidades criadas por lei, com atribuições de fiscalização do exercício das profissões liberais;</a:t>
            </a:r>
          </a:p>
          <a:p>
            <a:pPr algn="just"/>
            <a:r>
              <a:rPr lang="pt-BR" sz="2300" dirty="0">
                <a:latin typeface="Arial Narrow" panose="020B0606020202030204" pitchFamily="34" charset="0"/>
              </a:rPr>
              <a:t>condomínios e sociedades civis;</a:t>
            </a:r>
          </a:p>
          <a:p>
            <a:pPr algn="just"/>
            <a:r>
              <a:rPr lang="pt-BR" sz="2300" dirty="0">
                <a:latin typeface="Arial Narrow" panose="020B0606020202030204" pitchFamily="34" charset="0"/>
              </a:rPr>
              <a:t>empregadores rurais pessoas físicas que mantiveram empregados no ano-base;</a:t>
            </a:r>
          </a:p>
          <a:p>
            <a:pPr algn="just"/>
            <a:r>
              <a:rPr lang="pt-BR" sz="2300" dirty="0">
                <a:latin typeface="Arial Narrow" panose="020B0606020202030204" pitchFamily="34" charset="0"/>
              </a:rPr>
              <a:t>filiais, agências, sucursais, representações ou quaisquer outras formas de entidades vinculadas à pessoa jurídica domiciliada no exterior.</a:t>
            </a:r>
          </a:p>
          <a:p>
            <a:endParaRPr lang="pt-BR" sz="2300" dirty="0">
              <a:solidFill>
                <a:schemeClr val="tx2"/>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9265048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6848029"/>
          </a:xfrm>
          <a:prstGeom prst="rect">
            <a:avLst/>
          </a:prstGeom>
        </p:spPr>
        <p:txBody>
          <a:bodyPr wrap="square">
            <a:spAutoFit/>
          </a:bodyPr>
          <a:lstStyle/>
          <a:p>
            <a:r>
              <a:rPr lang="pt-BR" sz="2300" dirty="0">
                <a:solidFill>
                  <a:srgbClr val="3B3BFF"/>
                </a:solidFill>
                <a:latin typeface="Arial Narrow" panose="020B0606020202030204" pitchFamily="34" charset="0"/>
              </a:rPr>
              <a:t>PROCEDIMENTOS DE IMPLEMENTAÇÃO</a:t>
            </a:r>
          </a:p>
          <a:p>
            <a:endParaRPr lang="pt-BR" sz="2400" b="1" dirty="0" smtClean="0">
              <a:latin typeface="Arial Narrow" panose="020B0606020202030204" pitchFamily="34" charset="0"/>
            </a:endParaRPr>
          </a:p>
          <a:p>
            <a:r>
              <a:rPr lang="pt-BR" sz="2400" b="1" dirty="0" err="1">
                <a:latin typeface="Arial Narrow" panose="020B0606020202030204" pitchFamily="34" charset="0"/>
              </a:rPr>
              <a:t>Compatibilizadores</a:t>
            </a:r>
            <a:endParaRPr lang="pt-BR" sz="2400" b="1" dirty="0">
              <a:latin typeface="Arial Narrow" panose="020B0606020202030204" pitchFamily="34" charset="0"/>
            </a:endParaRPr>
          </a:p>
          <a:p>
            <a:endParaRPr lang="pt-BR" sz="2300" dirty="0">
              <a:solidFill>
                <a:srgbClr val="3B3BFF"/>
              </a:solidFill>
            </a:endParaRPr>
          </a:p>
          <a:p>
            <a:r>
              <a:rPr lang="pt-BR" sz="2300" dirty="0">
                <a:latin typeface="Arial Narrow" panose="020B0606020202030204" pitchFamily="34" charset="0"/>
              </a:rPr>
              <a:t>Não temos </a:t>
            </a:r>
            <a:r>
              <a:rPr lang="pt-BR" sz="2300" dirty="0" err="1">
                <a:latin typeface="Arial Narrow" panose="020B0606020202030204" pitchFamily="34" charset="0"/>
              </a:rPr>
              <a:t>compatibilizador</a:t>
            </a:r>
            <a:r>
              <a:rPr lang="pt-BR" sz="2300" dirty="0">
                <a:latin typeface="Arial Narrow" panose="020B0606020202030204" pitchFamily="34" charset="0"/>
              </a:rPr>
              <a:t> referente a RAIS 2015, neste caso devera apenas aplicar a patch de atualização</a:t>
            </a:r>
            <a:r>
              <a:rPr lang="pt-BR" sz="2300" dirty="0" smtClean="0">
                <a:latin typeface="Arial Narrow" panose="020B0606020202030204" pitchFamily="34" charset="0"/>
              </a:rPr>
              <a:t>.</a:t>
            </a:r>
          </a:p>
          <a:p>
            <a:endParaRPr lang="pt-BR" sz="2300" dirty="0">
              <a:latin typeface="Arial Narrow" panose="020B0606020202030204" pitchFamily="34" charset="0"/>
            </a:endParaRPr>
          </a:p>
          <a:p>
            <a:r>
              <a:rPr lang="pt-BR" sz="2300" dirty="0" smtClean="0">
                <a:latin typeface="Arial Narrow" panose="020B0606020202030204" pitchFamily="34" charset="0"/>
              </a:rPr>
              <a:t>Caso o sistema solicite a executar algum </a:t>
            </a:r>
            <a:r>
              <a:rPr lang="pt-BR" sz="2300" dirty="0" err="1" smtClean="0">
                <a:latin typeface="Arial Narrow" panose="020B0606020202030204" pitchFamily="34" charset="0"/>
              </a:rPr>
              <a:t>compatibilizador</a:t>
            </a:r>
            <a:r>
              <a:rPr lang="pt-BR" sz="2300" dirty="0" smtClean="0">
                <a:latin typeface="Arial Narrow" panose="020B0606020202030204" pitchFamily="34" charset="0"/>
              </a:rPr>
              <a:t> os referentes a </a:t>
            </a:r>
            <a:r>
              <a:rPr lang="pt-BR" sz="2300" dirty="0" err="1" smtClean="0">
                <a:latin typeface="Arial Narrow" panose="020B0606020202030204" pitchFamily="34" charset="0"/>
              </a:rPr>
              <a:t>Rais</a:t>
            </a:r>
            <a:r>
              <a:rPr lang="pt-BR" sz="2300" dirty="0" smtClean="0">
                <a:latin typeface="Arial Narrow" panose="020B0606020202030204" pitchFamily="34" charset="0"/>
              </a:rPr>
              <a:t> são os disponíveis abaixo:</a:t>
            </a:r>
            <a:endParaRPr lang="pt-BR" sz="2300" dirty="0">
              <a:latin typeface="Arial Narrow" panose="020B0606020202030204" pitchFamily="34" charset="0"/>
            </a:endParaRPr>
          </a:p>
          <a:p>
            <a:r>
              <a:rPr lang="pt-BR" sz="2300" dirty="0">
                <a:latin typeface="Arial Narrow" panose="020B0606020202030204" pitchFamily="34" charset="0"/>
              </a:rPr>
              <a:t>113- Ajustes para RAIS 2011;</a:t>
            </a:r>
          </a:p>
          <a:p>
            <a:r>
              <a:rPr lang="pt-BR" sz="2300" dirty="0" smtClean="0">
                <a:latin typeface="Arial Narrow" panose="020B0606020202030204" pitchFamily="34" charset="0"/>
              </a:rPr>
              <a:t>175- </a:t>
            </a:r>
            <a:r>
              <a:rPr lang="pt-BR" sz="2300" dirty="0">
                <a:latin typeface="Arial Narrow" panose="020B0606020202030204" pitchFamily="34" charset="0"/>
              </a:rPr>
              <a:t>Ajustes para RAIS 2012- Ano Calendário 2011; </a:t>
            </a:r>
          </a:p>
          <a:p>
            <a:r>
              <a:rPr lang="pt-BR" sz="2300" dirty="0" smtClean="0">
                <a:latin typeface="Arial Narrow" panose="020B0606020202030204" pitchFamily="34" charset="0"/>
              </a:rPr>
              <a:t>238- </a:t>
            </a:r>
            <a:r>
              <a:rPr lang="pt-BR" sz="2300" dirty="0">
                <a:latin typeface="Arial Narrow" panose="020B0606020202030204" pitchFamily="34" charset="0"/>
              </a:rPr>
              <a:t>Ajustes para RAIS 2014- Ano Calendário 2013</a:t>
            </a:r>
            <a:r>
              <a:rPr lang="pt-BR" sz="2300" dirty="0" smtClean="0">
                <a:latin typeface="Arial Narrow" panose="020B0606020202030204" pitchFamily="34" charset="0"/>
              </a:rPr>
              <a:t>.</a:t>
            </a:r>
          </a:p>
          <a:p>
            <a:endParaRPr lang="pt-BR" sz="2300" dirty="0">
              <a:latin typeface="Arial Narrow" panose="020B0606020202030204" pitchFamily="34" charset="0"/>
            </a:endParaRPr>
          </a:p>
          <a:p>
            <a:r>
              <a:rPr lang="pt-BR" sz="2300" dirty="0" smtClean="0">
                <a:solidFill>
                  <a:schemeClr val="tx2"/>
                </a:solidFill>
                <a:latin typeface="Arial Narrow" panose="020B0606020202030204" pitchFamily="34" charset="0"/>
              </a:rPr>
              <a:t>Fontes Envolvidos:</a:t>
            </a:r>
          </a:p>
          <a:p>
            <a:r>
              <a:rPr lang="pt-BR" sz="2300" dirty="0">
                <a:solidFill>
                  <a:schemeClr val="tx2"/>
                </a:solidFill>
                <a:latin typeface="Arial Narrow" panose="020B0606020202030204" pitchFamily="34" charset="0"/>
              </a:rPr>
              <a:t>GPEM500.PRX  14/04/2015 15:32:32</a:t>
            </a:r>
          </a:p>
          <a:p>
            <a:r>
              <a:rPr lang="pt-BR" sz="2300" dirty="0">
                <a:solidFill>
                  <a:schemeClr val="tx2"/>
                </a:solidFill>
                <a:latin typeface="Arial Narrow" panose="020B0606020202030204" pitchFamily="34" charset="0"/>
              </a:rPr>
              <a:t>GPEM510.PRX  28/05/2014 18:02:07</a:t>
            </a:r>
          </a:p>
          <a:p>
            <a:r>
              <a:rPr lang="pt-BR" sz="2300" dirty="0">
                <a:solidFill>
                  <a:schemeClr val="tx2"/>
                </a:solidFill>
                <a:latin typeface="Arial Narrow" panose="020B0606020202030204" pitchFamily="34" charset="0"/>
              </a:rPr>
              <a:t>GPEM520.PRX  30/01/2014 </a:t>
            </a:r>
            <a:r>
              <a:rPr lang="pt-BR" sz="2300" dirty="0" smtClean="0">
                <a:solidFill>
                  <a:schemeClr val="tx2"/>
                </a:solidFill>
                <a:latin typeface="Arial Narrow" panose="020B0606020202030204" pitchFamily="34" charset="0"/>
              </a:rPr>
              <a:t>11:14:52</a:t>
            </a:r>
          </a:p>
          <a:p>
            <a:r>
              <a:rPr lang="pt-BR" sz="2300" dirty="0" smtClean="0">
                <a:solidFill>
                  <a:schemeClr val="tx2"/>
                </a:solidFill>
                <a:latin typeface="Arial Narrow" panose="020B0606020202030204" pitchFamily="34" charset="0"/>
              </a:rPr>
              <a:t>GPEM530.PRX  29/01/2015 19:20:21</a:t>
            </a: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dirty="0">
              <a:solidFill>
                <a:schemeClr val="tx2"/>
              </a:solidFill>
              <a:latin typeface="Arial Narrow" panose="020B0606020202030204" pitchFamily="34" charset="0"/>
            </a:endParaRPr>
          </a:p>
        </p:txBody>
      </p:sp>
      <p:sp>
        <p:nvSpPr>
          <p:cNvPr id="11" name="Text Placeholder 2"/>
          <p:cNvSpPr txBox="1">
            <a:spLocks/>
          </p:cNvSpPr>
          <p:nvPr/>
        </p:nvSpPr>
        <p:spPr>
          <a:xfrm>
            <a:off x="6286320" y="203270"/>
            <a:ext cx="5351498"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smtClean="0">
                <a:solidFill>
                  <a:schemeClr val="tx1"/>
                </a:solidFill>
              </a:rPr>
              <a:t>Premissas para a RAIS 2016</a:t>
            </a:r>
            <a:endParaRPr lang="en-US" sz="3000" b="1" smtClean="0">
              <a:solidFill>
                <a:schemeClr val="tx1"/>
              </a:solidFill>
              <a:latin typeface="Arial Narrow" panose="020B0606020202030204" pitchFamily="34" charset="0"/>
            </a:endParaRPr>
          </a:p>
          <a:p>
            <a:endParaRPr lang="en-US" sz="3000">
              <a:latin typeface="Arial Narrow" panose="020B0606020202030204" pitchFamily="34" charset="0"/>
            </a:endParaRPr>
          </a:p>
        </p:txBody>
      </p:sp>
    </p:spTree>
    <p:extLst>
      <p:ext uri="{BB962C8B-B14F-4D97-AF65-F5344CB8AC3E}">
        <p14:creationId xmlns:p14="http://schemas.microsoft.com/office/powerpoint/2010/main" val="1374990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3"/>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089900" y="4572000"/>
            <a:ext cx="8124825" cy="738664"/>
          </a:xfrm>
          <a:prstGeom prst="rect">
            <a:avLst/>
          </a:prstGeom>
          <a:noFill/>
          <a:ln w="9525">
            <a:noFill/>
            <a:miter lim="800000"/>
            <a:headEnd/>
            <a:tailEnd/>
          </a:ln>
        </p:spPr>
        <p:txBody>
          <a:bodyPr>
            <a:spAutoFit/>
          </a:bodyPr>
          <a:lstStyle/>
          <a:p>
            <a:r>
              <a:rPr lang="en-US" sz="4200" dirty="0" err="1" smtClean="0">
                <a:solidFill>
                  <a:schemeClr val="bg1"/>
                </a:solidFill>
                <a:latin typeface="Arial Narrow" panose="020B0606020202030204" pitchFamily="34" charset="0"/>
                <a:cs typeface="Arial Narrow"/>
              </a:rPr>
              <a:t>Parametrização</a:t>
            </a:r>
            <a:endParaRPr lang="en-US" sz="4200" dirty="0">
              <a:solidFill>
                <a:schemeClr val="bg1"/>
              </a:solidFill>
              <a:latin typeface="Arial Narrow" panose="020B0606020202030204" pitchFamily="34" charset="0"/>
              <a:cs typeface="Arial Narrow"/>
            </a:endParaRPr>
          </a:p>
        </p:txBody>
      </p:sp>
    </p:spTree>
    <p:extLst>
      <p:ext uri="{BB962C8B-B14F-4D97-AF65-F5344CB8AC3E}">
        <p14:creationId xmlns:p14="http://schemas.microsoft.com/office/powerpoint/2010/main" val="107633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9" name="Retângulo 8"/>
          <p:cNvSpPr/>
          <p:nvPr/>
        </p:nvSpPr>
        <p:spPr>
          <a:xfrm>
            <a:off x="1743741" y="2004503"/>
            <a:ext cx="12658060" cy="5401479"/>
          </a:xfrm>
          <a:prstGeom prst="rect">
            <a:avLst/>
          </a:prstGeom>
          <a:ln>
            <a:solidFill>
              <a:schemeClr val="tx1"/>
            </a:solidFill>
          </a:ln>
        </p:spPr>
        <p:txBody>
          <a:bodyPr wrap="square">
            <a:spAutoFit/>
          </a:bodyPr>
          <a:lstStyle/>
          <a:p>
            <a:r>
              <a:rPr lang="pt-BR" sz="2300" dirty="0">
                <a:solidFill>
                  <a:srgbClr val="3B3BFF"/>
                </a:solidFill>
                <a:latin typeface="Arial Narrow" panose="020B0606020202030204" pitchFamily="34" charset="0"/>
              </a:rPr>
              <a:t>Cadastro de Verbas (Tabela SRV) </a:t>
            </a:r>
          </a:p>
          <a:p>
            <a:r>
              <a:rPr lang="pt-BR" sz="2300" dirty="0" smtClean="0"/>
              <a:t>Atualizações/Cadastros/Verbas </a:t>
            </a:r>
            <a:r>
              <a:rPr lang="pt-BR" sz="2300" dirty="0"/>
              <a:t>(GPEA040</a:t>
            </a:r>
            <a:r>
              <a:rPr lang="pt-BR" sz="2300" dirty="0" smtClean="0"/>
              <a:t>)/Pasta Anuais</a:t>
            </a:r>
            <a:endParaRPr lang="pt-BR" sz="2300" dirty="0"/>
          </a:p>
          <a:p>
            <a:endParaRPr lang="pt-BR" sz="2300" dirty="0">
              <a:solidFill>
                <a:schemeClr val="tx2"/>
              </a:solidFill>
              <a:latin typeface="Arial Narrow" panose="020B0606020202030204" pitchFamily="34" charset="0"/>
            </a:endParaRPr>
          </a:p>
          <a:p>
            <a:endParaRPr lang="pt-BR" sz="2300" dirty="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dirty="0" smtClean="0">
              <a:solidFill>
                <a:schemeClr val="tx2"/>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endParaRPr lang="pt-BR" sz="2300" b="1" dirty="0" smtClean="0">
              <a:solidFill>
                <a:srgbClr val="223E4C"/>
              </a:solidFill>
              <a:latin typeface="Arial Narrow" panose="020B0606020202030204" pitchFamily="34" charset="0"/>
            </a:endParaRPr>
          </a:p>
          <a:p>
            <a:endParaRPr lang="pt-BR" sz="2300" b="1" dirty="0">
              <a:solidFill>
                <a:srgbClr val="223E4C"/>
              </a:solidFill>
              <a:latin typeface="Arial Narrow" panose="020B0606020202030204" pitchFamily="34" charset="0"/>
            </a:endParaRPr>
          </a:p>
          <a:p>
            <a:r>
              <a:rPr lang="pt-BR" sz="2300" dirty="0">
                <a:solidFill>
                  <a:srgbClr val="3B3BFF"/>
                </a:solidFill>
                <a:latin typeface="Arial Narrow" panose="020B0606020202030204" pitchFamily="34" charset="0"/>
              </a:rPr>
              <a:t>Link contendo </a:t>
            </a:r>
            <a:r>
              <a:rPr lang="pt-BR" sz="2300" dirty="0" smtClean="0">
                <a:solidFill>
                  <a:srgbClr val="3B3BFF"/>
                </a:solidFill>
                <a:latin typeface="Arial Narrow" panose="020B0606020202030204" pitchFamily="34" charset="0"/>
              </a:rPr>
              <a:t>sugestões para as  </a:t>
            </a:r>
            <a:r>
              <a:rPr lang="pt-BR" sz="2300" dirty="0">
                <a:solidFill>
                  <a:srgbClr val="3B3BFF"/>
                </a:solidFill>
                <a:latin typeface="Arial Narrow" panose="020B0606020202030204" pitchFamily="34" charset="0"/>
              </a:rPr>
              <a:t>incidências das verbas</a:t>
            </a:r>
          </a:p>
          <a:p>
            <a:r>
              <a:rPr lang="pt-BR" sz="2300" dirty="0">
                <a:latin typeface="Arial Narrow" panose="020B0606020202030204" pitchFamily="34" charset="0"/>
                <a:hlinkClick r:id="rId3"/>
              </a:rPr>
              <a:t>http://</a:t>
            </a:r>
            <a:r>
              <a:rPr lang="pt-BR" sz="2300" dirty="0" smtClean="0">
                <a:latin typeface="Arial Narrow" panose="020B0606020202030204" pitchFamily="34" charset="0"/>
                <a:hlinkClick r:id="rId3"/>
              </a:rPr>
              <a:t>tdn.totvs.com/pages/releaseview.action;jsessionid=7292414C73EFF821AB0553FFCD7625BC?pageId=224108813</a:t>
            </a:r>
            <a:endParaRPr lang="pt-BR" sz="2300" dirty="0" smtClean="0">
              <a:latin typeface="Arial Narrow" panose="020B0606020202030204" pitchFamily="34" charset="0"/>
            </a:endParaRPr>
          </a:p>
          <a:p>
            <a:endParaRPr lang="pt-BR" sz="2300" dirty="0">
              <a:latin typeface="Arial Narrow" panose="020B0606020202030204" pitchFamily="34" charset="0"/>
            </a:endParaRPr>
          </a:p>
          <a:p>
            <a:endParaRPr lang="pt-BR" sz="2300" dirty="0">
              <a:latin typeface="Arial Narrow" panose="020B0606020202030204" pitchFamily="34" charset="0"/>
            </a:endParaRPr>
          </a:p>
        </p:txBody>
      </p:sp>
      <p:sp>
        <p:nvSpPr>
          <p:cNvPr id="11" name="Text Placeholder 2"/>
          <p:cNvSpPr txBox="1">
            <a:spLocks/>
          </p:cNvSpPr>
          <p:nvPr/>
        </p:nvSpPr>
        <p:spPr>
          <a:xfrm>
            <a:off x="6286319" y="203270"/>
            <a:ext cx="5755625"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Parametrização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pic>
        <p:nvPicPr>
          <p:cNvPr id="4" name="Imagem 3"/>
          <p:cNvPicPr>
            <a:picLocks noChangeAspect="1"/>
          </p:cNvPicPr>
          <p:nvPr/>
        </p:nvPicPr>
        <p:blipFill rotWithShape="1">
          <a:blip r:embed="rId4"/>
          <a:srcRect l="2109" t="3857" r="12695" b="79590"/>
          <a:stretch/>
        </p:blipFill>
        <p:spPr>
          <a:xfrm>
            <a:off x="1743741" y="3198051"/>
            <a:ext cx="12520899" cy="2124044"/>
          </a:xfrm>
          <a:prstGeom prst="rect">
            <a:avLst/>
          </a:prstGeom>
        </p:spPr>
      </p:pic>
      <p:sp>
        <p:nvSpPr>
          <p:cNvPr id="5" name="Elipse 4"/>
          <p:cNvSpPr/>
          <p:nvPr/>
        </p:nvSpPr>
        <p:spPr>
          <a:xfrm>
            <a:off x="1743741" y="4886325"/>
            <a:ext cx="2300288" cy="8715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217323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txBox="1">
            <a:spLocks/>
          </p:cNvSpPr>
          <p:nvPr/>
        </p:nvSpPr>
        <p:spPr>
          <a:xfrm>
            <a:off x="3383280" y="2146996"/>
            <a:ext cx="10469879" cy="5945444"/>
          </a:xfrm>
          <a:prstGeom prst="rect">
            <a:avLst/>
          </a:prstGeom>
        </p:spPr>
        <p:txBody>
          <a:bodyPr/>
          <a:lst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a:lstStyle>
          <a:p>
            <a:pPr marL="0" indent="0">
              <a:buNone/>
            </a:pPr>
            <a:r>
              <a:rPr lang="pt-BR" sz="2800" b="1">
                <a:solidFill>
                  <a:schemeClr val="tx2"/>
                </a:solidFill>
                <a:latin typeface="Agency FB" panose="020B0503020202020204" pitchFamily="34" charset="0"/>
              </a:rPr>
              <a:t> </a:t>
            </a:r>
            <a:r>
              <a:rPr lang="pt-BR" sz="2800" b="1" smtClean="0">
                <a:solidFill>
                  <a:schemeClr val="tx2"/>
                </a:solidFill>
                <a:latin typeface="Agency FB" panose="020B0503020202020204" pitchFamily="34" charset="0"/>
              </a:rPr>
              <a:t> </a:t>
            </a:r>
            <a:endParaRPr lang="pt-BR" sz="2800" smtClean="0">
              <a:solidFill>
                <a:srgbClr val="FF0000"/>
              </a:solidFill>
              <a:latin typeface="Agency FB" panose="020B0503020202020204" pitchFamily="34" charset="0"/>
            </a:endParaRPr>
          </a:p>
        </p:txBody>
      </p:sp>
      <p:sp>
        <p:nvSpPr>
          <p:cNvPr id="11" name="Text Placeholder 2"/>
          <p:cNvSpPr txBox="1">
            <a:spLocks/>
          </p:cNvSpPr>
          <p:nvPr/>
        </p:nvSpPr>
        <p:spPr>
          <a:xfrm>
            <a:off x="6286319" y="203270"/>
            <a:ext cx="5755625" cy="853016"/>
          </a:xfrm>
          <a:prstGeom prst="rect">
            <a:avLst/>
          </a:prstGeom>
        </p:spPr>
        <p:txBody>
          <a:bodyPr anchor="t"/>
          <a:lstStyle>
            <a:lvl1pPr marL="0" indent="0" algn="l" defTabSz="725488" rtl="0" eaLnBrk="0" fontAlgn="base" hangingPunct="0">
              <a:spcBef>
                <a:spcPct val="20000"/>
              </a:spcBef>
              <a:spcAft>
                <a:spcPct val="0"/>
              </a:spcAft>
              <a:buFont typeface="Arial" pitchFamily="34" charset="0"/>
              <a:buNone/>
              <a:defRPr sz="2400" b="0" kern="1200">
                <a:solidFill>
                  <a:srgbClr val="00739C"/>
                </a:solidFill>
                <a:latin typeface="Arial Narrow"/>
                <a:ea typeface="ヒラギノ角ゴ Pro W3" pitchFamily="-107" charset="-128"/>
                <a:cs typeface="Arial Narrow"/>
              </a:defRPr>
            </a:lvl1pPr>
            <a:lvl2pPr marL="725531" indent="0" algn="l" defTabSz="725488" rtl="0" eaLnBrk="0" fontAlgn="base" hangingPunct="0">
              <a:spcBef>
                <a:spcPct val="20000"/>
              </a:spcBef>
              <a:spcAft>
                <a:spcPct val="0"/>
              </a:spcAft>
              <a:buFont typeface="Arial" pitchFamily="34" charset="0"/>
              <a:buNone/>
              <a:defRPr sz="3200" b="1" kern="1200">
                <a:solidFill>
                  <a:schemeClr val="tx1"/>
                </a:solidFill>
                <a:latin typeface="+mn-lt"/>
                <a:ea typeface="ヒラギノ角ゴ Pro W3" pitchFamily="-107" charset="-128"/>
                <a:cs typeface="ヒラギノ角ゴ Pro W3" charset="0"/>
              </a:defRPr>
            </a:lvl2pPr>
            <a:lvl3pPr marL="1451061" indent="0" algn="l" defTabSz="725488" rtl="0" eaLnBrk="0" fontAlgn="base" hangingPunct="0">
              <a:spcBef>
                <a:spcPct val="20000"/>
              </a:spcBef>
              <a:spcAft>
                <a:spcPct val="0"/>
              </a:spcAft>
              <a:buFont typeface="Arial" pitchFamily="34" charset="0"/>
              <a:buNone/>
              <a:defRPr sz="2900" b="1" kern="1200">
                <a:solidFill>
                  <a:schemeClr val="tx1"/>
                </a:solidFill>
                <a:latin typeface="+mn-lt"/>
                <a:ea typeface="ヒラギノ角ゴ Pro W3" pitchFamily="-107" charset="-128"/>
                <a:cs typeface="ヒラギノ角ゴ Pro W3" charset="0"/>
              </a:defRPr>
            </a:lvl3pPr>
            <a:lvl4pPr marL="2176592"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4pPr>
            <a:lvl5pPr marL="2902123" indent="0" algn="l" defTabSz="725488" rtl="0" eaLnBrk="0" fontAlgn="base" hangingPunct="0">
              <a:spcBef>
                <a:spcPct val="20000"/>
              </a:spcBef>
              <a:spcAft>
                <a:spcPct val="0"/>
              </a:spcAft>
              <a:buFont typeface="Arial" pitchFamily="34" charset="0"/>
              <a:buNone/>
              <a:defRPr sz="2500" b="1" kern="1200">
                <a:solidFill>
                  <a:schemeClr val="tx1"/>
                </a:solidFill>
                <a:latin typeface="+mn-lt"/>
                <a:ea typeface="ヒラギノ角ゴ Pro W3" pitchFamily="-107" charset="-128"/>
                <a:cs typeface="ヒラギノ角ゴ Pro W3" charset="0"/>
              </a:defRPr>
            </a:lvl5pPr>
            <a:lvl6pPr marL="3627653"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3184"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8715"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4245"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pt-BR" sz="3200" b="1" dirty="0" smtClean="0">
                <a:solidFill>
                  <a:schemeClr val="tx1"/>
                </a:solidFill>
              </a:rPr>
              <a:t>Parametrização para a RAIS 2016</a:t>
            </a:r>
            <a:endParaRPr lang="en-US" sz="3000" b="1" dirty="0" smtClean="0">
              <a:solidFill>
                <a:schemeClr val="tx1"/>
              </a:solidFill>
              <a:latin typeface="Arial Narrow" panose="020B0606020202030204" pitchFamily="34" charset="0"/>
            </a:endParaRPr>
          </a:p>
          <a:p>
            <a:endParaRPr lang="en-US" sz="3000" dirty="0">
              <a:latin typeface="Arial Narrow" panose="020B0606020202030204" pitchFamily="34" charset="0"/>
            </a:endParaRPr>
          </a:p>
        </p:txBody>
      </p:sp>
      <p:sp>
        <p:nvSpPr>
          <p:cNvPr id="2" name="CaixaDeTexto 1"/>
          <p:cNvSpPr txBox="1"/>
          <p:nvPr/>
        </p:nvSpPr>
        <p:spPr bwMode="auto">
          <a:xfrm>
            <a:off x="1573642" y="1370243"/>
            <a:ext cx="13253706" cy="6801862"/>
          </a:xfrm>
          <a:prstGeom prst="rect">
            <a:avLst/>
          </a:prstGeom>
          <a:noFill/>
          <a:ln w="9525">
            <a:noFill/>
            <a:miter lim="800000"/>
            <a:headEnd/>
            <a:tailEnd/>
          </a:ln>
        </p:spPr>
        <p:txBody>
          <a:bodyPr wrap="square" rtlCol="0">
            <a:spAutoFit/>
          </a:bodyPr>
          <a:lstStyle/>
          <a:p>
            <a:r>
              <a:rPr lang="pt-BR" sz="2000" dirty="0" smtClean="0"/>
              <a:t> </a:t>
            </a:r>
            <a:r>
              <a:rPr lang="pt-BR" sz="2000" b="1" dirty="0"/>
              <a:t>Incidência </a:t>
            </a:r>
            <a:r>
              <a:rPr lang="pt-BR" sz="2000" dirty="0"/>
              <a:t>	</a:t>
            </a:r>
            <a:r>
              <a:rPr lang="pt-BR" sz="2000" b="1" dirty="0"/>
              <a:t>Descrição </a:t>
            </a:r>
            <a:r>
              <a:rPr lang="pt-BR" sz="2000" dirty="0"/>
              <a:t>	</a:t>
            </a:r>
          </a:p>
          <a:p>
            <a:r>
              <a:rPr lang="pt-BR" sz="2000" dirty="0"/>
              <a:t>“A” 	Rendimento 	</a:t>
            </a:r>
          </a:p>
          <a:p>
            <a:r>
              <a:rPr lang="pt-BR" sz="2000" dirty="0"/>
              <a:t>“B” 	1ª parcela 	</a:t>
            </a:r>
          </a:p>
          <a:p>
            <a:r>
              <a:rPr lang="pt-BR" sz="2000" dirty="0"/>
              <a:t>“C” 	2ª parcela 	</a:t>
            </a:r>
          </a:p>
          <a:p>
            <a:r>
              <a:rPr lang="pt-BR" sz="2000" dirty="0"/>
              <a:t>“D” 	Férias indenizadas 	</a:t>
            </a:r>
          </a:p>
          <a:p>
            <a:r>
              <a:rPr lang="pt-BR" sz="2000" dirty="0"/>
              <a:t>“E” 	Horas extras do banco de horas pagas na rescisão 	</a:t>
            </a:r>
          </a:p>
          <a:p>
            <a:r>
              <a:rPr lang="pt-BR" sz="2000" dirty="0"/>
              <a:t>“F” 	Quantidade de meses de referência do valor pago como banco de horas na rescisão 	</a:t>
            </a:r>
            <a:endParaRPr lang="pt-BR" sz="2000" dirty="0" smtClean="0"/>
          </a:p>
          <a:p>
            <a:r>
              <a:rPr lang="pt-BR" sz="2000" dirty="0"/>
              <a:t>“G” 	Acréscimo salarial pago na rescisão 	</a:t>
            </a:r>
          </a:p>
          <a:p>
            <a:r>
              <a:rPr lang="pt-BR" sz="2000" dirty="0"/>
              <a:t>“H” 	Quantidade de meses de referência ao valor do acréscimo salarial 	</a:t>
            </a:r>
          </a:p>
          <a:p>
            <a:r>
              <a:rPr lang="pt-BR" sz="2000" dirty="0"/>
              <a:t>“I” 	Outros acréscimos pagos em rescisão 	</a:t>
            </a:r>
          </a:p>
          <a:p>
            <a:r>
              <a:rPr lang="pt-BR" sz="2000" dirty="0"/>
              <a:t>“J” 	Quantidade de meses de referência ao valor de outros acréscimos salariais 	</a:t>
            </a:r>
          </a:p>
          <a:p>
            <a:r>
              <a:rPr lang="pt-BR" sz="2000" dirty="0"/>
              <a:t>“K” 	Valor da multa FGTS 	</a:t>
            </a:r>
          </a:p>
          <a:p>
            <a:r>
              <a:rPr lang="pt-BR" sz="2000" dirty="0"/>
              <a:t>“L” 	Contribuição Associativa 1ª ocorrência 	</a:t>
            </a:r>
          </a:p>
          <a:p>
            <a:r>
              <a:rPr lang="pt-BR" sz="2000" dirty="0"/>
              <a:t>“M” 	Contribuição Associativa 2ª ocorrência 	</a:t>
            </a:r>
          </a:p>
          <a:p>
            <a:r>
              <a:rPr lang="pt-BR" sz="2000" dirty="0"/>
              <a:t>“O” 	Contribuição Sindical 	</a:t>
            </a:r>
          </a:p>
          <a:p>
            <a:r>
              <a:rPr lang="pt-BR" sz="2000" dirty="0"/>
              <a:t>“P” 	Contribuição Assistencial 	</a:t>
            </a:r>
          </a:p>
          <a:p>
            <a:r>
              <a:rPr lang="pt-BR" sz="2000" dirty="0"/>
              <a:t>“Q” 	Contribuição Confederativa 	</a:t>
            </a:r>
          </a:p>
          <a:p>
            <a:r>
              <a:rPr lang="pt-BR" sz="2000" dirty="0"/>
              <a:t>“R” 	Horas efetivamente trabalhadas 	</a:t>
            </a:r>
          </a:p>
          <a:p>
            <a:r>
              <a:rPr lang="pt-BR" sz="2000" dirty="0"/>
              <a:t>“S” 	Aviso prévio indenizado 	</a:t>
            </a:r>
          </a:p>
          <a:p>
            <a:r>
              <a:rPr lang="pt-BR" sz="2000" dirty="0"/>
              <a:t>“T” 	Hora Extras trabalhadas </a:t>
            </a:r>
            <a:r>
              <a:rPr lang="pt-BR" sz="2800" dirty="0"/>
              <a:t>	</a:t>
            </a:r>
          </a:p>
          <a:p>
            <a:endParaRPr lang="pt-BR" sz="2800" dirty="0"/>
          </a:p>
        </p:txBody>
      </p:sp>
    </p:spTree>
    <p:extLst>
      <p:ext uri="{BB962C8B-B14F-4D97-AF65-F5344CB8AC3E}">
        <p14:creationId xmlns:p14="http://schemas.microsoft.com/office/powerpoint/2010/main" val="2971569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wrap="square">
        <a:spAutoFit/>
      </a:bodyPr>
      <a:lstStyle>
        <a:defPPr>
          <a:defRPr sz="2800" dirty="0" err="1" smtClean="0">
            <a:solidFill>
              <a:srgbClr val="4A5C61"/>
            </a:solidFill>
            <a:latin typeface="Arial Narrow"/>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24304</TotalTime>
  <Words>2676</Words>
  <Application>Microsoft Office PowerPoint</Application>
  <PresentationFormat>Personalizar</PresentationFormat>
  <Paragraphs>619</Paragraphs>
  <Slides>45</Slides>
  <Notes>45</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45</vt:i4>
      </vt:variant>
    </vt:vector>
  </HeadingPairs>
  <TitlesOfParts>
    <vt:vector size="53" baseType="lpstr">
      <vt:lpstr>Agency FB</vt:lpstr>
      <vt:lpstr>Arial</vt:lpstr>
      <vt:lpstr>Arial Narrow</vt:lpstr>
      <vt:lpstr>Calibri</vt:lpstr>
      <vt:lpstr>Courier New</vt:lpstr>
      <vt:lpstr>Lucida Grande</vt:lpstr>
      <vt:lpstr>ヒラギノ角ゴ Pro W3</vt:lpstr>
      <vt:lpstr>Office Theme</vt:lpstr>
      <vt:lpstr>Fevereiro de 2016</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Equipe Prime RH</vt:lpstr>
    </vt:vector>
  </TitlesOfParts>
  <Company>OZ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Thiago Alves Soares</dc:creator>
  <cp:lastModifiedBy>David da Silva Oliveira</cp:lastModifiedBy>
  <cp:revision>780</cp:revision>
  <cp:lastPrinted>2016-01-19T09:52:28Z</cp:lastPrinted>
  <dcterms:created xsi:type="dcterms:W3CDTF">2014-01-10T13:03:06Z</dcterms:created>
  <dcterms:modified xsi:type="dcterms:W3CDTF">2016-02-21T19:47:10Z</dcterms:modified>
</cp:coreProperties>
</file>