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8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9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10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1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2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0" r:id="rId6"/>
    <p:sldMasterId id="2147483682" r:id="rId7"/>
    <p:sldMasterId id="2147483713" r:id="rId8"/>
    <p:sldMasterId id="2147483684" r:id="rId9"/>
    <p:sldMasterId id="2147483687" r:id="rId10"/>
    <p:sldMasterId id="2147483695" r:id="rId11"/>
    <p:sldMasterId id="2147483689" r:id="rId12"/>
    <p:sldMasterId id="2147483693" r:id="rId13"/>
  </p:sldMasterIdLst>
  <p:notesMasterIdLst>
    <p:notesMasterId r:id="rId35"/>
  </p:notesMasterIdLst>
  <p:handoutMasterIdLst>
    <p:handoutMasterId r:id="rId36"/>
  </p:handoutMasterIdLst>
  <p:sldIdLst>
    <p:sldId id="274" r:id="rId14"/>
    <p:sldId id="257" r:id="rId15"/>
    <p:sldId id="258" r:id="rId16"/>
    <p:sldId id="401" r:id="rId17"/>
    <p:sldId id="402" r:id="rId18"/>
    <p:sldId id="403" r:id="rId19"/>
    <p:sldId id="404" r:id="rId20"/>
    <p:sldId id="406" r:id="rId21"/>
    <p:sldId id="407" r:id="rId22"/>
    <p:sldId id="405" r:id="rId23"/>
    <p:sldId id="408" r:id="rId24"/>
    <p:sldId id="409" r:id="rId25"/>
    <p:sldId id="410" r:id="rId26"/>
    <p:sldId id="411" r:id="rId27"/>
    <p:sldId id="412" r:id="rId28"/>
    <p:sldId id="413" r:id="rId29"/>
    <p:sldId id="414" r:id="rId30"/>
    <p:sldId id="397" r:id="rId31"/>
    <p:sldId id="399" r:id="rId32"/>
    <p:sldId id="396" r:id="rId33"/>
    <p:sldId id="268" r:id="rId34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C61"/>
    <a:srgbClr val="ED9C2E"/>
    <a:srgbClr val="ACCAD2"/>
    <a:srgbClr val="7C8993"/>
    <a:srgbClr val="56E1DE"/>
    <a:srgbClr val="00B5C7"/>
    <a:srgbClr val="0C9ABE"/>
    <a:srgbClr val="00749B"/>
    <a:srgbClr val="27205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6473" autoAdjust="0"/>
  </p:normalViewPr>
  <p:slideViewPr>
    <p:cSldViewPr snapToGrid="0" snapToObjects="1">
      <p:cViewPr varScale="1">
        <p:scale>
          <a:sx n="85" d="100"/>
          <a:sy n="85" d="100"/>
        </p:scale>
        <p:origin x="5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65" d="100"/>
          <a:sy n="165" d="100"/>
        </p:scale>
        <p:origin x="54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t>11/01/2018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6DF90-0EDF-9541-B214-FA055FBBEF5F}" type="datetimeFigureOut">
              <a:t>11/01/2018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F141-BCD2-1644-B852-0FE7DA1B820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40652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5418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31286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5869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91143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12153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6118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1024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10952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18185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5649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2477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29101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36089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9017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8969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2585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880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318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7772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2526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9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9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3" name="Snip Diagonal Corner Rectangle 12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Snip Diagonal Corner Rectangle 13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074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199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1451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25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2" name="Snip Diagonal Corner Rectangle 1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" name="Snip Diagonal Corner Rectangle 2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2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7893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4505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95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</p:spTree>
    <p:extLst>
      <p:ext uri="{BB962C8B-B14F-4D97-AF65-F5344CB8AC3E}">
        <p14:creationId xmlns:p14="http://schemas.microsoft.com/office/powerpoint/2010/main" val="12678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0204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43504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040091" y="625438"/>
            <a:ext cx="2209559" cy="538407"/>
            <a:chOff x="13828485" y="8377518"/>
            <a:chExt cx="2421165" cy="538407"/>
          </a:xfrm>
        </p:grpSpPr>
        <p:sp>
          <p:nvSpPr>
            <p:cNvPr id="24" name="Snip Diagonal Corner Rectangle 2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Snip Diagonal Corner Rectangle 2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581589" y="62543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Snip Diagonal Corner Rectangle 18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625438"/>
            <a:ext cx="2209559" cy="538407"/>
            <a:chOff x="14040091" y="625438"/>
            <a:chExt cx="2209559" cy="538407"/>
          </a:xfrm>
        </p:grpSpPr>
        <p:sp>
          <p:nvSpPr>
            <p:cNvPr id="19" name="Snip Diagonal Corner Rectangle 18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Snip Diagonal Corner Rectangle 20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1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3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5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4.pn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49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52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0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1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33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2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8" r:id="rId3"/>
    <p:sldLayoutId id="214748372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1" r:id="rId2"/>
    <p:sldLayoutId id="2147483752" r:id="rId3"/>
    <p:sldLayoutId id="214748375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54" r:id="rId2"/>
    <p:sldLayoutId id="2147483755" r:id="rId3"/>
    <p:sldLayoutId id="214748375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7" r:id="rId2"/>
    <p:sldLayoutId id="2147483758" r:id="rId3"/>
    <p:sldLayoutId id="214748375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6157732" cy="9148808"/>
          </a:xfrm>
          <a:prstGeom prst="rect">
            <a:avLst/>
          </a:prstGeom>
          <a:solidFill>
            <a:srgbClr val="EF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EFF0F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48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20"/>
          <a:stretch/>
        </p:blipFill>
        <p:spPr>
          <a:xfrm>
            <a:off x="10532961" y="0"/>
            <a:ext cx="5716687" cy="914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60" r:id="rId2"/>
    <p:sldLayoutId id="2147483761" r:id="rId3"/>
    <p:sldLayoutId id="2147483762" r:id="rId4"/>
    <p:sldLayoutId id="2147483763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24" r:id="rId3"/>
    <p:sldLayoutId id="214748372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8" r:id="rId2"/>
    <p:sldLayoutId id="2147483732" r:id="rId3"/>
    <p:sldLayoutId id="214748373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6249646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33" r:id="rId2"/>
    <p:sldLayoutId id="2147483734" r:id="rId3"/>
    <p:sldLayoutId id="214748373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36" r:id="rId2"/>
    <p:sldLayoutId id="2147483737" r:id="rId3"/>
    <p:sldLayoutId id="2147483738" r:id="rId4"/>
    <p:sldLayoutId id="2147483764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39" r:id="rId2"/>
    <p:sldLayoutId id="2147483740" r:id="rId3"/>
    <p:sldLayoutId id="21474837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8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42" r:id="rId2"/>
    <p:sldLayoutId id="2147483743" r:id="rId3"/>
    <p:sldLayoutId id="214748374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6230836" cy="914400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5" r:id="rId2"/>
    <p:sldLayoutId id="2147483746" r:id="rId3"/>
    <p:sldLayoutId id="214748374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8" r:id="rId2"/>
    <p:sldLayoutId id="2147483749" r:id="rId3"/>
    <p:sldLayoutId id="214748375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Workshop Migração V11-V12 </a:t>
            </a:r>
            <a:r>
              <a:rPr lang="pt-BR" dirty="0" smtClean="0"/>
              <a:t>– Cálculo de Rescisão</a:t>
            </a:r>
            <a:endParaRPr lang="pt-B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Microsiga Protheus – Equipe de Atendimento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11454598" y="8254906"/>
            <a:ext cx="3155795" cy="415498"/>
          </a:xfrm>
        </p:spPr>
        <p:txBody>
          <a:bodyPr/>
          <a:lstStyle/>
          <a:p>
            <a:r>
              <a:rPr lang="pt-BR" dirty="0" smtClean="0"/>
              <a:t>DEZEMBRO</a:t>
            </a:r>
            <a:endParaRPr lang="pt-BR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9877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01.2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Mudanças de processo P11 X P12 - RESCISÃO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3284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Mudanças de processo – </a:t>
            </a:r>
            <a:r>
              <a:rPr lang="pt-BR" dirty="0"/>
              <a:t>RESCISÃO (</a:t>
            </a:r>
            <a:r>
              <a:rPr lang="pt-BR" dirty="0" smtClean="0"/>
              <a:t>P11)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9768" y="1426029"/>
            <a:ext cx="11330520" cy="6575425"/>
          </a:xfrm>
        </p:spPr>
        <p:txBody>
          <a:bodyPr/>
          <a:lstStyle/>
          <a:p>
            <a:pPr marL="266700" lvl="1" indent="0" algn="just">
              <a:buNone/>
            </a:pPr>
            <a:r>
              <a:rPr lang="pt-BR" sz="2400" dirty="0" smtClean="0"/>
              <a:t>Versão 11</a:t>
            </a:r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r>
              <a:rPr lang="pt-BR" sz="2400" dirty="0" smtClean="0"/>
              <a:t>Além da tela de calculo, na </a:t>
            </a:r>
            <a:r>
              <a:rPr lang="pt-BR" sz="2400" dirty="0"/>
              <a:t>versão 11 as verbas informadas pelo usuário eram inseridas no corpo da rescisão, hoje temos uma rotina e tabela especifica para lançamentos manuais. Garantindo a integridade dos dados e impedindo que lançamentos automáticos sejam alterados.</a:t>
            </a:r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5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547" y="3547382"/>
            <a:ext cx="4322309" cy="3583727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4118" y="4606018"/>
            <a:ext cx="9086170" cy="420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13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Mudanças de processo – </a:t>
            </a:r>
            <a:r>
              <a:rPr lang="pt-BR" dirty="0" smtClean="0"/>
              <a:t>RESCISÃO (P12)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9768" y="1426029"/>
            <a:ext cx="11330520" cy="6575425"/>
          </a:xfrm>
        </p:spPr>
        <p:txBody>
          <a:bodyPr/>
          <a:lstStyle/>
          <a:p>
            <a:pPr marL="266700" lvl="1" indent="0" algn="just">
              <a:buNone/>
            </a:pPr>
            <a:r>
              <a:rPr lang="pt-BR" sz="2400" dirty="0" smtClean="0"/>
              <a:t>Versão 12</a:t>
            </a:r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r>
              <a:rPr lang="pt-BR" sz="2400" dirty="0" smtClean="0"/>
              <a:t>Hoje </a:t>
            </a:r>
            <a:r>
              <a:rPr lang="pt-BR" sz="2400" dirty="0"/>
              <a:t>as verbas são lançadas diretamente na tabela RGB pela rotina de Lançamentos &gt; Por funcionário (dentro do calculo de rescisão no botão de Outras Ações):</a:t>
            </a:r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5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786" y="3311898"/>
            <a:ext cx="9269185" cy="400792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r="20273"/>
          <a:stretch/>
        </p:blipFill>
        <p:spPr>
          <a:xfrm>
            <a:off x="4925786" y="6336984"/>
            <a:ext cx="8141007" cy="264730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5"/>
          <a:srcRect l="74038"/>
          <a:stretch/>
        </p:blipFill>
        <p:spPr>
          <a:xfrm>
            <a:off x="12448632" y="4172926"/>
            <a:ext cx="2628900" cy="420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1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Mudanças de processo – </a:t>
            </a:r>
            <a:r>
              <a:rPr lang="pt-BR" dirty="0" smtClean="0"/>
              <a:t>RESCISÃO (P12)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9768" y="1426029"/>
            <a:ext cx="11330520" cy="6575425"/>
          </a:xfrm>
        </p:spPr>
        <p:txBody>
          <a:bodyPr/>
          <a:lstStyle/>
          <a:p>
            <a:pPr marL="266700" lvl="1" indent="0" algn="just">
              <a:buNone/>
            </a:pPr>
            <a:r>
              <a:rPr lang="pt-BR" sz="2500" dirty="0" smtClean="0"/>
              <a:t>Versão 12</a:t>
            </a:r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r>
              <a:rPr lang="pt-BR" sz="2500" dirty="0"/>
              <a:t>É possível também pela própria rotina de calculo de rescisão integrar roteiros de benefícios ou seja, sem a necessidade de integrar todos os funcionários para obter o resultado do demitido. </a:t>
            </a:r>
          </a:p>
          <a:p>
            <a:pPr marL="266700" lvl="1" indent="0">
              <a:buNone/>
            </a:pPr>
            <a:r>
              <a:rPr lang="pt-BR" sz="2500" dirty="0"/>
              <a:t>Outras Ações &gt; Integrações (F8)</a:t>
            </a:r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830" y="3937289"/>
            <a:ext cx="9135599" cy="4502337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4"/>
          <a:srcRect l="75024"/>
          <a:stretch/>
        </p:blipFill>
        <p:spPr>
          <a:xfrm>
            <a:off x="12804506" y="4713741"/>
            <a:ext cx="2462212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17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Mudanças de processo – </a:t>
            </a:r>
            <a:r>
              <a:rPr lang="pt-BR" dirty="0" smtClean="0"/>
              <a:t>RESCISÃO (P12)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9768" y="1426029"/>
            <a:ext cx="11330520" cy="6575425"/>
          </a:xfrm>
        </p:spPr>
        <p:txBody>
          <a:bodyPr/>
          <a:lstStyle/>
          <a:p>
            <a:pPr marL="266700" lvl="1" indent="0" algn="just">
              <a:buNone/>
            </a:pPr>
            <a:r>
              <a:rPr lang="pt-BR" sz="2500" dirty="0" smtClean="0"/>
              <a:t>Versão 12</a:t>
            </a:r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>
              <a:buNone/>
            </a:pPr>
            <a:r>
              <a:rPr lang="pt-BR" sz="2400" dirty="0"/>
              <a:t>No calculo de rescisão é possível consultar as ausências (Afastamentos) e Controle de Dias de Direito (Programação de Férias). Esta opção foi criada com intuito de otimizar o tempo e contribuir para uma analise rápida quando há problemas de cálculos.</a:t>
            </a:r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6260" y="3671207"/>
            <a:ext cx="8560253" cy="2739281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5989" y="6304499"/>
            <a:ext cx="8540524" cy="2492438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5"/>
          <a:srcRect l="75183"/>
          <a:stretch/>
        </p:blipFill>
        <p:spPr>
          <a:xfrm>
            <a:off x="13114167" y="3997778"/>
            <a:ext cx="2441801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20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Mudanças de processo – </a:t>
            </a:r>
            <a:r>
              <a:rPr lang="pt-BR" dirty="0" smtClean="0"/>
              <a:t>RESCISÃO (P12)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03568" y="1426029"/>
            <a:ext cx="11330520" cy="6575425"/>
          </a:xfrm>
        </p:spPr>
        <p:txBody>
          <a:bodyPr/>
          <a:lstStyle/>
          <a:p>
            <a:pPr marL="266700" lvl="1" indent="0" algn="just">
              <a:buNone/>
            </a:pPr>
            <a:r>
              <a:rPr lang="pt-BR" sz="2500" dirty="0" smtClean="0"/>
              <a:t>Versão 12</a:t>
            </a:r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>
              <a:buNone/>
            </a:pPr>
            <a:r>
              <a:rPr lang="pt-BR" sz="2400" dirty="0"/>
              <a:t>Existe a opção de cadastramento do Aviso Prévio (esta opção só terá influência no </a:t>
            </a:r>
            <a:r>
              <a:rPr lang="pt-BR" sz="2400" dirty="0" err="1"/>
              <a:t>eSocial</a:t>
            </a:r>
            <a:r>
              <a:rPr lang="pt-BR" sz="2400" dirty="0"/>
              <a:t>, não mudará em nada o calculo).</a:t>
            </a:r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482" y="3467880"/>
            <a:ext cx="10368666" cy="2388634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4"/>
          <a:srcRect l="75786"/>
          <a:stretch/>
        </p:blipFill>
        <p:spPr>
          <a:xfrm>
            <a:off x="12939996" y="4527396"/>
            <a:ext cx="2377848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64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Mudanças de processo – </a:t>
            </a:r>
            <a:r>
              <a:rPr lang="pt-BR" dirty="0" smtClean="0"/>
              <a:t>RESCISÃO (P12)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03568" y="1426029"/>
            <a:ext cx="11330520" cy="6575425"/>
          </a:xfrm>
        </p:spPr>
        <p:txBody>
          <a:bodyPr/>
          <a:lstStyle/>
          <a:p>
            <a:pPr marL="266700" lvl="1" indent="0" algn="just">
              <a:buNone/>
            </a:pPr>
            <a:r>
              <a:rPr lang="pt-BR" sz="2500" dirty="0" smtClean="0"/>
              <a:t>Versão 12</a:t>
            </a:r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>
              <a:buNone/>
            </a:pPr>
            <a:r>
              <a:rPr lang="pt-BR" sz="2400" dirty="0"/>
              <a:t>A rotina de rescisão coletiva deixou de ser independente e agora encontra-se junto com a rotina de </a:t>
            </a:r>
            <a:r>
              <a:rPr lang="pt-BR" sz="2400" dirty="0" smtClean="0"/>
              <a:t>rescisão:</a:t>
            </a:r>
            <a:endParaRPr lang="pt-BR" sz="2400" dirty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 smtClean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482" y="3302455"/>
            <a:ext cx="4430437" cy="199888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1873" y="3861967"/>
            <a:ext cx="8902215" cy="451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38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Mudanças de processo – </a:t>
            </a:r>
            <a:r>
              <a:rPr lang="pt-BR" dirty="0" smtClean="0"/>
              <a:t>RESCISÃO (P12</a:t>
            </a:r>
            <a:r>
              <a:rPr lang="pt-BR" dirty="0"/>
              <a:t>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08194" y="1458685"/>
            <a:ext cx="11091035" cy="6575425"/>
          </a:xfrm>
        </p:spPr>
        <p:txBody>
          <a:bodyPr/>
          <a:lstStyle/>
          <a:p>
            <a:pPr marL="266700" lvl="1" indent="0" algn="just">
              <a:buNone/>
            </a:pPr>
            <a:r>
              <a:rPr lang="pt-BR" sz="2500" dirty="0" smtClean="0"/>
              <a:t>Após o calculo sempre será necessário Integrar o cálculo das Rescisões para folha de pagamento, caso contrario não será permitido o cálculo da Folha.</a:t>
            </a:r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r>
              <a:rPr lang="pt-BR" sz="2500" dirty="0" smtClean="0"/>
              <a:t>Em Miscelânea &gt; Cálculo &gt; Integrações:</a:t>
            </a:r>
          </a:p>
          <a:p>
            <a:pPr marL="266700" lvl="1" indent="0" algn="just">
              <a:buNone/>
            </a:pPr>
            <a:endParaRPr lang="pt-BR" sz="25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7531" y="3314698"/>
            <a:ext cx="10058031" cy="3725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11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02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err="1" smtClean="0"/>
              <a:t>FAQs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7150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FAQ´s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797482" y="1480457"/>
            <a:ext cx="10801747" cy="6575425"/>
          </a:xfrm>
        </p:spPr>
        <p:txBody>
          <a:bodyPr/>
          <a:lstStyle/>
          <a:p>
            <a:pPr algn="just"/>
            <a:r>
              <a:rPr lang="pt-BR" sz="2500" b="0" dirty="0"/>
              <a:t>Criamos uma base de conhecimento especifica para versão 12, com documentações de todas as mudanças efetuadas</a:t>
            </a:r>
            <a:r>
              <a:rPr lang="pt-BR" sz="2500" b="0" dirty="0" smtClean="0"/>
              <a:t>:</a:t>
            </a:r>
          </a:p>
          <a:p>
            <a:pPr algn="just"/>
            <a:endParaRPr lang="pt-BR" sz="2500" b="0" dirty="0"/>
          </a:p>
          <a:p>
            <a:pPr algn="just"/>
            <a:endParaRPr lang="pt-BR" sz="2500" b="0" dirty="0" smtClean="0"/>
          </a:p>
          <a:p>
            <a:pPr algn="just"/>
            <a:endParaRPr lang="pt-BR" sz="2500" b="0" dirty="0"/>
          </a:p>
          <a:p>
            <a:pPr algn="just"/>
            <a:endParaRPr lang="pt-BR" sz="2500" b="0" dirty="0" smtClean="0"/>
          </a:p>
          <a:p>
            <a:pPr algn="just"/>
            <a:endParaRPr lang="pt-BR" sz="2500" b="0" dirty="0"/>
          </a:p>
          <a:p>
            <a:pPr algn="just"/>
            <a:endParaRPr lang="pt-BR" sz="2500" b="0" dirty="0" smtClean="0"/>
          </a:p>
          <a:p>
            <a:pPr algn="just"/>
            <a:endParaRPr lang="pt-BR" sz="2500" b="0" dirty="0"/>
          </a:p>
          <a:p>
            <a:pPr lvl="1" algn="just"/>
            <a:endParaRPr lang="pt-BR" sz="2500" b="0" dirty="0" smtClean="0"/>
          </a:p>
          <a:p>
            <a:pPr marL="266700" lvl="1" indent="0" algn="r">
              <a:buNone/>
            </a:pPr>
            <a:r>
              <a:rPr lang="pt-BR" sz="1400" b="0" dirty="0" smtClean="0"/>
              <a:t>http</a:t>
            </a:r>
            <a:r>
              <a:rPr lang="pt-BR" sz="1400" b="0" dirty="0"/>
              <a:t>://tdn.totvs.com/pages/viewpage.action?pageId=275474593</a:t>
            </a:r>
          </a:p>
          <a:p>
            <a:pPr algn="just"/>
            <a:endParaRPr lang="pt-BR" sz="2500" b="0" dirty="0" smtClean="0"/>
          </a:p>
          <a:p>
            <a:pPr algn="just"/>
            <a:endParaRPr lang="pt-BR" sz="2500" b="0" dirty="0"/>
          </a:p>
          <a:p>
            <a:pPr marL="266700" lvl="1" indent="0" algn="just">
              <a:buNone/>
            </a:pPr>
            <a:endParaRPr lang="pt-BR" sz="2500" dirty="0"/>
          </a:p>
          <a:p>
            <a:pPr marL="266700" lvl="1" indent="0" algn="just">
              <a:buNone/>
            </a:pPr>
            <a:endParaRPr lang="pt-BR" sz="25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9565" y="2757486"/>
            <a:ext cx="6757210" cy="4974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202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OBJETIVOS</a:t>
            </a:r>
            <a:endParaRPr lang="pt-BR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/>
              <a:t>Mostrar as novas </a:t>
            </a:r>
            <a:r>
              <a:rPr lang="pt-BR" dirty="0" smtClean="0"/>
              <a:t>funcionalidades do cálculo de Rescisão.</a:t>
            </a:r>
            <a:endParaRPr lang="pt-BR" dirty="0"/>
          </a:p>
          <a:p>
            <a:r>
              <a:rPr lang="pt-BR" dirty="0"/>
              <a:t>Demonstrar de forma prática as mudanças </a:t>
            </a:r>
            <a:r>
              <a:rPr lang="pt-BR" dirty="0" smtClean="0"/>
              <a:t>de processo </a:t>
            </a:r>
            <a:r>
              <a:rPr lang="pt-BR" dirty="0"/>
              <a:t>da versão 11 para versão 12 do Protheus.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347608" y="896993"/>
            <a:ext cx="9547133" cy="6018836"/>
            <a:chOff x="1347608" y="896993"/>
            <a:chExt cx="9547133" cy="6018836"/>
          </a:xfrm>
        </p:grpSpPr>
        <p:sp>
          <p:nvSpPr>
            <p:cNvPr id="28" name="Rectangle 27"/>
            <p:cNvSpPr/>
            <p:nvPr userDrawn="1"/>
          </p:nvSpPr>
          <p:spPr>
            <a:xfrm>
              <a:off x="1427557" y="1169043"/>
              <a:ext cx="9387068" cy="5463251"/>
            </a:xfrm>
            <a:prstGeom prst="rect">
              <a:avLst/>
            </a:prstGeom>
            <a:noFill/>
            <a:ln w="1270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accent6"/>
                </a:solidFill>
              </a:endParaRPr>
            </a:p>
          </p:txBody>
        </p:sp>
        <p:cxnSp>
          <p:nvCxnSpPr>
            <p:cNvPr id="29" name="Straight Connector 28"/>
            <p:cNvCxnSpPr/>
            <p:nvPr userDrawn="1"/>
          </p:nvCxnSpPr>
          <p:spPr>
            <a:xfrm flipH="1">
              <a:off x="10537906" y="896993"/>
              <a:ext cx="356835" cy="0"/>
            </a:xfrm>
            <a:prstGeom prst="line">
              <a:avLst/>
            </a:prstGeom>
            <a:ln w="69850">
              <a:solidFill>
                <a:srgbClr val="ED9C2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 flipH="1">
              <a:off x="1347608" y="6915829"/>
              <a:ext cx="356835" cy="0"/>
            </a:xfrm>
            <a:prstGeom prst="line">
              <a:avLst/>
            </a:prstGeom>
            <a:ln w="69850">
              <a:solidFill>
                <a:srgbClr val="ED9C2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03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ESPAÇO PARA PERGUNTAS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0232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OBRIGADA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Barbara Cordesque</a:t>
            </a:r>
          </a:p>
          <a:p>
            <a:r>
              <a:rPr lang="pt-BR" dirty="0" smtClean="0"/>
              <a:t>Maria Angélica</a:t>
            </a:r>
          </a:p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3501468" y="3829506"/>
            <a:ext cx="6287991" cy="483963"/>
          </a:xfrm>
        </p:spPr>
        <p:txBody>
          <a:bodyPr/>
          <a:lstStyle/>
          <a:p>
            <a:r>
              <a:rPr lang="pt-BR" dirty="0" smtClean="0"/>
              <a:t>Suporte Técnico Protheus 	</a:t>
            </a:r>
            <a:endParaRPr lang="pt-BR" dirty="0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sz="quarter" idx="14"/>
          </p:nvPr>
        </p:nvSpPr>
        <p:spPr>
          <a:xfrm>
            <a:off x="3501468" y="4296447"/>
            <a:ext cx="6287991" cy="483963"/>
          </a:xfrm>
        </p:spPr>
        <p:txBody>
          <a:bodyPr/>
          <a:lstStyle/>
          <a:p>
            <a:r>
              <a:rPr lang="pt-BR" dirty="0"/>
              <a:t>Recursos Humanos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t-BR" dirty="0"/>
              <a:t>#SOMOS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pt-BR" dirty="0"/>
              <a:t>TOTVERS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pt-BR" dirty="0"/>
              <a:t>O sucesso do cliente é o nosso sucesso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84852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HOJE VAMOS FALAR SOBRE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9553016" cy="770553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pt-BR" dirty="0"/>
          </a:p>
          <a:p>
            <a:r>
              <a:rPr lang="pt-BR" dirty="0" smtClean="0"/>
              <a:t>Alterações </a:t>
            </a:r>
            <a:r>
              <a:rPr lang="pt-BR" dirty="0"/>
              <a:t>de cadastros e processos da versão 11 para a versão </a:t>
            </a:r>
            <a:r>
              <a:rPr lang="pt-BR" dirty="0" smtClean="0"/>
              <a:t>12: Calculo Rescisão</a:t>
            </a:r>
          </a:p>
          <a:p>
            <a:endParaRPr lang="pt-BR" dirty="0" smtClean="0"/>
          </a:p>
          <a:p>
            <a:r>
              <a:rPr lang="pt-BR" dirty="0" err="1" smtClean="0"/>
              <a:t>FAQ’s</a:t>
            </a:r>
            <a:r>
              <a:rPr lang="pt-BR" dirty="0" smtClean="0"/>
              <a:t> existentes</a:t>
            </a:r>
            <a:endParaRPr lang="pt-BR" dirty="0"/>
          </a:p>
          <a:p>
            <a:endParaRPr lang="pt-BR" dirty="0"/>
          </a:p>
          <a:p>
            <a:r>
              <a:rPr lang="pt-BR" dirty="0"/>
              <a:t>Espaço para </a:t>
            </a:r>
            <a:r>
              <a:rPr lang="pt-BR" dirty="0" smtClean="0"/>
              <a:t>Perguntas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409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01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pt-BR" dirty="0"/>
              <a:t>Alterações de cadastros e processos da versão 11 para a versão 12: CALCULO DE </a:t>
            </a:r>
            <a:r>
              <a:rPr lang="pt-BR" dirty="0" smtClean="0"/>
              <a:t>RESCISÃO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3757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01.1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Diferenças P11 X P12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7665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3500" dirty="0"/>
              <a:t>Diferenças </a:t>
            </a:r>
            <a:r>
              <a:rPr lang="pt-BR" sz="3500" dirty="0" smtClean="0"/>
              <a:t>cadastrais – RESCISÃO (P11)</a:t>
            </a:r>
            <a:endParaRPr lang="pt-BR" sz="35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08194" y="1458685"/>
            <a:ext cx="11091035" cy="6575425"/>
          </a:xfrm>
        </p:spPr>
        <p:txBody>
          <a:bodyPr/>
          <a:lstStyle/>
          <a:p>
            <a:pPr marL="266700" lvl="1" indent="0">
              <a:buNone/>
            </a:pPr>
            <a:r>
              <a:rPr lang="pt-BR" sz="2500" dirty="0"/>
              <a:t>O calculo de rescisão é feito a partir de diversos cadastros e configurações.</a:t>
            </a:r>
          </a:p>
          <a:p>
            <a:pPr marL="266700" lvl="1" indent="0">
              <a:buNone/>
            </a:pPr>
            <a:endParaRPr lang="pt-BR" sz="2500" dirty="0"/>
          </a:p>
          <a:p>
            <a:pPr marL="266700" lvl="1" indent="0">
              <a:buNone/>
            </a:pPr>
            <a:r>
              <a:rPr lang="pt-BR" sz="2500" dirty="0" smtClean="0"/>
              <a:t>Versão 11: Parâmetro 32 – Tipos de Rescisão</a:t>
            </a:r>
          </a:p>
          <a:p>
            <a:pPr marL="266700" lvl="1" indent="0">
              <a:buNone/>
            </a:pPr>
            <a:endParaRPr lang="pt-BR" sz="2500" dirty="0"/>
          </a:p>
          <a:p>
            <a:pPr marL="266700" lvl="1" indent="0">
              <a:buNone/>
            </a:pPr>
            <a:r>
              <a:rPr lang="pt-BR" sz="2500" dirty="0" smtClean="0"/>
              <a:t>Atualizações &gt; Definições de Calculo &gt; Parâmetros</a:t>
            </a:r>
            <a:endParaRPr lang="pt-BR" sz="25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482" y="4018770"/>
            <a:ext cx="10914969" cy="251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31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3500" dirty="0"/>
              <a:t>Diferenças cadastrais – RESCISÃO (</a:t>
            </a:r>
            <a:r>
              <a:rPr lang="pt-BR" sz="3500" dirty="0" smtClean="0"/>
              <a:t>P12)</a:t>
            </a:r>
            <a:endParaRPr lang="pt-BR" sz="35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08194" y="1524000"/>
            <a:ext cx="11570006" cy="6575425"/>
          </a:xfrm>
        </p:spPr>
        <p:txBody>
          <a:bodyPr/>
          <a:lstStyle/>
          <a:p>
            <a:pPr marL="266700" lvl="1" indent="0">
              <a:buNone/>
            </a:pPr>
            <a:r>
              <a:rPr lang="pt-BR" sz="2400" dirty="0"/>
              <a:t>Versão </a:t>
            </a:r>
            <a:r>
              <a:rPr lang="pt-BR" sz="2400" dirty="0" smtClean="0"/>
              <a:t>12: Tabela S043 </a:t>
            </a:r>
            <a:r>
              <a:rPr lang="pt-BR" sz="2400" dirty="0"/>
              <a:t>– Tipos de Rescisão</a:t>
            </a:r>
          </a:p>
          <a:p>
            <a:pPr marL="266700" lvl="1" indent="0">
              <a:buNone/>
            </a:pPr>
            <a:endParaRPr lang="pt-BR" sz="2400" dirty="0"/>
          </a:p>
          <a:p>
            <a:pPr marL="266700" lvl="1" indent="0">
              <a:buNone/>
            </a:pPr>
            <a:r>
              <a:rPr lang="pt-BR" sz="2400" dirty="0"/>
              <a:t>Atualizações &gt; Definições de Calculo </a:t>
            </a:r>
            <a:r>
              <a:rPr lang="pt-BR" sz="2400" dirty="0" smtClean="0"/>
              <a:t>&gt; Manutenção de Tabelas</a:t>
            </a:r>
          </a:p>
          <a:p>
            <a:pPr marL="266700" lvl="1" indent="0">
              <a:buNone/>
            </a:pPr>
            <a:endParaRPr lang="pt-BR" sz="2400" dirty="0"/>
          </a:p>
          <a:p>
            <a:pPr marL="266700" lvl="1" indent="0" algn="just">
              <a:buNone/>
            </a:pPr>
            <a:r>
              <a:rPr lang="pt-BR" sz="2400" dirty="0"/>
              <a:t>Na versão 12, o sistema traz de forma automática 14 tipos de demissão previamente cadastrados*. </a:t>
            </a: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r">
              <a:buNone/>
            </a:pPr>
            <a:r>
              <a:rPr lang="pt-BR" sz="1400" dirty="0"/>
              <a:t>*Para configuração consulte legislação vigente</a:t>
            </a:r>
            <a:endParaRPr lang="pt-BR" sz="1400" dirty="0" smtClean="0"/>
          </a:p>
          <a:p>
            <a:pPr marL="266700" lvl="1" indent="0">
              <a:buNone/>
            </a:pPr>
            <a:endParaRPr lang="pt-BR" sz="2400" dirty="0"/>
          </a:p>
          <a:p>
            <a:pPr marL="266700" lvl="1" indent="0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5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482" y="4034663"/>
            <a:ext cx="9465736" cy="375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33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3500" dirty="0"/>
              <a:t>Diferenças </a:t>
            </a:r>
            <a:r>
              <a:rPr lang="pt-BR" sz="3500" dirty="0" smtClean="0"/>
              <a:t>de tela </a:t>
            </a:r>
            <a:r>
              <a:rPr lang="pt-BR" sz="3500" dirty="0"/>
              <a:t>– RESCISÃO (</a:t>
            </a:r>
            <a:r>
              <a:rPr lang="pt-BR" sz="3500" dirty="0" smtClean="0"/>
              <a:t>P11)</a:t>
            </a:r>
            <a:endParaRPr lang="pt-BR" sz="35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9768" y="1426029"/>
            <a:ext cx="11330520" cy="6575425"/>
          </a:xfrm>
        </p:spPr>
        <p:txBody>
          <a:bodyPr/>
          <a:lstStyle/>
          <a:p>
            <a:pPr marL="266700" lvl="1" indent="0" algn="just">
              <a:buNone/>
            </a:pPr>
            <a:r>
              <a:rPr lang="pt-BR" sz="2400" dirty="0" smtClean="0"/>
              <a:t>Versão 11 – Tela de calculo de rescisão.</a:t>
            </a:r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r>
              <a:rPr lang="pt-BR" sz="2400" dirty="0" smtClean="0"/>
              <a:t>Em Miscelânea &gt; Cálculos &gt; Rescisão</a:t>
            </a:r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5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1908" y="2981325"/>
            <a:ext cx="10112149" cy="490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51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3500" dirty="0"/>
              <a:t>Diferenças </a:t>
            </a:r>
            <a:r>
              <a:rPr lang="pt-BR" sz="3500" dirty="0" smtClean="0"/>
              <a:t>de tela – </a:t>
            </a:r>
            <a:r>
              <a:rPr lang="pt-BR" sz="3500" dirty="0"/>
              <a:t>RESCISÃO (</a:t>
            </a:r>
            <a:r>
              <a:rPr lang="pt-BR" sz="3500" dirty="0" smtClean="0"/>
              <a:t>P12)</a:t>
            </a:r>
            <a:endParaRPr lang="pt-BR" sz="35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579768" y="1426029"/>
            <a:ext cx="11330520" cy="6575425"/>
          </a:xfrm>
        </p:spPr>
        <p:txBody>
          <a:bodyPr/>
          <a:lstStyle/>
          <a:p>
            <a:pPr marL="266700" lvl="1" indent="0" algn="just">
              <a:buNone/>
            </a:pPr>
            <a:r>
              <a:rPr lang="pt-BR" sz="2400" dirty="0" smtClean="0"/>
              <a:t>Versão 12 – Tela de calculo de rescisão.</a:t>
            </a:r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r>
              <a:rPr lang="pt-BR" sz="2400" dirty="0" smtClean="0"/>
              <a:t>Em Miscelânea &gt; Cálculos &gt; Rescisão</a:t>
            </a:r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400" dirty="0" smtClean="0"/>
          </a:p>
          <a:p>
            <a:pPr marL="266700" lvl="1" indent="0" algn="just">
              <a:buNone/>
            </a:pPr>
            <a:endParaRPr lang="pt-BR" sz="2400" dirty="0"/>
          </a:p>
          <a:p>
            <a:pPr marL="266700" lvl="1" indent="0" algn="just">
              <a:buNone/>
            </a:pPr>
            <a:endParaRPr lang="pt-BR" sz="25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1237" y="3093034"/>
            <a:ext cx="10474706" cy="505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1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0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onteúdo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onteúdo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íde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Encerrament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bjetivos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parata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eparata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eparata4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údo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2813</TotalTime>
  <Words>611</Words>
  <Application>Microsoft Office PowerPoint</Application>
  <PresentationFormat>Personalizar</PresentationFormat>
  <Paragraphs>200</Paragraphs>
  <Slides>21</Slides>
  <Notes>21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13</vt:i4>
      </vt:variant>
      <vt:variant>
        <vt:lpstr>Títulos de slides</vt:lpstr>
      </vt:variant>
      <vt:variant>
        <vt:i4>21</vt:i4>
      </vt:variant>
    </vt:vector>
  </HeadingPairs>
  <TitlesOfParts>
    <vt:vector size="39" baseType="lpstr">
      <vt:lpstr>Arial</vt:lpstr>
      <vt:lpstr>Arial Narrow</vt:lpstr>
      <vt:lpstr>Calibri</vt:lpstr>
      <vt:lpstr>Courier New</vt:lpstr>
      <vt:lpstr>Wingdings</vt:lpstr>
      <vt:lpstr>Blank Slide</vt:lpstr>
      <vt:lpstr>Capa</vt:lpstr>
      <vt:lpstr>Objetivos</vt:lpstr>
      <vt:lpstr>Agenda</vt:lpstr>
      <vt:lpstr>Separata1</vt:lpstr>
      <vt:lpstr>Separata2</vt:lpstr>
      <vt:lpstr>Separata3</vt:lpstr>
      <vt:lpstr>Separata4</vt:lpstr>
      <vt:lpstr>Conteúdo1</vt:lpstr>
      <vt:lpstr>Conteúdo2</vt:lpstr>
      <vt:lpstr>Conteúdo3</vt:lpstr>
      <vt:lpstr>Vídeo</vt:lpstr>
      <vt:lpstr>Encerramento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Deborah Cristina Andrade da Silva</cp:lastModifiedBy>
  <cp:revision>249</cp:revision>
  <cp:lastPrinted>2017-01-30T19:00:37Z</cp:lastPrinted>
  <dcterms:created xsi:type="dcterms:W3CDTF">2017-01-30T18:54:37Z</dcterms:created>
  <dcterms:modified xsi:type="dcterms:W3CDTF">2018-01-11T19:14:00Z</dcterms:modified>
</cp:coreProperties>
</file>