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6.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7.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8.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9.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1.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1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9" r:id="rId1"/>
    <p:sldMasterId id="2147483721" r:id="rId2"/>
    <p:sldMasterId id="2147483674" r:id="rId3"/>
    <p:sldMasterId id="2147483676" r:id="rId4"/>
    <p:sldMasterId id="2147483678" r:id="rId5"/>
    <p:sldMasterId id="2147483680" r:id="rId6"/>
    <p:sldMasterId id="2147483682" r:id="rId7"/>
    <p:sldMasterId id="2147483713" r:id="rId8"/>
    <p:sldMasterId id="2147483684" r:id="rId9"/>
    <p:sldMasterId id="2147483687" r:id="rId10"/>
    <p:sldMasterId id="2147483695" r:id="rId11"/>
    <p:sldMasterId id="2147483689" r:id="rId12"/>
    <p:sldMasterId id="2147483693" r:id="rId13"/>
  </p:sldMasterIdLst>
  <p:notesMasterIdLst>
    <p:notesMasterId r:id="rId64"/>
  </p:notesMasterIdLst>
  <p:handoutMasterIdLst>
    <p:handoutMasterId r:id="rId65"/>
  </p:handoutMasterIdLst>
  <p:sldIdLst>
    <p:sldId id="274" r:id="rId14"/>
    <p:sldId id="317" r:id="rId15"/>
    <p:sldId id="344" r:id="rId16"/>
    <p:sldId id="345" r:id="rId17"/>
    <p:sldId id="346" r:id="rId18"/>
    <p:sldId id="319" r:id="rId19"/>
    <p:sldId id="320" r:id="rId20"/>
    <p:sldId id="321" r:id="rId21"/>
    <p:sldId id="322" r:id="rId22"/>
    <p:sldId id="323" r:id="rId23"/>
    <p:sldId id="324" r:id="rId24"/>
    <p:sldId id="325" r:id="rId25"/>
    <p:sldId id="326" r:id="rId26"/>
    <p:sldId id="327" r:id="rId27"/>
    <p:sldId id="328" r:id="rId28"/>
    <p:sldId id="329" r:id="rId29"/>
    <p:sldId id="330" r:id="rId30"/>
    <p:sldId id="331" r:id="rId31"/>
    <p:sldId id="332" r:id="rId32"/>
    <p:sldId id="333" r:id="rId33"/>
    <p:sldId id="334" r:id="rId34"/>
    <p:sldId id="335" r:id="rId35"/>
    <p:sldId id="336" r:id="rId36"/>
    <p:sldId id="337" r:id="rId37"/>
    <p:sldId id="338" r:id="rId38"/>
    <p:sldId id="339" r:id="rId39"/>
    <p:sldId id="340" r:id="rId40"/>
    <p:sldId id="341" r:id="rId41"/>
    <p:sldId id="342" r:id="rId42"/>
    <p:sldId id="305" r:id="rId43"/>
    <p:sldId id="349" r:id="rId44"/>
    <p:sldId id="350" r:id="rId45"/>
    <p:sldId id="351" r:id="rId46"/>
    <p:sldId id="352" r:id="rId47"/>
    <p:sldId id="353" r:id="rId48"/>
    <p:sldId id="354" r:id="rId49"/>
    <p:sldId id="355" r:id="rId50"/>
    <p:sldId id="356" r:id="rId51"/>
    <p:sldId id="357" r:id="rId52"/>
    <p:sldId id="358" r:id="rId53"/>
    <p:sldId id="359" r:id="rId54"/>
    <p:sldId id="360" r:id="rId55"/>
    <p:sldId id="361" r:id="rId56"/>
    <p:sldId id="362" r:id="rId57"/>
    <p:sldId id="363" r:id="rId58"/>
    <p:sldId id="348" r:id="rId59"/>
    <p:sldId id="347" r:id="rId60"/>
    <p:sldId id="306" r:id="rId61"/>
    <p:sldId id="299" r:id="rId62"/>
    <p:sldId id="268" r:id="rId63"/>
  </p:sldIdLst>
  <p:sldSz cx="16249650" cy="9144000"/>
  <p:notesSz cx="6858000" cy="9144000"/>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095"/>
    <a:srgbClr val="3E3776"/>
    <a:srgbClr val="565185"/>
    <a:srgbClr val="0C9ABE"/>
    <a:srgbClr val="ED9C2E"/>
    <a:srgbClr val="ACCAD2"/>
    <a:srgbClr val="7C8993"/>
    <a:srgbClr val="4A5C61"/>
    <a:srgbClr val="56E1DE"/>
    <a:srgbClr val="00B5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525"/>
  </p:normalViewPr>
  <p:slideViewPr>
    <p:cSldViewPr snapToGrid="0" snapToObjects="1">
      <p:cViewPr varScale="1">
        <p:scale>
          <a:sx n="91" d="100"/>
          <a:sy n="91" d="100"/>
        </p:scale>
        <p:origin x="138" y="66"/>
      </p:cViewPr>
      <p:guideLst/>
    </p:cSldViewPr>
  </p:slideViewPr>
  <p:notesTextViewPr>
    <p:cViewPr>
      <p:scale>
        <a:sx n="1" d="1"/>
        <a:sy n="1" d="1"/>
      </p:scale>
      <p:origin x="0" y="0"/>
    </p:cViewPr>
  </p:notesTextViewPr>
  <p:notesViewPr>
    <p:cSldViewPr snapToGrid="0" snapToObjects="1">
      <p:cViewPr varScale="1">
        <p:scale>
          <a:sx n="165" d="100"/>
          <a:sy n="165" d="100"/>
        </p:scale>
        <p:origin x="5432"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openxmlformats.org/officeDocument/2006/relationships/slide" Target="slides/slide50.xml"/><Relationship Id="rId68"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slide" Target="slides/slide45.xml"/><Relationship Id="rId66"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61" Type="http://schemas.openxmlformats.org/officeDocument/2006/relationships/slide" Target="slides/slide48.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viewProps" Target="viewProps.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12/12/2017</a:t>
            </a:fld>
            <a:endParaRPr lang="pt-B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12/12/2017</a:t>
            </a:fld>
            <a:endParaRPr lang="pt-BR"/>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4</a:t>
            </a:fld>
            <a:endParaRPr lang="uk-UA"/>
          </a:p>
        </p:txBody>
      </p:sp>
    </p:spTree>
    <p:extLst>
      <p:ext uri="{BB962C8B-B14F-4D97-AF65-F5344CB8AC3E}">
        <p14:creationId xmlns:p14="http://schemas.microsoft.com/office/powerpoint/2010/main" val="1592178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6</a:t>
            </a:fld>
            <a:endParaRPr lang="uk-UA"/>
          </a:p>
        </p:txBody>
      </p:sp>
    </p:spTree>
    <p:extLst>
      <p:ext uri="{BB962C8B-B14F-4D97-AF65-F5344CB8AC3E}">
        <p14:creationId xmlns:p14="http://schemas.microsoft.com/office/powerpoint/2010/main" val="1235144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30</a:t>
            </a:fld>
            <a:endParaRPr lang="uk-UA"/>
          </a:p>
        </p:txBody>
      </p:sp>
    </p:spTree>
    <p:extLst>
      <p:ext uri="{BB962C8B-B14F-4D97-AF65-F5344CB8AC3E}">
        <p14:creationId xmlns:p14="http://schemas.microsoft.com/office/powerpoint/2010/main" val="3813543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31</a:t>
            </a:fld>
            <a:endParaRPr lang="uk-UA"/>
          </a:p>
        </p:txBody>
      </p:sp>
    </p:spTree>
    <p:extLst>
      <p:ext uri="{BB962C8B-B14F-4D97-AF65-F5344CB8AC3E}">
        <p14:creationId xmlns:p14="http://schemas.microsoft.com/office/powerpoint/2010/main" val="2589658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37</a:t>
            </a:fld>
            <a:endParaRPr lang="uk-UA"/>
          </a:p>
        </p:txBody>
      </p:sp>
    </p:spTree>
    <p:extLst>
      <p:ext uri="{BB962C8B-B14F-4D97-AF65-F5344CB8AC3E}">
        <p14:creationId xmlns:p14="http://schemas.microsoft.com/office/powerpoint/2010/main" val="3648040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42</a:t>
            </a:fld>
            <a:endParaRPr lang="uk-UA"/>
          </a:p>
        </p:txBody>
      </p:sp>
    </p:spTree>
    <p:extLst>
      <p:ext uri="{BB962C8B-B14F-4D97-AF65-F5344CB8AC3E}">
        <p14:creationId xmlns:p14="http://schemas.microsoft.com/office/powerpoint/2010/main" val="2902995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47</a:t>
            </a:fld>
            <a:endParaRPr lang="uk-UA"/>
          </a:p>
        </p:txBody>
      </p:sp>
    </p:spTree>
    <p:extLst>
      <p:ext uri="{BB962C8B-B14F-4D97-AF65-F5344CB8AC3E}">
        <p14:creationId xmlns:p14="http://schemas.microsoft.com/office/powerpoint/2010/main" val="4002354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7.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22.emf"/><Relationship Id="rId3" Type="http://schemas.openxmlformats.org/officeDocument/2006/relationships/image" Target="../media/image17.png"/><Relationship Id="rId7" Type="http://schemas.openxmlformats.org/officeDocument/2006/relationships/image" Target="../media/image19.png"/><Relationship Id="rId12" Type="http://schemas.microsoft.com/office/2007/relationships/hdphoto" Target="../media/hdphoto5.wdp"/><Relationship Id="rId2" Type="http://schemas.openxmlformats.org/officeDocument/2006/relationships/image" Target="../media/image3.png"/><Relationship Id="rId1" Type="http://schemas.openxmlformats.org/officeDocument/2006/relationships/slideMaster" Target="../slideMasters/slideMaster13.xml"/><Relationship Id="rId6" Type="http://schemas.microsoft.com/office/2007/relationships/hdphoto" Target="../media/hdphoto2.wdp"/><Relationship Id="rId11" Type="http://schemas.openxmlformats.org/officeDocument/2006/relationships/image" Target="../media/image21.png"/><Relationship Id="rId5" Type="http://schemas.openxmlformats.org/officeDocument/2006/relationships/image" Target="../media/image18.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0.png"/></Relationships>
</file>

<file path=ppt/slideLayouts/_rels/slideLayout58.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22.emf"/><Relationship Id="rId3" Type="http://schemas.openxmlformats.org/officeDocument/2006/relationships/image" Target="../media/image17.png"/><Relationship Id="rId7" Type="http://schemas.openxmlformats.org/officeDocument/2006/relationships/image" Target="../media/image19.png"/><Relationship Id="rId12" Type="http://schemas.microsoft.com/office/2007/relationships/hdphoto" Target="../media/hdphoto5.wdp"/><Relationship Id="rId2" Type="http://schemas.openxmlformats.org/officeDocument/2006/relationships/image" Target="../media/image3.png"/><Relationship Id="rId1" Type="http://schemas.openxmlformats.org/officeDocument/2006/relationships/slideMaster" Target="../slideMasters/slideMaster13.xml"/><Relationship Id="rId6" Type="http://schemas.microsoft.com/office/2007/relationships/hdphoto" Target="../media/hdphoto2.wdp"/><Relationship Id="rId11" Type="http://schemas.openxmlformats.org/officeDocument/2006/relationships/image" Target="../media/image21.png"/><Relationship Id="rId5" Type="http://schemas.openxmlformats.org/officeDocument/2006/relationships/image" Target="../media/image18.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0.png"/></Relationships>
</file>

<file path=ppt/slideLayouts/_rels/slideLayout59.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22.emf"/><Relationship Id="rId3" Type="http://schemas.openxmlformats.org/officeDocument/2006/relationships/image" Target="../media/image17.png"/><Relationship Id="rId7" Type="http://schemas.openxmlformats.org/officeDocument/2006/relationships/image" Target="../media/image19.png"/><Relationship Id="rId12" Type="http://schemas.microsoft.com/office/2007/relationships/hdphoto" Target="../media/hdphoto5.wdp"/><Relationship Id="rId2" Type="http://schemas.openxmlformats.org/officeDocument/2006/relationships/image" Target="../media/image3.png"/><Relationship Id="rId1" Type="http://schemas.openxmlformats.org/officeDocument/2006/relationships/slideMaster" Target="../slideMasters/slideMaster13.xml"/><Relationship Id="rId6" Type="http://schemas.microsoft.com/office/2007/relationships/hdphoto" Target="../media/hdphoto2.wdp"/><Relationship Id="rId11" Type="http://schemas.openxmlformats.org/officeDocument/2006/relationships/image" Target="../media/image21.png"/><Relationship Id="rId5" Type="http://schemas.openxmlformats.org/officeDocument/2006/relationships/image" Target="../media/image18.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22.emf"/><Relationship Id="rId3" Type="http://schemas.openxmlformats.org/officeDocument/2006/relationships/image" Target="../media/image17.png"/><Relationship Id="rId7" Type="http://schemas.openxmlformats.org/officeDocument/2006/relationships/image" Target="../media/image19.png"/><Relationship Id="rId12" Type="http://schemas.microsoft.com/office/2007/relationships/hdphoto" Target="../media/hdphoto5.wdp"/><Relationship Id="rId2" Type="http://schemas.openxmlformats.org/officeDocument/2006/relationships/image" Target="../media/image3.png"/><Relationship Id="rId1" Type="http://schemas.openxmlformats.org/officeDocument/2006/relationships/slideMaster" Target="../slideMasters/slideMaster13.xml"/><Relationship Id="rId6" Type="http://schemas.microsoft.com/office/2007/relationships/hdphoto" Target="../media/hdphoto2.wdp"/><Relationship Id="rId11" Type="http://schemas.openxmlformats.org/officeDocument/2006/relationships/image" Target="../media/image21.png"/><Relationship Id="rId5" Type="http://schemas.openxmlformats.org/officeDocument/2006/relationships/image" Target="../media/image18.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0.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parata1">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494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údo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sp>
        <p:nvSpPr>
          <p:cNvPr id="9" name="Text Placeholder 8"/>
          <p:cNvSpPr>
            <a:spLocks noGrp="1"/>
          </p:cNvSpPr>
          <p:nvPr>
            <p:ph type="body" sz="quarter" idx="10" hasCustomPrompt="1"/>
          </p:nvPr>
        </p:nvSpPr>
        <p:spPr>
          <a:xfrm>
            <a:off x="4797482" y="279706"/>
            <a:ext cx="9238130"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cxnSp>
        <p:nvCxnSpPr>
          <p:cNvPr id="6" name="Straight Connector 5"/>
          <p:cNvCxnSpPr/>
          <p:nvPr userDrawn="1"/>
        </p:nvCxnSpPr>
        <p:spPr>
          <a:xfrm flipH="1">
            <a:off x="4427200" y="711797"/>
            <a:ext cx="356835" cy="0"/>
          </a:xfrm>
          <a:prstGeom prst="line">
            <a:avLst/>
          </a:prstGeom>
          <a:noFill/>
          <a:ln w="69850" cap="flat" cmpd="sng" algn="ctr">
            <a:solidFill>
              <a:srgbClr val="ED9C2E"/>
            </a:solidFill>
            <a:prstDash val="solid"/>
            <a:miter lim="800000"/>
          </a:ln>
          <a:effectLst/>
        </p:spPr>
      </p:cxnSp>
      <p:sp>
        <p:nvSpPr>
          <p:cNvPr id="7" name="Content Placeholder 3"/>
          <p:cNvSpPr>
            <a:spLocks noGrp="1"/>
          </p:cNvSpPr>
          <p:nvPr>
            <p:ph sz="quarter" idx="11"/>
          </p:nvPr>
        </p:nvSpPr>
        <p:spPr>
          <a:xfrm>
            <a:off x="5139565" y="1371600"/>
            <a:ext cx="8896047"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3855594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6"/>
                                        </p:tgtEl>
                                      </p:cBhvr>
                                    </p:animEffect>
                                    <p:animScale>
                                      <p:cBhvr>
                                        <p:cTn id="7" dur="1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tivos">
    <p:spTree>
      <p:nvGrpSpPr>
        <p:cNvPr id="1" name=""/>
        <p:cNvGrpSpPr/>
        <p:nvPr/>
      </p:nvGrpSpPr>
      <p:grpSpPr>
        <a:xfrm>
          <a:off x="0" y="0"/>
          <a:ext cx="0" cy="0"/>
          <a:chOff x="0" y="0"/>
          <a:chExt cx="0" cy="0"/>
        </a:xfrm>
      </p:grpSpPr>
      <p:sp>
        <p:nvSpPr>
          <p:cNvPr id="25" name="Rectangle 24"/>
          <p:cNvSpPr/>
          <p:nvPr userDrawn="1"/>
        </p:nvSpPr>
        <p:spPr>
          <a:xfrm>
            <a:off x="0" y="0"/>
            <a:ext cx="1704443" cy="9144000"/>
          </a:xfrm>
          <a:prstGeom prst="rect">
            <a:avLst/>
          </a:prstGeom>
          <a:solidFill>
            <a:srgbClr val="EFF0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5709" y="358818"/>
            <a:ext cx="1780666" cy="714305"/>
          </a:xfrm>
          <a:prstGeom prst="rect">
            <a:avLst/>
          </a:prstGeom>
        </p:spPr>
      </p:pic>
      <p:sp>
        <p:nvSpPr>
          <p:cNvPr id="32" name="Text Placeholder 8"/>
          <p:cNvSpPr>
            <a:spLocks noGrp="1"/>
          </p:cNvSpPr>
          <p:nvPr>
            <p:ph type="body" sz="quarter" idx="10" hasCustomPrompt="1"/>
          </p:nvPr>
        </p:nvSpPr>
        <p:spPr>
          <a:xfrm>
            <a:off x="1843803" y="1618037"/>
            <a:ext cx="7162085" cy="581154"/>
          </a:xfrm>
          <a:prstGeom prst="rect">
            <a:avLst/>
          </a:prstGeom>
        </p:spPr>
        <p:txBody>
          <a:bodyPr/>
          <a:lstStyle>
            <a:lvl1pPr marL="0" indent="0" algn="l">
              <a:buNone/>
              <a:defRPr sz="3950" b="1" baseline="0">
                <a:solidFill>
                  <a:schemeClr val="accent6"/>
                </a:solidFill>
                <a:latin typeface="Arial Narrow" charset="0"/>
                <a:ea typeface="Arial Narrow" charset="0"/>
                <a:cs typeface="Arial Narrow" charset="0"/>
              </a:defRPr>
            </a:lvl1pPr>
          </a:lstStyle>
          <a:p>
            <a:pPr lvl="0"/>
            <a:r>
              <a:rPr lang="en-US"/>
              <a:t>OBJETIVOS</a:t>
            </a:r>
            <a:endParaRPr lang="pt-BR"/>
          </a:p>
        </p:txBody>
      </p:sp>
      <p:sp>
        <p:nvSpPr>
          <p:cNvPr id="6" name="TextBox 5"/>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
        <p:nvSpPr>
          <p:cNvPr id="7" name="Content Placeholder 3"/>
          <p:cNvSpPr>
            <a:spLocks noGrp="1"/>
          </p:cNvSpPr>
          <p:nvPr>
            <p:ph sz="quarter" idx="11"/>
          </p:nvPr>
        </p:nvSpPr>
        <p:spPr>
          <a:xfrm>
            <a:off x="1843803" y="2451905"/>
            <a:ext cx="7162085" cy="3411014"/>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140995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500"/>
                                        <p:tgtEl>
                                          <p:spTgt spid="3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2">
                                            <p:txEl>
                                              <p:pRg st="0" end="0"/>
                                            </p:txEl>
                                          </p:spTgt>
                                        </p:tgtEl>
                                      </p:cBhvr>
                                    </p:animEffect>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build="p">
        <p:tmplLst>
          <p:tmpl lvl="1">
            <p:tnLst>
              <p:par>
                <p:cTn presetID="1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p:tgtEl>
                          <p:spTgt spid="32"/>
                        </p:tgtEl>
                        <p:attrNameLst>
                          <p:attrName>ppt_x</p:attrName>
                        </p:attrNameLst>
                      </p:cBhvr>
                      <p:tavLst>
                        <p:tav tm="0">
                          <p:val>
                            <p:strVal val="#ppt_x-#ppt_w*1.125000"/>
                          </p:val>
                        </p:tav>
                        <p:tav tm="100000">
                          <p:val>
                            <p:strVal val="#ppt_x"/>
                          </p:val>
                        </p:tav>
                      </p:tavLst>
                    </p:anim>
                    <p:animEffect transition="in" filter="wipe(right)">
                      <p:cBhvr>
                        <p:cTn dur="500"/>
                        <p:tgtEl>
                          <p:spTgt spid="32"/>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bjetivos_restrito">
    <p:spTree>
      <p:nvGrpSpPr>
        <p:cNvPr id="1" name=""/>
        <p:cNvGrpSpPr/>
        <p:nvPr/>
      </p:nvGrpSpPr>
      <p:grpSpPr>
        <a:xfrm>
          <a:off x="0" y="0"/>
          <a:ext cx="0" cy="0"/>
          <a:chOff x="0" y="0"/>
          <a:chExt cx="0" cy="0"/>
        </a:xfrm>
      </p:grpSpPr>
      <p:sp>
        <p:nvSpPr>
          <p:cNvPr id="25" name="Rectangle 24"/>
          <p:cNvSpPr/>
          <p:nvPr userDrawn="1"/>
        </p:nvSpPr>
        <p:spPr>
          <a:xfrm>
            <a:off x="0" y="0"/>
            <a:ext cx="1704443" cy="9144000"/>
          </a:xfrm>
          <a:prstGeom prst="rect">
            <a:avLst/>
          </a:prstGeom>
          <a:solidFill>
            <a:srgbClr val="EFF0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5709" y="358818"/>
            <a:ext cx="1780666" cy="714305"/>
          </a:xfrm>
          <a:prstGeom prst="rect">
            <a:avLst/>
          </a:prstGeom>
        </p:spPr>
      </p:pic>
      <p:sp>
        <p:nvSpPr>
          <p:cNvPr id="32" name="Text Placeholder 8"/>
          <p:cNvSpPr>
            <a:spLocks noGrp="1"/>
          </p:cNvSpPr>
          <p:nvPr>
            <p:ph type="body" sz="quarter" idx="10" hasCustomPrompt="1"/>
          </p:nvPr>
        </p:nvSpPr>
        <p:spPr>
          <a:xfrm>
            <a:off x="1843803" y="1618037"/>
            <a:ext cx="7162085" cy="581154"/>
          </a:xfrm>
          <a:prstGeom prst="rect">
            <a:avLst/>
          </a:prstGeom>
        </p:spPr>
        <p:txBody>
          <a:bodyPr/>
          <a:lstStyle>
            <a:lvl1pPr marL="0" indent="0" algn="l">
              <a:buNone/>
              <a:defRPr sz="3950" b="1" baseline="0">
                <a:solidFill>
                  <a:schemeClr val="accent6"/>
                </a:solidFill>
                <a:latin typeface="Arial Narrow" charset="0"/>
                <a:ea typeface="Arial Narrow" charset="0"/>
                <a:cs typeface="Arial Narrow" charset="0"/>
              </a:defRPr>
            </a:lvl1pPr>
          </a:lstStyle>
          <a:p>
            <a:pPr lvl="0"/>
            <a:r>
              <a:rPr lang="en-US"/>
              <a:t>OBJETIVOS</a:t>
            </a:r>
            <a:endParaRPr lang="pt-BR"/>
          </a:p>
        </p:txBody>
      </p:sp>
      <p:sp>
        <p:nvSpPr>
          <p:cNvPr id="6" name="TextBox 5"/>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
        <p:nvSpPr>
          <p:cNvPr id="7" name="Content Placeholder 3"/>
          <p:cNvSpPr>
            <a:spLocks noGrp="1"/>
          </p:cNvSpPr>
          <p:nvPr>
            <p:ph sz="quarter" idx="11"/>
          </p:nvPr>
        </p:nvSpPr>
        <p:spPr>
          <a:xfrm>
            <a:off x="1843803" y="2451905"/>
            <a:ext cx="7162085" cy="3411014"/>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9" name="Group 8"/>
          <p:cNvGrpSpPr/>
          <p:nvPr userDrawn="1"/>
        </p:nvGrpSpPr>
        <p:grpSpPr>
          <a:xfrm>
            <a:off x="14040091" y="8377518"/>
            <a:ext cx="2209559" cy="538407"/>
            <a:chOff x="13828485" y="8377518"/>
            <a:chExt cx="2421165" cy="538407"/>
          </a:xfrm>
        </p:grpSpPr>
        <p:sp>
          <p:nvSpPr>
            <p:cNvPr id="10" name="Snip Diagonal Corner Rectangle 9"/>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1" name="Snip Diagonal Corner Rectangle 10"/>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317097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500"/>
                                        <p:tgtEl>
                                          <p:spTgt spid="3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2">
                                            <p:txEl>
                                              <p:pRg st="0" end="0"/>
                                            </p:txEl>
                                          </p:spTgt>
                                        </p:tgtEl>
                                      </p:cBhvr>
                                    </p:animEffect>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par>
                                <p:cTn id="13" presetID="1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ppt_x</p:attrName>
                                        </p:attrNameLst>
                                      </p:cBhvr>
                                      <p:tavLst>
                                        <p:tav tm="0">
                                          <p:val>
                                            <p:strVal val="#ppt_x+#ppt_w*1.125000"/>
                                          </p:val>
                                        </p:tav>
                                        <p:tav tm="100000">
                                          <p:val>
                                            <p:strVal val="#ppt_x"/>
                                          </p:val>
                                        </p:tav>
                                      </p:tavLst>
                                    </p:anim>
                                    <p:animEffect transition="in" filter="wipe(left)">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build="p">
        <p:tmplLst>
          <p:tmpl lvl="1">
            <p:tnLst>
              <p:par>
                <p:cTn presetID="1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p:tgtEl>
                          <p:spTgt spid="32"/>
                        </p:tgtEl>
                        <p:attrNameLst>
                          <p:attrName>ppt_x</p:attrName>
                        </p:attrNameLst>
                      </p:cBhvr>
                      <p:tavLst>
                        <p:tav tm="0">
                          <p:val>
                            <p:strVal val="#ppt_x-#ppt_w*1.125000"/>
                          </p:val>
                        </p:tav>
                        <p:tav tm="100000">
                          <p:val>
                            <p:strVal val="#ppt_x"/>
                          </p:val>
                        </p:tav>
                      </p:tavLst>
                    </p:anim>
                    <p:animEffect transition="in" filter="wipe(right)">
                      <p:cBhvr>
                        <p:cTn dur="500"/>
                        <p:tgtEl>
                          <p:spTgt spid="32"/>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bjetivos_confidencial">
    <p:spTree>
      <p:nvGrpSpPr>
        <p:cNvPr id="1" name=""/>
        <p:cNvGrpSpPr/>
        <p:nvPr/>
      </p:nvGrpSpPr>
      <p:grpSpPr>
        <a:xfrm>
          <a:off x="0" y="0"/>
          <a:ext cx="0" cy="0"/>
          <a:chOff x="0" y="0"/>
          <a:chExt cx="0" cy="0"/>
        </a:xfrm>
      </p:grpSpPr>
      <p:sp>
        <p:nvSpPr>
          <p:cNvPr id="25" name="Rectangle 24"/>
          <p:cNvSpPr/>
          <p:nvPr userDrawn="1"/>
        </p:nvSpPr>
        <p:spPr>
          <a:xfrm>
            <a:off x="0" y="0"/>
            <a:ext cx="1704443" cy="9144000"/>
          </a:xfrm>
          <a:prstGeom prst="rect">
            <a:avLst/>
          </a:prstGeom>
          <a:solidFill>
            <a:srgbClr val="EFF0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5709" y="358818"/>
            <a:ext cx="1780666" cy="714305"/>
          </a:xfrm>
          <a:prstGeom prst="rect">
            <a:avLst/>
          </a:prstGeom>
        </p:spPr>
      </p:pic>
      <p:sp>
        <p:nvSpPr>
          <p:cNvPr id="32" name="Text Placeholder 8"/>
          <p:cNvSpPr>
            <a:spLocks noGrp="1"/>
          </p:cNvSpPr>
          <p:nvPr>
            <p:ph type="body" sz="quarter" idx="10" hasCustomPrompt="1"/>
          </p:nvPr>
        </p:nvSpPr>
        <p:spPr>
          <a:xfrm>
            <a:off x="1843803" y="1618037"/>
            <a:ext cx="7162085" cy="581154"/>
          </a:xfrm>
          <a:prstGeom prst="rect">
            <a:avLst/>
          </a:prstGeom>
        </p:spPr>
        <p:txBody>
          <a:bodyPr/>
          <a:lstStyle>
            <a:lvl1pPr marL="0" indent="0" algn="l">
              <a:buNone/>
              <a:defRPr sz="3950" b="1" baseline="0">
                <a:solidFill>
                  <a:schemeClr val="accent6"/>
                </a:solidFill>
                <a:latin typeface="Arial Narrow" charset="0"/>
                <a:ea typeface="Arial Narrow" charset="0"/>
                <a:cs typeface="Arial Narrow" charset="0"/>
              </a:defRPr>
            </a:lvl1pPr>
          </a:lstStyle>
          <a:p>
            <a:pPr lvl="0"/>
            <a:r>
              <a:rPr lang="en-US"/>
              <a:t>OBJETIVOS</a:t>
            </a:r>
            <a:endParaRPr lang="pt-BR"/>
          </a:p>
        </p:txBody>
      </p:sp>
      <p:sp>
        <p:nvSpPr>
          <p:cNvPr id="6" name="TextBox 5"/>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
        <p:nvSpPr>
          <p:cNvPr id="7" name="Content Placeholder 3"/>
          <p:cNvSpPr>
            <a:spLocks noGrp="1"/>
          </p:cNvSpPr>
          <p:nvPr>
            <p:ph sz="quarter" idx="11"/>
          </p:nvPr>
        </p:nvSpPr>
        <p:spPr>
          <a:xfrm>
            <a:off x="1843803" y="2451905"/>
            <a:ext cx="7162085" cy="3411014"/>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9" name="Group 8"/>
          <p:cNvGrpSpPr/>
          <p:nvPr userDrawn="1"/>
        </p:nvGrpSpPr>
        <p:grpSpPr>
          <a:xfrm>
            <a:off x="13581589" y="8377518"/>
            <a:ext cx="2668061" cy="538407"/>
            <a:chOff x="13581589" y="625438"/>
            <a:chExt cx="2668061" cy="538407"/>
          </a:xfrm>
        </p:grpSpPr>
        <p:sp>
          <p:nvSpPr>
            <p:cNvPr id="10" name="Snip Diagonal Corner Rectangle 9"/>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1" name="Snip Diagonal Corner Rectangle 10"/>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19495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500"/>
                                        <p:tgtEl>
                                          <p:spTgt spid="3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2">
                                            <p:txEl>
                                              <p:pRg st="0" end="0"/>
                                            </p:txEl>
                                          </p:spTgt>
                                        </p:tgtEl>
                                      </p:cBhvr>
                                    </p:animEffect>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par>
                                <p:cTn id="13" presetID="1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ppt_x</p:attrName>
                                        </p:attrNameLst>
                                      </p:cBhvr>
                                      <p:tavLst>
                                        <p:tav tm="0">
                                          <p:val>
                                            <p:strVal val="#ppt_x+#ppt_w*1.125000"/>
                                          </p:val>
                                        </p:tav>
                                        <p:tav tm="100000">
                                          <p:val>
                                            <p:strVal val="#ppt_x"/>
                                          </p:val>
                                        </p:tav>
                                      </p:tavLst>
                                    </p:anim>
                                    <p:animEffect transition="in" filter="wipe(left)">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build="p">
        <p:tmplLst>
          <p:tmpl lvl="1">
            <p:tnLst>
              <p:par>
                <p:cTn presetID="1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p:tgtEl>
                          <p:spTgt spid="32"/>
                        </p:tgtEl>
                        <p:attrNameLst>
                          <p:attrName>ppt_x</p:attrName>
                        </p:attrNameLst>
                      </p:cBhvr>
                      <p:tavLst>
                        <p:tav tm="0">
                          <p:val>
                            <p:strVal val="#ppt_x-#ppt_w*1.125000"/>
                          </p:val>
                        </p:tav>
                        <p:tav tm="100000">
                          <p:val>
                            <p:strVal val="#ppt_x"/>
                          </p:val>
                        </p:tav>
                      </p:tavLst>
                    </p:anim>
                    <p:animEffect transition="in" filter="wipe(right)">
                      <p:cBhvr>
                        <p:cTn dur="500"/>
                        <p:tgtEl>
                          <p:spTgt spid="32"/>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bjetivos_interno">
    <p:spTree>
      <p:nvGrpSpPr>
        <p:cNvPr id="1" name=""/>
        <p:cNvGrpSpPr/>
        <p:nvPr/>
      </p:nvGrpSpPr>
      <p:grpSpPr>
        <a:xfrm>
          <a:off x="0" y="0"/>
          <a:ext cx="0" cy="0"/>
          <a:chOff x="0" y="0"/>
          <a:chExt cx="0" cy="0"/>
        </a:xfrm>
      </p:grpSpPr>
      <p:sp>
        <p:nvSpPr>
          <p:cNvPr id="25" name="Rectangle 24"/>
          <p:cNvSpPr/>
          <p:nvPr userDrawn="1"/>
        </p:nvSpPr>
        <p:spPr>
          <a:xfrm>
            <a:off x="0" y="0"/>
            <a:ext cx="1704443" cy="9144000"/>
          </a:xfrm>
          <a:prstGeom prst="rect">
            <a:avLst/>
          </a:prstGeom>
          <a:solidFill>
            <a:srgbClr val="EFF0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5709" y="358818"/>
            <a:ext cx="1780666" cy="714305"/>
          </a:xfrm>
          <a:prstGeom prst="rect">
            <a:avLst/>
          </a:prstGeom>
        </p:spPr>
      </p:pic>
      <p:sp>
        <p:nvSpPr>
          <p:cNvPr id="32" name="Text Placeholder 8"/>
          <p:cNvSpPr>
            <a:spLocks noGrp="1"/>
          </p:cNvSpPr>
          <p:nvPr>
            <p:ph type="body" sz="quarter" idx="10" hasCustomPrompt="1"/>
          </p:nvPr>
        </p:nvSpPr>
        <p:spPr>
          <a:xfrm>
            <a:off x="1843803" y="1618037"/>
            <a:ext cx="7162085" cy="581154"/>
          </a:xfrm>
          <a:prstGeom prst="rect">
            <a:avLst/>
          </a:prstGeom>
        </p:spPr>
        <p:txBody>
          <a:bodyPr/>
          <a:lstStyle>
            <a:lvl1pPr marL="0" indent="0" algn="l">
              <a:buNone/>
              <a:defRPr sz="3950" b="1" baseline="0">
                <a:solidFill>
                  <a:schemeClr val="accent6"/>
                </a:solidFill>
                <a:latin typeface="Arial Narrow" charset="0"/>
                <a:ea typeface="Arial Narrow" charset="0"/>
                <a:cs typeface="Arial Narrow" charset="0"/>
              </a:defRPr>
            </a:lvl1pPr>
          </a:lstStyle>
          <a:p>
            <a:pPr lvl="0"/>
            <a:r>
              <a:rPr lang="en-US"/>
              <a:t>OBJETIVOS</a:t>
            </a:r>
            <a:endParaRPr lang="pt-BR"/>
          </a:p>
        </p:txBody>
      </p:sp>
      <p:sp>
        <p:nvSpPr>
          <p:cNvPr id="6" name="TextBox 5"/>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
        <p:nvSpPr>
          <p:cNvPr id="7" name="Content Placeholder 3"/>
          <p:cNvSpPr>
            <a:spLocks noGrp="1"/>
          </p:cNvSpPr>
          <p:nvPr>
            <p:ph sz="quarter" idx="11"/>
          </p:nvPr>
        </p:nvSpPr>
        <p:spPr>
          <a:xfrm>
            <a:off x="1843803" y="2451905"/>
            <a:ext cx="7162085" cy="3411014"/>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12" name="Group 11"/>
          <p:cNvGrpSpPr/>
          <p:nvPr userDrawn="1"/>
        </p:nvGrpSpPr>
        <p:grpSpPr>
          <a:xfrm>
            <a:off x="14040091" y="8377518"/>
            <a:ext cx="2209559" cy="538407"/>
            <a:chOff x="14040091" y="625438"/>
            <a:chExt cx="2209559" cy="538407"/>
          </a:xfrm>
        </p:grpSpPr>
        <p:sp>
          <p:nvSpPr>
            <p:cNvPr id="13" name="Snip Diagonal Corner Rectangle 12"/>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4" name="Snip Diagonal Corner Rectangle 13"/>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95999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500"/>
                                        <p:tgtEl>
                                          <p:spTgt spid="3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2">
                                            <p:txEl>
                                              <p:pRg st="0" end="0"/>
                                            </p:txEl>
                                          </p:spTgt>
                                        </p:tgtEl>
                                      </p:cBhvr>
                                    </p:animEffect>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par>
                                <p:cTn id="13" presetID="1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p:tgtEl>
                                          <p:spTgt spid="12"/>
                                        </p:tgtEl>
                                        <p:attrNameLst>
                                          <p:attrName>ppt_x</p:attrName>
                                        </p:attrNameLst>
                                      </p:cBhvr>
                                      <p:tavLst>
                                        <p:tav tm="0">
                                          <p:val>
                                            <p:strVal val="#ppt_x+#ppt_w*1.125000"/>
                                          </p:val>
                                        </p:tav>
                                        <p:tav tm="100000">
                                          <p:val>
                                            <p:strVal val="#ppt_x"/>
                                          </p:val>
                                        </p:tav>
                                      </p:tavLst>
                                    </p:anim>
                                    <p:animEffect transition="in" filter="wipe(left)">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build="p">
        <p:tmplLst>
          <p:tmpl lvl="1">
            <p:tnLst>
              <p:par>
                <p:cTn presetID="1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p:tgtEl>
                          <p:spTgt spid="32"/>
                        </p:tgtEl>
                        <p:attrNameLst>
                          <p:attrName>ppt_x</p:attrName>
                        </p:attrNameLst>
                      </p:cBhvr>
                      <p:tavLst>
                        <p:tav tm="0">
                          <p:val>
                            <p:strVal val="#ppt_x-#ppt_w*1.125000"/>
                          </p:val>
                        </p:tav>
                        <p:tav tm="100000">
                          <p:val>
                            <p:strVal val="#ppt_x"/>
                          </p:val>
                        </p:tav>
                      </p:tavLst>
                    </p:anim>
                    <p:animEffect transition="in" filter="wipe(right)">
                      <p:cBhvr>
                        <p:cTn dur="500"/>
                        <p:tgtEl>
                          <p:spTgt spid="3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spTree>
    <p:extLst>
      <p:ext uri="{BB962C8B-B14F-4D97-AF65-F5344CB8AC3E}">
        <p14:creationId xmlns:p14="http://schemas.microsoft.com/office/powerpoint/2010/main" val="949405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eparata1">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4893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eparata2">
    <p:spTree>
      <p:nvGrpSpPr>
        <p:cNvPr id="1" name=""/>
        <p:cNvGrpSpPr/>
        <p:nvPr/>
      </p:nvGrpSpPr>
      <p:grpSpPr>
        <a:xfrm>
          <a:off x="0" y="0"/>
          <a:ext cx="0" cy="0"/>
          <a:chOff x="0" y="0"/>
          <a:chExt cx="0" cy="0"/>
        </a:xfrm>
      </p:grpSpPr>
      <p:cxnSp>
        <p:nvCxnSpPr>
          <p:cNvPr id="19" name="Straight Connector 18"/>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2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chemeClr val="accent6"/>
                </a:solidFill>
                <a:latin typeface="Arial Narrow" charset="0"/>
                <a:ea typeface="Arial Narrow" charset="0"/>
                <a:cs typeface="Arial Narrow" charset="0"/>
              </a:defRPr>
            </a:lvl1pPr>
          </a:lstStyle>
          <a:p>
            <a:pPr lvl="0"/>
            <a:r>
              <a:rPr lang="en-US"/>
              <a:t>02</a:t>
            </a:r>
            <a:endParaRPr lang="pt-BR"/>
          </a:p>
        </p:txBody>
      </p:sp>
      <p:sp>
        <p:nvSpPr>
          <p:cNvPr id="2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6"/>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633"/>
            <a:ext cx="1759351" cy="641097"/>
          </a:xfrm>
          <a:prstGeom prst="rect">
            <a:avLst/>
          </a:prstGeom>
        </p:spPr>
      </p:pic>
      <p:sp>
        <p:nvSpPr>
          <p:cNvPr id="13" name="Rectangle 12"/>
          <p:cNvSpPr/>
          <p:nvPr userDrawn="1"/>
        </p:nvSpPr>
        <p:spPr>
          <a:xfrm>
            <a:off x="3950838" y="2118166"/>
            <a:ext cx="9387068" cy="5463251"/>
          </a:xfrm>
          <a:prstGeom prst="rect">
            <a:avLst/>
          </a:prstGeom>
          <a:noFill/>
          <a:ln w="1270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4" name="Straight Connector 13"/>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5" name="Cross 14"/>
          <p:cNvSpPr/>
          <p:nvPr userDrawn="1"/>
        </p:nvSpPr>
        <p:spPr>
          <a:xfrm>
            <a:off x="13126664" y="7371995"/>
            <a:ext cx="412858" cy="409217"/>
          </a:xfrm>
          <a:prstGeom prst="plus">
            <a:avLst>
              <a:gd name="adj" fmla="val 35619"/>
            </a:avLst>
          </a:prstGeom>
          <a:solidFill>
            <a:srgbClr val="FFFFFF"/>
          </a:solidFill>
          <a:ln w="635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6" name="Rectangle 15"/>
          <p:cNvSpPr/>
          <p:nvPr userDrawn="1"/>
        </p:nvSpPr>
        <p:spPr>
          <a:xfrm>
            <a:off x="5278055" y="3796496"/>
            <a:ext cx="9745883" cy="5509550"/>
          </a:xfrm>
          <a:prstGeom prst="rect">
            <a:avLst/>
          </a:prstGeom>
          <a:noFill/>
          <a:ln w="127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spTree>
    <p:extLst>
      <p:ext uri="{BB962C8B-B14F-4D97-AF65-F5344CB8AC3E}">
        <p14:creationId xmlns:p14="http://schemas.microsoft.com/office/powerpoint/2010/main" val="560097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500"/>
                                        <p:tgtEl>
                                          <p:spTgt spid="24">
                                            <p:txEl>
                                              <p:pRg st="0" end="0"/>
                                            </p:txEl>
                                          </p:spTgt>
                                        </p:tgtEl>
                                      </p:cBhvr>
                                    </p:animEffect>
                                    <p:anim calcmode="lin" valueType="num">
                                      <p:cBhvr>
                                        <p:cTn id="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24">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anim calcmode="lin" valueType="num">
                                      <p:cBhvr>
                                        <p:cTn id="16"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25">
                                            <p:txEl>
                                              <p:pRg st="0" end="0"/>
                                            </p:txEl>
                                          </p:spTgt>
                                        </p:tgtEl>
                                        <p:attrNameLst>
                                          <p:attrName>ppt_y</p:attrName>
                                        </p:attrNameLst>
                                      </p:cBhvr>
                                      <p:tavLst>
                                        <p:tav tm="0">
                                          <p:val>
                                            <p:strVal val="#ppt_y-.1"/>
                                          </p:val>
                                        </p:tav>
                                        <p:tav tm="100000">
                                          <p:val>
                                            <p:strVal val="#ppt_y"/>
                                          </p:val>
                                        </p:tav>
                                      </p:tavLst>
                                    </p:anim>
                                  </p:childTnLst>
                                </p:cTn>
                              </p:par>
                              <p:par>
                                <p:cTn id="18" presetID="26" presetClass="emph" presetSubtype="0" repeatCount="5000" fill="hold" nodeType="withEffect">
                                  <p:stCondLst>
                                    <p:cond delay="0"/>
                                  </p:stCondLst>
                                  <p:childTnLst>
                                    <p:animEffect transition="out" filter="fade">
                                      <p:cBhvr>
                                        <p:cTn id="19" dur="200" tmFilter="0, 0; .2, .5; .8, .5; 1, 0"/>
                                        <p:tgtEl>
                                          <p:spTgt spid="14"/>
                                        </p:tgtEl>
                                      </p:cBhvr>
                                    </p:animEffect>
                                    <p:animScale>
                                      <p:cBhvr>
                                        <p:cTn id="20" dur="100" autoRev="1" fill="hold"/>
                                        <p:tgtEl>
                                          <p:spTgt spid="14"/>
                                        </p:tgtEl>
                                      </p:cBhvr>
                                      <p:by x="105000" y="105000"/>
                                    </p:animScale>
                                  </p:childTnLst>
                                </p:cTn>
                              </p:par>
                              <p:par>
                                <p:cTn id="21" presetID="18" presetClass="entr" presetSubtype="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Right)">
                                      <p:cBhvr>
                                        <p:cTn id="23" dur="500"/>
                                        <p:tgtEl>
                                          <p:spTgt spid="13"/>
                                        </p:tgtEl>
                                      </p:cBhvr>
                                    </p:animEffect>
                                  </p:childTnLst>
                                </p:cTn>
                              </p:par>
                              <p:par>
                                <p:cTn id="24" presetID="49" presetClass="entr" presetSubtype="0" decel="100000" fill="hold" grpId="0" nodeType="withEffect">
                                  <p:stCondLst>
                                    <p:cond delay="30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 calcmode="lin" valueType="num">
                                      <p:cBhvr>
                                        <p:cTn id="28" dur="500" fill="hold"/>
                                        <p:tgtEl>
                                          <p:spTgt spid="15"/>
                                        </p:tgtEl>
                                        <p:attrNameLst>
                                          <p:attrName>style.rotation</p:attrName>
                                        </p:attrNameLst>
                                      </p:cBhvr>
                                      <p:tavLst>
                                        <p:tav tm="0">
                                          <p:val>
                                            <p:fltVal val="360"/>
                                          </p:val>
                                        </p:tav>
                                        <p:tav tm="100000">
                                          <p:val>
                                            <p:fltVal val="0"/>
                                          </p:val>
                                        </p:tav>
                                      </p:tavLst>
                                    </p:anim>
                                    <p:animEffect transition="in" filter="fade">
                                      <p:cBhvr>
                                        <p:cTn id="29" dur="500"/>
                                        <p:tgtEl>
                                          <p:spTgt spid="15"/>
                                        </p:tgtEl>
                                      </p:cBhvr>
                                    </p:animEffect>
                                  </p:childTnLst>
                                </p:cTn>
                              </p:par>
                              <p:par>
                                <p:cTn id="30" presetID="18" presetClass="entr" presetSubtype="9" fill="hold" grpId="0" nodeType="withEffect">
                                  <p:stCondLst>
                                    <p:cond delay="300"/>
                                  </p:stCondLst>
                                  <p:childTnLst>
                                    <p:set>
                                      <p:cBhvr>
                                        <p:cTn id="31" dur="1" fill="hold">
                                          <p:stCondLst>
                                            <p:cond delay="0"/>
                                          </p:stCondLst>
                                        </p:cTn>
                                        <p:tgtEl>
                                          <p:spTgt spid="16"/>
                                        </p:tgtEl>
                                        <p:attrNameLst>
                                          <p:attrName>style.visibility</p:attrName>
                                        </p:attrNameLst>
                                      </p:cBhvr>
                                      <p:to>
                                        <p:strVal val="visible"/>
                                      </p:to>
                                    </p:set>
                                    <p:animEffect transition="in" filter="strips(upLeft)">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42"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7"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13" grpId="0" animBg="1"/>
      <p:bldP spid="15" grpId="0" animBg="1"/>
      <p:bldP spid="16"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onteúdo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sp>
        <p:nvSpPr>
          <p:cNvPr id="9" name="Text Placeholder 8"/>
          <p:cNvSpPr>
            <a:spLocks noGrp="1"/>
          </p:cNvSpPr>
          <p:nvPr>
            <p:ph type="body" sz="quarter" idx="10" hasCustomPrompt="1"/>
          </p:nvPr>
        </p:nvSpPr>
        <p:spPr>
          <a:xfrm>
            <a:off x="4797482" y="279706"/>
            <a:ext cx="9238130"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cxnSp>
        <p:nvCxnSpPr>
          <p:cNvPr id="6" name="Straight Connector 5"/>
          <p:cNvCxnSpPr/>
          <p:nvPr userDrawn="1"/>
        </p:nvCxnSpPr>
        <p:spPr>
          <a:xfrm flipH="1">
            <a:off x="4427200" y="711797"/>
            <a:ext cx="356835" cy="0"/>
          </a:xfrm>
          <a:prstGeom prst="line">
            <a:avLst/>
          </a:prstGeom>
          <a:noFill/>
          <a:ln w="69850" cap="flat" cmpd="sng" algn="ctr">
            <a:solidFill>
              <a:srgbClr val="ED9C2E"/>
            </a:solidFill>
            <a:prstDash val="solid"/>
            <a:miter lim="800000"/>
          </a:ln>
          <a:effectLst/>
        </p:spPr>
      </p:cxnSp>
      <p:sp>
        <p:nvSpPr>
          <p:cNvPr id="7" name="Content Placeholder 3"/>
          <p:cNvSpPr>
            <a:spLocks noGrp="1"/>
          </p:cNvSpPr>
          <p:nvPr>
            <p:ph sz="quarter" idx="11"/>
          </p:nvPr>
        </p:nvSpPr>
        <p:spPr>
          <a:xfrm>
            <a:off x="5139565" y="1371600"/>
            <a:ext cx="8896047"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203962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6"/>
                                        </p:tgtEl>
                                      </p:cBhvr>
                                    </p:animEffect>
                                    <p:animScale>
                                      <p:cBhvr>
                                        <p:cTn id="7" dur="1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_restrito">
    <p:spTree>
      <p:nvGrpSpPr>
        <p:cNvPr id="1" name=""/>
        <p:cNvGrpSpPr/>
        <p:nvPr/>
      </p:nvGrpSpPr>
      <p:grpSpPr>
        <a:xfrm>
          <a:off x="0" y="0"/>
          <a:ext cx="0" cy="0"/>
          <a:chOff x="0" y="0"/>
          <a:chExt cx="0" cy="0"/>
        </a:xfrm>
      </p:grpSpPr>
      <p:grpSp>
        <p:nvGrpSpPr>
          <p:cNvPr id="2" name="Group 1"/>
          <p:cNvGrpSpPr/>
          <p:nvPr userDrawn="1"/>
        </p:nvGrpSpPr>
        <p:grpSpPr>
          <a:xfrm>
            <a:off x="14040091" y="8377518"/>
            <a:ext cx="2209559" cy="538407"/>
            <a:chOff x="13828485" y="8377518"/>
            <a:chExt cx="2421165" cy="538407"/>
          </a:xfrm>
        </p:grpSpPr>
        <p:sp>
          <p:nvSpPr>
            <p:cNvPr id="3" name="Snip Diagonal Corner Rectangle 2"/>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4" name="Snip Diagonal Corner Rectangle 3"/>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97359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spTree>
    <p:extLst>
      <p:ext uri="{BB962C8B-B14F-4D97-AF65-F5344CB8AC3E}">
        <p14:creationId xmlns:p14="http://schemas.microsoft.com/office/powerpoint/2010/main" val="1442767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_restrito">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grpSp>
        <p:nvGrpSpPr>
          <p:cNvPr id="7" name="Group 6"/>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23903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_confidencial">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grpSp>
        <p:nvGrpSpPr>
          <p:cNvPr id="7" name="Group 6"/>
          <p:cNvGrpSpPr/>
          <p:nvPr userDrawn="1"/>
        </p:nvGrpSpPr>
        <p:grpSpPr>
          <a:xfrm>
            <a:off x="13581589" y="8377518"/>
            <a:ext cx="2668061" cy="538407"/>
            <a:chOff x="13581589" y="8377518"/>
            <a:chExt cx="2668061" cy="538407"/>
          </a:xfrm>
        </p:grpSpPr>
        <p:sp>
          <p:nvSpPr>
            <p:cNvPr id="11" name="Snip Diagonal Corner Rectangle 10"/>
            <p:cNvSpPr/>
            <p:nvPr userDrawn="1"/>
          </p:nvSpPr>
          <p:spPr>
            <a:xfrm>
              <a:off x="13581589" y="843539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837751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605908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genda_interno">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grpSp>
        <p:nvGrpSpPr>
          <p:cNvPr id="7" name="Group 6"/>
          <p:cNvGrpSpPr/>
          <p:nvPr userDrawn="1"/>
        </p:nvGrpSpPr>
        <p:grpSpPr>
          <a:xfrm>
            <a:off x="14040091" y="8377518"/>
            <a:ext cx="2209559" cy="538407"/>
            <a:chOff x="14040091" y="8377518"/>
            <a:chExt cx="2209559" cy="538407"/>
          </a:xfrm>
        </p:grpSpPr>
        <p:sp>
          <p:nvSpPr>
            <p:cNvPr id="11" name="Snip Diagonal Corner Rectangle 10"/>
            <p:cNvSpPr/>
            <p:nvPr userDrawn="1"/>
          </p:nvSpPr>
          <p:spPr>
            <a:xfrm>
              <a:off x="14040091" y="843539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837751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76065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parata1">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33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parata1_restrito">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93996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a1_confidencial">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432114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parata1_interno">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352118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nteúdo1">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cxnSp>
        <p:nvCxnSpPr>
          <p:cNvPr id="9" name="Straight Connector 8"/>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0"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sp>
        <p:nvSpPr>
          <p:cNvPr id="4"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3659791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parata2">
    <p:spTree>
      <p:nvGrpSpPr>
        <p:cNvPr id="1" name=""/>
        <p:cNvGrpSpPr/>
        <p:nvPr/>
      </p:nvGrpSpPr>
      <p:grpSpPr>
        <a:xfrm>
          <a:off x="0" y="0"/>
          <a:ext cx="0" cy="0"/>
          <a:chOff x="0" y="0"/>
          <a:chExt cx="0" cy="0"/>
        </a:xfrm>
      </p:grpSpPr>
      <p:cxnSp>
        <p:nvCxnSpPr>
          <p:cNvPr id="19" name="Straight Connector 18"/>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2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chemeClr val="accent6"/>
                </a:solidFill>
                <a:latin typeface="Arial Narrow" charset="0"/>
                <a:ea typeface="Arial Narrow" charset="0"/>
                <a:cs typeface="Arial Narrow" charset="0"/>
              </a:defRPr>
            </a:lvl1pPr>
          </a:lstStyle>
          <a:p>
            <a:pPr lvl="0"/>
            <a:r>
              <a:rPr lang="en-US"/>
              <a:t>02</a:t>
            </a:r>
            <a:endParaRPr lang="pt-BR"/>
          </a:p>
        </p:txBody>
      </p:sp>
      <p:sp>
        <p:nvSpPr>
          <p:cNvPr id="2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6"/>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633"/>
            <a:ext cx="1759351" cy="641097"/>
          </a:xfrm>
          <a:prstGeom prst="rect">
            <a:avLst/>
          </a:prstGeom>
        </p:spPr>
      </p:pic>
      <p:sp>
        <p:nvSpPr>
          <p:cNvPr id="13" name="Rectangle 12"/>
          <p:cNvSpPr/>
          <p:nvPr userDrawn="1"/>
        </p:nvSpPr>
        <p:spPr>
          <a:xfrm>
            <a:off x="3950838" y="2118166"/>
            <a:ext cx="9387068" cy="5463251"/>
          </a:xfrm>
          <a:prstGeom prst="rect">
            <a:avLst/>
          </a:prstGeom>
          <a:noFill/>
          <a:ln w="1270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4" name="Straight Connector 13"/>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5" name="Cross 14"/>
          <p:cNvSpPr/>
          <p:nvPr userDrawn="1"/>
        </p:nvSpPr>
        <p:spPr>
          <a:xfrm>
            <a:off x="13126664" y="7371995"/>
            <a:ext cx="412858" cy="409217"/>
          </a:xfrm>
          <a:prstGeom prst="plus">
            <a:avLst>
              <a:gd name="adj" fmla="val 35619"/>
            </a:avLst>
          </a:prstGeom>
          <a:solidFill>
            <a:srgbClr val="FFFFFF"/>
          </a:solidFill>
          <a:ln w="635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6" name="Rectangle 15"/>
          <p:cNvSpPr/>
          <p:nvPr userDrawn="1"/>
        </p:nvSpPr>
        <p:spPr>
          <a:xfrm>
            <a:off x="5278055" y="3796496"/>
            <a:ext cx="9745883" cy="5509550"/>
          </a:xfrm>
          <a:prstGeom prst="rect">
            <a:avLst/>
          </a:prstGeom>
          <a:noFill/>
          <a:ln w="127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spTree>
    <p:extLst>
      <p:ext uri="{BB962C8B-B14F-4D97-AF65-F5344CB8AC3E}">
        <p14:creationId xmlns:p14="http://schemas.microsoft.com/office/powerpoint/2010/main" val="121993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500"/>
                                        <p:tgtEl>
                                          <p:spTgt spid="24">
                                            <p:txEl>
                                              <p:pRg st="0" end="0"/>
                                            </p:txEl>
                                          </p:spTgt>
                                        </p:tgtEl>
                                      </p:cBhvr>
                                    </p:animEffect>
                                    <p:anim calcmode="lin" valueType="num">
                                      <p:cBhvr>
                                        <p:cTn id="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24">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anim calcmode="lin" valueType="num">
                                      <p:cBhvr>
                                        <p:cTn id="16"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25">
                                            <p:txEl>
                                              <p:pRg st="0" end="0"/>
                                            </p:txEl>
                                          </p:spTgt>
                                        </p:tgtEl>
                                        <p:attrNameLst>
                                          <p:attrName>ppt_y</p:attrName>
                                        </p:attrNameLst>
                                      </p:cBhvr>
                                      <p:tavLst>
                                        <p:tav tm="0">
                                          <p:val>
                                            <p:strVal val="#ppt_y-.1"/>
                                          </p:val>
                                        </p:tav>
                                        <p:tav tm="100000">
                                          <p:val>
                                            <p:strVal val="#ppt_y"/>
                                          </p:val>
                                        </p:tav>
                                      </p:tavLst>
                                    </p:anim>
                                  </p:childTnLst>
                                </p:cTn>
                              </p:par>
                              <p:par>
                                <p:cTn id="18" presetID="26" presetClass="emph" presetSubtype="0" repeatCount="5000" fill="hold" nodeType="withEffect">
                                  <p:stCondLst>
                                    <p:cond delay="0"/>
                                  </p:stCondLst>
                                  <p:childTnLst>
                                    <p:animEffect transition="out" filter="fade">
                                      <p:cBhvr>
                                        <p:cTn id="19" dur="200" tmFilter="0, 0; .2, .5; .8, .5; 1, 0"/>
                                        <p:tgtEl>
                                          <p:spTgt spid="14"/>
                                        </p:tgtEl>
                                      </p:cBhvr>
                                    </p:animEffect>
                                    <p:animScale>
                                      <p:cBhvr>
                                        <p:cTn id="20" dur="100" autoRev="1" fill="hold"/>
                                        <p:tgtEl>
                                          <p:spTgt spid="14"/>
                                        </p:tgtEl>
                                      </p:cBhvr>
                                      <p:by x="105000" y="105000"/>
                                    </p:animScale>
                                  </p:childTnLst>
                                </p:cTn>
                              </p:par>
                              <p:par>
                                <p:cTn id="21" presetID="18" presetClass="entr" presetSubtype="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Right)">
                                      <p:cBhvr>
                                        <p:cTn id="23" dur="500"/>
                                        <p:tgtEl>
                                          <p:spTgt spid="13"/>
                                        </p:tgtEl>
                                      </p:cBhvr>
                                    </p:animEffect>
                                  </p:childTnLst>
                                </p:cTn>
                              </p:par>
                              <p:par>
                                <p:cTn id="24" presetID="49" presetClass="entr" presetSubtype="0" decel="100000" fill="hold" grpId="0" nodeType="withEffect">
                                  <p:stCondLst>
                                    <p:cond delay="30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 calcmode="lin" valueType="num">
                                      <p:cBhvr>
                                        <p:cTn id="28" dur="500" fill="hold"/>
                                        <p:tgtEl>
                                          <p:spTgt spid="15"/>
                                        </p:tgtEl>
                                        <p:attrNameLst>
                                          <p:attrName>style.rotation</p:attrName>
                                        </p:attrNameLst>
                                      </p:cBhvr>
                                      <p:tavLst>
                                        <p:tav tm="0">
                                          <p:val>
                                            <p:fltVal val="360"/>
                                          </p:val>
                                        </p:tav>
                                        <p:tav tm="100000">
                                          <p:val>
                                            <p:fltVal val="0"/>
                                          </p:val>
                                        </p:tav>
                                      </p:tavLst>
                                    </p:anim>
                                    <p:animEffect transition="in" filter="fade">
                                      <p:cBhvr>
                                        <p:cTn id="29" dur="500"/>
                                        <p:tgtEl>
                                          <p:spTgt spid="15"/>
                                        </p:tgtEl>
                                      </p:cBhvr>
                                    </p:animEffect>
                                  </p:childTnLst>
                                </p:cTn>
                              </p:par>
                              <p:par>
                                <p:cTn id="30" presetID="18" presetClass="entr" presetSubtype="9" fill="hold" grpId="0" nodeType="withEffect">
                                  <p:stCondLst>
                                    <p:cond delay="300"/>
                                  </p:stCondLst>
                                  <p:childTnLst>
                                    <p:set>
                                      <p:cBhvr>
                                        <p:cTn id="31" dur="1" fill="hold">
                                          <p:stCondLst>
                                            <p:cond delay="0"/>
                                          </p:stCondLst>
                                        </p:cTn>
                                        <p:tgtEl>
                                          <p:spTgt spid="16"/>
                                        </p:tgtEl>
                                        <p:attrNameLst>
                                          <p:attrName>style.visibility</p:attrName>
                                        </p:attrNameLst>
                                      </p:cBhvr>
                                      <p:to>
                                        <p:strVal val="visible"/>
                                      </p:to>
                                    </p:set>
                                    <p:animEffect transition="in" filter="strips(upLeft)">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42"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7"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13" grpId="0" animBg="1"/>
      <p:bldP spid="15" grpId="0" animBg="1"/>
      <p:bldP spid="1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_confidencial">
    <p:spTree>
      <p:nvGrpSpPr>
        <p:cNvPr id="1" name=""/>
        <p:cNvGrpSpPr/>
        <p:nvPr/>
      </p:nvGrpSpPr>
      <p:grpSpPr>
        <a:xfrm>
          <a:off x="0" y="0"/>
          <a:ext cx="0" cy="0"/>
          <a:chOff x="0" y="0"/>
          <a:chExt cx="0" cy="0"/>
        </a:xfrm>
      </p:grpSpPr>
      <p:grpSp>
        <p:nvGrpSpPr>
          <p:cNvPr id="4" name="Group 3"/>
          <p:cNvGrpSpPr/>
          <p:nvPr userDrawn="1"/>
        </p:nvGrpSpPr>
        <p:grpSpPr>
          <a:xfrm>
            <a:off x="13581589" y="8377518"/>
            <a:ext cx="2668061" cy="538407"/>
            <a:chOff x="13581589" y="8377518"/>
            <a:chExt cx="2668061" cy="538407"/>
          </a:xfrm>
        </p:grpSpPr>
        <p:sp>
          <p:nvSpPr>
            <p:cNvPr id="2" name="Snip Diagonal Corner Rectangle 1"/>
            <p:cNvSpPr/>
            <p:nvPr userDrawn="1"/>
          </p:nvSpPr>
          <p:spPr>
            <a:xfrm>
              <a:off x="13581589" y="843539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3" name="Snip Diagonal Corner Rectangle 2"/>
            <p:cNvSpPr/>
            <p:nvPr userDrawn="1"/>
          </p:nvSpPr>
          <p:spPr>
            <a:xfrm>
              <a:off x="13697782" y="837751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42426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parata2_restrito">
    <p:spTree>
      <p:nvGrpSpPr>
        <p:cNvPr id="1" name=""/>
        <p:cNvGrpSpPr/>
        <p:nvPr/>
      </p:nvGrpSpPr>
      <p:grpSpPr>
        <a:xfrm>
          <a:off x="0" y="0"/>
          <a:ext cx="0" cy="0"/>
          <a:chOff x="0" y="0"/>
          <a:chExt cx="0" cy="0"/>
        </a:xfrm>
      </p:grpSpPr>
      <p:cxnSp>
        <p:nvCxnSpPr>
          <p:cNvPr id="19" name="Straight Connector 18"/>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2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chemeClr val="accent6"/>
                </a:solidFill>
                <a:latin typeface="Arial Narrow" charset="0"/>
                <a:ea typeface="Arial Narrow" charset="0"/>
                <a:cs typeface="Arial Narrow" charset="0"/>
              </a:defRPr>
            </a:lvl1pPr>
          </a:lstStyle>
          <a:p>
            <a:pPr lvl="0"/>
            <a:r>
              <a:rPr lang="en-US"/>
              <a:t>02</a:t>
            </a:r>
            <a:endParaRPr lang="pt-BR"/>
          </a:p>
        </p:txBody>
      </p:sp>
      <p:sp>
        <p:nvSpPr>
          <p:cNvPr id="2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6"/>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633"/>
            <a:ext cx="1759351" cy="641097"/>
          </a:xfrm>
          <a:prstGeom prst="rect">
            <a:avLst/>
          </a:prstGeom>
        </p:spPr>
      </p:pic>
      <p:sp>
        <p:nvSpPr>
          <p:cNvPr id="13" name="Rectangle 12"/>
          <p:cNvSpPr/>
          <p:nvPr userDrawn="1"/>
        </p:nvSpPr>
        <p:spPr>
          <a:xfrm>
            <a:off x="3950838" y="2118166"/>
            <a:ext cx="9387068" cy="5463251"/>
          </a:xfrm>
          <a:prstGeom prst="rect">
            <a:avLst/>
          </a:prstGeom>
          <a:noFill/>
          <a:ln w="1270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4" name="Straight Connector 13"/>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5" name="Cross 14"/>
          <p:cNvSpPr/>
          <p:nvPr userDrawn="1"/>
        </p:nvSpPr>
        <p:spPr>
          <a:xfrm>
            <a:off x="13126664" y="7371995"/>
            <a:ext cx="412858" cy="409217"/>
          </a:xfrm>
          <a:prstGeom prst="plus">
            <a:avLst>
              <a:gd name="adj" fmla="val 35619"/>
            </a:avLst>
          </a:prstGeom>
          <a:solidFill>
            <a:srgbClr val="FFFFFF"/>
          </a:solidFill>
          <a:ln w="635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6" name="Rectangle 15"/>
          <p:cNvSpPr/>
          <p:nvPr userDrawn="1"/>
        </p:nvSpPr>
        <p:spPr>
          <a:xfrm>
            <a:off x="5278055" y="3796496"/>
            <a:ext cx="9745883" cy="5509550"/>
          </a:xfrm>
          <a:prstGeom prst="rect">
            <a:avLst/>
          </a:prstGeom>
          <a:noFill/>
          <a:ln w="127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7" name="Snip Diagonal Corner Rectangle 16"/>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50456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500"/>
                                        <p:tgtEl>
                                          <p:spTgt spid="24">
                                            <p:txEl>
                                              <p:pRg st="0" end="0"/>
                                            </p:txEl>
                                          </p:spTgt>
                                        </p:tgtEl>
                                      </p:cBhvr>
                                    </p:animEffect>
                                    <p:anim calcmode="lin" valueType="num">
                                      <p:cBhvr>
                                        <p:cTn id="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24">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anim calcmode="lin" valueType="num">
                                      <p:cBhvr>
                                        <p:cTn id="16"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25">
                                            <p:txEl>
                                              <p:pRg st="0" end="0"/>
                                            </p:txEl>
                                          </p:spTgt>
                                        </p:tgtEl>
                                        <p:attrNameLst>
                                          <p:attrName>ppt_y</p:attrName>
                                        </p:attrNameLst>
                                      </p:cBhvr>
                                      <p:tavLst>
                                        <p:tav tm="0">
                                          <p:val>
                                            <p:strVal val="#ppt_y-.1"/>
                                          </p:val>
                                        </p:tav>
                                        <p:tav tm="100000">
                                          <p:val>
                                            <p:strVal val="#ppt_y"/>
                                          </p:val>
                                        </p:tav>
                                      </p:tavLst>
                                    </p:anim>
                                  </p:childTnLst>
                                </p:cTn>
                              </p:par>
                              <p:par>
                                <p:cTn id="18" presetID="26" presetClass="emph" presetSubtype="0" repeatCount="5000" fill="hold" nodeType="withEffect">
                                  <p:stCondLst>
                                    <p:cond delay="0"/>
                                  </p:stCondLst>
                                  <p:childTnLst>
                                    <p:animEffect transition="out" filter="fade">
                                      <p:cBhvr>
                                        <p:cTn id="19" dur="200" tmFilter="0, 0; .2, .5; .8, .5; 1, 0"/>
                                        <p:tgtEl>
                                          <p:spTgt spid="14"/>
                                        </p:tgtEl>
                                      </p:cBhvr>
                                    </p:animEffect>
                                    <p:animScale>
                                      <p:cBhvr>
                                        <p:cTn id="20" dur="100" autoRev="1" fill="hold"/>
                                        <p:tgtEl>
                                          <p:spTgt spid="14"/>
                                        </p:tgtEl>
                                      </p:cBhvr>
                                      <p:by x="105000" y="105000"/>
                                    </p:animScale>
                                  </p:childTnLst>
                                </p:cTn>
                              </p:par>
                              <p:par>
                                <p:cTn id="21" presetID="18" presetClass="entr" presetSubtype="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Right)">
                                      <p:cBhvr>
                                        <p:cTn id="23" dur="500"/>
                                        <p:tgtEl>
                                          <p:spTgt spid="13"/>
                                        </p:tgtEl>
                                      </p:cBhvr>
                                    </p:animEffect>
                                  </p:childTnLst>
                                </p:cTn>
                              </p:par>
                              <p:par>
                                <p:cTn id="24" presetID="49" presetClass="entr" presetSubtype="0" decel="100000" fill="hold" grpId="0" nodeType="withEffect">
                                  <p:stCondLst>
                                    <p:cond delay="30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 calcmode="lin" valueType="num">
                                      <p:cBhvr>
                                        <p:cTn id="28" dur="500" fill="hold"/>
                                        <p:tgtEl>
                                          <p:spTgt spid="15"/>
                                        </p:tgtEl>
                                        <p:attrNameLst>
                                          <p:attrName>style.rotation</p:attrName>
                                        </p:attrNameLst>
                                      </p:cBhvr>
                                      <p:tavLst>
                                        <p:tav tm="0">
                                          <p:val>
                                            <p:fltVal val="360"/>
                                          </p:val>
                                        </p:tav>
                                        <p:tav tm="100000">
                                          <p:val>
                                            <p:fltVal val="0"/>
                                          </p:val>
                                        </p:tav>
                                      </p:tavLst>
                                    </p:anim>
                                    <p:animEffect transition="in" filter="fade">
                                      <p:cBhvr>
                                        <p:cTn id="29" dur="500"/>
                                        <p:tgtEl>
                                          <p:spTgt spid="15"/>
                                        </p:tgtEl>
                                      </p:cBhvr>
                                    </p:animEffect>
                                  </p:childTnLst>
                                </p:cTn>
                              </p:par>
                              <p:par>
                                <p:cTn id="30" presetID="18" presetClass="entr" presetSubtype="9" fill="hold" grpId="0" nodeType="withEffect">
                                  <p:stCondLst>
                                    <p:cond delay="300"/>
                                  </p:stCondLst>
                                  <p:childTnLst>
                                    <p:set>
                                      <p:cBhvr>
                                        <p:cTn id="31" dur="1" fill="hold">
                                          <p:stCondLst>
                                            <p:cond delay="0"/>
                                          </p:stCondLst>
                                        </p:cTn>
                                        <p:tgtEl>
                                          <p:spTgt spid="16"/>
                                        </p:tgtEl>
                                        <p:attrNameLst>
                                          <p:attrName>style.visibility</p:attrName>
                                        </p:attrNameLst>
                                      </p:cBhvr>
                                      <p:to>
                                        <p:strVal val="visible"/>
                                      </p:to>
                                    </p:set>
                                    <p:animEffect transition="in" filter="strips(upLeft)">
                                      <p:cBhvr>
                                        <p:cTn id="32" dur="500"/>
                                        <p:tgtEl>
                                          <p:spTgt spid="16"/>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42"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7"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13" grpId="0" animBg="1"/>
      <p:bldP spid="15" grpId="0" animBg="1"/>
      <p:bldP spid="16"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parata2_confidencial">
    <p:spTree>
      <p:nvGrpSpPr>
        <p:cNvPr id="1" name=""/>
        <p:cNvGrpSpPr/>
        <p:nvPr/>
      </p:nvGrpSpPr>
      <p:grpSpPr>
        <a:xfrm>
          <a:off x="0" y="0"/>
          <a:ext cx="0" cy="0"/>
          <a:chOff x="0" y="0"/>
          <a:chExt cx="0" cy="0"/>
        </a:xfrm>
      </p:grpSpPr>
      <p:cxnSp>
        <p:nvCxnSpPr>
          <p:cNvPr id="19" name="Straight Connector 18"/>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2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chemeClr val="accent6"/>
                </a:solidFill>
                <a:latin typeface="Arial Narrow" charset="0"/>
                <a:ea typeface="Arial Narrow" charset="0"/>
                <a:cs typeface="Arial Narrow" charset="0"/>
              </a:defRPr>
            </a:lvl1pPr>
          </a:lstStyle>
          <a:p>
            <a:pPr lvl="0"/>
            <a:r>
              <a:rPr lang="en-US"/>
              <a:t>02</a:t>
            </a:r>
            <a:endParaRPr lang="pt-BR"/>
          </a:p>
        </p:txBody>
      </p:sp>
      <p:sp>
        <p:nvSpPr>
          <p:cNvPr id="2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6"/>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633"/>
            <a:ext cx="1759351" cy="641097"/>
          </a:xfrm>
          <a:prstGeom prst="rect">
            <a:avLst/>
          </a:prstGeom>
        </p:spPr>
      </p:pic>
      <p:sp>
        <p:nvSpPr>
          <p:cNvPr id="13" name="Rectangle 12"/>
          <p:cNvSpPr/>
          <p:nvPr userDrawn="1"/>
        </p:nvSpPr>
        <p:spPr>
          <a:xfrm>
            <a:off x="3950838" y="2118166"/>
            <a:ext cx="9387068" cy="5463251"/>
          </a:xfrm>
          <a:prstGeom prst="rect">
            <a:avLst/>
          </a:prstGeom>
          <a:noFill/>
          <a:ln w="1270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4" name="Straight Connector 13"/>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5" name="Cross 14"/>
          <p:cNvSpPr/>
          <p:nvPr userDrawn="1"/>
        </p:nvSpPr>
        <p:spPr>
          <a:xfrm>
            <a:off x="13126664" y="7371995"/>
            <a:ext cx="412858" cy="409217"/>
          </a:xfrm>
          <a:prstGeom prst="plus">
            <a:avLst>
              <a:gd name="adj" fmla="val 35619"/>
            </a:avLst>
          </a:prstGeom>
          <a:solidFill>
            <a:srgbClr val="FFFFFF"/>
          </a:solidFill>
          <a:ln w="635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6" name="Rectangle 15"/>
          <p:cNvSpPr/>
          <p:nvPr userDrawn="1"/>
        </p:nvSpPr>
        <p:spPr>
          <a:xfrm>
            <a:off x="5278055" y="3796496"/>
            <a:ext cx="9745883" cy="5509550"/>
          </a:xfrm>
          <a:prstGeom prst="rect">
            <a:avLst/>
          </a:prstGeom>
          <a:noFill/>
          <a:ln w="127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7" name="Snip Diagonal Corner Rectangle 16"/>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706043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500"/>
                                        <p:tgtEl>
                                          <p:spTgt spid="24">
                                            <p:txEl>
                                              <p:pRg st="0" end="0"/>
                                            </p:txEl>
                                          </p:spTgt>
                                        </p:tgtEl>
                                      </p:cBhvr>
                                    </p:animEffect>
                                    <p:anim calcmode="lin" valueType="num">
                                      <p:cBhvr>
                                        <p:cTn id="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24">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anim calcmode="lin" valueType="num">
                                      <p:cBhvr>
                                        <p:cTn id="16"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25">
                                            <p:txEl>
                                              <p:pRg st="0" end="0"/>
                                            </p:txEl>
                                          </p:spTgt>
                                        </p:tgtEl>
                                        <p:attrNameLst>
                                          <p:attrName>ppt_y</p:attrName>
                                        </p:attrNameLst>
                                      </p:cBhvr>
                                      <p:tavLst>
                                        <p:tav tm="0">
                                          <p:val>
                                            <p:strVal val="#ppt_y-.1"/>
                                          </p:val>
                                        </p:tav>
                                        <p:tav tm="100000">
                                          <p:val>
                                            <p:strVal val="#ppt_y"/>
                                          </p:val>
                                        </p:tav>
                                      </p:tavLst>
                                    </p:anim>
                                  </p:childTnLst>
                                </p:cTn>
                              </p:par>
                              <p:par>
                                <p:cTn id="18" presetID="26" presetClass="emph" presetSubtype="0" repeatCount="5000" fill="hold" nodeType="withEffect">
                                  <p:stCondLst>
                                    <p:cond delay="0"/>
                                  </p:stCondLst>
                                  <p:childTnLst>
                                    <p:animEffect transition="out" filter="fade">
                                      <p:cBhvr>
                                        <p:cTn id="19" dur="200" tmFilter="0, 0; .2, .5; .8, .5; 1, 0"/>
                                        <p:tgtEl>
                                          <p:spTgt spid="14"/>
                                        </p:tgtEl>
                                      </p:cBhvr>
                                    </p:animEffect>
                                    <p:animScale>
                                      <p:cBhvr>
                                        <p:cTn id="20" dur="100" autoRev="1" fill="hold"/>
                                        <p:tgtEl>
                                          <p:spTgt spid="14"/>
                                        </p:tgtEl>
                                      </p:cBhvr>
                                      <p:by x="105000" y="105000"/>
                                    </p:animScale>
                                  </p:childTnLst>
                                </p:cTn>
                              </p:par>
                              <p:par>
                                <p:cTn id="21" presetID="18" presetClass="entr" presetSubtype="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Right)">
                                      <p:cBhvr>
                                        <p:cTn id="23" dur="500"/>
                                        <p:tgtEl>
                                          <p:spTgt spid="13"/>
                                        </p:tgtEl>
                                      </p:cBhvr>
                                    </p:animEffect>
                                  </p:childTnLst>
                                </p:cTn>
                              </p:par>
                              <p:par>
                                <p:cTn id="24" presetID="49" presetClass="entr" presetSubtype="0" decel="100000" fill="hold" grpId="0" nodeType="withEffect">
                                  <p:stCondLst>
                                    <p:cond delay="30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 calcmode="lin" valueType="num">
                                      <p:cBhvr>
                                        <p:cTn id="28" dur="500" fill="hold"/>
                                        <p:tgtEl>
                                          <p:spTgt spid="15"/>
                                        </p:tgtEl>
                                        <p:attrNameLst>
                                          <p:attrName>style.rotation</p:attrName>
                                        </p:attrNameLst>
                                      </p:cBhvr>
                                      <p:tavLst>
                                        <p:tav tm="0">
                                          <p:val>
                                            <p:fltVal val="360"/>
                                          </p:val>
                                        </p:tav>
                                        <p:tav tm="100000">
                                          <p:val>
                                            <p:fltVal val="0"/>
                                          </p:val>
                                        </p:tav>
                                      </p:tavLst>
                                    </p:anim>
                                    <p:animEffect transition="in" filter="fade">
                                      <p:cBhvr>
                                        <p:cTn id="29" dur="500"/>
                                        <p:tgtEl>
                                          <p:spTgt spid="15"/>
                                        </p:tgtEl>
                                      </p:cBhvr>
                                    </p:animEffect>
                                  </p:childTnLst>
                                </p:cTn>
                              </p:par>
                              <p:par>
                                <p:cTn id="30" presetID="18" presetClass="entr" presetSubtype="9" fill="hold" grpId="0" nodeType="withEffect">
                                  <p:stCondLst>
                                    <p:cond delay="300"/>
                                  </p:stCondLst>
                                  <p:childTnLst>
                                    <p:set>
                                      <p:cBhvr>
                                        <p:cTn id="31" dur="1" fill="hold">
                                          <p:stCondLst>
                                            <p:cond delay="0"/>
                                          </p:stCondLst>
                                        </p:cTn>
                                        <p:tgtEl>
                                          <p:spTgt spid="16"/>
                                        </p:tgtEl>
                                        <p:attrNameLst>
                                          <p:attrName>style.visibility</p:attrName>
                                        </p:attrNameLst>
                                      </p:cBhvr>
                                      <p:to>
                                        <p:strVal val="visible"/>
                                      </p:to>
                                    </p:set>
                                    <p:animEffect transition="in" filter="strips(upLeft)">
                                      <p:cBhvr>
                                        <p:cTn id="32" dur="500"/>
                                        <p:tgtEl>
                                          <p:spTgt spid="16"/>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42"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7"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13" grpId="0" animBg="1"/>
      <p:bldP spid="15" grpId="0" animBg="1"/>
      <p:bldP spid="16"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parata2_interno">
    <p:spTree>
      <p:nvGrpSpPr>
        <p:cNvPr id="1" name=""/>
        <p:cNvGrpSpPr/>
        <p:nvPr/>
      </p:nvGrpSpPr>
      <p:grpSpPr>
        <a:xfrm>
          <a:off x="0" y="0"/>
          <a:ext cx="0" cy="0"/>
          <a:chOff x="0" y="0"/>
          <a:chExt cx="0" cy="0"/>
        </a:xfrm>
      </p:grpSpPr>
      <p:cxnSp>
        <p:nvCxnSpPr>
          <p:cNvPr id="19" name="Straight Connector 18"/>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2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chemeClr val="accent6"/>
                </a:solidFill>
                <a:latin typeface="Arial Narrow" charset="0"/>
                <a:ea typeface="Arial Narrow" charset="0"/>
                <a:cs typeface="Arial Narrow" charset="0"/>
              </a:defRPr>
            </a:lvl1pPr>
          </a:lstStyle>
          <a:p>
            <a:pPr lvl="0"/>
            <a:r>
              <a:rPr lang="en-US"/>
              <a:t>02</a:t>
            </a:r>
            <a:endParaRPr lang="pt-BR"/>
          </a:p>
        </p:txBody>
      </p:sp>
      <p:sp>
        <p:nvSpPr>
          <p:cNvPr id="2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6"/>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633"/>
            <a:ext cx="1759351" cy="641097"/>
          </a:xfrm>
          <a:prstGeom prst="rect">
            <a:avLst/>
          </a:prstGeom>
        </p:spPr>
      </p:pic>
      <p:sp>
        <p:nvSpPr>
          <p:cNvPr id="13" name="Rectangle 12"/>
          <p:cNvSpPr/>
          <p:nvPr userDrawn="1"/>
        </p:nvSpPr>
        <p:spPr>
          <a:xfrm>
            <a:off x="3950838" y="2118166"/>
            <a:ext cx="9387068" cy="5463251"/>
          </a:xfrm>
          <a:prstGeom prst="rect">
            <a:avLst/>
          </a:prstGeom>
          <a:noFill/>
          <a:ln w="1270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4" name="Straight Connector 13"/>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5" name="Cross 14"/>
          <p:cNvSpPr/>
          <p:nvPr userDrawn="1"/>
        </p:nvSpPr>
        <p:spPr>
          <a:xfrm>
            <a:off x="13126664" y="7371995"/>
            <a:ext cx="412858" cy="409217"/>
          </a:xfrm>
          <a:prstGeom prst="plus">
            <a:avLst>
              <a:gd name="adj" fmla="val 35619"/>
            </a:avLst>
          </a:prstGeom>
          <a:solidFill>
            <a:srgbClr val="FFFFFF"/>
          </a:solidFill>
          <a:ln w="635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6" name="Rectangle 15"/>
          <p:cNvSpPr/>
          <p:nvPr userDrawn="1"/>
        </p:nvSpPr>
        <p:spPr>
          <a:xfrm>
            <a:off x="5278055" y="3796496"/>
            <a:ext cx="9745883" cy="5509550"/>
          </a:xfrm>
          <a:prstGeom prst="rect">
            <a:avLst/>
          </a:prstGeom>
          <a:noFill/>
          <a:ln w="127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7" name="Snip Diagonal Corner Rectangle 16"/>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15925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500"/>
                                        <p:tgtEl>
                                          <p:spTgt spid="24">
                                            <p:txEl>
                                              <p:pRg st="0" end="0"/>
                                            </p:txEl>
                                          </p:spTgt>
                                        </p:tgtEl>
                                      </p:cBhvr>
                                    </p:animEffect>
                                    <p:anim calcmode="lin" valueType="num">
                                      <p:cBhvr>
                                        <p:cTn id="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24">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anim calcmode="lin" valueType="num">
                                      <p:cBhvr>
                                        <p:cTn id="16"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25">
                                            <p:txEl>
                                              <p:pRg st="0" end="0"/>
                                            </p:txEl>
                                          </p:spTgt>
                                        </p:tgtEl>
                                        <p:attrNameLst>
                                          <p:attrName>ppt_y</p:attrName>
                                        </p:attrNameLst>
                                      </p:cBhvr>
                                      <p:tavLst>
                                        <p:tav tm="0">
                                          <p:val>
                                            <p:strVal val="#ppt_y-.1"/>
                                          </p:val>
                                        </p:tav>
                                        <p:tav tm="100000">
                                          <p:val>
                                            <p:strVal val="#ppt_y"/>
                                          </p:val>
                                        </p:tav>
                                      </p:tavLst>
                                    </p:anim>
                                  </p:childTnLst>
                                </p:cTn>
                              </p:par>
                              <p:par>
                                <p:cTn id="18" presetID="26" presetClass="emph" presetSubtype="0" repeatCount="5000" fill="hold" nodeType="withEffect">
                                  <p:stCondLst>
                                    <p:cond delay="0"/>
                                  </p:stCondLst>
                                  <p:childTnLst>
                                    <p:animEffect transition="out" filter="fade">
                                      <p:cBhvr>
                                        <p:cTn id="19" dur="200" tmFilter="0, 0; .2, .5; .8, .5; 1, 0"/>
                                        <p:tgtEl>
                                          <p:spTgt spid="14"/>
                                        </p:tgtEl>
                                      </p:cBhvr>
                                    </p:animEffect>
                                    <p:animScale>
                                      <p:cBhvr>
                                        <p:cTn id="20" dur="100" autoRev="1" fill="hold"/>
                                        <p:tgtEl>
                                          <p:spTgt spid="14"/>
                                        </p:tgtEl>
                                      </p:cBhvr>
                                      <p:by x="105000" y="105000"/>
                                    </p:animScale>
                                  </p:childTnLst>
                                </p:cTn>
                              </p:par>
                              <p:par>
                                <p:cTn id="21" presetID="18" presetClass="entr" presetSubtype="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Right)">
                                      <p:cBhvr>
                                        <p:cTn id="23" dur="500"/>
                                        <p:tgtEl>
                                          <p:spTgt spid="13"/>
                                        </p:tgtEl>
                                      </p:cBhvr>
                                    </p:animEffect>
                                  </p:childTnLst>
                                </p:cTn>
                              </p:par>
                              <p:par>
                                <p:cTn id="24" presetID="49" presetClass="entr" presetSubtype="0" decel="100000" fill="hold" grpId="0" nodeType="withEffect">
                                  <p:stCondLst>
                                    <p:cond delay="30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 calcmode="lin" valueType="num">
                                      <p:cBhvr>
                                        <p:cTn id="28" dur="500" fill="hold"/>
                                        <p:tgtEl>
                                          <p:spTgt spid="15"/>
                                        </p:tgtEl>
                                        <p:attrNameLst>
                                          <p:attrName>style.rotation</p:attrName>
                                        </p:attrNameLst>
                                      </p:cBhvr>
                                      <p:tavLst>
                                        <p:tav tm="0">
                                          <p:val>
                                            <p:fltVal val="360"/>
                                          </p:val>
                                        </p:tav>
                                        <p:tav tm="100000">
                                          <p:val>
                                            <p:fltVal val="0"/>
                                          </p:val>
                                        </p:tav>
                                      </p:tavLst>
                                    </p:anim>
                                    <p:animEffect transition="in" filter="fade">
                                      <p:cBhvr>
                                        <p:cTn id="29" dur="500"/>
                                        <p:tgtEl>
                                          <p:spTgt spid="15"/>
                                        </p:tgtEl>
                                      </p:cBhvr>
                                    </p:animEffect>
                                  </p:childTnLst>
                                </p:cTn>
                              </p:par>
                              <p:par>
                                <p:cTn id="30" presetID="18" presetClass="entr" presetSubtype="9" fill="hold" grpId="0" nodeType="withEffect">
                                  <p:stCondLst>
                                    <p:cond delay="300"/>
                                  </p:stCondLst>
                                  <p:childTnLst>
                                    <p:set>
                                      <p:cBhvr>
                                        <p:cTn id="31" dur="1" fill="hold">
                                          <p:stCondLst>
                                            <p:cond delay="0"/>
                                          </p:stCondLst>
                                        </p:cTn>
                                        <p:tgtEl>
                                          <p:spTgt spid="16"/>
                                        </p:tgtEl>
                                        <p:attrNameLst>
                                          <p:attrName>style.visibility</p:attrName>
                                        </p:attrNameLst>
                                      </p:cBhvr>
                                      <p:to>
                                        <p:strVal val="visible"/>
                                      </p:to>
                                    </p:set>
                                    <p:animEffect transition="in" filter="strips(upLeft)">
                                      <p:cBhvr>
                                        <p:cTn id="32" dur="500"/>
                                        <p:tgtEl>
                                          <p:spTgt spid="16"/>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42"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7"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13" grpId="0" animBg="1"/>
      <p:bldP spid="15" grpId="0" animBg="1"/>
      <p:bldP spid="16"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parata3">
    <p:spTree>
      <p:nvGrpSpPr>
        <p:cNvPr id="1" name=""/>
        <p:cNvGrpSpPr/>
        <p:nvPr/>
      </p:nvGrpSpPr>
      <p:grpSpPr>
        <a:xfrm>
          <a:off x="0" y="0"/>
          <a:ext cx="0" cy="0"/>
          <a:chOff x="0" y="0"/>
          <a:chExt cx="0" cy="0"/>
        </a:xfrm>
      </p:grpSpPr>
      <p:sp>
        <p:nvSpPr>
          <p:cNvPr id="1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FFFFFF"/>
                </a:solidFill>
                <a:latin typeface="Arial Narrow" charset="0"/>
                <a:ea typeface="Arial Narrow" charset="0"/>
                <a:cs typeface="Arial Narrow" charset="0"/>
              </a:defRPr>
            </a:lvl1pPr>
          </a:lstStyle>
          <a:p>
            <a:pPr lvl="0"/>
            <a:r>
              <a:rPr lang="en-US"/>
              <a:t>03</a:t>
            </a:r>
            <a:endParaRPr lang="pt-BR"/>
          </a:p>
        </p:txBody>
      </p:sp>
      <p:sp>
        <p:nvSpPr>
          <p:cNvPr id="1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4"/>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6" name="Straight Connector 5"/>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7" name="Cross 6"/>
          <p:cNvSpPr/>
          <p:nvPr userDrawn="1"/>
        </p:nvSpPr>
        <p:spPr>
          <a:xfrm>
            <a:off x="13126664" y="7371995"/>
            <a:ext cx="412858" cy="409217"/>
          </a:xfrm>
          <a:prstGeom prst="plus">
            <a:avLst>
              <a:gd name="adj" fmla="val 35619"/>
            </a:avLst>
          </a:prstGeom>
          <a:solidFill>
            <a:schemeClr val="accent4"/>
          </a:solidFill>
          <a:ln w="635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8" name="Rectangle 7"/>
          <p:cNvSpPr/>
          <p:nvPr userDrawn="1"/>
        </p:nvSpPr>
        <p:spPr>
          <a:xfrm>
            <a:off x="5278055" y="3796496"/>
            <a:ext cx="9745883" cy="5509550"/>
          </a:xfrm>
          <a:prstGeom prst="rect">
            <a:avLst/>
          </a:prstGeom>
          <a:noFill/>
          <a:ln w="127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9" name="Straight Connector 8"/>
          <p:cNvCxnSpPr/>
          <p:nvPr userDrawn="1"/>
        </p:nvCxnSpPr>
        <p:spPr>
          <a:xfrm flipH="1">
            <a:off x="13716000" y="7583631"/>
            <a:ext cx="2533651" cy="0"/>
          </a:xfrm>
          <a:prstGeom prst="line">
            <a:avLst/>
          </a:prstGeom>
          <a:noFill/>
          <a:ln w="6350" cap="flat" cmpd="sng" algn="ctr">
            <a:solidFill>
              <a:schemeClr val="accent4">
                <a:alpha val="75000"/>
              </a:schemeClr>
            </a:solidFill>
            <a:prstDash val="solid"/>
            <a:miter lim="800000"/>
          </a:ln>
          <a:effectLst/>
        </p:spPr>
      </p:cxnSp>
    </p:spTree>
    <p:extLst>
      <p:ext uri="{BB962C8B-B14F-4D97-AF65-F5344CB8AC3E}">
        <p14:creationId xmlns:p14="http://schemas.microsoft.com/office/powerpoint/2010/main" val="1145151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500"/>
                                        <p:tgtEl>
                                          <p:spTgt spid="15">
                                            <p:txEl>
                                              <p:pRg st="0" end="0"/>
                                            </p:txEl>
                                          </p:spTgt>
                                        </p:tgtEl>
                                      </p:cBhvr>
                                    </p:animEffect>
                                    <p:anim calcmode="lin" valueType="num">
                                      <p:cBhvr>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5">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42"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7" presetClass="entr" presetSubtype="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parata3_restrito">
    <p:spTree>
      <p:nvGrpSpPr>
        <p:cNvPr id="1" name=""/>
        <p:cNvGrpSpPr/>
        <p:nvPr/>
      </p:nvGrpSpPr>
      <p:grpSpPr>
        <a:xfrm>
          <a:off x="0" y="0"/>
          <a:ext cx="0" cy="0"/>
          <a:chOff x="0" y="0"/>
          <a:chExt cx="0" cy="0"/>
        </a:xfrm>
      </p:grpSpPr>
      <p:sp>
        <p:nvSpPr>
          <p:cNvPr id="1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FFFFFF"/>
                </a:solidFill>
                <a:latin typeface="Arial Narrow" charset="0"/>
                <a:ea typeface="Arial Narrow" charset="0"/>
                <a:cs typeface="Arial Narrow" charset="0"/>
              </a:defRPr>
            </a:lvl1pPr>
          </a:lstStyle>
          <a:p>
            <a:pPr lvl="0"/>
            <a:r>
              <a:rPr lang="en-US"/>
              <a:t>03</a:t>
            </a:r>
            <a:endParaRPr lang="pt-BR"/>
          </a:p>
        </p:txBody>
      </p:sp>
      <p:sp>
        <p:nvSpPr>
          <p:cNvPr id="1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4"/>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6" name="Straight Connector 5"/>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7" name="Cross 6"/>
          <p:cNvSpPr/>
          <p:nvPr userDrawn="1"/>
        </p:nvSpPr>
        <p:spPr>
          <a:xfrm>
            <a:off x="13126664" y="7371995"/>
            <a:ext cx="412858" cy="409217"/>
          </a:xfrm>
          <a:prstGeom prst="plus">
            <a:avLst>
              <a:gd name="adj" fmla="val 35619"/>
            </a:avLst>
          </a:prstGeom>
          <a:solidFill>
            <a:schemeClr val="accent4"/>
          </a:solidFill>
          <a:ln w="635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8" name="Rectangle 7"/>
          <p:cNvSpPr/>
          <p:nvPr userDrawn="1"/>
        </p:nvSpPr>
        <p:spPr>
          <a:xfrm>
            <a:off x="5278055" y="3796496"/>
            <a:ext cx="9745883" cy="5509550"/>
          </a:xfrm>
          <a:prstGeom prst="rect">
            <a:avLst/>
          </a:prstGeom>
          <a:noFill/>
          <a:ln w="127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9" name="Straight Connector 8"/>
          <p:cNvCxnSpPr/>
          <p:nvPr userDrawn="1"/>
        </p:nvCxnSpPr>
        <p:spPr>
          <a:xfrm flipH="1">
            <a:off x="13716000" y="7583631"/>
            <a:ext cx="2533651" cy="0"/>
          </a:xfrm>
          <a:prstGeom prst="line">
            <a:avLst/>
          </a:prstGeom>
          <a:noFill/>
          <a:ln w="6350" cap="flat" cmpd="sng" algn="ctr">
            <a:solidFill>
              <a:schemeClr val="accent4">
                <a:alpha val="75000"/>
              </a:schemeClr>
            </a:solidFill>
            <a:prstDash val="solid"/>
            <a:miter lim="800000"/>
          </a:ln>
          <a:effectLst/>
        </p:spPr>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544617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500"/>
                                        <p:tgtEl>
                                          <p:spTgt spid="15">
                                            <p:txEl>
                                              <p:pRg st="0" end="0"/>
                                            </p:txEl>
                                          </p:spTgt>
                                        </p:tgtEl>
                                      </p:cBhvr>
                                    </p:animEffect>
                                    <p:anim calcmode="lin" valueType="num">
                                      <p:cBhvr>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5">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42"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7" presetClass="entr" presetSubtype="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parata3_confidencial">
    <p:spTree>
      <p:nvGrpSpPr>
        <p:cNvPr id="1" name=""/>
        <p:cNvGrpSpPr/>
        <p:nvPr/>
      </p:nvGrpSpPr>
      <p:grpSpPr>
        <a:xfrm>
          <a:off x="0" y="0"/>
          <a:ext cx="0" cy="0"/>
          <a:chOff x="0" y="0"/>
          <a:chExt cx="0" cy="0"/>
        </a:xfrm>
      </p:grpSpPr>
      <p:sp>
        <p:nvSpPr>
          <p:cNvPr id="1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FFFFFF"/>
                </a:solidFill>
                <a:latin typeface="Arial Narrow" charset="0"/>
                <a:ea typeface="Arial Narrow" charset="0"/>
                <a:cs typeface="Arial Narrow" charset="0"/>
              </a:defRPr>
            </a:lvl1pPr>
          </a:lstStyle>
          <a:p>
            <a:pPr lvl="0"/>
            <a:r>
              <a:rPr lang="en-US"/>
              <a:t>03</a:t>
            </a:r>
            <a:endParaRPr lang="pt-BR"/>
          </a:p>
        </p:txBody>
      </p:sp>
      <p:sp>
        <p:nvSpPr>
          <p:cNvPr id="1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4"/>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6" name="Straight Connector 5"/>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7" name="Cross 6"/>
          <p:cNvSpPr/>
          <p:nvPr userDrawn="1"/>
        </p:nvSpPr>
        <p:spPr>
          <a:xfrm>
            <a:off x="13126664" y="7371995"/>
            <a:ext cx="412858" cy="409217"/>
          </a:xfrm>
          <a:prstGeom prst="plus">
            <a:avLst>
              <a:gd name="adj" fmla="val 35619"/>
            </a:avLst>
          </a:prstGeom>
          <a:solidFill>
            <a:schemeClr val="accent4"/>
          </a:solidFill>
          <a:ln w="635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8" name="Rectangle 7"/>
          <p:cNvSpPr/>
          <p:nvPr userDrawn="1"/>
        </p:nvSpPr>
        <p:spPr>
          <a:xfrm>
            <a:off x="5278055" y="3796496"/>
            <a:ext cx="9745883" cy="5509550"/>
          </a:xfrm>
          <a:prstGeom prst="rect">
            <a:avLst/>
          </a:prstGeom>
          <a:noFill/>
          <a:ln w="127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9" name="Straight Connector 8"/>
          <p:cNvCxnSpPr/>
          <p:nvPr userDrawn="1"/>
        </p:nvCxnSpPr>
        <p:spPr>
          <a:xfrm flipH="1">
            <a:off x="13716000" y="7583631"/>
            <a:ext cx="2533651" cy="0"/>
          </a:xfrm>
          <a:prstGeom prst="line">
            <a:avLst/>
          </a:prstGeom>
          <a:noFill/>
          <a:ln w="6350" cap="flat" cmpd="sng" algn="ctr">
            <a:solidFill>
              <a:schemeClr val="accent4">
                <a:alpha val="75000"/>
              </a:schemeClr>
            </a:solidFill>
            <a:prstDash val="solid"/>
            <a:miter lim="800000"/>
          </a:ln>
          <a:effectLst/>
        </p:spPr>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01250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500"/>
                                        <p:tgtEl>
                                          <p:spTgt spid="15">
                                            <p:txEl>
                                              <p:pRg st="0" end="0"/>
                                            </p:txEl>
                                          </p:spTgt>
                                        </p:tgtEl>
                                      </p:cBhvr>
                                    </p:animEffect>
                                    <p:anim calcmode="lin" valueType="num">
                                      <p:cBhvr>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5">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42"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7" presetClass="entr" presetSubtype="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parata3_interno">
    <p:spTree>
      <p:nvGrpSpPr>
        <p:cNvPr id="1" name=""/>
        <p:cNvGrpSpPr/>
        <p:nvPr/>
      </p:nvGrpSpPr>
      <p:grpSpPr>
        <a:xfrm>
          <a:off x="0" y="0"/>
          <a:ext cx="0" cy="0"/>
          <a:chOff x="0" y="0"/>
          <a:chExt cx="0" cy="0"/>
        </a:xfrm>
      </p:grpSpPr>
      <p:sp>
        <p:nvSpPr>
          <p:cNvPr id="14"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FFFFFF"/>
                </a:solidFill>
                <a:latin typeface="Arial Narrow" charset="0"/>
                <a:ea typeface="Arial Narrow" charset="0"/>
                <a:cs typeface="Arial Narrow" charset="0"/>
              </a:defRPr>
            </a:lvl1pPr>
          </a:lstStyle>
          <a:p>
            <a:pPr lvl="0"/>
            <a:r>
              <a:rPr lang="en-US"/>
              <a:t>03</a:t>
            </a:r>
            <a:endParaRPr lang="pt-BR"/>
          </a:p>
        </p:txBody>
      </p:sp>
      <p:sp>
        <p:nvSpPr>
          <p:cNvPr id="15"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chemeClr val="accent4"/>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6" name="Straight Connector 5"/>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7" name="Cross 6"/>
          <p:cNvSpPr/>
          <p:nvPr userDrawn="1"/>
        </p:nvSpPr>
        <p:spPr>
          <a:xfrm>
            <a:off x="13126664" y="7371995"/>
            <a:ext cx="412858" cy="409217"/>
          </a:xfrm>
          <a:prstGeom prst="plus">
            <a:avLst>
              <a:gd name="adj" fmla="val 35619"/>
            </a:avLst>
          </a:prstGeom>
          <a:solidFill>
            <a:schemeClr val="accent4"/>
          </a:solidFill>
          <a:ln w="635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8" name="Rectangle 7"/>
          <p:cNvSpPr/>
          <p:nvPr userDrawn="1"/>
        </p:nvSpPr>
        <p:spPr>
          <a:xfrm>
            <a:off x="5278055" y="3796496"/>
            <a:ext cx="9745883" cy="5509550"/>
          </a:xfrm>
          <a:prstGeom prst="rect">
            <a:avLst/>
          </a:prstGeom>
          <a:noFill/>
          <a:ln w="127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9" name="Straight Connector 8"/>
          <p:cNvCxnSpPr/>
          <p:nvPr userDrawn="1"/>
        </p:nvCxnSpPr>
        <p:spPr>
          <a:xfrm flipH="1">
            <a:off x="13716000" y="7583631"/>
            <a:ext cx="2533651" cy="0"/>
          </a:xfrm>
          <a:prstGeom prst="line">
            <a:avLst/>
          </a:prstGeom>
          <a:noFill/>
          <a:ln w="6350" cap="flat" cmpd="sng" algn="ctr">
            <a:solidFill>
              <a:schemeClr val="accent4">
                <a:alpha val="75000"/>
              </a:schemeClr>
            </a:solidFill>
            <a:prstDash val="solid"/>
            <a:miter lim="800000"/>
          </a:ln>
          <a:effectLst/>
        </p:spPr>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2027907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500"/>
                                        <p:tgtEl>
                                          <p:spTgt spid="15">
                                            <p:txEl>
                                              <p:pRg st="0" end="0"/>
                                            </p:txEl>
                                          </p:spTgt>
                                        </p:tgtEl>
                                      </p:cBhvr>
                                    </p:animEffect>
                                    <p:anim calcmode="lin" valueType="num">
                                      <p:cBhvr>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5">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42"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7" presetClass="entr" presetSubtype="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parata4">
    <p:spTree>
      <p:nvGrpSpPr>
        <p:cNvPr id="1" name=""/>
        <p:cNvGrpSpPr/>
        <p:nvPr/>
      </p:nvGrpSpPr>
      <p:grpSpPr>
        <a:xfrm>
          <a:off x="0" y="0"/>
          <a:ext cx="0" cy="0"/>
          <a:chOff x="0" y="0"/>
          <a:chExt cx="0" cy="0"/>
        </a:xfrm>
      </p:grpSpPr>
      <p:cxnSp>
        <p:nvCxnSpPr>
          <p:cNvPr id="7" name="Straight Connector 6"/>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10" name="Rectangle 9"/>
          <p:cNvSpPr/>
          <p:nvPr userDrawn="1"/>
        </p:nvSpPr>
        <p:spPr>
          <a:xfrm>
            <a:off x="3950838" y="2118166"/>
            <a:ext cx="9387068" cy="5463251"/>
          </a:xfrm>
          <a:prstGeom prst="rect">
            <a:avLst/>
          </a:prstGeom>
          <a:noFill/>
          <a:ln w="12700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1" name="Straight Connector 10"/>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2" name="Cross 11"/>
          <p:cNvSpPr/>
          <p:nvPr userDrawn="1"/>
        </p:nvSpPr>
        <p:spPr>
          <a:xfrm>
            <a:off x="13126664" y="7371995"/>
            <a:ext cx="412858" cy="409217"/>
          </a:xfrm>
          <a:prstGeom prst="plus">
            <a:avLst>
              <a:gd name="adj" fmla="val 35619"/>
            </a:avLst>
          </a:prstGeom>
          <a:solidFill>
            <a:schemeClr val="accent5"/>
          </a:solidFill>
          <a:ln w="635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3" name="Rectangle 12"/>
          <p:cNvSpPr/>
          <p:nvPr userDrawn="1"/>
        </p:nvSpPr>
        <p:spPr>
          <a:xfrm>
            <a:off x="5278055" y="3796496"/>
            <a:ext cx="9745883" cy="5509550"/>
          </a:xfrm>
          <a:prstGeom prst="rect">
            <a:avLst/>
          </a:prstGeom>
          <a:no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sp>
        <p:nvSpPr>
          <p:cNvPr id="1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04</a:t>
            </a:r>
            <a:endParaRPr lang="pt-BR"/>
          </a:p>
        </p:txBody>
      </p:sp>
      <p:sp>
        <p:nvSpPr>
          <p:cNvPr id="1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spTree>
    <p:extLst>
      <p:ext uri="{BB962C8B-B14F-4D97-AF65-F5344CB8AC3E}">
        <p14:creationId xmlns:p14="http://schemas.microsoft.com/office/powerpoint/2010/main" val="2027907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6" presetClass="emph" presetSubtype="0" repeatCount="5000" fill="hold" nodeType="withEffect">
                                  <p:stCondLst>
                                    <p:cond delay="0"/>
                                  </p:stCondLst>
                                  <p:childTnLst>
                                    <p:animEffect transition="out" filter="fade">
                                      <p:cBhvr>
                                        <p:cTn id="9" dur="200" tmFilter="0, 0; .2, .5; .8, .5; 1, 0"/>
                                        <p:tgtEl>
                                          <p:spTgt spid="11"/>
                                        </p:tgtEl>
                                      </p:cBhvr>
                                    </p:animEffect>
                                    <p:animScale>
                                      <p:cBhvr>
                                        <p:cTn id="10" dur="100" autoRev="1" fill="hold"/>
                                        <p:tgtEl>
                                          <p:spTgt spid="11"/>
                                        </p:tgtEl>
                                      </p:cBhvr>
                                      <p:by x="105000" y="105000"/>
                                    </p:animScale>
                                  </p:childTnLst>
                                </p:cTn>
                              </p:par>
                              <p:par>
                                <p:cTn id="11" presetID="18" presetClass="entr" presetSubtype="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Right)">
                                      <p:cBhvr>
                                        <p:cTn id="13" dur="500"/>
                                        <p:tgtEl>
                                          <p:spTgt spid="10"/>
                                        </p:tgtEl>
                                      </p:cBhvr>
                                    </p:animEffect>
                                  </p:childTnLst>
                                </p:cTn>
                              </p:par>
                              <p:par>
                                <p:cTn id="14" presetID="49" presetClass="entr" presetSubtype="0" decel="100000" fill="hold" grpId="0" nodeType="withEffect">
                                  <p:stCondLst>
                                    <p:cond delay="3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360"/>
                                          </p:val>
                                        </p:tav>
                                        <p:tav tm="100000">
                                          <p:val>
                                            <p:fltVal val="0"/>
                                          </p:val>
                                        </p:tav>
                                      </p:tavLst>
                                    </p:anim>
                                    <p:animEffect transition="in" filter="fade">
                                      <p:cBhvr>
                                        <p:cTn id="19" dur="500"/>
                                        <p:tgtEl>
                                          <p:spTgt spid="12"/>
                                        </p:tgtEl>
                                      </p:cBhvr>
                                    </p:animEffect>
                                  </p:childTnLst>
                                </p:cTn>
                              </p:par>
                              <p:par>
                                <p:cTn id="20" presetID="18" presetClass="entr" presetSubtype="9"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strips(upLeft)">
                                      <p:cBhvr>
                                        <p:cTn id="22" dur="500"/>
                                        <p:tgtEl>
                                          <p:spTgt spid="13"/>
                                        </p:tgtEl>
                                      </p:cBhvr>
                                    </p:animEffect>
                                  </p:childTnLst>
                                </p:cTn>
                              </p:par>
                              <p:par>
                                <p:cTn id="23" presetID="42" presetClass="entr" presetSubtype="0" fill="hold" grpId="0" nodeType="withEffect">
                                  <p:stCondLst>
                                    <p:cond delay="500"/>
                                  </p:stCondLst>
                                  <p:childTnLst>
                                    <p:set>
                                      <p:cBhvr>
                                        <p:cTn id="24" dur="1" fill="hold">
                                          <p:stCondLst>
                                            <p:cond delay="0"/>
                                          </p:stCondLst>
                                        </p:cTn>
                                        <p:tgtEl>
                                          <p:spTgt spid="16">
                                            <p:txEl>
                                              <p:pRg st="0" end="0"/>
                                            </p:txEl>
                                          </p:spTgt>
                                        </p:tgtEl>
                                        <p:attrNameLst>
                                          <p:attrName>style.visibility</p:attrName>
                                        </p:attrNameLst>
                                      </p:cBhvr>
                                      <p:to>
                                        <p:strVal val="visible"/>
                                      </p:to>
                                    </p:set>
                                    <p:animEffect transition="in" filter="fade">
                                      <p:cBhvr>
                                        <p:cTn id="25" dur="500"/>
                                        <p:tgtEl>
                                          <p:spTgt spid="16">
                                            <p:txEl>
                                              <p:pRg st="0" end="0"/>
                                            </p:txEl>
                                          </p:spTgt>
                                        </p:tgtEl>
                                      </p:cBhvr>
                                    </p:animEffect>
                                    <p:anim calcmode="lin" valueType="num">
                                      <p:cBhvr>
                                        <p:cTn id="26"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6">
                                            <p:txEl>
                                              <p:pRg st="0" end="0"/>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500"/>
                                  </p:stCondLst>
                                  <p:childTnLst>
                                    <p:set>
                                      <p:cBhvr>
                                        <p:cTn id="29" dur="1" fill="hold">
                                          <p:stCondLst>
                                            <p:cond delay="0"/>
                                          </p:stCondLst>
                                        </p:cTn>
                                        <p:tgtEl>
                                          <p:spTgt spid="17">
                                            <p:txEl>
                                              <p:pRg st="0" end="0"/>
                                            </p:txEl>
                                          </p:spTgt>
                                        </p:tgtEl>
                                        <p:attrNameLst>
                                          <p:attrName>style.visibility</p:attrName>
                                        </p:attrNameLst>
                                      </p:cBhvr>
                                      <p:to>
                                        <p:strVal val="visible"/>
                                      </p:to>
                                    </p:set>
                                    <p:animEffect transition="in" filter="fade">
                                      <p:cBhvr>
                                        <p:cTn id="30" dur="500"/>
                                        <p:tgtEl>
                                          <p:spTgt spid="17">
                                            <p:txEl>
                                              <p:pRg st="0" end="0"/>
                                            </p:txEl>
                                          </p:spTgt>
                                        </p:tgtEl>
                                      </p:cBhvr>
                                    </p:animEffect>
                                    <p:anim calcmode="lin" valueType="num">
                                      <p:cBhvr>
                                        <p:cTn id="3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6" grpId="0" build="p">
        <p:tmplLst>
          <p:tmpl lvl="1">
            <p:tnLst>
              <p:par>
                <p:cTn presetID="42"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anim calcmode="lin" valueType="num">
                      <p:cBhvr>
                        <p:cTn dur="500" fill="hold"/>
                        <p:tgtEl>
                          <p:spTgt spid="16"/>
                        </p:tgtEl>
                        <p:attrNameLst>
                          <p:attrName>ppt_x</p:attrName>
                        </p:attrNameLst>
                      </p:cBhvr>
                      <p:tavLst>
                        <p:tav tm="0">
                          <p:val>
                            <p:strVal val="#ppt_x"/>
                          </p:val>
                        </p:tav>
                        <p:tav tm="100000">
                          <p:val>
                            <p:strVal val="#ppt_x"/>
                          </p:val>
                        </p:tav>
                      </p:tavLst>
                    </p:anim>
                    <p:anim calcmode="lin" valueType="num">
                      <p:cBhvr>
                        <p:cTn dur="5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7"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parata4_restrito">
    <p:spTree>
      <p:nvGrpSpPr>
        <p:cNvPr id="1" name=""/>
        <p:cNvGrpSpPr/>
        <p:nvPr/>
      </p:nvGrpSpPr>
      <p:grpSpPr>
        <a:xfrm>
          <a:off x="0" y="0"/>
          <a:ext cx="0" cy="0"/>
          <a:chOff x="0" y="0"/>
          <a:chExt cx="0" cy="0"/>
        </a:xfrm>
      </p:grpSpPr>
      <p:cxnSp>
        <p:nvCxnSpPr>
          <p:cNvPr id="7" name="Straight Connector 6"/>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10" name="Rectangle 9"/>
          <p:cNvSpPr/>
          <p:nvPr userDrawn="1"/>
        </p:nvSpPr>
        <p:spPr>
          <a:xfrm>
            <a:off x="3950838" y="2118166"/>
            <a:ext cx="9387068" cy="5463251"/>
          </a:xfrm>
          <a:prstGeom prst="rect">
            <a:avLst/>
          </a:prstGeom>
          <a:noFill/>
          <a:ln w="12700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1" name="Straight Connector 10"/>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2" name="Cross 11"/>
          <p:cNvSpPr/>
          <p:nvPr userDrawn="1"/>
        </p:nvSpPr>
        <p:spPr>
          <a:xfrm>
            <a:off x="13126664" y="7371995"/>
            <a:ext cx="412858" cy="409217"/>
          </a:xfrm>
          <a:prstGeom prst="plus">
            <a:avLst>
              <a:gd name="adj" fmla="val 35619"/>
            </a:avLst>
          </a:prstGeom>
          <a:solidFill>
            <a:schemeClr val="accent5"/>
          </a:solidFill>
          <a:ln w="635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3" name="Rectangle 12"/>
          <p:cNvSpPr/>
          <p:nvPr userDrawn="1"/>
        </p:nvSpPr>
        <p:spPr>
          <a:xfrm>
            <a:off x="5278055" y="3796496"/>
            <a:ext cx="9745883" cy="5509550"/>
          </a:xfrm>
          <a:prstGeom prst="rect">
            <a:avLst/>
          </a:prstGeom>
          <a:no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grpSp>
        <p:nvGrpSpPr>
          <p:cNvPr id="14" name="Group 13"/>
          <p:cNvGrpSpPr/>
          <p:nvPr userDrawn="1"/>
        </p:nvGrpSpPr>
        <p:grpSpPr>
          <a:xfrm>
            <a:off x="14040091" y="8377518"/>
            <a:ext cx="2209559" cy="538407"/>
            <a:chOff x="13828485" y="8377518"/>
            <a:chExt cx="2421165" cy="538407"/>
          </a:xfrm>
        </p:grpSpPr>
        <p:sp>
          <p:nvSpPr>
            <p:cNvPr id="15" name="Snip Diagonal Corner Rectangle 14"/>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6" name="Snip Diagonal Corner Rectangle 15"/>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
        <p:nvSpPr>
          <p:cNvPr id="19"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04</a:t>
            </a:r>
            <a:endParaRPr lang="pt-BR"/>
          </a:p>
        </p:txBody>
      </p:sp>
      <p:sp>
        <p:nvSpPr>
          <p:cNvPr id="20"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spTree>
    <p:extLst>
      <p:ext uri="{BB962C8B-B14F-4D97-AF65-F5344CB8AC3E}">
        <p14:creationId xmlns:p14="http://schemas.microsoft.com/office/powerpoint/2010/main" val="178937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6" presetClass="emph" presetSubtype="0" repeatCount="5000" fill="hold" nodeType="withEffect">
                                  <p:stCondLst>
                                    <p:cond delay="0"/>
                                  </p:stCondLst>
                                  <p:childTnLst>
                                    <p:animEffect transition="out" filter="fade">
                                      <p:cBhvr>
                                        <p:cTn id="9" dur="200" tmFilter="0, 0; .2, .5; .8, .5; 1, 0"/>
                                        <p:tgtEl>
                                          <p:spTgt spid="11"/>
                                        </p:tgtEl>
                                      </p:cBhvr>
                                    </p:animEffect>
                                    <p:animScale>
                                      <p:cBhvr>
                                        <p:cTn id="10" dur="100" autoRev="1" fill="hold"/>
                                        <p:tgtEl>
                                          <p:spTgt spid="11"/>
                                        </p:tgtEl>
                                      </p:cBhvr>
                                      <p:by x="105000" y="105000"/>
                                    </p:animScale>
                                  </p:childTnLst>
                                </p:cTn>
                              </p:par>
                              <p:par>
                                <p:cTn id="11" presetID="18" presetClass="entr" presetSubtype="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Right)">
                                      <p:cBhvr>
                                        <p:cTn id="13" dur="500"/>
                                        <p:tgtEl>
                                          <p:spTgt spid="10"/>
                                        </p:tgtEl>
                                      </p:cBhvr>
                                    </p:animEffect>
                                  </p:childTnLst>
                                </p:cTn>
                              </p:par>
                              <p:par>
                                <p:cTn id="14" presetID="49" presetClass="entr" presetSubtype="0" decel="100000" fill="hold" grpId="0" nodeType="withEffect">
                                  <p:stCondLst>
                                    <p:cond delay="3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360"/>
                                          </p:val>
                                        </p:tav>
                                        <p:tav tm="100000">
                                          <p:val>
                                            <p:fltVal val="0"/>
                                          </p:val>
                                        </p:tav>
                                      </p:tavLst>
                                    </p:anim>
                                    <p:animEffect transition="in" filter="fade">
                                      <p:cBhvr>
                                        <p:cTn id="19" dur="500"/>
                                        <p:tgtEl>
                                          <p:spTgt spid="12"/>
                                        </p:tgtEl>
                                      </p:cBhvr>
                                    </p:animEffect>
                                  </p:childTnLst>
                                </p:cTn>
                              </p:par>
                              <p:par>
                                <p:cTn id="20" presetID="18" presetClass="entr" presetSubtype="9"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strips(upLeft)">
                                      <p:cBhvr>
                                        <p:cTn id="22" dur="500"/>
                                        <p:tgtEl>
                                          <p:spTgt spid="13"/>
                                        </p:tgtEl>
                                      </p:cBhvr>
                                    </p:animEffect>
                                  </p:childTnLst>
                                </p:cTn>
                              </p:par>
                              <p:par>
                                <p:cTn id="23" presetID="12" presetClass="entr" presetSubtype="2"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par>
                                <p:cTn id="27" presetID="42" presetClass="entr" presetSubtype="0" fill="hold" grpId="0" nodeType="withEffect">
                                  <p:stCondLst>
                                    <p:cond delay="500"/>
                                  </p:stCondLst>
                                  <p:childTnLst>
                                    <p:set>
                                      <p:cBhvr>
                                        <p:cTn id="28" dur="1" fill="hold">
                                          <p:stCondLst>
                                            <p:cond delay="0"/>
                                          </p:stCondLst>
                                        </p:cTn>
                                        <p:tgtEl>
                                          <p:spTgt spid="19">
                                            <p:txEl>
                                              <p:pRg st="0" end="0"/>
                                            </p:txEl>
                                          </p:spTgt>
                                        </p:tgtEl>
                                        <p:attrNameLst>
                                          <p:attrName>style.visibility</p:attrName>
                                        </p:attrNameLst>
                                      </p:cBhvr>
                                      <p:to>
                                        <p:strVal val="visible"/>
                                      </p:to>
                                    </p:set>
                                    <p:animEffect transition="in" filter="fade">
                                      <p:cBhvr>
                                        <p:cTn id="29" dur="500"/>
                                        <p:tgtEl>
                                          <p:spTgt spid="19">
                                            <p:txEl>
                                              <p:pRg st="0" end="0"/>
                                            </p:txEl>
                                          </p:spTgt>
                                        </p:tgtEl>
                                      </p:cBhvr>
                                    </p:animEffect>
                                    <p:anim calcmode="lin" valueType="num">
                                      <p:cBhvr>
                                        <p:cTn id="3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9">
                                            <p:txEl>
                                              <p:pRg st="0" end="0"/>
                                            </p:tx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50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500"/>
                                        <p:tgtEl>
                                          <p:spTgt spid="20">
                                            <p:txEl>
                                              <p:pRg st="0" end="0"/>
                                            </p:txEl>
                                          </p:spTgt>
                                        </p:tgtEl>
                                      </p:cBhvr>
                                    </p:animEffect>
                                    <p:anim calcmode="lin" valueType="num">
                                      <p:cBhvr>
                                        <p:cTn id="35"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9" grpId="0" build="p">
        <p:tmplLst>
          <p:tmpl lvl="1">
            <p:tnLst>
              <p:par>
                <p:cTn presetID="42"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7"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parata4_confidencial">
    <p:spTree>
      <p:nvGrpSpPr>
        <p:cNvPr id="1" name=""/>
        <p:cNvGrpSpPr/>
        <p:nvPr/>
      </p:nvGrpSpPr>
      <p:grpSpPr>
        <a:xfrm>
          <a:off x="0" y="0"/>
          <a:ext cx="0" cy="0"/>
          <a:chOff x="0" y="0"/>
          <a:chExt cx="0" cy="0"/>
        </a:xfrm>
      </p:grpSpPr>
      <p:cxnSp>
        <p:nvCxnSpPr>
          <p:cNvPr id="7" name="Straight Connector 6"/>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10" name="Rectangle 9"/>
          <p:cNvSpPr/>
          <p:nvPr userDrawn="1"/>
        </p:nvSpPr>
        <p:spPr>
          <a:xfrm>
            <a:off x="3950838" y="2118166"/>
            <a:ext cx="9387068" cy="5463251"/>
          </a:xfrm>
          <a:prstGeom prst="rect">
            <a:avLst/>
          </a:prstGeom>
          <a:noFill/>
          <a:ln w="12700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1" name="Straight Connector 10"/>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2" name="Cross 11"/>
          <p:cNvSpPr/>
          <p:nvPr userDrawn="1"/>
        </p:nvSpPr>
        <p:spPr>
          <a:xfrm>
            <a:off x="13126664" y="7371995"/>
            <a:ext cx="412858" cy="409217"/>
          </a:xfrm>
          <a:prstGeom prst="plus">
            <a:avLst>
              <a:gd name="adj" fmla="val 35619"/>
            </a:avLst>
          </a:prstGeom>
          <a:solidFill>
            <a:schemeClr val="accent5"/>
          </a:solidFill>
          <a:ln w="635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3" name="Rectangle 12"/>
          <p:cNvSpPr/>
          <p:nvPr userDrawn="1"/>
        </p:nvSpPr>
        <p:spPr>
          <a:xfrm>
            <a:off x="5278055" y="3796496"/>
            <a:ext cx="9745883" cy="5509550"/>
          </a:xfrm>
          <a:prstGeom prst="rect">
            <a:avLst/>
          </a:prstGeom>
          <a:no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grpSp>
        <p:nvGrpSpPr>
          <p:cNvPr id="14" name="Group 13"/>
          <p:cNvGrpSpPr/>
          <p:nvPr userDrawn="1"/>
        </p:nvGrpSpPr>
        <p:grpSpPr>
          <a:xfrm>
            <a:off x="13581589" y="8377518"/>
            <a:ext cx="2668061" cy="538407"/>
            <a:chOff x="13581589" y="625438"/>
            <a:chExt cx="2668061" cy="538407"/>
          </a:xfrm>
        </p:grpSpPr>
        <p:sp>
          <p:nvSpPr>
            <p:cNvPr id="15" name="Snip Diagonal Corner Rectangle 14"/>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6" name="Snip Diagonal Corner Rectangle 15"/>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
        <p:nvSpPr>
          <p:cNvPr id="19"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04</a:t>
            </a:r>
            <a:endParaRPr lang="pt-BR"/>
          </a:p>
        </p:txBody>
      </p:sp>
      <p:sp>
        <p:nvSpPr>
          <p:cNvPr id="20"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spTree>
    <p:extLst>
      <p:ext uri="{BB962C8B-B14F-4D97-AF65-F5344CB8AC3E}">
        <p14:creationId xmlns:p14="http://schemas.microsoft.com/office/powerpoint/2010/main" val="1450573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6" presetClass="emph" presetSubtype="0" repeatCount="5000" fill="hold" nodeType="withEffect">
                                  <p:stCondLst>
                                    <p:cond delay="0"/>
                                  </p:stCondLst>
                                  <p:childTnLst>
                                    <p:animEffect transition="out" filter="fade">
                                      <p:cBhvr>
                                        <p:cTn id="9" dur="200" tmFilter="0, 0; .2, .5; .8, .5; 1, 0"/>
                                        <p:tgtEl>
                                          <p:spTgt spid="11"/>
                                        </p:tgtEl>
                                      </p:cBhvr>
                                    </p:animEffect>
                                    <p:animScale>
                                      <p:cBhvr>
                                        <p:cTn id="10" dur="100" autoRev="1" fill="hold"/>
                                        <p:tgtEl>
                                          <p:spTgt spid="11"/>
                                        </p:tgtEl>
                                      </p:cBhvr>
                                      <p:by x="105000" y="105000"/>
                                    </p:animScale>
                                  </p:childTnLst>
                                </p:cTn>
                              </p:par>
                              <p:par>
                                <p:cTn id="11" presetID="18" presetClass="entr" presetSubtype="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Right)">
                                      <p:cBhvr>
                                        <p:cTn id="13" dur="500"/>
                                        <p:tgtEl>
                                          <p:spTgt spid="10"/>
                                        </p:tgtEl>
                                      </p:cBhvr>
                                    </p:animEffect>
                                  </p:childTnLst>
                                </p:cTn>
                              </p:par>
                              <p:par>
                                <p:cTn id="14" presetID="49" presetClass="entr" presetSubtype="0" decel="100000" fill="hold" grpId="0" nodeType="withEffect">
                                  <p:stCondLst>
                                    <p:cond delay="3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360"/>
                                          </p:val>
                                        </p:tav>
                                        <p:tav tm="100000">
                                          <p:val>
                                            <p:fltVal val="0"/>
                                          </p:val>
                                        </p:tav>
                                      </p:tavLst>
                                    </p:anim>
                                    <p:animEffect transition="in" filter="fade">
                                      <p:cBhvr>
                                        <p:cTn id="19" dur="500"/>
                                        <p:tgtEl>
                                          <p:spTgt spid="12"/>
                                        </p:tgtEl>
                                      </p:cBhvr>
                                    </p:animEffect>
                                  </p:childTnLst>
                                </p:cTn>
                              </p:par>
                              <p:par>
                                <p:cTn id="20" presetID="18" presetClass="entr" presetSubtype="9"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strips(upLeft)">
                                      <p:cBhvr>
                                        <p:cTn id="22" dur="500"/>
                                        <p:tgtEl>
                                          <p:spTgt spid="13"/>
                                        </p:tgtEl>
                                      </p:cBhvr>
                                    </p:animEffect>
                                  </p:childTnLst>
                                </p:cTn>
                              </p:par>
                              <p:par>
                                <p:cTn id="23" presetID="12" presetClass="entr" presetSubtype="2"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par>
                                <p:cTn id="27" presetID="42" presetClass="entr" presetSubtype="0" fill="hold" grpId="0" nodeType="withEffect">
                                  <p:stCondLst>
                                    <p:cond delay="500"/>
                                  </p:stCondLst>
                                  <p:childTnLst>
                                    <p:set>
                                      <p:cBhvr>
                                        <p:cTn id="28" dur="1" fill="hold">
                                          <p:stCondLst>
                                            <p:cond delay="0"/>
                                          </p:stCondLst>
                                        </p:cTn>
                                        <p:tgtEl>
                                          <p:spTgt spid="19">
                                            <p:txEl>
                                              <p:pRg st="0" end="0"/>
                                            </p:txEl>
                                          </p:spTgt>
                                        </p:tgtEl>
                                        <p:attrNameLst>
                                          <p:attrName>style.visibility</p:attrName>
                                        </p:attrNameLst>
                                      </p:cBhvr>
                                      <p:to>
                                        <p:strVal val="visible"/>
                                      </p:to>
                                    </p:set>
                                    <p:animEffect transition="in" filter="fade">
                                      <p:cBhvr>
                                        <p:cTn id="29" dur="500"/>
                                        <p:tgtEl>
                                          <p:spTgt spid="19">
                                            <p:txEl>
                                              <p:pRg st="0" end="0"/>
                                            </p:txEl>
                                          </p:spTgt>
                                        </p:tgtEl>
                                      </p:cBhvr>
                                    </p:animEffect>
                                    <p:anim calcmode="lin" valueType="num">
                                      <p:cBhvr>
                                        <p:cTn id="3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9">
                                            <p:txEl>
                                              <p:pRg st="0" end="0"/>
                                            </p:tx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50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500"/>
                                        <p:tgtEl>
                                          <p:spTgt spid="20">
                                            <p:txEl>
                                              <p:pRg st="0" end="0"/>
                                            </p:txEl>
                                          </p:spTgt>
                                        </p:tgtEl>
                                      </p:cBhvr>
                                    </p:animEffect>
                                    <p:anim calcmode="lin" valueType="num">
                                      <p:cBhvr>
                                        <p:cTn id="35"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9" grpId="0" build="p">
        <p:tmplLst>
          <p:tmpl lvl="1">
            <p:tnLst>
              <p:par>
                <p:cTn presetID="42"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7"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_interno">
    <p:spTree>
      <p:nvGrpSpPr>
        <p:cNvPr id="1" name=""/>
        <p:cNvGrpSpPr/>
        <p:nvPr/>
      </p:nvGrpSpPr>
      <p:grpSpPr>
        <a:xfrm>
          <a:off x="0" y="0"/>
          <a:ext cx="0" cy="0"/>
          <a:chOff x="0" y="0"/>
          <a:chExt cx="0" cy="0"/>
        </a:xfrm>
      </p:grpSpPr>
      <p:grpSp>
        <p:nvGrpSpPr>
          <p:cNvPr id="2" name="Group 1"/>
          <p:cNvGrpSpPr/>
          <p:nvPr userDrawn="1"/>
        </p:nvGrpSpPr>
        <p:grpSpPr>
          <a:xfrm>
            <a:off x="14040091" y="8377518"/>
            <a:ext cx="2209559" cy="538407"/>
            <a:chOff x="14040091" y="8377518"/>
            <a:chExt cx="2209559" cy="538407"/>
          </a:xfrm>
        </p:grpSpPr>
        <p:sp>
          <p:nvSpPr>
            <p:cNvPr id="3" name="Snip Diagonal Corner Rectangle 2"/>
            <p:cNvSpPr/>
            <p:nvPr userDrawn="1"/>
          </p:nvSpPr>
          <p:spPr>
            <a:xfrm>
              <a:off x="14040091" y="843539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4" name="Snip Diagonal Corner Rectangle 3"/>
            <p:cNvSpPr/>
            <p:nvPr userDrawn="1"/>
          </p:nvSpPr>
          <p:spPr>
            <a:xfrm>
              <a:off x="14156284" y="837751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135497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parata4_interno">
    <p:spTree>
      <p:nvGrpSpPr>
        <p:cNvPr id="1" name=""/>
        <p:cNvGrpSpPr/>
        <p:nvPr/>
      </p:nvGrpSpPr>
      <p:grpSpPr>
        <a:xfrm>
          <a:off x="0" y="0"/>
          <a:ext cx="0" cy="0"/>
          <a:chOff x="0" y="0"/>
          <a:chExt cx="0" cy="0"/>
        </a:xfrm>
      </p:grpSpPr>
      <p:cxnSp>
        <p:nvCxnSpPr>
          <p:cNvPr id="7" name="Straight Connector 6"/>
          <p:cNvCxnSpPr/>
          <p:nvPr userDrawn="1"/>
        </p:nvCxnSpPr>
        <p:spPr>
          <a:xfrm flipH="1">
            <a:off x="13716000" y="7583631"/>
            <a:ext cx="2533651" cy="0"/>
          </a:xfrm>
          <a:prstGeom prst="line">
            <a:avLst/>
          </a:prstGeom>
          <a:noFill/>
          <a:ln w="6350" cap="flat" cmpd="sng" algn="ctr">
            <a:solidFill>
              <a:schemeClr val="accent6">
                <a:alpha val="75000"/>
              </a:schemeClr>
            </a:solidFill>
            <a:prstDash val="solid"/>
            <a:miter lim="800000"/>
          </a:ln>
          <a:effectLst/>
        </p:spPr>
      </p:cxnSp>
      <p:sp>
        <p:nvSpPr>
          <p:cNvPr id="10" name="Rectangle 9"/>
          <p:cNvSpPr/>
          <p:nvPr userDrawn="1"/>
        </p:nvSpPr>
        <p:spPr>
          <a:xfrm>
            <a:off x="3950838" y="2118166"/>
            <a:ext cx="9387068" cy="5463251"/>
          </a:xfrm>
          <a:prstGeom prst="rect">
            <a:avLst/>
          </a:prstGeom>
          <a:noFill/>
          <a:ln w="127000" cap="flat" cmpd="sng" algn="ctr">
            <a:solidFill>
              <a:schemeClr val="accent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cxnSp>
        <p:nvCxnSpPr>
          <p:cNvPr id="11" name="Straight Connector 10"/>
          <p:cNvCxnSpPr/>
          <p:nvPr userDrawn="1"/>
        </p:nvCxnSpPr>
        <p:spPr>
          <a:xfrm flipH="1">
            <a:off x="3892963" y="1846116"/>
            <a:ext cx="356835" cy="0"/>
          </a:xfrm>
          <a:prstGeom prst="line">
            <a:avLst/>
          </a:prstGeom>
          <a:noFill/>
          <a:ln w="69850" cap="flat" cmpd="sng" algn="ctr">
            <a:solidFill>
              <a:srgbClr val="ED9C2E"/>
            </a:solidFill>
            <a:prstDash val="solid"/>
            <a:miter lim="800000"/>
          </a:ln>
          <a:effectLst/>
        </p:spPr>
      </p:cxnSp>
      <p:sp>
        <p:nvSpPr>
          <p:cNvPr id="12" name="Cross 11"/>
          <p:cNvSpPr/>
          <p:nvPr userDrawn="1"/>
        </p:nvSpPr>
        <p:spPr>
          <a:xfrm>
            <a:off x="13126664" y="7371995"/>
            <a:ext cx="412858" cy="409217"/>
          </a:xfrm>
          <a:prstGeom prst="plus">
            <a:avLst>
              <a:gd name="adj" fmla="val 35619"/>
            </a:avLst>
          </a:prstGeom>
          <a:solidFill>
            <a:schemeClr val="accent5"/>
          </a:solidFill>
          <a:ln w="635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FFFFFF"/>
              </a:solidFill>
              <a:effectLst/>
              <a:uLnTx/>
              <a:uFillTx/>
              <a:latin typeface="Calibri" panose="020F0502020204030204"/>
              <a:ea typeface=""/>
              <a:cs typeface=""/>
            </a:endParaRPr>
          </a:p>
        </p:txBody>
      </p:sp>
      <p:sp>
        <p:nvSpPr>
          <p:cNvPr id="13" name="Rectangle 12"/>
          <p:cNvSpPr/>
          <p:nvPr userDrawn="1"/>
        </p:nvSpPr>
        <p:spPr>
          <a:xfrm>
            <a:off x="5278055" y="3796496"/>
            <a:ext cx="9745883" cy="5509550"/>
          </a:xfrm>
          <a:prstGeom prst="rect">
            <a:avLst/>
          </a:prstGeom>
          <a:no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smtClean="0">
              <a:ln>
                <a:noFill/>
              </a:ln>
              <a:solidFill>
                <a:srgbClr val="4A5C61"/>
              </a:solidFill>
              <a:effectLst/>
              <a:uLnTx/>
              <a:uFillTx/>
              <a:latin typeface="Calibri" panose="020F0502020204030204"/>
              <a:ea typeface=""/>
              <a:cs typeface=""/>
            </a:endParaRPr>
          </a:p>
        </p:txBody>
      </p:sp>
      <p:grpSp>
        <p:nvGrpSpPr>
          <p:cNvPr id="14" name="Group 13"/>
          <p:cNvGrpSpPr/>
          <p:nvPr userDrawn="1"/>
        </p:nvGrpSpPr>
        <p:grpSpPr>
          <a:xfrm>
            <a:off x="14040091" y="8377518"/>
            <a:ext cx="2209559" cy="538407"/>
            <a:chOff x="14040091" y="625438"/>
            <a:chExt cx="2209559" cy="538407"/>
          </a:xfrm>
        </p:grpSpPr>
        <p:sp>
          <p:nvSpPr>
            <p:cNvPr id="15" name="Snip Diagonal Corner Rectangle 14"/>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6" name="Snip Diagonal Corner Rectangle 15"/>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
        <p:nvSpPr>
          <p:cNvPr id="19"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04</a:t>
            </a:r>
            <a:endParaRPr lang="pt-BR"/>
          </a:p>
        </p:txBody>
      </p:sp>
      <p:sp>
        <p:nvSpPr>
          <p:cNvPr id="20"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spTree>
    <p:extLst>
      <p:ext uri="{BB962C8B-B14F-4D97-AF65-F5344CB8AC3E}">
        <p14:creationId xmlns:p14="http://schemas.microsoft.com/office/powerpoint/2010/main" val="1034949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6" presetClass="emph" presetSubtype="0" repeatCount="5000" fill="hold" nodeType="withEffect">
                                  <p:stCondLst>
                                    <p:cond delay="0"/>
                                  </p:stCondLst>
                                  <p:childTnLst>
                                    <p:animEffect transition="out" filter="fade">
                                      <p:cBhvr>
                                        <p:cTn id="9" dur="200" tmFilter="0, 0; .2, .5; .8, .5; 1, 0"/>
                                        <p:tgtEl>
                                          <p:spTgt spid="11"/>
                                        </p:tgtEl>
                                      </p:cBhvr>
                                    </p:animEffect>
                                    <p:animScale>
                                      <p:cBhvr>
                                        <p:cTn id="10" dur="100" autoRev="1" fill="hold"/>
                                        <p:tgtEl>
                                          <p:spTgt spid="11"/>
                                        </p:tgtEl>
                                      </p:cBhvr>
                                      <p:by x="105000" y="105000"/>
                                    </p:animScale>
                                  </p:childTnLst>
                                </p:cTn>
                              </p:par>
                              <p:par>
                                <p:cTn id="11" presetID="18" presetClass="entr" presetSubtype="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Right)">
                                      <p:cBhvr>
                                        <p:cTn id="13" dur="500"/>
                                        <p:tgtEl>
                                          <p:spTgt spid="10"/>
                                        </p:tgtEl>
                                      </p:cBhvr>
                                    </p:animEffect>
                                  </p:childTnLst>
                                </p:cTn>
                              </p:par>
                              <p:par>
                                <p:cTn id="14" presetID="49" presetClass="entr" presetSubtype="0" decel="100000" fill="hold" grpId="0" nodeType="withEffect">
                                  <p:stCondLst>
                                    <p:cond delay="3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 calcmode="lin" valueType="num">
                                      <p:cBhvr>
                                        <p:cTn id="18" dur="500" fill="hold"/>
                                        <p:tgtEl>
                                          <p:spTgt spid="12"/>
                                        </p:tgtEl>
                                        <p:attrNameLst>
                                          <p:attrName>style.rotation</p:attrName>
                                        </p:attrNameLst>
                                      </p:cBhvr>
                                      <p:tavLst>
                                        <p:tav tm="0">
                                          <p:val>
                                            <p:fltVal val="360"/>
                                          </p:val>
                                        </p:tav>
                                        <p:tav tm="100000">
                                          <p:val>
                                            <p:fltVal val="0"/>
                                          </p:val>
                                        </p:tav>
                                      </p:tavLst>
                                    </p:anim>
                                    <p:animEffect transition="in" filter="fade">
                                      <p:cBhvr>
                                        <p:cTn id="19" dur="500"/>
                                        <p:tgtEl>
                                          <p:spTgt spid="12"/>
                                        </p:tgtEl>
                                      </p:cBhvr>
                                    </p:animEffect>
                                  </p:childTnLst>
                                </p:cTn>
                              </p:par>
                              <p:par>
                                <p:cTn id="20" presetID="18" presetClass="entr" presetSubtype="9"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strips(upLeft)">
                                      <p:cBhvr>
                                        <p:cTn id="22" dur="500"/>
                                        <p:tgtEl>
                                          <p:spTgt spid="13"/>
                                        </p:tgtEl>
                                      </p:cBhvr>
                                    </p:animEffect>
                                  </p:childTnLst>
                                </p:cTn>
                              </p:par>
                              <p:par>
                                <p:cTn id="23" presetID="12" presetClass="entr" presetSubtype="2"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par>
                                <p:cTn id="27" presetID="42" presetClass="entr" presetSubtype="0" fill="hold" grpId="0" nodeType="withEffect">
                                  <p:stCondLst>
                                    <p:cond delay="500"/>
                                  </p:stCondLst>
                                  <p:childTnLst>
                                    <p:set>
                                      <p:cBhvr>
                                        <p:cTn id="28" dur="1" fill="hold">
                                          <p:stCondLst>
                                            <p:cond delay="0"/>
                                          </p:stCondLst>
                                        </p:cTn>
                                        <p:tgtEl>
                                          <p:spTgt spid="19">
                                            <p:txEl>
                                              <p:pRg st="0" end="0"/>
                                            </p:txEl>
                                          </p:spTgt>
                                        </p:tgtEl>
                                        <p:attrNameLst>
                                          <p:attrName>style.visibility</p:attrName>
                                        </p:attrNameLst>
                                      </p:cBhvr>
                                      <p:to>
                                        <p:strVal val="visible"/>
                                      </p:to>
                                    </p:set>
                                    <p:animEffect transition="in" filter="fade">
                                      <p:cBhvr>
                                        <p:cTn id="29" dur="500"/>
                                        <p:tgtEl>
                                          <p:spTgt spid="19">
                                            <p:txEl>
                                              <p:pRg st="0" end="0"/>
                                            </p:txEl>
                                          </p:spTgt>
                                        </p:tgtEl>
                                      </p:cBhvr>
                                    </p:animEffect>
                                    <p:anim calcmode="lin" valueType="num">
                                      <p:cBhvr>
                                        <p:cTn id="3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9">
                                            <p:txEl>
                                              <p:pRg st="0" end="0"/>
                                            </p:tx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50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500"/>
                                        <p:tgtEl>
                                          <p:spTgt spid="20">
                                            <p:txEl>
                                              <p:pRg st="0" end="0"/>
                                            </p:txEl>
                                          </p:spTgt>
                                        </p:tgtEl>
                                      </p:cBhvr>
                                    </p:animEffect>
                                    <p:anim calcmode="lin" valueType="num">
                                      <p:cBhvr>
                                        <p:cTn id="35"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9" grpId="0" build="p">
        <p:tmplLst>
          <p:tmpl lvl="1">
            <p:tnLst>
              <p:par>
                <p:cTn presetID="42"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7"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údo1">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cxnSp>
        <p:nvCxnSpPr>
          <p:cNvPr id="9" name="Straight Connector 8"/>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0"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sp>
        <p:nvSpPr>
          <p:cNvPr id="4"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1608959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údo1_restrit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cxnSp>
        <p:nvCxnSpPr>
          <p:cNvPr id="9" name="Straight Connector 8"/>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0"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sp>
        <p:nvSpPr>
          <p:cNvPr id="4"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6" name="Group 5"/>
          <p:cNvGrpSpPr/>
          <p:nvPr userDrawn="1"/>
        </p:nvGrpSpPr>
        <p:grpSpPr>
          <a:xfrm>
            <a:off x="14040091" y="8377518"/>
            <a:ext cx="2209559" cy="538407"/>
            <a:chOff x="13828485" y="8377518"/>
            <a:chExt cx="2421165" cy="538407"/>
          </a:xfrm>
        </p:grpSpPr>
        <p:sp>
          <p:nvSpPr>
            <p:cNvPr id="8" name="Snip Diagonal Corner Rectangle 7"/>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1" name="Snip Diagonal Corner Rectangle 10"/>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44726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údo1_confidencial">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cxnSp>
        <p:nvCxnSpPr>
          <p:cNvPr id="9" name="Straight Connector 8"/>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0"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sp>
        <p:nvSpPr>
          <p:cNvPr id="4"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6" name="Group 5"/>
          <p:cNvGrpSpPr/>
          <p:nvPr userDrawn="1"/>
        </p:nvGrpSpPr>
        <p:grpSpPr>
          <a:xfrm>
            <a:off x="13581589" y="8377518"/>
            <a:ext cx="2668061" cy="538407"/>
            <a:chOff x="13581589" y="8377518"/>
            <a:chExt cx="2668061" cy="538407"/>
          </a:xfrm>
        </p:grpSpPr>
        <p:sp>
          <p:nvSpPr>
            <p:cNvPr id="8" name="Snip Diagonal Corner Rectangle 7"/>
            <p:cNvSpPr/>
            <p:nvPr userDrawn="1"/>
          </p:nvSpPr>
          <p:spPr>
            <a:xfrm>
              <a:off x="13581589" y="843539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1" name="Snip Diagonal Corner Rectangle 10"/>
            <p:cNvSpPr/>
            <p:nvPr userDrawn="1"/>
          </p:nvSpPr>
          <p:spPr>
            <a:xfrm>
              <a:off x="13697782" y="837751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74542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údo1_intern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cxnSp>
        <p:nvCxnSpPr>
          <p:cNvPr id="9" name="Straight Connector 8"/>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0"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sp>
        <p:nvSpPr>
          <p:cNvPr id="4"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6" name="Group 5"/>
          <p:cNvGrpSpPr/>
          <p:nvPr userDrawn="1"/>
        </p:nvGrpSpPr>
        <p:grpSpPr>
          <a:xfrm>
            <a:off x="14040091" y="8377518"/>
            <a:ext cx="2209559" cy="538407"/>
            <a:chOff x="14040091" y="8377518"/>
            <a:chExt cx="2209559" cy="538407"/>
          </a:xfrm>
        </p:grpSpPr>
        <p:sp>
          <p:nvSpPr>
            <p:cNvPr id="8" name="Snip Diagonal Corner Rectangle 7"/>
            <p:cNvSpPr/>
            <p:nvPr userDrawn="1"/>
          </p:nvSpPr>
          <p:spPr>
            <a:xfrm>
              <a:off x="14040091" y="843539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1" name="Snip Diagonal Corner Rectangle 10"/>
            <p:cNvSpPr/>
            <p:nvPr userDrawn="1"/>
          </p:nvSpPr>
          <p:spPr>
            <a:xfrm>
              <a:off x="14156284" y="837751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130804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údo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sp>
        <p:nvSpPr>
          <p:cNvPr id="9" name="Text Placeholder 8"/>
          <p:cNvSpPr>
            <a:spLocks noGrp="1"/>
          </p:cNvSpPr>
          <p:nvPr>
            <p:ph type="body" sz="quarter" idx="10" hasCustomPrompt="1"/>
          </p:nvPr>
        </p:nvSpPr>
        <p:spPr>
          <a:xfrm>
            <a:off x="4797482" y="279706"/>
            <a:ext cx="9238130"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cxnSp>
        <p:nvCxnSpPr>
          <p:cNvPr id="6" name="Straight Connector 5"/>
          <p:cNvCxnSpPr/>
          <p:nvPr userDrawn="1"/>
        </p:nvCxnSpPr>
        <p:spPr>
          <a:xfrm flipH="1">
            <a:off x="4427200" y="711797"/>
            <a:ext cx="356835" cy="0"/>
          </a:xfrm>
          <a:prstGeom prst="line">
            <a:avLst/>
          </a:prstGeom>
          <a:noFill/>
          <a:ln w="69850" cap="flat" cmpd="sng" algn="ctr">
            <a:solidFill>
              <a:srgbClr val="ED9C2E"/>
            </a:solidFill>
            <a:prstDash val="solid"/>
            <a:miter lim="800000"/>
          </a:ln>
          <a:effectLst/>
        </p:spPr>
      </p:cxnSp>
      <p:sp>
        <p:nvSpPr>
          <p:cNvPr id="7" name="Content Placeholder 3"/>
          <p:cNvSpPr>
            <a:spLocks noGrp="1"/>
          </p:cNvSpPr>
          <p:nvPr>
            <p:ph sz="quarter" idx="11"/>
          </p:nvPr>
        </p:nvSpPr>
        <p:spPr>
          <a:xfrm>
            <a:off x="5139565" y="1371600"/>
            <a:ext cx="8896047"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1312630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6"/>
                                        </p:tgtEl>
                                      </p:cBhvr>
                                    </p:animEffect>
                                    <p:animScale>
                                      <p:cBhvr>
                                        <p:cTn id="7" dur="1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údo2_restrito">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sp>
        <p:nvSpPr>
          <p:cNvPr id="9" name="Text Placeholder 8"/>
          <p:cNvSpPr>
            <a:spLocks noGrp="1"/>
          </p:cNvSpPr>
          <p:nvPr>
            <p:ph type="body" sz="quarter" idx="10" hasCustomPrompt="1"/>
          </p:nvPr>
        </p:nvSpPr>
        <p:spPr>
          <a:xfrm>
            <a:off x="4797482" y="279706"/>
            <a:ext cx="9238130"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cxnSp>
        <p:nvCxnSpPr>
          <p:cNvPr id="6" name="Straight Connector 5"/>
          <p:cNvCxnSpPr/>
          <p:nvPr userDrawn="1"/>
        </p:nvCxnSpPr>
        <p:spPr>
          <a:xfrm flipH="1">
            <a:off x="4427200" y="711797"/>
            <a:ext cx="356835" cy="0"/>
          </a:xfrm>
          <a:prstGeom prst="line">
            <a:avLst/>
          </a:prstGeom>
          <a:noFill/>
          <a:ln w="69850" cap="flat" cmpd="sng" algn="ctr">
            <a:solidFill>
              <a:srgbClr val="ED9C2E"/>
            </a:solidFill>
            <a:prstDash val="solid"/>
            <a:miter lim="800000"/>
          </a:ln>
          <a:effectLst/>
        </p:spPr>
      </p:cxnSp>
      <p:sp>
        <p:nvSpPr>
          <p:cNvPr id="7" name="Content Placeholder 3"/>
          <p:cNvSpPr>
            <a:spLocks noGrp="1"/>
          </p:cNvSpPr>
          <p:nvPr>
            <p:ph sz="quarter" idx="11"/>
          </p:nvPr>
        </p:nvSpPr>
        <p:spPr>
          <a:xfrm>
            <a:off x="5139565" y="1371600"/>
            <a:ext cx="8896047"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40258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6"/>
                                        </p:tgtEl>
                                      </p:cBhvr>
                                    </p:animEffect>
                                    <p:animScale>
                                      <p:cBhvr>
                                        <p:cTn id="7" dur="1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údo2_confidencial">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sp>
        <p:nvSpPr>
          <p:cNvPr id="9" name="Text Placeholder 8"/>
          <p:cNvSpPr>
            <a:spLocks noGrp="1"/>
          </p:cNvSpPr>
          <p:nvPr>
            <p:ph type="body" sz="quarter" idx="10" hasCustomPrompt="1"/>
          </p:nvPr>
        </p:nvSpPr>
        <p:spPr>
          <a:xfrm>
            <a:off x="4797482" y="279706"/>
            <a:ext cx="9238130"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cxnSp>
        <p:nvCxnSpPr>
          <p:cNvPr id="6" name="Straight Connector 5"/>
          <p:cNvCxnSpPr/>
          <p:nvPr userDrawn="1"/>
        </p:nvCxnSpPr>
        <p:spPr>
          <a:xfrm flipH="1">
            <a:off x="4427200" y="711797"/>
            <a:ext cx="356835" cy="0"/>
          </a:xfrm>
          <a:prstGeom prst="line">
            <a:avLst/>
          </a:prstGeom>
          <a:noFill/>
          <a:ln w="69850" cap="flat" cmpd="sng" algn="ctr">
            <a:solidFill>
              <a:srgbClr val="ED9C2E"/>
            </a:solidFill>
            <a:prstDash val="solid"/>
            <a:miter lim="800000"/>
          </a:ln>
          <a:effectLst/>
        </p:spPr>
      </p:cxnSp>
      <p:sp>
        <p:nvSpPr>
          <p:cNvPr id="7" name="Content Placeholder 3"/>
          <p:cNvSpPr>
            <a:spLocks noGrp="1"/>
          </p:cNvSpPr>
          <p:nvPr>
            <p:ph sz="quarter" idx="11"/>
          </p:nvPr>
        </p:nvSpPr>
        <p:spPr>
          <a:xfrm>
            <a:off x="5139565" y="1371600"/>
            <a:ext cx="8896047"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10" name="Group 9"/>
          <p:cNvGrpSpPr/>
          <p:nvPr userDrawn="1"/>
        </p:nvGrpSpPr>
        <p:grpSpPr>
          <a:xfrm>
            <a:off x="13581589" y="8377518"/>
            <a:ext cx="2668061" cy="538407"/>
            <a:chOff x="13581589" y="8377518"/>
            <a:chExt cx="2668061" cy="538407"/>
          </a:xfrm>
        </p:grpSpPr>
        <p:sp>
          <p:nvSpPr>
            <p:cNvPr id="11" name="Snip Diagonal Corner Rectangle 10"/>
            <p:cNvSpPr/>
            <p:nvPr userDrawn="1"/>
          </p:nvSpPr>
          <p:spPr>
            <a:xfrm>
              <a:off x="13581589" y="843539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837751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14340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6"/>
                                        </p:tgtEl>
                                      </p:cBhvr>
                                    </p:animEffect>
                                    <p:animScale>
                                      <p:cBhvr>
                                        <p:cTn id="7" dur="1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údo2_interno">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48081" y="302856"/>
            <a:ext cx="1320810" cy="530519"/>
          </a:xfrm>
          <a:prstGeom prst="rect">
            <a:avLst/>
          </a:prstGeom>
        </p:spPr>
      </p:pic>
      <p:sp>
        <p:nvSpPr>
          <p:cNvPr id="9" name="Text Placeholder 8"/>
          <p:cNvSpPr>
            <a:spLocks noGrp="1"/>
          </p:cNvSpPr>
          <p:nvPr>
            <p:ph type="body" sz="quarter" idx="10" hasCustomPrompt="1"/>
          </p:nvPr>
        </p:nvSpPr>
        <p:spPr>
          <a:xfrm>
            <a:off x="4797482" y="279706"/>
            <a:ext cx="9238130" cy="773609"/>
          </a:xfrm>
          <a:prstGeom prst="rect">
            <a:avLst/>
          </a:prstGeom>
        </p:spPr>
        <p:txBody>
          <a:bodyPr>
            <a:noAutofit/>
          </a:bodyPr>
          <a:lstStyle>
            <a:lvl1pPr marL="0" indent="0" algn="l">
              <a:buNone/>
              <a:defRPr sz="3800" b="1" baseline="0">
                <a:solidFill>
                  <a:schemeClr val="accent6"/>
                </a:solidFill>
                <a:latin typeface="Arial Narrow" charset="0"/>
                <a:ea typeface="Arial Narrow" charset="0"/>
                <a:cs typeface="Arial Narrow" charset="0"/>
              </a:defRPr>
            </a:lvl1pPr>
          </a:lstStyle>
          <a:p>
            <a:pPr lvl="0"/>
            <a:r>
              <a:rPr lang="en-US"/>
              <a:t>ESCREVA SEU TÍTULO NESTE ESPAÇO</a:t>
            </a:r>
            <a:endParaRPr lang="pt-BR"/>
          </a:p>
        </p:txBody>
      </p:sp>
      <p:cxnSp>
        <p:nvCxnSpPr>
          <p:cNvPr id="6" name="Straight Connector 5"/>
          <p:cNvCxnSpPr/>
          <p:nvPr userDrawn="1"/>
        </p:nvCxnSpPr>
        <p:spPr>
          <a:xfrm flipH="1">
            <a:off x="4427200" y="711797"/>
            <a:ext cx="356835" cy="0"/>
          </a:xfrm>
          <a:prstGeom prst="line">
            <a:avLst/>
          </a:prstGeom>
          <a:noFill/>
          <a:ln w="69850" cap="flat" cmpd="sng" algn="ctr">
            <a:solidFill>
              <a:srgbClr val="ED9C2E"/>
            </a:solidFill>
            <a:prstDash val="solid"/>
            <a:miter lim="800000"/>
          </a:ln>
          <a:effectLst/>
        </p:spPr>
      </p:cxnSp>
      <p:sp>
        <p:nvSpPr>
          <p:cNvPr id="7" name="Content Placeholder 3"/>
          <p:cNvSpPr>
            <a:spLocks noGrp="1"/>
          </p:cNvSpPr>
          <p:nvPr>
            <p:ph sz="quarter" idx="11"/>
          </p:nvPr>
        </p:nvSpPr>
        <p:spPr>
          <a:xfrm>
            <a:off x="5139565" y="1371600"/>
            <a:ext cx="8896047" cy="6575425"/>
          </a:xfrm>
          <a:prstGeom prst="rect">
            <a:avLst/>
          </a:prstGeom>
        </p:spPr>
        <p:txBody>
          <a:bodyPr/>
          <a:lstStyle>
            <a:lvl1pPr>
              <a:lnSpc>
                <a:spcPts val="4440"/>
              </a:lnSpc>
              <a:defRPr sz="3200" b="1">
                <a:solidFill>
                  <a:srgbClr val="7C8993"/>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7C8993"/>
                </a:solidFill>
                <a:latin typeface="Arial Narrow" charset="0"/>
                <a:ea typeface="Arial Narrow" charset="0"/>
                <a:cs typeface="Arial Narrow" charset="0"/>
              </a:defRPr>
            </a:lvl2pPr>
            <a:lvl3pPr marL="708025" indent="-174625">
              <a:lnSpc>
                <a:spcPts val="2940"/>
              </a:lnSpc>
              <a:tabLst/>
              <a:defRPr sz="2400">
                <a:solidFill>
                  <a:srgbClr val="7C8993"/>
                </a:solidFill>
                <a:latin typeface="Arial Narrow" charset="0"/>
                <a:ea typeface="Arial Narrow" charset="0"/>
                <a:cs typeface="Arial Narrow" charset="0"/>
              </a:defRPr>
            </a:lvl3pPr>
            <a:lvl4pPr marL="801688" indent="173038">
              <a:lnSpc>
                <a:spcPts val="2940"/>
              </a:lnSpc>
              <a:tabLst/>
              <a:defRPr sz="2000">
                <a:solidFill>
                  <a:srgbClr val="7C8993">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7C8993">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10" name="Group 9"/>
          <p:cNvGrpSpPr/>
          <p:nvPr userDrawn="1"/>
        </p:nvGrpSpPr>
        <p:grpSpPr>
          <a:xfrm>
            <a:off x="14040091" y="8377518"/>
            <a:ext cx="2209559" cy="538407"/>
            <a:chOff x="14040091" y="8377518"/>
            <a:chExt cx="2209559" cy="538407"/>
          </a:xfrm>
        </p:grpSpPr>
        <p:sp>
          <p:nvSpPr>
            <p:cNvPr id="11" name="Snip Diagonal Corner Rectangle 10"/>
            <p:cNvSpPr/>
            <p:nvPr userDrawn="1"/>
          </p:nvSpPr>
          <p:spPr>
            <a:xfrm>
              <a:off x="14040091" y="843539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837751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559412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6"/>
                                        </p:tgtEl>
                                      </p:cBhvr>
                                    </p:animEffect>
                                    <p:animScale>
                                      <p:cBhvr>
                                        <p:cTn id="7" dur="1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údo3">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85073" y="323094"/>
            <a:ext cx="1333337" cy="486375"/>
          </a:xfrm>
          <a:prstGeom prst="rect">
            <a:avLst/>
          </a:prstGeom>
        </p:spPr>
      </p:pic>
      <p:cxnSp>
        <p:nvCxnSpPr>
          <p:cNvPr id="10" name="Straight Connector 9"/>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1"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rgbClr val="FFFFFF"/>
                </a:solidFill>
                <a:latin typeface="Arial Narrow" charset="0"/>
                <a:ea typeface="Arial Narrow" charset="0"/>
                <a:cs typeface="Arial Narrow" charset="0"/>
              </a:defRPr>
            </a:lvl1pPr>
          </a:lstStyle>
          <a:p>
            <a:pPr lvl="0"/>
            <a:r>
              <a:rPr lang="en-US"/>
              <a:t>ESCREVA SEU TÍTULO NESTE ESPAÇO</a:t>
            </a:r>
            <a:endParaRPr lang="pt-BR"/>
          </a:p>
        </p:txBody>
      </p:sp>
      <p:sp>
        <p:nvSpPr>
          <p:cNvPr id="6"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FFFFFF"/>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FFFFFF"/>
                </a:solidFill>
                <a:latin typeface="Arial Narrow" charset="0"/>
                <a:ea typeface="Arial Narrow" charset="0"/>
                <a:cs typeface="Arial Narrow" charset="0"/>
              </a:defRPr>
            </a:lvl2pPr>
            <a:lvl3pPr marL="708025" indent="-174625">
              <a:lnSpc>
                <a:spcPts val="2940"/>
              </a:lnSpc>
              <a:tabLst/>
              <a:defRPr sz="2400">
                <a:solidFill>
                  <a:srgbClr val="FFFFFF"/>
                </a:solidFill>
                <a:latin typeface="Arial Narrow" charset="0"/>
                <a:ea typeface="Arial Narrow" charset="0"/>
                <a:cs typeface="Arial Narrow" charset="0"/>
              </a:defRPr>
            </a:lvl3pPr>
            <a:lvl4pPr marL="801688" indent="173038">
              <a:lnSpc>
                <a:spcPts val="2940"/>
              </a:lnSpc>
              <a:tabLst/>
              <a:defRPr sz="2000">
                <a:solidFill>
                  <a:srgbClr val="EFF0F4">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EFF0F4">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Tree>
    <p:extLst>
      <p:ext uri="{BB962C8B-B14F-4D97-AF65-F5344CB8AC3E}">
        <p14:creationId xmlns:p14="http://schemas.microsoft.com/office/powerpoint/2010/main" val="85948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10"/>
                                        </p:tgtEl>
                                      </p:cBhvr>
                                    </p:animEffect>
                                    <p:animScale>
                                      <p:cBhvr>
                                        <p:cTn id="7" dur="1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a">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144" y="5448770"/>
            <a:ext cx="16251938" cy="773609"/>
          </a:xfrm>
          <a:prstGeom prst="rect">
            <a:avLst/>
          </a:prstGeom>
        </p:spPr>
        <p:txBody>
          <a:bodyPr>
            <a:normAutofit/>
          </a:bodyPr>
          <a:lstStyle>
            <a:lvl1pPr marL="0" indent="0" algn="ctr">
              <a:buNone/>
              <a:defRPr sz="5450" b="0" baseline="0">
                <a:solidFill>
                  <a:schemeClr val="accent4"/>
                </a:solidFill>
                <a:latin typeface="Arial Narrow" charset="0"/>
                <a:ea typeface="Arial Narrow" charset="0"/>
                <a:cs typeface="Arial Narrow" charset="0"/>
              </a:defRPr>
            </a:lvl1pPr>
          </a:lstStyle>
          <a:p>
            <a:pPr lvl="0"/>
            <a:r>
              <a:rPr lang="en-US"/>
              <a:t>ESCREVA O TÍTULO DA APRESENTAÇÃO AQUI</a:t>
            </a:r>
            <a:endParaRPr lang="pt-BR"/>
          </a:p>
        </p:txBody>
      </p:sp>
      <p:sp>
        <p:nvSpPr>
          <p:cNvPr id="10" name="Text Placeholder 8"/>
          <p:cNvSpPr>
            <a:spLocks noGrp="1"/>
          </p:cNvSpPr>
          <p:nvPr>
            <p:ph type="body" sz="quarter" idx="11" hasCustomPrompt="1"/>
          </p:nvPr>
        </p:nvSpPr>
        <p:spPr>
          <a:xfrm>
            <a:off x="-1144" y="6675404"/>
            <a:ext cx="16251938" cy="517133"/>
          </a:xfrm>
          <a:prstGeom prst="rect">
            <a:avLst/>
          </a:prstGeom>
        </p:spPr>
        <p:txBody>
          <a:bodyPr>
            <a:normAutofit/>
          </a:bodyPr>
          <a:lstStyle>
            <a:lvl1pPr marL="0" indent="0" algn="ctr">
              <a:buNone/>
              <a:defRPr sz="3200" b="0" baseline="0">
                <a:solidFill>
                  <a:srgbClr val="2E5B72">
                    <a:alpha val="75000"/>
                  </a:srgbClr>
                </a:solidFill>
                <a:latin typeface="Arial Narrow" charset="0"/>
                <a:ea typeface="Arial Narrow" charset="0"/>
                <a:cs typeface="Arial Narrow" charset="0"/>
              </a:defRPr>
            </a:lvl1pPr>
          </a:lstStyle>
          <a:p>
            <a:pPr lvl="0"/>
            <a:r>
              <a:rPr lang="en-US"/>
              <a:t>Insira aqui o subtítulo da apresentação (se houver)</a:t>
            </a:r>
            <a:endParaRPr lang="pt-BR"/>
          </a:p>
        </p:txBody>
      </p:sp>
      <p:cxnSp>
        <p:nvCxnSpPr>
          <p:cNvPr id="14" name="Straight Connector 13"/>
          <p:cNvCxnSpPr/>
          <p:nvPr userDrawn="1"/>
        </p:nvCxnSpPr>
        <p:spPr>
          <a:xfrm flipH="1">
            <a:off x="15422137" y="8509605"/>
            <a:ext cx="827513" cy="0"/>
          </a:xfrm>
          <a:prstGeom prst="line">
            <a:avLst/>
          </a:prstGeom>
          <a:ln>
            <a:solidFill>
              <a:schemeClr val="accent6">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341434" y="2475571"/>
            <a:ext cx="5542156" cy="1918009"/>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ctangle 16"/>
          <p:cNvSpPr/>
          <p:nvPr userDrawn="1"/>
        </p:nvSpPr>
        <p:spPr>
          <a:xfrm>
            <a:off x="5341434" y="2475571"/>
            <a:ext cx="5542156" cy="191800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Straight Connector 17"/>
          <p:cNvCxnSpPr/>
          <p:nvPr userDrawn="1"/>
        </p:nvCxnSpPr>
        <p:spPr>
          <a:xfrm flipH="1">
            <a:off x="10537906" y="2320678"/>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5319132" y="4562497"/>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22" name="Text Placeholder 8"/>
          <p:cNvSpPr>
            <a:spLocks noGrp="1"/>
          </p:cNvSpPr>
          <p:nvPr>
            <p:ph type="body" sz="quarter" idx="12" hasCustomPrompt="1"/>
          </p:nvPr>
        </p:nvSpPr>
        <p:spPr>
          <a:xfrm>
            <a:off x="11644994" y="8254906"/>
            <a:ext cx="3155795" cy="415498"/>
          </a:xfrm>
          <a:prstGeom prst="rect">
            <a:avLst/>
          </a:prstGeom>
        </p:spPr>
        <p:txBody>
          <a:bodyPr/>
          <a:lstStyle>
            <a:lvl1pPr marL="0" indent="0" algn="r">
              <a:buNone/>
              <a:defRPr sz="2100" b="0" baseline="0">
                <a:solidFill>
                  <a:schemeClr val="accent3">
                    <a:alpha val="75000"/>
                  </a:schemeClr>
                </a:solidFill>
                <a:latin typeface="Arial Narrow" charset="0"/>
                <a:ea typeface="Arial Narrow" charset="0"/>
                <a:cs typeface="Arial Narrow" charset="0"/>
              </a:defRPr>
            </a:lvl1pPr>
          </a:lstStyle>
          <a:p>
            <a:pPr lvl="0"/>
            <a:r>
              <a:rPr lang="en-US"/>
              <a:t>Mês</a:t>
            </a:r>
            <a:endParaRPr lang="pt-B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8717" y="2859211"/>
            <a:ext cx="2970166" cy="1191466"/>
          </a:xfrm>
          <a:prstGeom prst="rect">
            <a:avLst/>
          </a:prstGeom>
        </p:spPr>
      </p:pic>
      <p:sp>
        <p:nvSpPr>
          <p:cNvPr id="13" name="Text Placeholder 2"/>
          <p:cNvSpPr>
            <a:spLocks noGrp="1"/>
          </p:cNvSpPr>
          <p:nvPr>
            <p:ph type="body" sz="quarter" idx="13" hasCustomPrompt="1"/>
          </p:nvPr>
        </p:nvSpPr>
        <p:spPr>
          <a:xfrm>
            <a:off x="14610393" y="8254906"/>
            <a:ext cx="880946" cy="419263"/>
          </a:xfrm>
          <a:prstGeom prst="rect">
            <a:avLst/>
          </a:prstGeom>
        </p:spPr>
        <p:txBody>
          <a:bodyPr/>
          <a:lstStyle>
            <a:lvl1pPr marL="0" indent="0" algn="r">
              <a:buNone/>
              <a:defRPr sz="2100" baseline="0">
                <a:solidFill>
                  <a:srgbClr val="7C8993">
                    <a:alpha val="75000"/>
                  </a:srgbClr>
                </a:solidFill>
                <a:latin typeface="Arial Narrow" charset="0"/>
                <a:ea typeface="Arial Narrow" charset="0"/>
                <a:cs typeface="Arial Narrow" charset="0"/>
              </a:defRPr>
            </a:lvl1pPr>
            <a:lvl2pPr marL="457200" indent="0" algn="r">
              <a:buNone/>
              <a:defRPr sz="2100">
                <a:latin typeface="Arial Narrow" charset="0"/>
                <a:ea typeface="Arial Narrow" charset="0"/>
                <a:cs typeface="Arial Narrow" charset="0"/>
              </a:defRPr>
            </a:lvl2pPr>
            <a:lvl3pPr marL="914400" indent="0" algn="r">
              <a:buNone/>
              <a:defRPr sz="2100">
                <a:latin typeface="Arial Narrow" charset="0"/>
                <a:ea typeface="Arial Narrow" charset="0"/>
                <a:cs typeface="Arial Narrow" charset="0"/>
              </a:defRPr>
            </a:lvl3pPr>
            <a:lvl4pPr marL="1371600" indent="0" algn="r">
              <a:buNone/>
              <a:defRPr sz="2100">
                <a:latin typeface="Arial Narrow" charset="0"/>
                <a:ea typeface="Arial Narrow" charset="0"/>
                <a:cs typeface="Arial Narrow" charset="0"/>
              </a:defRPr>
            </a:lvl4pPr>
            <a:lvl5pPr marL="1828800" indent="0" algn="r">
              <a:buNone/>
              <a:defRPr sz="2100">
                <a:latin typeface="Arial Narrow" charset="0"/>
                <a:ea typeface="Arial Narrow" charset="0"/>
                <a:cs typeface="Arial Narrow" charset="0"/>
              </a:defRPr>
            </a:lvl5pPr>
          </a:lstStyle>
          <a:p>
            <a:pPr lvl="0"/>
            <a:r>
              <a:rPr lang="pt-BR"/>
              <a:t>• 2017</a:t>
            </a:r>
          </a:p>
        </p:txBody>
      </p:sp>
      <p:sp>
        <p:nvSpPr>
          <p:cNvPr id="12" name="TextBox 11"/>
          <p:cNvSpPr txBox="1"/>
          <p:nvPr userDrawn="1"/>
        </p:nvSpPr>
        <p:spPr>
          <a:xfrm>
            <a:off x="6322779" y="8329958"/>
            <a:ext cx="3601806" cy="292388"/>
          </a:xfrm>
          <a:prstGeom prst="rect">
            <a:avLst/>
          </a:prstGeom>
          <a:noFill/>
        </p:spPr>
        <p:txBody>
          <a:bodyPr wrap="square" rtlCol="0">
            <a:spAutoFit/>
          </a:bodyPr>
          <a:lstStyle/>
          <a:p>
            <a:pPr algn="ctr"/>
            <a:r>
              <a:rPr lang="pt-BR" sz="1300">
                <a:solidFill>
                  <a:srgbClr val="4A5C61">
                    <a:alpha val="75000"/>
                  </a:srgbClr>
                </a:solidFill>
                <a:latin typeface="Arial Narrow" charset="0"/>
                <a:ea typeface="Arial Narrow" charset="0"/>
                <a:cs typeface="Arial Narrow" charset="0"/>
              </a:rPr>
              <a:t>TOTVS – Todos os direitos reservados</a:t>
            </a:r>
          </a:p>
        </p:txBody>
      </p:sp>
    </p:spTree>
    <p:extLst>
      <p:ext uri="{BB962C8B-B14F-4D97-AF65-F5344CB8AC3E}">
        <p14:creationId xmlns:p14="http://schemas.microsoft.com/office/powerpoint/2010/main" val="1827336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17"/>
                                        </p:tgtEl>
                                        <p:attrNameLst>
                                          <p:attrName>style.visibility</p:attrName>
                                        </p:attrNameLst>
                                      </p:cBhvr>
                                      <p:to>
                                        <p:strVal val="visible"/>
                                      </p:to>
                                    </p:set>
                                    <p:animEffect transition="in" filter="strips(downLeft)">
                                      <p:cBhvr>
                                        <p:cTn id="10" dur="500"/>
                                        <p:tgtEl>
                                          <p:spTgt spid="17"/>
                                        </p:tgtEl>
                                      </p:cBhvr>
                                    </p:animEffect>
                                  </p:childTnLst>
                                </p:cTn>
                              </p:par>
                              <p:par>
                                <p:cTn id="11" presetID="10" presetClass="entr" presetSubtype="0" fill="hold" nodeType="withEffect">
                                  <p:stCondLst>
                                    <p:cond delay="100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8" presetClass="entr" presetSubtype="6"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strips(downRight)">
                                      <p:cBhvr>
                                        <p:cTn id="16" dur="500"/>
                                        <p:tgtEl>
                                          <p:spTgt spid="16"/>
                                        </p:tgtEl>
                                      </p:cBhvr>
                                    </p:animEffect>
                                  </p:childTnLst>
                                </p:cTn>
                              </p:par>
                              <p:par>
                                <p:cTn id="17" presetID="26" presetClass="emph" presetSubtype="0" repeatCount="5000" fill="hold" nodeType="withEffect">
                                  <p:stCondLst>
                                    <p:cond delay="1000"/>
                                  </p:stCondLst>
                                  <p:childTnLst>
                                    <p:animEffect transition="out" filter="fade">
                                      <p:cBhvr>
                                        <p:cTn id="18" dur="500" tmFilter="0, 0; .2, .5; .8, .5; 1, 0"/>
                                        <p:tgtEl>
                                          <p:spTgt spid="18"/>
                                        </p:tgtEl>
                                      </p:cBhvr>
                                    </p:animEffect>
                                    <p:animScale>
                                      <p:cBhvr>
                                        <p:cTn id="19" dur="250" autoRev="1" fill="hold"/>
                                        <p:tgtEl>
                                          <p:spTgt spid="18"/>
                                        </p:tgtEl>
                                      </p:cBhvr>
                                      <p:by x="105000" y="105000"/>
                                    </p:animScale>
                                  </p:childTnLst>
                                </p:cTn>
                              </p:par>
                              <p:par>
                                <p:cTn id="20" presetID="26" presetClass="emph" presetSubtype="0" repeatCount="5000" fill="hold" nodeType="withEffect">
                                  <p:stCondLst>
                                    <p:cond delay="1500"/>
                                  </p:stCondLst>
                                  <p:childTnLst>
                                    <p:animEffect transition="out" filter="fade">
                                      <p:cBhvr>
                                        <p:cTn id="21" dur="500" tmFilter="0, 0; .2, .5; .8, .5; 1, 0"/>
                                        <p:tgtEl>
                                          <p:spTgt spid="20"/>
                                        </p:tgtEl>
                                      </p:cBhvr>
                                    </p:animEffect>
                                    <p:animScale>
                                      <p:cBhvr>
                                        <p:cTn id="22" dur="250" autoRev="1" fill="hold"/>
                                        <p:tgtEl>
                                          <p:spTgt spid="20"/>
                                        </p:tgtEl>
                                      </p:cBhvr>
                                      <p:by x="105000" y="105000"/>
                                    </p:animScale>
                                  </p:childTnLst>
                                </p:cTn>
                              </p:par>
                              <p:par>
                                <p:cTn id="23" presetID="42" presetClass="entr" presetSubtype="0" fill="hold" grpId="0" nodeType="withEffect">
                                  <p:stCondLst>
                                    <p:cond delay="50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fade">
                                      <p:cBhvr>
                                        <p:cTn id="25" dur="700"/>
                                        <p:tgtEl>
                                          <p:spTgt spid="9">
                                            <p:txEl>
                                              <p:pRg st="0" end="0"/>
                                            </p:txEl>
                                          </p:spTgt>
                                        </p:tgtEl>
                                      </p:cBhvr>
                                    </p:animEffect>
                                    <p:anim calcmode="lin" valueType="num">
                                      <p:cBhvr>
                                        <p:cTn id="26" dur="7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7" dur="700" fill="hold"/>
                                        <p:tgtEl>
                                          <p:spTgt spid="9">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fade">
                                      <p:cBhvr>
                                        <p:cTn id="30" dur="1000"/>
                                        <p:tgtEl>
                                          <p:spTgt spid="10">
                                            <p:txEl>
                                              <p:pRg st="0" end="0"/>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42" presetClass="entr" presetSubtype="0" fill="hold" nodeType="withEffect" nodePh="1">
                  <p:stCondLst>
                    <p:cond delay="500"/>
                  </p:stCondLst>
                  <p:childTnLst>
                    <p:set>
                      <p:cBhvr>
                        <p:cTn dur="1" fill="hold">
                          <p:stCondLst>
                            <p:cond delay="0"/>
                          </p:stCondLst>
                        </p:cTn>
                        <p:tgtEl>
                          <p:spTgt spid="9"/>
                        </p:tgtEl>
                        <p:attrNameLst>
                          <p:attrName>style.visibility</p:attrName>
                        </p:attrNameLst>
                      </p:cBhvr>
                      <p:to>
                        <p:strVal val="visible"/>
                      </p:to>
                    </p:set>
                    <p:animEffect transition="in" filter="fade">
                      <p:cBhvr>
                        <p:cTn dur="700"/>
                        <p:tgtEl>
                          <p:spTgt spid="9"/>
                        </p:tgtEl>
                      </p:cBhvr>
                    </p:animEffect>
                    <p:anim calcmode="lin" valueType="num">
                      <p:cBhvr>
                        <p:cTn dur="700" fill="hold"/>
                        <p:tgtEl>
                          <p:spTgt spid="9"/>
                        </p:tgtEl>
                        <p:attrNameLst>
                          <p:attrName>ppt_x</p:attrName>
                        </p:attrNameLst>
                      </p:cBhvr>
                      <p:tavLst>
                        <p:tav tm="0">
                          <p:val>
                            <p:strVal val="#ppt_x"/>
                          </p:val>
                        </p:tav>
                        <p:tav tm="100000">
                          <p:val>
                            <p:strVal val="#ppt_x"/>
                          </p:val>
                        </p:tav>
                      </p:tavLst>
                    </p:anim>
                    <p:anim calcmode="lin" valueType="num">
                      <p:cBhvr>
                        <p:cTn dur="7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16" grpId="0" animBg="1"/>
      <p:bldP spid="17"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údo3_restrito">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85073" y="323094"/>
            <a:ext cx="1333337" cy="486375"/>
          </a:xfrm>
          <a:prstGeom prst="rect">
            <a:avLst/>
          </a:prstGeom>
        </p:spPr>
      </p:pic>
      <p:cxnSp>
        <p:nvCxnSpPr>
          <p:cNvPr id="10" name="Straight Connector 9"/>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1"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rgbClr val="FFFFFF"/>
                </a:solidFill>
                <a:latin typeface="Arial Narrow" charset="0"/>
                <a:ea typeface="Arial Narrow" charset="0"/>
                <a:cs typeface="Arial Narrow" charset="0"/>
              </a:defRPr>
            </a:lvl1pPr>
          </a:lstStyle>
          <a:p>
            <a:pPr lvl="0"/>
            <a:r>
              <a:rPr lang="en-US"/>
              <a:t>ESCREVA SEU TÍTULO NESTE ESPAÇO</a:t>
            </a:r>
            <a:endParaRPr lang="pt-BR"/>
          </a:p>
        </p:txBody>
      </p:sp>
      <p:sp>
        <p:nvSpPr>
          <p:cNvPr id="6"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FFFFFF"/>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FFFFFF"/>
                </a:solidFill>
                <a:latin typeface="Arial Narrow" charset="0"/>
                <a:ea typeface="Arial Narrow" charset="0"/>
                <a:cs typeface="Arial Narrow" charset="0"/>
              </a:defRPr>
            </a:lvl2pPr>
            <a:lvl3pPr marL="708025" indent="-174625">
              <a:lnSpc>
                <a:spcPts val="2940"/>
              </a:lnSpc>
              <a:tabLst/>
              <a:defRPr sz="2400">
                <a:solidFill>
                  <a:srgbClr val="FFFFFF"/>
                </a:solidFill>
                <a:latin typeface="Arial Narrow" charset="0"/>
                <a:ea typeface="Arial Narrow" charset="0"/>
                <a:cs typeface="Arial Narrow" charset="0"/>
              </a:defRPr>
            </a:lvl3pPr>
            <a:lvl4pPr marL="801688" indent="173038">
              <a:lnSpc>
                <a:spcPts val="2940"/>
              </a:lnSpc>
              <a:tabLst/>
              <a:defRPr sz="2000">
                <a:solidFill>
                  <a:srgbClr val="EFF0F4">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EFF0F4">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7" name="Group 6"/>
          <p:cNvGrpSpPr/>
          <p:nvPr userDrawn="1"/>
        </p:nvGrpSpPr>
        <p:grpSpPr>
          <a:xfrm>
            <a:off x="14040091" y="8377518"/>
            <a:ext cx="2209559" cy="538407"/>
            <a:chOff x="13828485" y="8377518"/>
            <a:chExt cx="2421165" cy="538407"/>
          </a:xfrm>
        </p:grpSpPr>
        <p:sp>
          <p:nvSpPr>
            <p:cNvPr id="8" name="Snip Diagonal Corner Rectangle 7"/>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43141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10"/>
                                        </p:tgtEl>
                                      </p:cBhvr>
                                    </p:animEffect>
                                    <p:animScale>
                                      <p:cBhvr>
                                        <p:cTn id="7" dur="1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údo3_confidencial">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85073" y="323094"/>
            <a:ext cx="1333337" cy="486375"/>
          </a:xfrm>
          <a:prstGeom prst="rect">
            <a:avLst/>
          </a:prstGeom>
        </p:spPr>
      </p:pic>
      <p:cxnSp>
        <p:nvCxnSpPr>
          <p:cNvPr id="10" name="Straight Connector 9"/>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1"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rgbClr val="FFFFFF"/>
                </a:solidFill>
                <a:latin typeface="Arial Narrow" charset="0"/>
                <a:ea typeface="Arial Narrow" charset="0"/>
                <a:cs typeface="Arial Narrow" charset="0"/>
              </a:defRPr>
            </a:lvl1pPr>
          </a:lstStyle>
          <a:p>
            <a:pPr lvl="0"/>
            <a:r>
              <a:rPr lang="en-US"/>
              <a:t>ESCREVA SEU TÍTULO NESTE ESPAÇO</a:t>
            </a:r>
            <a:endParaRPr lang="pt-BR"/>
          </a:p>
        </p:txBody>
      </p:sp>
      <p:sp>
        <p:nvSpPr>
          <p:cNvPr id="6"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FFFFFF"/>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FFFFFF"/>
                </a:solidFill>
                <a:latin typeface="Arial Narrow" charset="0"/>
                <a:ea typeface="Arial Narrow" charset="0"/>
                <a:cs typeface="Arial Narrow" charset="0"/>
              </a:defRPr>
            </a:lvl2pPr>
            <a:lvl3pPr marL="708025" indent="-174625">
              <a:lnSpc>
                <a:spcPts val="2940"/>
              </a:lnSpc>
              <a:tabLst/>
              <a:defRPr sz="2400">
                <a:solidFill>
                  <a:srgbClr val="FFFFFF"/>
                </a:solidFill>
                <a:latin typeface="Arial Narrow" charset="0"/>
                <a:ea typeface="Arial Narrow" charset="0"/>
                <a:cs typeface="Arial Narrow" charset="0"/>
              </a:defRPr>
            </a:lvl3pPr>
            <a:lvl4pPr marL="801688" indent="173038">
              <a:lnSpc>
                <a:spcPts val="2940"/>
              </a:lnSpc>
              <a:tabLst/>
              <a:defRPr sz="2000">
                <a:solidFill>
                  <a:srgbClr val="EFF0F4">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EFF0F4">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7" name="Group 6"/>
          <p:cNvGrpSpPr/>
          <p:nvPr userDrawn="1"/>
        </p:nvGrpSpPr>
        <p:grpSpPr>
          <a:xfrm>
            <a:off x="13581589" y="8377518"/>
            <a:ext cx="2668061" cy="538407"/>
            <a:chOff x="13581589" y="8377518"/>
            <a:chExt cx="2668061" cy="538407"/>
          </a:xfrm>
        </p:grpSpPr>
        <p:sp>
          <p:nvSpPr>
            <p:cNvPr id="8" name="Snip Diagonal Corner Rectangle 7"/>
            <p:cNvSpPr/>
            <p:nvPr userDrawn="1"/>
          </p:nvSpPr>
          <p:spPr>
            <a:xfrm>
              <a:off x="13581589" y="843539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837751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66594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10"/>
                                        </p:tgtEl>
                                      </p:cBhvr>
                                    </p:animEffect>
                                    <p:animScale>
                                      <p:cBhvr>
                                        <p:cTn id="7" dur="1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údo3_interno">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85073" y="323094"/>
            <a:ext cx="1333337" cy="486375"/>
          </a:xfrm>
          <a:prstGeom prst="rect">
            <a:avLst/>
          </a:prstGeom>
        </p:spPr>
      </p:pic>
      <p:cxnSp>
        <p:nvCxnSpPr>
          <p:cNvPr id="10" name="Straight Connector 9"/>
          <p:cNvCxnSpPr/>
          <p:nvPr userDrawn="1"/>
        </p:nvCxnSpPr>
        <p:spPr>
          <a:xfrm flipH="1">
            <a:off x="455280" y="711797"/>
            <a:ext cx="356835" cy="0"/>
          </a:xfrm>
          <a:prstGeom prst="line">
            <a:avLst/>
          </a:prstGeom>
          <a:noFill/>
          <a:ln w="69850" cap="flat" cmpd="sng" algn="ctr">
            <a:solidFill>
              <a:srgbClr val="ED9C2E"/>
            </a:solidFill>
            <a:prstDash val="solid"/>
            <a:miter lim="800000"/>
          </a:ln>
          <a:effectLst/>
        </p:spPr>
      </p:cxnSp>
      <p:sp>
        <p:nvSpPr>
          <p:cNvPr id="11" name="Text Placeholder 8"/>
          <p:cNvSpPr>
            <a:spLocks noGrp="1"/>
          </p:cNvSpPr>
          <p:nvPr>
            <p:ph type="body" sz="quarter" idx="10" hasCustomPrompt="1"/>
          </p:nvPr>
        </p:nvSpPr>
        <p:spPr>
          <a:xfrm>
            <a:off x="835264" y="279706"/>
            <a:ext cx="12047359" cy="773609"/>
          </a:xfrm>
          <a:prstGeom prst="rect">
            <a:avLst/>
          </a:prstGeom>
        </p:spPr>
        <p:txBody>
          <a:bodyPr>
            <a:noAutofit/>
          </a:bodyPr>
          <a:lstStyle>
            <a:lvl1pPr marL="0" indent="0" algn="l">
              <a:buNone/>
              <a:defRPr sz="3800" b="1" baseline="0">
                <a:solidFill>
                  <a:srgbClr val="FFFFFF"/>
                </a:solidFill>
                <a:latin typeface="Arial Narrow" charset="0"/>
                <a:ea typeface="Arial Narrow" charset="0"/>
                <a:cs typeface="Arial Narrow" charset="0"/>
              </a:defRPr>
            </a:lvl1pPr>
          </a:lstStyle>
          <a:p>
            <a:pPr lvl="0"/>
            <a:r>
              <a:rPr lang="en-US"/>
              <a:t>ESCREVA SEU TÍTULO NESTE ESPAÇO</a:t>
            </a:r>
            <a:endParaRPr lang="pt-BR"/>
          </a:p>
        </p:txBody>
      </p:sp>
      <p:sp>
        <p:nvSpPr>
          <p:cNvPr id="6" name="Content Placeholder 3"/>
          <p:cNvSpPr>
            <a:spLocks noGrp="1"/>
          </p:cNvSpPr>
          <p:nvPr>
            <p:ph sz="quarter" idx="11"/>
          </p:nvPr>
        </p:nvSpPr>
        <p:spPr>
          <a:xfrm>
            <a:off x="1492623" y="1371600"/>
            <a:ext cx="11389939" cy="6575425"/>
          </a:xfrm>
          <a:prstGeom prst="rect">
            <a:avLst/>
          </a:prstGeom>
        </p:spPr>
        <p:txBody>
          <a:bodyPr/>
          <a:lstStyle>
            <a:lvl1pPr>
              <a:lnSpc>
                <a:spcPts val="4440"/>
              </a:lnSpc>
              <a:defRPr sz="3200" b="1">
                <a:solidFill>
                  <a:srgbClr val="FFFFFF"/>
                </a:solidFill>
                <a:latin typeface="Arial Narrow" charset="0"/>
                <a:ea typeface="Arial Narrow" charset="0"/>
                <a:cs typeface="Arial Narrow" charset="0"/>
              </a:defRPr>
            </a:lvl1pPr>
            <a:lvl2pPr marL="533400" indent="-266700">
              <a:lnSpc>
                <a:spcPts val="2940"/>
              </a:lnSpc>
              <a:buSzPct val="80000"/>
              <a:buFont typeface="Courier New" charset="0"/>
              <a:buChar char="o"/>
              <a:tabLst/>
              <a:defRPr sz="2800">
                <a:solidFill>
                  <a:srgbClr val="FFFFFF"/>
                </a:solidFill>
                <a:latin typeface="Arial Narrow" charset="0"/>
                <a:ea typeface="Arial Narrow" charset="0"/>
                <a:cs typeface="Arial Narrow" charset="0"/>
              </a:defRPr>
            </a:lvl2pPr>
            <a:lvl3pPr marL="708025" indent="-174625">
              <a:lnSpc>
                <a:spcPts val="2940"/>
              </a:lnSpc>
              <a:tabLst/>
              <a:defRPr sz="2400">
                <a:solidFill>
                  <a:srgbClr val="FFFFFF"/>
                </a:solidFill>
                <a:latin typeface="Arial Narrow" charset="0"/>
                <a:ea typeface="Arial Narrow" charset="0"/>
                <a:cs typeface="Arial Narrow" charset="0"/>
              </a:defRPr>
            </a:lvl3pPr>
            <a:lvl4pPr marL="801688" indent="173038">
              <a:lnSpc>
                <a:spcPts val="2940"/>
              </a:lnSpc>
              <a:tabLst/>
              <a:defRPr sz="2000">
                <a:solidFill>
                  <a:srgbClr val="EFF0F4">
                    <a:alpha val="75000"/>
                  </a:srgbClr>
                </a:solidFill>
                <a:latin typeface="Arial Narrow" charset="0"/>
                <a:ea typeface="Arial Narrow" charset="0"/>
                <a:cs typeface="Arial Narrow" charset="0"/>
              </a:defRPr>
            </a:lvl4pPr>
            <a:lvl5pPr marL="801688" indent="173038">
              <a:lnSpc>
                <a:spcPts val="2940"/>
              </a:lnSpc>
              <a:buSzPct val="50000"/>
              <a:buFont typeface="Wingdings" charset="2"/>
              <a:buChar char="§"/>
              <a:tabLst/>
              <a:defRPr sz="2000">
                <a:solidFill>
                  <a:srgbClr val="EFF0F4">
                    <a:alpha val="75000"/>
                  </a:srgbClr>
                </a:solidFill>
                <a:latin typeface="Arial Narrow" charset="0"/>
                <a:ea typeface="Arial Narrow" charset="0"/>
                <a:cs typeface="Arial Narrow"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grpSp>
        <p:nvGrpSpPr>
          <p:cNvPr id="7" name="Group 6"/>
          <p:cNvGrpSpPr/>
          <p:nvPr userDrawn="1"/>
        </p:nvGrpSpPr>
        <p:grpSpPr>
          <a:xfrm>
            <a:off x="14040091" y="8377518"/>
            <a:ext cx="2209559" cy="538407"/>
            <a:chOff x="14040091" y="8377518"/>
            <a:chExt cx="2209559" cy="538407"/>
          </a:xfrm>
        </p:grpSpPr>
        <p:sp>
          <p:nvSpPr>
            <p:cNvPr id="8" name="Snip Diagonal Corner Rectangle 7"/>
            <p:cNvSpPr/>
            <p:nvPr userDrawn="1"/>
          </p:nvSpPr>
          <p:spPr>
            <a:xfrm>
              <a:off x="14040091" y="843539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837751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70790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10"/>
                                        </p:tgtEl>
                                      </p:cBhvr>
                                    </p:animEffect>
                                    <p:animScale>
                                      <p:cBhvr>
                                        <p:cTn id="7" dur="1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Vídeo">
    <p:spTree>
      <p:nvGrpSpPr>
        <p:cNvPr id="1" name=""/>
        <p:cNvGrpSpPr/>
        <p:nvPr/>
      </p:nvGrpSpPr>
      <p:grpSpPr>
        <a:xfrm>
          <a:off x="0" y="0"/>
          <a:ext cx="0" cy="0"/>
          <a:chOff x="0" y="0"/>
          <a:chExt cx="0" cy="0"/>
        </a:xfrm>
      </p:grpSpPr>
      <p:sp>
        <p:nvSpPr>
          <p:cNvPr id="8" name="Rectangle 7"/>
          <p:cNvSpPr/>
          <p:nvPr userDrawn="1"/>
        </p:nvSpPr>
        <p:spPr>
          <a:xfrm>
            <a:off x="2048719" y="2118169"/>
            <a:ext cx="11933499" cy="5451674"/>
          </a:xfrm>
          <a:prstGeom prst="rect">
            <a:avLst/>
          </a:prstGeom>
          <a:noFill/>
          <a:ln w="127000">
            <a:solidFill>
              <a:srgbClr val="56E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2002424" y="1846115"/>
            <a:ext cx="356835" cy="0"/>
          </a:xfrm>
          <a:prstGeom prst="line">
            <a:avLst/>
          </a:prstGeom>
          <a:ln w="6985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10" name="Cross 9"/>
          <p:cNvSpPr/>
          <p:nvPr userDrawn="1"/>
        </p:nvSpPr>
        <p:spPr>
          <a:xfrm>
            <a:off x="13773876" y="7365234"/>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userDrawn="1"/>
        </p:nvSpPr>
        <p:spPr>
          <a:xfrm>
            <a:off x="6782766" y="3981686"/>
            <a:ext cx="7801336" cy="5324359"/>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12" name="Straight Connector 11"/>
          <p:cNvCxnSpPr/>
          <p:nvPr userDrawn="1"/>
        </p:nvCxnSpPr>
        <p:spPr>
          <a:xfrm flipH="1">
            <a:off x="14329458" y="7569842"/>
            <a:ext cx="1920194"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hasCustomPrompt="1"/>
          </p:nvPr>
        </p:nvSpPr>
        <p:spPr>
          <a:xfrm>
            <a:off x="6469646" y="2650599"/>
            <a:ext cx="5578998" cy="1431913"/>
          </a:xfrm>
          <a:prstGeom prst="rect">
            <a:avLst/>
          </a:prstGeom>
        </p:spPr>
        <p:txBody>
          <a:bodyPr anchor="ctr"/>
          <a:lstStyle>
            <a:lvl1pPr marL="0" indent="0" algn="l">
              <a:buNone/>
              <a:defRPr sz="8800" b="1" baseline="0">
                <a:solidFill>
                  <a:schemeClr val="bg1"/>
                </a:solidFill>
                <a:latin typeface="Arial Narrow" charset="0"/>
                <a:ea typeface="Arial Narrow" charset="0"/>
                <a:cs typeface="Arial Narrow" charset="0"/>
              </a:defRPr>
            </a:lvl1pPr>
          </a:lstStyle>
          <a:p>
            <a:pPr lvl="0"/>
            <a:r>
              <a:rPr lang="en-US"/>
              <a:t>VÍDEO</a:t>
            </a:r>
            <a:endParaRPr lang="pt-BR"/>
          </a:p>
        </p:txBody>
      </p:sp>
      <p:sp>
        <p:nvSpPr>
          <p:cNvPr id="14" name="Text Placeholder 8"/>
          <p:cNvSpPr>
            <a:spLocks noGrp="1"/>
          </p:cNvSpPr>
          <p:nvPr>
            <p:ph type="body" sz="quarter" idx="11" hasCustomPrompt="1"/>
          </p:nvPr>
        </p:nvSpPr>
        <p:spPr>
          <a:xfrm>
            <a:off x="7141580" y="4354565"/>
            <a:ext cx="6458676" cy="2632988"/>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 do vídeo</a:t>
            </a:r>
          </a:p>
        </p:txBody>
      </p:sp>
    </p:spTree>
    <p:extLst>
      <p:ext uri="{BB962C8B-B14F-4D97-AF65-F5344CB8AC3E}">
        <p14:creationId xmlns:p14="http://schemas.microsoft.com/office/powerpoint/2010/main" val="126788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par>
                                <p:cTn id="8" presetID="18" presetClass="entr" presetSubtype="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500"/>
                                        <p:tgtEl>
                                          <p:spTgt spid="8"/>
                                        </p:tgtEl>
                                      </p:cBhvr>
                                    </p:animEffect>
                                  </p:childTnLst>
                                </p:cTn>
                              </p:par>
                              <p:par>
                                <p:cTn id="11" presetID="49" presetClass="entr" presetSubtype="0" decel="100000" fill="hold" grpId="0" nodeType="withEffect">
                                  <p:stCondLst>
                                    <p:cond delay="30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par>
                                <p:cTn id="17" presetID="18" presetClass="entr" presetSubtype="9"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strips(upLeft)">
                                      <p:cBhvr>
                                        <p:cTn id="19" dur="500"/>
                                        <p:tgtEl>
                                          <p:spTgt spid="11"/>
                                        </p:tgtEl>
                                      </p:cBhvr>
                                    </p:animEffect>
                                  </p:childTnLst>
                                </p:cTn>
                              </p:par>
                              <p:par>
                                <p:cTn id="20" presetID="22" presetClass="entr" presetSubtype="8" fill="hold" nodeType="withEffect">
                                  <p:stCondLst>
                                    <p:cond delay="30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42" presetClass="entr" presetSubtype="0" fill="hold" grpId="0" nodeType="withEffect">
                                  <p:stCondLst>
                                    <p:cond delay="50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anim calcmode="lin" valueType="num">
                                      <p:cBhvr>
                                        <p:cTn id="2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3">
                                            <p:txEl>
                                              <p:pRg st="0" end="0"/>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5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build="p">
        <p:tmplLst>
          <p:tmpl lvl="1">
            <p:tnLst>
              <p:par>
                <p:cTn presetID="42" presetClass="entr" presetSubtype="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7"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ídeo_restrito">
    <p:spTree>
      <p:nvGrpSpPr>
        <p:cNvPr id="1" name=""/>
        <p:cNvGrpSpPr/>
        <p:nvPr/>
      </p:nvGrpSpPr>
      <p:grpSpPr>
        <a:xfrm>
          <a:off x="0" y="0"/>
          <a:ext cx="0" cy="0"/>
          <a:chOff x="0" y="0"/>
          <a:chExt cx="0" cy="0"/>
        </a:xfrm>
      </p:grpSpPr>
      <p:sp>
        <p:nvSpPr>
          <p:cNvPr id="8" name="Rectangle 7"/>
          <p:cNvSpPr/>
          <p:nvPr userDrawn="1"/>
        </p:nvSpPr>
        <p:spPr>
          <a:xfrm>
            <a:off x="2048719" y="2118169"/>
            <a:ext cx="11933499" cy="5451674"/>
          </a:xfrm>
          <a:prstGeom prst="rect">
            <a:avLst/>
          </a:prstGeom>
          <a:noFill/>
          <a:ln w="127000">
            <a:solidFill>
              <a:srgbClr val="56E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2002424" y="1846115"/>
            <a:ext cx="356835" cy="0"/>
          </a:xfrm>
          <a:prstGeom prst="line">
            <a:avLst/>
          </a:prstGeom>
          <a:ln w="6985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10" name="Cross 9"/>
          <p:cNvSpPr/>
          <p:nvPr userDrawn="1"/>
        </p:nvSpPr>
        <p:spPr>
          <a:xfrm>
            <a:off x="13773876" y="7365234"/>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userDrawn="1"/>
        </p:nvSpPr>
        <p:spPr>
          <a:xfrm>
            <a:off x="6782766" y="3981686"/>
            <a:ext cx="7801336" cy="5324359"/>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12" name="Straight Connector 11"/>
          <p:cNvCxnSpPr/>
          <p:nvPr userDrawn="1"/>
        </p:nvCxnSpPr>
        <p:spPr>
          <a:xfrm flipH="1">
            <a:off x="14329458" y="7569842"/>
            <a:ext cx="1920194"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hasCustomPrompt="1"/>
          </p:nvPr>
        </p:nvSpPr>
        <p:spPr>
          <a:xfrm>
            <a:off x="6469646" y="2650599"/>
            <a:ext cx="5578998" cy="1431913"/>
          </a:xfrm>
          <a:prstGeom prst="rect">
            <a:avLst/>
          </a:prstGeom>
        </p:spPr>
        <p:txBody>
          <a:bodyPr anchor="ctr"/>
          <a:lstStyle>
            <a:lvl1pPr marL="0" indent="0" algn="l">
              <a:buNone/>
              <a:defRPr sz="8800" b="1" baseline="0">
                <a:solidFill>
                  <a:schemeClr val="bg1"/>
                </a:solidFill>
                <a:latin typeface="Arial Narrow" charset="0"/>
                <a:ea typeface="Arial Narrow" charset="0"/>
                <a:cs typeface="Arial Narrow" charset="0"/>
              </a:defRPr>
            </a:lvl1pPr>
          </a:lstStyle>
          <a:p>
            <a:pPr lvl="0"/>
            <a:r>
              <a:rPr lang="en-US"/>
              <a:t>VÍDEO</a:t>
            </a:r>
            <a:endParaRPr lang="pt-BR"/>
          </a:p>
        </p:txBody>
      </p:sp>
      <p:sp>
        <p:nvSpPr>
          <p:cNvPr id="14" name="Text Placeholder 8"/>
          <p:cNvSpPr>
            <a:spLocks noGrp="1"/>
          </p:cNvSpPr>
          <p:nvPr>
            <p:ph type="body" sz="quarter" idx="11" hasCustomPrompt="1"/>
          </p:nvPr>
        </p:nvSpPr>
        <p:spPr>
          <a:xfrm>
            <a:off x="7141580" y="4354565"/>
            <a:ext cx="6458676" cy="2632988"/>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 do vídeo</a:t>
            </a:r>
          </a:p>
        </p:txBody>
      </p:sp>
      <p:grpSp>
        <p:nvGrpSpPr>
          <p:cNvPr id="15" name="Group 14"/>
          <p:cNvGrpSpPr/>
          <p:nvPr userDrawn="1"/>
        </p:nvGrpSpPr>
        <p:grpSpPr>
          <a:xfrm>
            <a:off x="14040091" y="8377518"/>
            <a:ext cx="2209559" cy="538407"/>
            <a:chOff x="13828485" y="8377518"/>
            <a:chExt cx="2421165" cy="538407"/>
          </a:xfrm>
        </p:grpSpPr>
        <p:sp>
          <p:nvSpPr>
            <p:cNvPr id="16" name="Snip Diagonal Corner Rectangle 15"/>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7" name="Snip Diagonal Corner Rectangle 16"/>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2058657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par>
                                <p:cTn id="8" presetID="18" presetClass="entr" presetSubtype="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500"/>
                                        <p:tgtEl>
                                          <p:spTgt spid="8"/>
                                        </p:tgtEl>
                                      </p:cBhvr>
                                    </p:animEffect>
                                  </p:childTnLst>
                                </p:cTn>
                              </p:par>
                              <p:par>
                                <p:cTn id="11" presetID="49" presetClass="entr" presetSubtype="0" decel="100000" fill="hold" grpId="0" nodeType="withEffect">
                                  <p:stCondLst>
                                    <p:cond delay="30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par>
                                <p:cTn id="17" presetID="18" presetClass="entr" presetSubtype="9"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strips(upLeft)">
                                      <p:cBhvr>
                                        <p:cTn id="19" dur="500"/>
                                        <p:tgtEl>
                                          <p:spTgt spid="11"/>
                                        </p:tgtEl>
                                      </p:cBhvr>
                                    </p:animEffect>
                                  </p:childTnLst>
                                </p:cTn>
                              </p:par>
                              <p:par>
                                <p:cTn id="20" presetID="22" presetClass="entr" presetSubtype="8" fill="hold" nodeType="withEffect">
                                  <p:stCondLst>
                                    <p:cond delay="30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42" presetClass="entr" presetSubtype="0" fill="hold" grpId="0" nodeType="withEffect">
                                  <p:stCondLst>
                                    <p:cond delay="50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anim calcmode="lin" valueType="num">
                                      <p:cBhvr>
                                        <p:cTn id="2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3">
                                            <p:txEl>
                                              <p:pRg st="0" end="0"/>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5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left)">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build="p">
        <p:tmplLst>
          <p:tmpl lvl="1">
            <p:tnLst>
              <p:par>
                <p:cTn presetID="42" presetClass="entr" presetSubtype="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7"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ídeo_confidencial">
    <p:spTree>
      <p:nvGrpSpPr>
        <p:cNvPr id="1" name=""/>
        <p:cNvGrpSpPr/>
        <p:nvPr/>
      </p:nvGrpSpPr>
      <p:grpSpPr>
        <a:xfrm>
          <a:off x="0" y="0"/>
          <a:ext cx="0" cy="0"/>
          <a:chOff x="0" y="0"/>
          <a:chExt cx="0" cy="0"/>
        </a:xfrm>
      </p:grpSpPr>
      <p:sp>
        <p:nvSpPr>
          <p:cNvPr id="8" name="Rectangle 7"/>
          <p:cNvSpPr/>
          <p:nvPr userDrawn="1"/>
        </p:nvSpPr>
        <p:spPr>
          <a:xfrm>
            <a:off x="2048719" y="2118169"/>
            <a:ext cx="11933499" cy="5451674"/>
          </a:xfrm>
          <a:prstGeom prst="rect">
            <a:avLst/>
          </a:prstGeom>
          <a:noFill/>
          <a:ln w="127000">
            <a:solidFill>
              <a:srgbClr val="56E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2002424" y="1846115"/>
            <a:ext cx="356835" cy="0"/>
          </a:xfrm>
          <a:prstGeom prst="line">
            <a:avLst/>
          </a:prstGeom>
          <a:ln w="6985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10" name="Cross 9"/>
          <p:cNvSpPr/>
          <p:nvPr userDrawn="1"/>
        </p:nvSpPr>
        <p:spPr>
          <a:xfrm>
            <a:off x="13773876" y="7365234"/>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userDrawn="1"/>
        </p:nvSpPr>
        <p:spPr>
          <a:xfrm>
            <a:off x="6782766" y="3981686"/>
            <a:ext cx="7801336" cy="5324359"/>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12" name="Straight Connector 11"/>
          <p:cNvCxnSpPr/>
          <p:nvPr userDrawn="1"/>
        </p:nvCxnSpPr>
        <p:spPr>
          <a:xfrm flipH="1">
            <a:off x="14329458" y="7569842"/>
            <a:ext cx="1920194"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hasCustomPrompt="1"/>
          </p:nvPr>
        </p:nvSpPr>
        <p:spPr>
          <a:xfrm>
            <a:off x="6469646" y="2650599"/>
            <a:ext cx="5578998" cy="1431913"/>
          </a:xfrm>
          <a:prstGeom prst="rect">
            <a:avLst/>
          </a:prstGeom>
        </p:spPr>
        <p:txBody>
          <a:bodyPr anchor="ctr"/>
          <a:lstStyle>
            <a:lvl1pPr marL="0" indent="0" algn="l">
              <a:buNone/>
              <a:defRPr sz="8800" b="1" baseline="0">
                <a:solidFill>
                  <a:schemeClr val="bg1"/>
                </a:solidFill>
                <a:latin typeface="Arial Narrow" charset="0"/>
                <a:ea typeface="Arial Narrow" charset="0"/>
                <a:cs typeface="Arial Narrow" charset="0"/>
              </a:defRPr>
            </a:lvl1pPr>
          </a:lstStyle>
          <a:p>
            <a:pPr lvl="0"/>
            <a:r>
              <a:rPr lang="en-US"/>
              <a:t>VÍDEO</a:t>
            </a:r>
            <a:endParaRPr lang="pt-BR"/>
          </a:p>
        </p:txBody>
      </p:sp>
      <p:sp>
        <p:nvSpPr>
          <p:cNvPr id="14" name="Text Placeholder 8"/>
          <p:cNvSpPr>
            <a:spLocks noGrp="1"/>
          </p:cNvSpPr>
          <p:nvPr>
            <p:ph type="body" sz="quarter" idx="11" hasCustomPrompt="1"/>
          </p:nvPr>
        </p:nvSpPr>
        <p:spPr>
          <a:xfrm>
            <a:off x="7141580" y="4354565"/>
            <a:ext cx="6458676" cy="2632988"/>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 do vídeo</a:t>
            </a:r>
          </a:p>
        </p:txBody>
      </p:sp>
      <p:grpSp>
        <p:nvGrpSpPr>
          <p:cNvPr id="15" name="Group 14"/>
          <p:cNvGrpSpPr/>
          <p:nvPr userDrawn="1"/>
        </p:nvGrpSpPr>
        <p:grpSpPr>
          <a:xfrm>
            <a:off x="13581589" y="8377518"/>
            <a:ext cx="2668061" cy="538407"/>
            <a:chOff x="13581589" y="625438"/>
            <a:chExt cx="2668061" cy="538407"/>
          </a:xfrm>
        </p:grpSpPr>
        <p:sp>
          <p:nvSpPr>
            <p:cNvPr id="16" name="Snip Diagonal Corner Rectangle 15"/>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7" name="Snip Diagonal Corner Rectangle 16"/>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64254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par>
                                <p:cTn id="8" presetID="18" presetClass="entr" presetSubtype="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500"/>
                                        <p:tgtEl>
                                          <p:spTgt spid="8"/>
                                        </p:tgtEl>
                                      </p:cBhvr>
                                    </p:animEffect>
                                  </p:childTnLst>
                                </p:cTn>
                              </p:par>
                              <p:par>
                                <p:cTn id="11" presetID="49" presetClass="entr" presetSubtype="0" decel="100000" fill="hold" grpId="0" nodeType="withEffect">
                                  <p:stCondLst>
                                    <p:cond delay="30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par>
                                <p:cTn id="17" presetID="18" presetClass="entr" presetSubtype="9"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strips(upLeft)">
                                      <p:cBhvr>
                                        <p:cTn id="19" dur="500"/>
                                        <p:tgtEl>
                                          <p:spTgt spid="11"/>
                                        </p:tgtEl>
                                      </p:cBhvr>
                                    </p:animEffect>
                                  </p:childTnLst>
                                </p:cTn>
                              </p:par>
                              <p:par>
                                <p:cTn id="20" presetID="22" presetClass="entr" presetSubtype="8" fill="hold" nodeType="withEffect">
                                  <p:stCondLst>
                                    <p:cond delay="30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42" presetClass="entr" presetSubtype="0" fill="hold" grpId="0" nodeType="withEffect">
                                  <p:stCondLst>
                                    <p:cond delay="50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anim calcmode="lin" valueType="num">
                                      <p:cBhvr>
                                        <p:cTn id="2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3">
                                            <p:txEl>
                                              <p:pRg st="0" end="0"/>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5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left)">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build="p">
        <p:tmplLst>
          <p:tmpl lvl="1">
            <p:tnLst>
              <p:par>
                <p:cTn presetID="42" presetClass="entr" presetSubtype="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7"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Vídeo_interno">
    <p:spTree>
      <p:nvGrpSpPr>
        <p:cNvPr id="1" name=""/>
        <p:cNvGrpSpPr/>
        <p:nvPr/>
      </p:nvGrpSpPr>
      <p:grpSpPr>
        <a:xfrm>
          <a:off x="0" y="0"/>
          <a:ext cx="0" cy="0"/>
          <a:chOff x="0" y="0"/>
          <a:chExt cx="0" cy="0"/>
        </a:xfrm>
      </p:grpSpPr>
      <p:sp>
        <p:nvSpPr>
          <p:cNvPr id="8" name="Rectangle 7"/>
          <p:cNvSpPr/>
          <p:nvPr userDrawn="1"/>
        </p:nvSpPr>
        <p:spPr>
          <a:xfrm>
            <a:off x="2048719" y="2118169"/>
            <a:ext cx="11933499" cy="5451674"/>
          </a:xfrm>
          <a:prstGeom prst="rect">
            <a:avLst/>
          </a:prstGeom>
          <a:noFill/>
          <a:ln w="127000">
            <a:solidFill>
              <a:srgbClr val="56E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2002424" y="1846115"/>
            <a:ext cx="356835" cy="0"/>
          </a:xfrm>
          <a:prstGeom prst="line">
            <a:avLst/>
          </a:prstGeom>
          <a:ln w="6985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10" name="Cross 9"/>
          <p:cNvSpPr/>
          <p:nvPr userDrawn="1"/>
        </p:nvSpPr>
        <p:spPr>
          <a:xfrm>
            <a:off x="13773876" y="7365234"/>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userDrawn="1"/>
        </p:nvSpPr>
        <p:spPr>
          <a:xfrm>
            <a:off x="6782766" y="3981686"/>
            <a:ext cx="7801336" cy="5324359"/>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12" name="Straight Connector 11"/>
          <p:cNvCxnSpPr/>
          <p:nvPr userDrawn="1"/>
        </p:nvCxnSpPr>
        <p:spPr>
          <a:xfrm flipH="1">
            <a:off x="14329458" y="7569842"/>
            <a:ext cx="1920194"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hasCustomPrompt="1"/>
          </p:nvPr>
        </p:nvSpPr>
        <p:spPr>
          <a:xfrm>
            <a:off x="6469646" y="2650599"/>
            <a:ext cx="5578998" cy="1431913"/>
          </a:xfrm>
          <a:prstGeom prst="rect">
            <a:avLst/>
          </a:prstGeom>
        </p:spPr>
        <p:txBody>
          <a:bodyPr anchor="ctr"/>
          <a:lstStyle>
            <a:lvl1pPr marL="0" indent="0" algn="l">
              <a:buNone/>
              <a:defRPr sz="8800" b="1" baseline="0">
                <a:solidFill>
                  <a:schemeClr val="bg1"/>
                </a:solidFill>
                <a:latin typeface="Arial Narrow" charset="0"/>
                <a:ea typeface="Arial Narrow" charset="0"/>
                <a:cs typeface="Arial Narrow" charset="0"/>
              </a:defRPr>
            </a:lvl1pPr>
          </a:lstStyle>
          <a:p>
            <a:pPr lvl="0"/>
            <a:r>
              <a:rPr lang="en-US"/>
              <a:t>VÍDEO</a:t>
            </a:r>
            <a:endParaRPr lang="pt-BR"/>
          </a:p>
        </p:txBody>
      </p:sp>
      <p:sp>
        <p:nvSpPr>
          <p:cNvPr id="14" name="Text Placeholder 8"/>
          <p:cNvSpPr>
            <a:spLocks noGrp="1"/>
          </p:cNvSpPr>
          <p:nvPr>
            <p:ph type="body" sz="quarter" idx="11" hasCustomPrompt="1"/>
          </p:nvPr>
        </p:nvSpPr>
        <p:spPr>
          <a:xfrm>
            <a:off x="7141580" y="4354565"/>
            <a:ext cx="6458676" cy="2632988"/>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 do vídeo</a:t>
            </a:r>
          </a:p>
        </p:txBody>
      </p:sp>
      <p:grpSp>
        <p:nvGrpSpPr>
          <p:cNvPr id="15" name="Group 14"/>
          <p:cNvGrpSpPr/>
          <p:nvPr userDrawn="1"/>
        </p:nvGrpSpPr>
        <p:grpSpPr>
          <a:xfrm>
            <a:off x="14040091" y="8377518"/>
            <a:ext cx="2209559" cy="538407"/>
            <a:chOff x="14040091" y="625438"/>
            <a:chExt cx="2209559" cy="538407"/>
          </a:xfrm>
        </p:grpSpPr>
        <p:sp>
          <p:nvSpPr>
            <p:cNvPr id="16" name="Snip Diagonal Corner Rectangle 15"/>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7" name="Snip Diagonal Corner Rectangle 16"/>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260152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200" tmFilter="0, 0; .2, .5; .8, .5; 1, 0"/>
                                        <p:tgtEl>
                                          <p:spTgt spid="9"/>
                                        </p:tgtEl>
                                      </p:cBhvr>
                                    </p:animEffect>
                                    <p:animScale>
                                      <p:cBhvr>
                                        <p:cTn id="7" dur="100" autoRev="1" fill="hold"/>
                                        <p:tgtEl>
                                          <p:spTgt spid="9"/>
                                        </p:tgtEl>
                                      </p:cBhvr>
                                      <p:by x="105000" y="105000"/>
                                    </p:animScale>
                                  </p:childTnLst>
                                </p:cTn>
                              </p:par>
                              <p:par>
                                <p:cTn id="8" presetID="18" presetClass="entr" presetSubtype="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500"/>
                                        <p:tgtEl>
                                          <p:spTgt spid="8"/>
                                        </p:tgtEl>
                                      </p:cBhvr>
                                    </p:animEffect>
                                  </p:childTnLst>
                                </p:cTn>
                              </p:par>
                              <p:par>
                                <p:cTn id="11" presetID="49" presetClass="entr" presetSubtype="0" decel="100000" fill="hold" grpId="0" nodeType="withEffect">
                                  <p:stCondLst>
                                    <p:cond delay="30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par>
                                <p:cTn id="17" presetID="18" presetClass="entr" presetSubtype="9"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strips(upLeft)">
                                      <p:cBhvr>
                                        <p:cTn id="19" dur="500"/>
                                        <p:tgtEl>
                                          <p:spTgt spid="11"/>
                                        </p:tgtEl>
                                      </p:cBhvr>
                                    </p:animEffect>
                                  </p:childTnLst>
                                </p:cTn>
                              </p:par>
                              <p:par>
                                <p:cTn id="20" presetID="22" presetClass="entr" presetSubtype="8" fill="hold" nodeType="withEffect">
                                  <p:stCondLst>
                                    <p:cond delay="30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42" presetClass="entr" presetSubtype="0" fill="hold" grpId="0" nodeType="withEffect">
                                  <p:stCondLst>
                                    <p:cond delay="50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anim calcmode="lin" valueType="num">
                                      <p:cBhvr>
                                        <p:cTn id="2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3">
                                            <p:txEl>
                                              <p:pRg st="0" end="0"/>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5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left)">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build="p">
        <p:tmplLst>
          <p:tmpl lvl="1">
            <p:tnLst>
              <p:par>
                <p:cTn presetID="42" presetClass="entr" presetSubtype="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7"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Encerramento">
    <p:spTree>
      <p:nvGrpSpPr>
        <p:cNvPr id="1" name=""/>
        <p:cNvGrpSpPr/>
        <p:nvPr/>
      </p:nvGrpSpPr>
      <p:grpSpPr>
        <a:xfrm>
          <a:off x="0" y="0"/>
          <a:ext cx="0" cy="0"/>
          <a:chOff x="0" y="0"/>
          <a:chExt cx="0" cy="0"/>
        </a:xfrm>
      </p:grpSpPr>
      <p:sp>
        <p:nvSpPr>
          <p:cNvPr id="7" name="Rectangle 6"/>
          <p:cNvSpPr/>
          <p:nvPr userDrawn="1"/>
        </p:nvSpPr>
        <p:spPr>
          <a:xfrm>
            <a:off x="1794077" y="729204"/>
            <a:ext cx="8560158" cy="570794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 name="Straight Connector 10"/>
          <p:cNvCxnSpPr/>
          <p:nvPr userDrawn="1"/>
        </p:nvCxnSpPr>
        <p:spPr>
          <a:xfrm flipH="1">
            <a:off x="10172211" y="6436593"/>
            <a:ext cx="356835" cy="0"/>
          </a:xfrm>
          <a:prstGeom prst="line">
            <a:avLst/>
          </a:prstGeom>
          <a:ln w="69850">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1794077" y="729204"/>
            <a:ext cx="114375" cy="77550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27158" y="1095454"/>
            <a:ext cx="2844615" cy="1142574"/>
          </a:xfrm>
          <a:prstGeom prst="rect">
            <a:avLst/>
          </a:prstGeom>
        </p:spPr>
      </p:pic>
      <p:sp>
        <p:nvSpPr>
          <p:cNvPr id="15" name="Text Placeholder 8"/>
          <p:cNvSpPr>
            <a:spLocks noGrp="1"/>
          </p:cNvSpPr>
          <p:nvPr>
            <p:ph type="body" sz="quarter" idx="11" hasCustomPrompt="1"/>
          </p:nvPr>
        </p:nvSpPr>
        <p:spPr>
          <a:xfrm>
            <a:off x="2248763" y="1171351"/>
            <a:ext cx="4811794" cy="895374"/>
          </a:xfrm>
          <a:prstGeom prst="rect">
            <a:avLst/>
          </a:prstGeom>
        </p:spPr>
        <p:txBody>
          <a:bodyPr>
            <a:normAutofit/>
          </a:bodyPr>
          <a:lstStyle>
            <a:lvl1pPr marL="0" indent="0" algn="l">
              <a:lnSpc>
                <a:spcPts val="6300"/>
              </a:lnSpc>
              <a:buNone/>
              <a:defRPr sz="5400" b="1" baseline="0">
                <a:solidFill>
                  <a:schemeClr val="accent3"/>
                </a:solidFill>
                <a:latin typeface="Arial Narrow" charset="0"/>
                <a:ea typeface="Arial Narrow" charset="0"/>
                <a:cs typeface="Arial Narrow" charset="0"/>
              </a:defRPr>
            </a:lvl1pPr>
          </a:lstStyle>
          <a:p>
            <a:pPr lvl="0"/>
            <a:r>
              <a:rPr lang="en-US"/>
              <a:t>OBRIGADO</a:t>
            </a:r>
          </a:p>
        </p:txBody>
      </p:sp>
      <p:grpSp>
        <p:nvGrpSpPr>
          <p:cNvPr id="17" name="Group 16"/>
          <p:cNvGrpSpPr/>
          <p:nvPr userDrawn="1"/>
        </p:nvGrpSpPr>
        <p:grpSpPr>
          <a:xfrm>
            <a:off x="2248763" y="7145854"/>
            <a:ext cx="7191072" cy="1089835"/>
            <a:chOff x="1786771" y="6857118"/>
            <a:chExt cx="6917613" cy="1048391"/>
          </a:xfrm>
        </p:grpSpPr>
        <p:grpSp>
          <p:nvGrpSpPr>
            <p:cNvPr id="18" name="Group 17"/>
            <p:cNvGrpSpPr/>
            <p:nvPr userDrawn="1"/>
          </p:nvGrpSpPr>
          <p:grpSpPr>
            <a:xfrm>
              <a:off x="1786771" y="6865413"/>
              <a:ext cx="1507385" cy="523073"/>
              <a:chOff x="1786771" y="6761198"/>
              <a:chExt cx="1507385" cy="523073"/>
            </a:xfrm>
          </p:grpSpPr>
          <p:pic>
            <p:nvPicPr>
              <p:cNvPr id="31" name="Picture 30" descr="icone_face.png"/>
              <p:cNvPicPr>
                <a:picLocks noChangeAspect="1"/>
              </p:cNvPicPr>
              <p:nvPr userDrawn="1"/>
            </p:nvPicPr>
            <p:blipFill>
              <a:blip r:embed="rId3">
                <a:duotone>
                  <a:prstClr val="black"/>
                  <a:schemeClr val="tx2">
                    <a:tint val="45000"/>
                    <a:satMod val="400000"/>
                  </a:schemeClr>
                </a:duotone>
                <a:extLst>
                  <a:ext uri="{BEBA8EAE-BF5A-486C-A8C5-ECC9F3942E4B}">
                    <a14:imgProps xmlns:a14="http://schemas.microsoft.com/office/drawing/2010/main">
                      <a14:imgLayer r:embed="rId4">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2" name="TextBox 31"/>
              <p:cNvSpPr txBox="1"/>
              <p:nvPr userDrawn="1"/>
            </p:nvSpPr>
            <p:spPr>
              <a:xfrm>
                <a:off x="2097368" y="6761198"/>
                <a:ext cx="1196788" cy="523073"/>
              </a:xfrm>
              <a:prstGeom prst="rect">
                <a:avLst/>
              </a:prstGeom>
            </p:spPr>
            <p:txBody>
              <a:bodyPr wrap="square" rtlCol="0">
                <a:normAutofit fontScale="92500"/>
              </a:bodyPr>
              <a:lstStyle/>
              <a:p>
                <a:pPr>
                  <a:lnSpc>
                    <a:spcPct val="100000"/>
                  </a:lnSpc>
                </a:pPr>
                <a:r>
                  <a:rPr lang="pt-BR" sz="2400" b="0" smtClean="0">
                    <a:solidFill>
                      <a:srgbClr val="7C8993"/>
                    </a:solidFill>
                    <a:latin typeface="Arial Narrow" charset="0"/>
                    <a:ea typeface="Arial Narrow" charset="0"/>
                    <a:cs typeface="Arial Narrow" charset="0"/>
                  </a:rPr>
                  <a:t>totvs.com</a:t>
                </a:r>
              </a:p>
            </p:txBody>
          </p:sp>
        </p:grpSp>
        <p:grpSp>
          <p:nvGrpSpPr>
            <p:cNvPr id="19" name="Group 18"/>
            <p:cNvGrpSpPr/>
            <p:nvPr userDrawn="1"/>
          </p:nvGrpSpPr>
          <p:grpSpPr>
            <a:xfrm>
              <a:off x="1794077" y="7382436"/>
              <a:ext cx="1507385" cy="523073"/>
              <a:chOff x="3443257" y="6761198"/>
              <a:chExt cx="1507385" cy="523073"/>
            </a:xfrm>
          </p:grpSpPr>
          <p:pic>
            <p:nvPicPr>
              <p:cNvPr id="29" name="Picture 28"/>
              <p:cNvPicPr>
                <a:picLocks noChangeAspect="1"/>
              </p:cNvPicPr>
              <p:nvPr userDrawn="1"/>
            </p:nvPicPr>
            <p:blipFill>
              <a:blip r:embed="rId5">
                <a:duotone>
                  <a:prstClr val="black"/>
                  <a:schemeClr val="tx2">
                    <a:tint val="45000"/>
                    <a:satMod val="400000"/>
                  </a:schemeClr>
                </a:duotone>
                <a:extLst>
                  <a:ext uri="{BEBA8EAE-BF5A-486C-A8C5-ECC9F3942E4B}">
                    <a14:imgProps xmlns:a14="http://schemas.microsoft.com/office/drawing/2010/main">
                      <a14:imgLayer r:embed="rId6">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0" name="TextBox 29"/>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@totvs</a:t>
                </a:r>
              </a:p>
            </p:txBody>
          </p:sp>
        </p:grpSp>
        <p:grpSp>
          <p:nvGrpSpPr>
            <p:cNvPr id="20" name="Group 19"/>
            <p:cNvGrpSpPr/>
            <p:nvPr userDrawn="1"/>
          </p:nvGrpSpPr>
          <p:grpSpPr>
            <a:xfrm>
              <a:off x="6531706" y="6860027"/>
              <a:ext cx="2172678" cy="523073"/>
              <a:chOff x="1794077" y="7243944"/>
              <a:chExt cx="2172678" cy="523073"/>
            </a:xfrm>
          </p:grpSpPr>
          <p:pic>
            <p:nvPicPr>
              <p:cNvPr id="27" name="Picture 26"/>
              <p:cNvPicPr>
                <a:picLocks noChangeAspect="1"/>
              </p:cNvPicPr>
              <p:nvPr userDrawn="1"/>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94077" y="7356906"/>
                <a:ext cx="264871" cy="264871"/>
              </a:xfrm>
              <a:prstGeom prst="rect">
                <a:avLst/>
              </a:prstGeom>
            </p:spPr>
          </p:pic>
          <p:sp>
            <p:nvSpPr>
              <p:cNvPr id="28" name="TextBox 27"/>
              <p:cNvSpPr txBox="1"/>
              <p:nvPr userDrawn="1"/>
            </p:nvSpPr>
            <p:spPr>
              <a:xfrm>
                <a:off x="2102803" y="7243944"/>
                <a:ext cx="1863952"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blog.totvs.com</a:t>
                </a:r>
              </a:p>
            </p:txBody>
          </p:sp>
        </p:grpSp>
        <p:grpSp>
          <p:nvGrpSpPr>
            <p:cNvPr id="21" name="Group 20"/>
            <p:cNvGrpSpPr/>
            <p:nvPr userDrawn="1"/>
          </p:nvGrpSpPr>
          <p:grpSpPr>
            <a:xfrm>
              <a:off x="3816320" y="6857118"/>
              <a:ext cx="2731440" cy="523073"/>
              <a:chOff x="1786771" y="7777125"/>
              <a:chExt cx="2731440" cy="523073"/>
            </a:xfrm>
          </p:grpSpPr>
          <p:pic>
            <p:nvPicPr>
              <p:cNvPr id="25" name="Picture 24"/>
              <p:cNvPicPr>
                <a:picLocks noChangeAspect="1"/>
              </p:cNvPicPr>
              <p:nvPr userDrawn="1"/>
            </p:nvPicPr>
            <p:blipFill>
              <a:blip r:embed="rId9">
                <a:duotone>
                  <a:prstClr val="black"/>
                  <a:schemeClr val="tx2">
                    <a:tint val="45000"/>
                    <a:satMod val="400000"/>
                  </a:schemeClr>
                </a:duotone>
                <a:extLst>
                  <a:ext uri="{BEBA8EAE-BF5A-486C-A8C5-ECC9F3942E4B}">
                    <a14:imgProps xmlns:a14="http://schemas.microsoft.com/office/drawing/2010/main">
                      <a14:imgLayer r:embed="rId10">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26" name="TextBox 25"/>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company/totvs</a:t>
                </a:r>
              </a:p>
            </p:txBody>
          </p:sp>
        </p:grpSp>
        <p:grpSp>
          <p:nvGrpSpPr>
            <p:cNvPr id="22" name="Group 21"/>
            <p:cNvGrpSpPr/>
            <p:nvPr userDrawn="1"/>
          </p:nvGrpSpPr>
          <p:grpSpPr>
            <a:xfrm>
              <a:off x="3835201" y="7374141"/>
              <a:ext cx="2712559" cy="523073"/>
              <a:chOff x="1805652" y="8294148"/>
              <a:chExt cx="2712559" cy="523073"/>
            </a:xfrm>
          </p:grpSpPr>
          <p:pic>
            <p:nvPicPr>
              <p:cNvPr id="23" name="Picture 22"/>
              <p:cNvPicPr>
                <a:picLocks noChangeAspect="1"/>
              </p:cNvPicPr>
              <p:nvPr userDrawn="1"/>
            </p:nvPicPr>
            <p:blipFill rotWithShape="1">
              <a:blip r:embed="rId11">
                <a:duotone>
                  <a:prstClr val="black"/>
                  <a:schemeClr val="tx2">
                    <a:tint val="45000"/>
                    <a:satMod val="400000"/>
                  </a:schemeClr>
                </a:duotone>
                <a:extLst>
                  <a:ext uri="{BEBA8EAE-BF5A-486C-A8C5-ECC9F3942E4B}">
                    <a14:imgProps xmlns:a14="http://schemas.microsoft.com/office/drawing/2010/main">
                      <a14:imgLayer r:embed="rId12">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24" name="TextBox 23"/>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fluig.com</a:t>
                </a:r>
              </a:p>
            </p:txBody>
          </p:sp>
        </p:grpSp>
      </p:grpSp>
      <p:pic>
        <p:nvPicPr>
          <p:cNvPr id="36" name="Picture 7"/>
          <p:cNvPicPr>
            <a:picLocks noChangeAspect="1"/>
          </p:cNvPicPr>
          <p:nvPr userDrawn="1"/>
        </p:nvPicPr>
        <p:blipFill>
          <a:blip r:embed="rId13"/>
          <a:srcRect/>
          <a:stretch>
            <a:fillRect/>
          </a:stretch>
        </p:blipFill>
        <p:spPr bwMode="auto">
          <a:xfrm>
            <a:off x="2248763" y="2365884"/>
            <a:ext cx="1059690" cy="1059687"/>
          </a:xfrm>
          <a:prstGeom prst="rect">
            <a:avLst/>
          </a:prstGeom>
          <a:noFill/>
          <a:ln w="9525">
            <a:noFill/>
            <a:miter lim="800000"/>
            <a:headEnd/>
            <a:tailEnd/>
          </a:ln>
        </p:spPr>
      </p:pic>
      <p:sp>
        <p:nvSpPr>
          <p:cNvPr id="37" name="Text Placeholder 8"/>
          <p:cNvSpPr>
            <a:spLocks noGrp="1"/>
          </p:cNvSpPr>
          <p:nvPr>
            <p:ph type="body" sz="quarter" idx="12" hasCustomPrompt="1"/>
          </p:nvPr>
        </p:nvSpPr>
        <p:spPr>
          <a:xfrm>
            <a:off x="3501468" y="2648330"/>
            <a:ext cx="6287991" cy="440524"/>
          </a:xfrm>
          <a:prstGeom prst="rect">
            <a:avLst/>
          </a:prstGeom>
        </p:spPr>
        <p:txBody>
          <a:bodyPr anchor="t">
            <a:noAutofit/>
          </a:bodyPr>
          <a:lstStyle>
            <a:lvl1pPr marL="0" indent="0" algn="l">
              <a:lnSpc>
                <a:spcPct val="100000"/>
              </a:lnSpc>
              <a:buNone/>
              <a:defRPr sz="2400" b="1" baseline="0">
                <a:solidFill>
                  <a:schemeClr val="accent6"/>
                </a:solidFill>
                <a:latin typeface="Arial Narrow" charset="0"/>
                <a:ea typeface="Arial Narrow" charset="0"/>
                <a:cs typeface="Arial Narrow" charset="0"/>
              </a:defRPr>
            </a:lvl1pPr>
          </a:lstStyle>
          <a:p>
            <a:pPr lvl="0"/>
            <a:r>
              <a:rPr lang="en-US"/>
              <a:t>NOME E ÚLTIMO SOBRENOME</a:t>
            </a:r>
          </a:p>
        </p:txBody>
      </p:sp>
      <p:sp>
        <p:nvSpPr>
          <p:cNvPr id="38" name="Text Placeholder 8"/>
          <p:cNvSpPr>
            <a:spLocks noGrp="1"/>
          </p:cNvSpPr>
          <p:nvPr>
            <p:ph type="body" sz="quarter" idx="13" hasCustomPrompt="1"/>
          </p:nvPr>
        </p:nvSpPr>
        <p:spPr>
          <a:xfrm>
            <a:off x="3501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err="1" smtClean="0"/>
              <a:t>Área</a:t>
            </a:r>
            <a:r>
              <a:rPr lang="en-US" dirty="0" smtClean="0"/>
              <a:t> de </a:t>
            </a:r>
            <a:r>
              <a:rPr lang="en-US" dirty="0" err="1" smtClean="0"/>
              <a:t>atuação</a:t>
            </a:r>
            <a:endParaRPr lang="en-US" dirty="0" smtClean="0"/>
          </a:p>
        </p:txBody>
      </p:sp>
      <p:sp>
        <p:nvSpPr>
          <p:cNvPr id="39" name="Text Placeholder 8"/>
          <p:cNvSpPr>
            <a:spLocks noGrp="1"/>
          </p:cNvSpPr>
          <p:nvPr>
            <p:ph type="body" sz="quarter" idx="14" hasCustomPrompt="1"/>
          </p:nvPr>
        </p:nvSpPr>
        <p:spPr>
          <a:xfrm>
            <a:off x="3501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Contato telefônico</a:t>
            </a:r>
          </a:p>
        </p:txBody>
      </p:sp>
      <p:sp>
        <p:nvSpPr>
          <p:cNvPr id="40" name="Text Placeholder 8"/>
          <p:cNvSpPr>
            <a:spLocks noGrp="1"/>
          </p:cNvSpPr>
          <p:nvPr>
            <p:ph type="body" sz="quarter" idx="15" hasCustomPrompt="1"/>
          </p:nvPr>
        </p:nvSpPr>
        <p:spPr>
          <a:xfrm>
            <a:off x="3501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e-mail@totvs.com</a:t>
            </a:r>
          </a:p>
        </p:txBody>
      </p:sp>
      <p:sp>
        <p:nvSpPr>
          <p:cNvPr id="44" name="Text Placeholder 3"/>
          <p:cNvSpPr>
            <a:spLocks noGrp="1"/>
          </p:cNvSpPr>
          <p:nvPr>
            <p:ph type="body" sz="quarter" idx="16" hasCustomPrompt="1"/>
          </p:nvPr>
        </p:nvSpPr>
        <p:spPr>
          <a:xfrm>
            <a:off x="10538887" y="529056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Tecnologia + Conhecimento são nosso DNA</a:t>
            </a:r>
          </a:p>
        </p:txBody>
      </p:sp>
      <p:sp>
        <p:nvSpPr>
          <p:cNvPr id="45" name="Text Placeholder 3"/>
          <p:cNvSpPr>
            <a:spLocks noGrp="1"/>
          </p:cNvSpPr>
          <p:nvPr>
            <p:ph type="body" sz="quarter" idx="17" hasCustomPrompt="1"/>
          </p:nvPr>
        </p:nvSpPr>
        <p:spPr>
          <a:xfrm>
            <a:off x="10538888" y="7191603"/>
            <a:ext cx="1442442" cy="435354"/>
          </a:xfrm>
          <a:prstGeom prst="rect">
            <a:avLst/>
          </a:prstGeom>
        </p:spPr>
        <p:txBody>
          <a:bodyPr/>
          <a:lstStyle>
            <a:lvl1pPr marL="0" indent="0">
              <a:buNone/>
              <a:defRPr sz="2800" b="0">
                <a:solidFill>
                  <a:schemeClr val="tx1"/>
                </a:solidFill>
                <a:latin typeface="Arial Narrow" charset="0"/>
                <a:ea typeface="Arial Narrow" charset="0"/>
                <a:cs typeface="Arial Narrow" charset="0"/>
              </a:defRPr>
            </a:lvl1pPr>
          </a:lstStyle>
          <a:p>
            <a:pPr lvl="0"/>
            <a:r>
              <a:rPr lang="pt-BR"/>
              <a:t>#SOMOS</a:t>
            </a:r>
          </a:p>
        </p:txBody>
      </p:sp>
      <p:sp>
        <p:nvSpPr>
          <p:cNvPr id="46" name="Text Placeholder 3"/>
          <p:cNvSpPr>
            <a:spLocks noGrp="1"/>
          </p:cNvSpPr>
          <p:nvPr>
            <p:ph type="body" sz="quarter" idx="18" hasCustomPrompt="1"/>
          </p:nvPr>
        </p:nvSpPr>
        <p:spPr>
          <a:xfrm>
            <a:off x="11806518" y="7191603"/>
            <a:ext cx="3939988" cy="435354"/>
          </a:xfrm>
          <a:prstGeom prst="rect">
            <a:avLst/>
          </a:prstGeom>
        </p:spPr>
        <p:txBody>
          <a:bodyPr/>
          <a:lstStyle>
            <a:lvl1pPr marL="0" indent="0">
              <a:buNone/>
              <a:defRPr sz="2800" b="1">
                <a:solidFill>
                  <a:schemeClr val="tx1"/>
                </a:solidFill>
                <a:latin typeface="Arial Narrow" charset="0"/>
                <a:ea typeface="Arial Narrow" charset="0"/>
                <a:cs typeface="Arial Narrow" charset="0"/>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pt-BR"/>
              <a:t>TOTVERS</a:t>
            </a:r>
          </a:p>
        </p:txBody>
      </p:sp>
      <p:sp>
        <p:nvSpPr>
          <p:cNvPr id="47" name="Text Placeholder 3"/>
          <p:cNvSpPr>
            <a:spLocks noGrp="1"/>
          </p:cNvSpPr>
          <p:nvPr>
            <p:ph type="body" sz="quarter" idx="19" hasCustomPrompt="1"/>
          </p:nvPr>
        </p:nvSpPr>
        <p:spPr>
          <a:xfrm>
            <a:off x="10538887" y="573138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O sucesso do cliente é o nosso sucesso</a:t>
            </a:r>
          </a:p>
        </p:txBody>
      </p:sp>
      <p:sp>
        <p:nvSpPr>
          <p:cNvPr id="48" name="Text Placeholder 3"/>
          <p:cNvSpPr>
            <a:spLocks noGrp="1"/>
          </p:cNvSpPr>
          <p:nvPr>
            <p:ph type="body" sz="quarter" idx="20" hasCustomPrompt="1"/>
          </p:nvPr>
        </p:nvSpPr>
        <p:spPr>
          <a:xfrm>
            <a:off x="10538887" y="617220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Valorizamos gente boa que é boa gente</a:t>
            </a:r>
          </a:p>
        </p:txBody>
      </p:sp>
    </p:spTree>
    <p:extLst>
      <p:ext uri="{BB962C8B-B14F-4D97-AF65-F5344CB8AC3E}">
        <p14:creationId xmlns:p14="http://schemas.microsoft.com/office/powerpoint/2010/main" val="102040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ppt_x</p:attrName>
                                        </p:attrNameLst>
                                      </p:cBhvr>
                                      <p:tavLst>
                                        <p:tav tm="0">
                                          <p:val>
                                            <p:strVal val="#ppt_x+#ppt_w*1.125000"/>
                                          </p:val>
                                        </p:tav>
                                        <p:tav tm="100000">
                                          <p:val>
                                            <p:strVal val="#ppt_x"/>
                                          </p:val>
                                        </p:tav>
                                      </p:tavLst>
                                    </p:anim>
                                    <p:animEffect transition="in" filter="wipe(left)">
                                      <p:cBhvr>
                                        <p:cTn id="12" dur="500"/>
                                        <p:tgtEl>
                                          <p:spTgt spid="7"/>
                                        </p:tgtEl>
                                      </p:cBhvr>
                                    </p:animEffect>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fade">
                                      <p:cBhvr>
                                        <p:cTn id="22" dur="500"/>
                                        <p:tgtEl>
                                          <p:spTgt spid="15">
                                            <p:txEl>
                                              <p:pRg st="0" end="0"/>
                                            </p:txEl>
                                          </p:spTgt>
                                        </p:tgtEl>
                                      </p:cBhvr>
                                    </p:animEffect>
                                  </p:childTnLst>
                                </p:cTn>
                              </p:par>
                              <p:par>
                                <p:cTn id="23" presetID="12" presetClass="entr" presetSubtype="1"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down)">
                                      <p:cBhvr>
                                        <p:cTn id="26" dur="500"/>
                                        <p:tgtEl>
                                          <p:spTgt spid="17"/>
                                        </p:tgtEl>
                                      </p:cBhvr>
                                    </p:animEffect>
                                  </p:childTnLst>
                                </p:cTn>
                              </p:par>
                              <p:par>
                                <p:cTn id="27" presetID="10" presetClass="entr" presetSubtype="0" fill="hold" nodeType="withEffect">
                                  <p:stCondLst>
                                    <p:cond delay="30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37">
                                            <p:txEl>
                                              <p:pRg st="0" end="0"/>
                                            </p:txEl>
                                          </p:spTgt>
                                        </p:tgtEl>
                                        <p:attrNameLst>
                                          <p:attrName>style.visibility</p:attrName>
                                        </p:attrNameLst>
                                      </p:cBhvr>
                                      <p:to>
                                        <p:strVal val="visible"/>
                                      </p:to>
                                    </p:set>
                                    <p:animEffect transition="in" filter="fade">
                                      <p:cBhvr>
                                        <p:cTn id="32" dur="500"/>
                                        <p:tgtEl>
                                          <p:spTgt spid="37">
                                            <p:txEl>
                                              <p:pRg st="0" end="0"/>
                                            </p:txEl>
                                          </p:spTgt>
                                        </p:tgtEl>
                                      </p:cBhvr>
                                    </p:animEffect>
                                  </p:childTnLst>
                                </p:cTn>
                              </p:par>
                              <p:par>
                                <p:cTn id="33" presetID="10" presetClass="entr" presetSubtype="0" fill="hold" grpId="0" nodeType="withEffect">
                                  <p:stCondLst>
                                    <p:cond delay="30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39">
                                            <p:txEl>
                                              <p:pRg st="0" end="0"/>
                                            </p:txEl>
                                          </p:spTgt>
                                        </p:tgtEl>
                                        <p:attrNameLst>
                                          <p:attrName>style.visibility</p:attrName>
                                        </p:attrNameLst>
                                      </p:cBhvr>
                                      <p:to>
                                        <p:strVal val="visible"/>
                                      </p:to>
                                    </p:set>
                                    <p:animEffect transition="in" filter="fade">
                                      <p:cBhvr>
                                        <p:cTn id="38" dur="500"/>
                                        <p:tgtEl>
                                          <p:spTgt spid="39">
                                            <p:txEl>
                                              <p:pRg st="0" end="0"/>
                                            </p:txEl>
                                          </p:spTgt>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40">
                                            <p:txEl>
                                              <p:pRg st="0" end="0"/>
                                            </p:txEl>
                                          </p:spTgt>
                                        </p:tgtEl>
                                        <p:attrNameLst>
                                          <p:attrName>style.visibility</p:attrName>
                                        </p:attrNameLst>
                                      </p:cBhvr>
                                      <p:to>
                                        <p:strVal val="visible"/>
                                      </p:to>
                                    </p:set>
                                    <p:animEffect transition="in" filter="fade">
                                      <p:cBhvr>
                                        <p:cTn id="41" dur="500"/>
                                        <p:tgtEl>
                                          <p:spTgt spid="40">
                                            <p:txEl>
                                              <p:pRg st="0" end="0"/>
                                            </p:txEl>
                                          </p:spTgt>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44">
                                            <p:txEl>
                                              <p:pRg st="0" end="0"/>
                                            </p:txEl>
                                          </p:spTgt>
                                        </p:tgtEl>
                                        <p:attrNameLst>
                                          <p:attrName>style.visibility</p:attrName>
                                        </p:attrNameLst>
                                      </p:cBhvr>
                                      <p:to>
                                        <p:strVal val="visible"/>
                                      </p:to>
                                    </p:set>
                                    <p:anim calcmode="lin" valueType="num">
                                      <p:cBhvr additive="base">
                                        <p:cTn id="44" dur="500"/>
                                        <p:tgtEl>
                                          <p:spTgt spid="44">
                                            <p:txEl>
                                              <p:pRg st="0" end="0"/>
                                            </p:txEl>
                                          </p:spTgt>
                                        </p:tgtEl>
                                        <p:attrNameLst>
                                          <p:attrName>ppt_x</p:attrName>
                                        </p:attrNameLst>
                                      </p:cBhvr>
                                      <p:tavLst>
                                        <p:tav tm="0">
                                          <p:val>
                                            <p:strVal val="#ppt_x-#ppt_w*1.125000"/>
                                          </p:val>
                                        </p:tav>
                                        <p:tav tm="100000">
                                          <p:val>
                                            <p:strVal val="#ppt_x"/>
                                          </p:val>
                                        </p:tav>
                                      </p:tavLst>
                                    </p:anim>
                                    <p:animEffect transition="in" filter="wipe(right)">
                                      <p:cBhvr>
                                        <p:cTn id="45" dur="500"/>
                                        <p:tgtEl>
                                          <p:spTgt spid="44">
                                            <p:txEl>
                                              <p:pRg st="0" end="0"/>
                                            </p:txEl>
                                          </p:spTgt>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p:tgtEl>
                                          <p:spTgt spid="45">
                                            <p:txEl>
                                              <p:pRg st="0" end="0"/>
                                            </p:txEl>
                                          </p:spTgt>
                                        </p:tgtEl>
                                        <p:attrNameLst>
                                          <p:attrName>ppt_y</p:attrName>
                                        </p:attrNameLst>
                                      </p:cBhvr>
                                      <p:tavLst>
                                        <p:tav tm="0">
                                          <p:val>
                                            <p:strVal val="#ppt_y+#ppt_h*1.125000"/>
                                          </p:val>
                                        </p:tav>
                                        <p:tav tm="100000">
                                          <p:val>
                                            <p:strVal val="#ppt_y"/>
                                          </p:val>
                                        </p:tav>
                                      </p:tavLst>
                                    </p:anim>
                                    <p:animEffect transition="in" filter="wipe(up)">
                                      <p:cBhvr>
                                        <p:cTn id="49" dur="500"/>
                                        <p:tgtEl>
                                          <p:spTgt spid="45">
                                            <p:txEl>
                                              <p:pRg st="0" end="0"/>
                                            </p:txEl>
                                          </p:spTgt>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46">
                                            <p:txEl>
                                              <p:pRg st="0" end="0"/>
                                            </p:txEl>
                                          </p:spTgt>
                                        </p:tgtEl>
                                        <p:attrNameLst>
                                          <p:attrName>style.visibility</p:attrName>
                                        </p:attrNameLst>
                                      </p:cBhvr>
                                      <p:to>
                                        <p:strVal val="visible"/>
                                      </p:to>
                                    </p:set>
                                    <p:anim calcmode="lin" valueType="num">
                                      <p:cBhvr additive="base">
                                        <p:cTn id="52" dur="500"/>
                                        <p:tgtEl>
                                          <p:spTgt spid="46">
                                            <p:txEl>
                                              <p:pRg st="0" end="0"/>
                                            </p:txEl>
                                          </p:spTgt>
                                        </p:tgtEl>
                                        <p:attrNameLst>
                                          <p:attrName>ppt_y</p:attrName>
                                        </p:attrNameLst>
                                      </p:cBhvr>
                                      <p:tavLst>
                                        <p:tav tm="0">
                                          <p:val>
                                            <p:strVal val="#ppt_y-#ppt_h*1.125000"/>
                                          </p:val>
                                        </p:tav>
                                        <p:tav tm="100000">
                                          <p:val>
                                            <p:strVal val="#ppt_y"/>
                                          </p:val>
                                        </p:tav>
                                      </p:tavLst>
                                    </p:anim>
                                    <p:animEffect transition="in" filter="wipe(down)">
                                      <p:cBhvr>
                                        <p:cTn id="53" dur="500"/>
                                        <p:tgtEl>
                                          <p:spTgt spid="46">
                                            <p:txEl>
                                              <p:pRg st="0" end="0"/>
                                            </p:txEl>
                                          </p:spTgt>
                                        </p:tgtEl>
                                      </p:cBhvr>
                                    </p:animEffect>
                                  </p:childTnLst>
                                </p:cTn>
                              </p:par>
                              <p:par>
                                <p:cTn id="54" presetID="12" presetClass="entr" presetSubtype="8" fill="hold" grpId="0" nodeType="withEffect">
                                  <p:stCondLst>
                                    <p:cond delay="150"/>
                                  </p:stCondLst>
                                  <p:childTnLst>
                                    <p:set>
                                      <p:cBhvr>
                                        <p:cTn id="55" dur="1" fill="hold">
                                          <p:stCondLst>
                                            <p:cond delay="0"/>
                                          </p:stCondLst>
                                        </p:cTn>
                                        <p:tgtEl>
                                          <p:spTgt spid="47">
                                            <p:txEl>
                                              <p:pRg st="0" end="0"/>
                                            </p:txEl>
                                          </p:spTgt>
                                        </p:tgtEl>
                                        <p:attrNameLst>
                                          <p:attrName>style.visibility</p:attrName>
                                        </p:attrNameLst>
                                      </p:cBhvr>
                                      <p:to>
                                        <p:strVal val="visible"/>
                                      </p:to>
                                    </p:set>
                                    <p:anim calcmode="lin" valueType="num">
                                      <p:cBhvr additive="base">
                                        <p:cTn id="56" dur="350"/>
                                        <p:tgtEl>
                                          <p:spTgt spid="47">
                                            <p:txEl>
                                              <p:pRg st="0" end="0"/>
                                            </p:txEl>
                                          </p:spTgt>
                                        </p:tgtEl>
                                        <p:attrNameLst>
                                          <p:attrName>ppt_x</p:attrName>
                                        </p:attrNameLst>
                                      </p:cBhvr>
                                      <p:tavLst>
                                        <p:tav tm="0">
                                          <p:val>
                                            <p:strVal val="#ppt_x-#ppt_w*1.125000"/>
                                          </p:val>
                                        </p:tav>
                                        <p:tav tm="100000">
                                          <p:val>
                                            <p:strVal val="#ppt_x"/>
                                          </p:val>
                                        </p:tav>
                                      </p:tavLst>
                                    </p:anim>
                                    <p:animEffect transition="in" filter="wipe(right)">
                                      <p:cBhvr>
                                        <p:cTn id="57" dur="350"/>
                                        <p:tgtEl>
                                          <p:spTgt spid="47">
                                            <p:txEl>
                                              <p:pRg st="0" end="0"/>
                                            </p:txEl>
                                          </p:spTgt>
                                        </p:tgtEl>
                                      </p:cBhvr>
                                    </p:animEffect>
                                  </p:childTnLst>
                                </p:cTn>
                              </p:par>
                              <p:par>
                                <p:cTn id="58" presetID="12" presetClass="entr" presetSubtype="8" fill="hold" grpId="0" nodeType="withEffect">
                                  <p:stCondLst>
                                    <p:cond delay="300"/>
                                  </p:stCondLst>
                                  <p:childTnLst>
                                    <p:set>
                                      <p:cBhvr>
                                        <p:cTn id="59" dur="1" fill="hold">
                                          <p:stCondLst>
                                            <p:cond delay="0"/>
                                          </p:stCondLst>
                                        </p:cTn>
                                        <p:tgtEl>
                                          <p:spTgt spid="48">
                                            <p:txEl>
                                              <p:pRg st="0" end="0"/>
                                            </p:txEl>
                                          </p:spTgt>
                                        </p:tgtEl>
                                        <p:attrNameLst>
                                          <p:attrName>style.visibility</p:attrName>
                                        </p:attrNameLst>
                                      </p:cBhvr>
                                      <p:to>
                                        <p:strVal val="visible"/>
                                      </p:to>
                                    </p:set>
                                    <p:anim calcmode="lin" valueType="num">
                                      <p:cBhvr additive="base">
                                        <p:cTn id="60" dur="200"/>
                                        <p:tgtEl>
                                          <p:spTgt spid="48">
                                            <p:txEl>
                                              <p:pRg st="0" end="0"/>
                                            </p:txEl>
                                          </p:spTgt>
                                        </p:tgtEl>
                                        <p:attrNameLst>
                                          <p:attrName>ppt_x</p:attrName>
                                        </p:attrNameLst>
                                      </p:cBhvr>
                                      <p:tavLst>
                                        <p:tav tm="0">
                                          <p:val>
                                            <p:strVal val="#ppt_x-#ppt_w*1.125000"/>
                                          </p:val>
                                        </p:tav>
                                        <p:tav tm="100000">
                                          <p:val>
                                            <p:strVal val="#ppt_x"/>
                                          </p:val>
                                        </p:tav>
                                      </p:tavLst>
                                    </p:anim>
                                    <p:animEffect transition="in" filter="wipe(right)">
                                      <p:cBhvr>
                                        <p:cTn id="61" dur="2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5" grpId="0" build="p">
        <p:tmplLst>
          <p:tmpl lvl="1">
            <p:tnLst>
              <p:par>
                <p:cTn presetID="10" presetClass="entr" presetSubtype="0" fill="hold" nodeType="withEffect">
                  <p:stCondLst>
                    <p:cond delay="3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37" grpId="0" build="p">
        <p:tmplLst>
          <p:tmpl lvl="1">
            <p:tnLst>
              <p:par>
                <p:cTn presetID="10" presetClass="entr" presetSubtype="0" fill="hold" nodeType="withEffect">
                  <p:stCondLst>
                    <p:cond delay="3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3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3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3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4" grpId="0" build="p">
        <p:tmplLst>
          <p:tmpl lvl="1">
            <p:tnLst>
              <p:par>
                <p:cTn presetID="1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p:tgtEl>
                          <p:spTgt spid="44"/>
                        </p:tgtEl>
                        <p:attrNameLst>
                          <p:attrName>ppt_x</p:attrName>
                        </p:attrNameLst>
                      </p:cBhvr>
                      <p:tavLst>
                        <p:tav tm="0">
                          <p:val>
                            <p:strVal val="#ppt_x-#ppt_w*1.125000"/>
                          </p:val>
                        </p:tav>
                        <p:tav tm="100000">
                          <p:val>
                            <p:strVal val="#ppt_x"/>
                          </p:val>
                        </p:tav>
                      </p:tavLst>
                    </p:anim>
                    <p:animEffect transition="in" filter="wipe(right)">
                      <p:cBhvr>
                        <p:cTn dur="500"/>
                        <p:tgtEl>
                          <p:spTgt spid="44"/>
                        </p:tgtEl>
                      </p:cBhvr>
                    </p:animEffect>
                  </p:childTnLst>
                </p:cTn>
              </p:par>
            </p:tnLst>
          </p:tmpl>
        </p:tmplLst>
      </p:bldP>
      <p:bldP spid="45" grpId="0" build="p">
        <p:tmplLst>
          <p:tmpl lvl="1">
            <p:tnLst>
              <p:par>
                <p:cTn presetID="12" presetClass="entr" presetSubtype="4"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p:tgtEl>
                          <p:spTgt spid="45"/>
                        </p:tgtEl>
                        <p:attrNameLst>
                          <p:attrName>ppt_y</p:attrName>
                        </p:attrNameLst>
                      </p:cBhvr>
                      <p:tavLst>
                        <p:tav tm="0">
                          <p:val>
                            <p:strVal val="#ppt_y+#ppt_h*1.125000"/>
                          </p:val>
                        </p:tav>
                        <p:tav tm="100000">
                          <p:val>
                            <p:strVal val="#ppt_y"/>
                          </p:val>
                        </p:tav>
                      </p:tavLst>
                    </p:anim>
                    <p:animEffect transition="in" filter="wipe(up)">
                      <p:cBhvr>
                        <p:cTn dur="500"/>
                        <p:tgtEl>
                          <p:spTgt spid="45"/>
                        </p:tgtEl>
                      </p:cBhvr>
                    </p:animEffect>
                  </p:childTnLst>
                </p:cTn>
              </p:par>
            </p:tnLst>
          </p:tmpl>
        </p:tmplLst>
      </p:bldP>
      <p:bldP spid="46" grpId="0" build="p">
        <p:tmplLst>
          <p:tmpl lvl="1">
            <p:tnLst>
              <p:par>
                <p:cTn presetID="12" presetClass="entr" presetSubtype="1"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p:tgtEl>
                          <p:spTgt spid="46"/>
                        </p:tgtEl>
                        <p:attrNameLst>
                          <p:attrName>ppt_y</p:attrName>
                        </p:attrNameLst>
                      </p:cBhvr>
                      <p:tavLst>
                        <p:tav tm="0">
                          <p:val>
                            <p:strVal val="#ppt_y-#ppt_h*1.125000"/>
                          </p:val>
                        </p:tav>
                        <p:tav tm="100000">
                          <p:val>
                            <p:strVal val="#ppt_y"/>
                          </p:val>
                        </p:tav>
                      </p:tavLst>
                    </p:anim>
                    <p:animEffect transition="in" filter="wipe(down)">
                      <p:cBhvr>
                        <p:cTn dur="500"/>
                        <p:tgtEl>
                          <p:spTgt spid="46"/>
                        </p:tgtEl>
                      </p:cBhvr>
                    </p:animEffect>
                  </p:childTnLst>
                </p:cTn>
              </p:par>
            </p:tnLst>
          </p:tmpl>
        </p:tmplLst>
      </p:bldP>
      <p:bldP spid="47" grpId="0" build="p">
        <p:tmplLst>
          <p:tmpl lvl="1">
            <p:tnLst>
              <p:par>
                <p:cTn presetID="12" presetClass="entr" presetSubtype="8" fill="hold" nodeType="withEffect">
                  <p:stCondLst>
                    <p:cond delay="1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p:tgtEl>
                          <p:spTgt spid="47"/>
                        </p:tgtEl>
                        <p:attrNameLst>
                          <p:attrName>ppt_x</p:attrName>
                        </p:attrNameLst>
                      </p:cBhvr>
                      <p:tavLst>
                        <p:tav tm="0">
                          <p:val>
                            <p:strVal val="#ppt_x-#ppt_w*1.125000"/>
                          </p:val>
                        </p:tav>
                        <p:tav tm="100000">
                          <p:val>
                            <p:strVal val="#ppt_x"/>
                          </p:val>
                        </p:tav>
                      </p:tavLst>
                    </p:anim>
                    <p:animEffect transition="in" filter="wipe(right)">
                      <p:cBhvr>
                        <p:cTn dur="350"/>
                        <p:tgtEl>
                          <p:spTgt spid="47"/>
                        </p:tgtEl>
                      </p:cBhvr>
                    </p:animEffect>
                  </p:childTnLst>
                </p:cTn>
              </p:par>
            </p:tnLst>
          </p:tmpl>
        </p:tmplLst>
      </p:bldP>
      <p:bldP spid="48" grpId="0" build="p">
        <p:tmplLst>
          <p:tmpl lvl="1">
            <p:tnLst>
              <p:par>
                <p:cTn presetID="12" presetClass="entr" presetSubtype="8" fill="hold" nodeType="withEffect">
                  <p:stCondLst>
                    <p:cond delay="30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200"/>
                        <p:tgtEl>
                          <p:spTgt spid="48"/>
                        </p:tgtEl>
                        <p:attrNameLst>
                          <p:attrName>ppt_x</p:attrName>
                        </p:attrNameLst>
                      </p:cBhvr>
                      <p:tavLst>
                        <p:tav tm="0">
                          <p:val>
                            <p:strVal val="#ppt_x-#ppt_w*1.125000"/>
                          </p:val>
                        </p:tav>
                        <p:tav tm="100000">
                          <p:val>
                            <p:strVal val="#ppt_x"/>
                          </p:val>
                        </p:tav>
                      </p:tavLst>
                    </p:anim>
                    <p:animEffect transition="in" filter="wipe(right)">
                      <p:cBhvr>
                        <p:cTn dur="200"/>
                        <p:tgtEl>
                          <p:spTgt spid="48"/>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Encerramento_restrito">
    <p:spTree>
      <p:nvGrpSpPr>
        <p:cNvPr id="1" name=""/>
        <p:cNvGrpSpPr/>
        <p:nvPr/>
      </p:nvGrpSpPr>
      <p:grpSpPr>
        <a:xfrm>
          <a:off x="0" y="0"/>
          <a:ext cx="0" cy="0"/>
          <a:chOff x="0" y="0"/>
          <a:chExt cx="0" cy="0"/>
        </a:xfrm>
      </p:grpSpPr>
      <p:sp>
        <p:nvSpPr>
          <p:cNvPr id="7" name="Rectangle 6"/>
          <p:cNvSpPr/>
          <p:nvPr userDrawn="1"/>
        </p:nvSpPr>
        <p:spPr>
          <a:xfrm>
            <a:off x="1794077" y="729204"/>
            <a:ext cx="8560158" cy="570794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 name="Straight Connector 10"/>
          <p:cNvCxnSpPr/>
          <p:nvPr userDrawn="1"/>
        </p:nvCxnSpPr>
        <p:spPr>
          <a:xfrm flipH="1">
            <a:off x="10172211" y="6436593"/>
            <a:ext cx="356835" cy="0"/>
          </a:xfrm>
          <a:prstGeom prst="line">
            <a:avLst/>
          </a:prstGeom>
          <a:ln w="69850">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1794077" y="729204"/>
            <a:ext cx="114375" cy="77550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27158" y="1095454"/>
            <a:ext cx="2844615" cy="1142574"/>
          </a:xfrm>
          <a:prstGeom prst="rect">
            <a:avLst/>
          </a:prstGeom>
        </p:spPr>
      </p:pic>
      <p:sp>
        <p:nvSpPr>
          <p:cNvPr id="15" name="Text Placeholder 8"/>
          <p:cNvSpPr>
            <a:spLocks noGrp="1"/>
          </p:cNvSpPr>
          <p:nvPr>
            <p:ph type="body" sz="quarter" idx="11" hasCustomPrompt="1"/>
          </p:nvPr>
        </p:nvSpPr>
        <p:spPr>
          <a:xfrm>
            <a:off x="2248763" y="1171351"/>
            <a:ext cx="4811794" cy="895374"/>
          </a:xfrm>
          <a:prstGeom prst="rect">
            <a:avLst/>
          </a:prstGeom>
        </p:spPr>
        <p:txBody>
          <a:bodyPr>
            <a:normAutofit/>
          </a:bodyPr>
          <a:lstStyle>
            <a:lvl1pPr marL="0" indent="0" algn="l">
              <a:lnSpc>
                <a:spcPts val="6300"/>
              </a:lnSpc>
              <a:buNone/>
              <a:defRPr sz="5400" b="1" baseline="0">
                <a:solidFill>
                  <a:schemeClr val="accent3"/>
                </a:solidFill>
                <a:latin typeface="Arial Narrow" charset="0"/>
                <a:ea typeface="Arial Narrow" charset="0"/>
                <a:cs typeface="Arial Narrow" charset="0"/>
              </a:defRPr>
            </a:lvl1pPr>
          </a:lstStyle>
          <a:p>
            <a:pPr lvl="0"/>
            <a:r>
              <a:rPr lang="en-US"/>
              <a:t>OBRIGADO</a:t>
            </a:r>
          </a:p>
        </p:txBody>
      </p:sp>
      <p:grpSp>
        <p:nvGrpSpPr>
          <p:cNvPr id="17" name="Group 16"/>
          <p:cNvGrpSpPr/>
          <p:nvPr userDrawn="1"/>
        </p:nvGrpSpPr>
        <p:grpSpPr>
          <a:xfrm>
            <a:off x="2248763" y="7145854"/>
            <a:ext cx="7191072" cy="1089835"/>
            <a:chOff x="1786771" y="6857118"/>
            <a:chExt cx="6917613" cy="1048391"/>
          </a:xfrm>
        </p:grpSpPr>
        <p:grpSp>
          <p:nvGrpSpPr>
            <p:cNvPr id="18" name="Group 17"/>
            <p:cNvGrpSpPr/>
            <p:nvPr userDrawn="1"/>
          </p:nvGrpSpPr>
          <p:grpSpPr>
            <a:xfrm>
              <a:off x="1786771" y="6865413"/>
              <a:ext cx="1507385" cy="523073"/>
              <a:chOff x="1786771" y="6761198"/>
              <a:chExt cx="1507385" cy="523073"/>
            </a:xfrm>
          </p:grpSpPr>
          <p:pic>
            <p:nvPicPr>
              <p:cNvPr id="31" name="Picture 30" descr="icone_face.png"/>
              <p:cNvPicPr>
                <a:picLocks noChangeAspect="1"/>
              </p:cNvPicPr>
              <p:nvPr userDrawn="1"/>
            </p:nvPicPr>
            <p:blipFill>
              <a:blip r:embed="rId3">
                <a:duotone>
                  <a:prstClr val="black"/>
                  <a:schemeClr val="tx2">
                    <a:tint val="45000"/>
                    <a:satMod val="400000"/>
                  </a:schemeClr>
                </a:duotone>
                <a:extLst>
                  <a:ext uri="{BEBA8EAE-BF5A-486C-A8C5-ECC9F3942E4B}">
                    <a14:imgProps xmlns:a14="http://schemas.microsoft.com/office/drawing/2010/main">
                      <a14:imgLayer r:embed="rId4">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2" name="TextBox 31"/>
              <p:cNvSpPr txBox="1"/>
              <p:nvPr userDrawn="1"/>
            </p:nvSpPr>
            <p:spPr>
              <a:xfrm>
                <a:off x="2097368" y="6761198"/>
                <a:ext cx="1196788" cy="523073"/>
              </a:xfrm>
              <a:prstGeom prst="rect">
                <a:avLst/>
              </a:prstGeom>
            </p:spPr>
            <p:txBody>
              <a:bodyPr wrap="square" rtlCol="0">
                <a:normAutofit fontScale="92500"/>
              </a:bodyPr>
              <a:lstStyle/>
              <a:p>
                <a:pPr>
                  <a:lnSpc>
                    <a:spcPct val="100000"/>
                  </a:lnSpc>
                </a:pPr>
                <a:r>
                  <a:rPr lang="pt-BR" sz="2400" b="0" smtClean="0">
                    <a:solidFill>
                      <a:srgbClr val="7C8993"/>
                    </a:solidFill>
                    <a:latin typeface="Arial Narrow" charset="0"/>
                    <a:ea typeface="Arial Narrow" charset="0"/>
                    <a:cs typeface="Arial Narrow" charset="0"/>
                  </a:rPr>
                  <a:t>totvs.com</a:t>
                </a:r>
              </a:p>
            </p:txBody>
          </p:sp>
        </p:grpSp>
        <p:grpSp>
          <p:nvGrpSpPr>
            <p:cNvPr id="19" name="Group 18"/>
            <p:cNvGrpSpPr/>
            <p:nvPr userDrawn="1"/>
          </p:nvGrpSpPr>
          <p:grpSpPr>
            <a:xfrm>
              <a:off x="1794077" y="7382436"/>
              <a:ext cx="1507385" cy="523073"/>
              <a:chOff x="3443257" y="6761198"/>
              <a:chExt cx="1507385" cy="523073"/>
            </a:xfrm>
          </p:grpSpPr>
          <p:pic>
            <p:nvPicPr>
              <p:cNvPr id="29" name="Picture 28"/>
              <p:cNvPicPr>
                <a:picLocks noChangeAspect="1"/>
              </p:cNvPicPr>
              <p:nvPr userDrawn="1"/>
            </p:nvPicPr>
            <p:blipFill>
              <a:blip r:embed="rId5">
                <a:duotone>
                  <a:prstClr val="black"/>
                  <a:schemeClr val="tx2">
                    <a:tint val="45000"/>
                    <a:satMod val="400000"/>
                  </a:schemeClr>
                </a:duotone>
                <a:extLst>
                  <a:ext uri="{BEBA8EAE-BF5A-486C-A8C5-ECC9F3942E4B}">
                    <a14:imgProps xmlns:a14="http://schemas.microsoft.com/office/drawing/2010/main">
                      <a14:imgLayer r:embed="rId6">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0" name="TextBox 29"/>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@totvs</a:t>
                </a:r>
              </a:p>
            </p:txBody>
          </p:sp>
        </p:grpSp>
        <p:grpSp>
          <p:nvGrpSpPr>
            <p:cNvPr id="20" name="Group 19"/>
            <p:cNvGrpSpPr/>
            <p:nvPr userDrawn="1"/>
          </p:nvGrpSpPr>
          <p:grpSpPr>
            <a:xfrm>
              <a:off x="6531706" y="6860027"/>
              <a:ext cx="2172678" cy="523073"/>
              <a:chOff x="1794077" y="7243944"/>
              <a:chExt cx="2172678" cy="523073"/>
            </a:xfrm>
          </p:grpSpPr>
          <p:pic>
            <p:nvPicPr>
              <p:cNvPr id="27" name="Picture 26"/>
              <p:cNvPicPr>
                <a:picLocks noChangeAspect="1"/>
              </p:cNvPicPr>
              <p:nvPr userDrawn="1"/>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94077" y="7356906"/>
                <a:ext cx="264871" cy="264871"/>
              </a:xfrm>
              <a:prstGeom prst="rect">
                <a:avLst/>
              </a:prstGeom>
            </p:spPr>
          </p:pic>
          <p:sp>
            <p:nvSpPr>
              <p:cNvPr id="28" name="TextBox 27"/>
              <p:cNvSpPr txBox="1"/>
              <p:nvPr userDrawn="1"/>
            </p:nvSpPr>
            <p:spPr>
              <a:xfrm>
                <a:off x="2102803" y="7243944"/>
                <a:ext cx="1863952"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blog.totvs.com</a:t>
                </a:r>
              </a:p>
            </p:txBody>
          </p:sp>
        </p:grpSp>
        <p:grpSp>
          <p:nvGrpSpPr>
            <p:cNvPr id="21" name="Group 20"/>
            <p:cNvGrpSpPr/>
            <p:nvPr userDrawn="1"/>
          </p:nvGrpSpPr>
          <p:grpSpPr>
            <a:xfrm>
              <a:off x="3816320" y="6857118"/>
              <a:ext cx="2731440" cy="523073"/>
              <a:chOff x="1786771" y="7777125"/>
              <a:chExt cx="2731440" cy="523073"/>
            </a:xfrm>
          </p:grpSpPr>
          <p:pic>
            <p:nvPicPr>
              <p:cNvPr id="25" name="Picture 24"/>
              <p:cNvPicPr>
                <a:picLocks noChangeAspect="1"/>
              </p:cNvPicPr>
              <p:nvPr userDrawn="1"/>
            </p:nvPicPr>
            <p:blipFill>
              <a:blip r:embed="rId9">
                <a:duotone>
                  <a:prstClr val="black"/>
                  <a:schemeClr val="tx2">
                    <a:tint val="45000"/>
                    <a:satMod val="400000"/>
                  </a:schemeClr>
                </a:duotone>
                <a:extLst>
                  <a:ext uri="{BEBA8EAE-BF5A-486C-A8C5-ECC9F3942E4B}">
                    <a14:imgProps xmlns:a14="http://schemas.microsoft.com/office/drawing/2010/main">
                      <a14:imgLayer r:embed="rId10">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26" name="TextBox 25"/>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company/totvs</a:t>
                </a:r>
              </a:p>
            </p:txBody>
          </p:sp>
        </p:grpSp>
        <p:grpSp>
          <p:nvGrpSpPr>
            <p:cNvPr id="22" name="Group 21"/>
            <p:cNvGrpSpPr/>
            <p:nvPr userDrawn="1"/>
          </p:nvGrpSpPr>
          <p:grpSpPr>
            <a:xfrm>
              <a:off x="3835201" y="7374141"/>
              <a:ext cx="2712559" cy="523073"/>
              <a:chOff x="1805652" y="8294148"/>
              <a:chExt cx="2712559" cy="523073"/>
            </a:xfrm>
          </p:grpSpPr>
          <p:pic>
            <p:nvPicPr>
              <p:cNvPr id="23" name="Picture 22"/>
              <p:cNvPicPr>
                <a:picLocks noChangeAspect="1"/>
              </p:cNvPicPr>
              <p:nvPr userDrawn="1"/>
            </p:nvPicPr>
            <p:blipFill rotWithShape="1">
              <a:blip r:embed="rId11">
                <a:duotone>
                  <a:prstClr val="black"/>
                  <a:schemeClr val="tx2">
                    <a:tint val="45000"/>
                    <a:satMod val="400000"/>
                  </a:schemeClr>
                </a:duotone>
                <a:extLst>
                  <a:ext uri="{BEBA8EAE-BF5A-486C-A8C5-ECC9F3942E4B}">
                    <a14:imgProps xmlns:a14="http://schemas.microsoft.com/office/drawing/2010/main">
                      <a14:imgLayer r:embed="rId12">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24" name="TextBox 23"/>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fluig.com</a:t>
                </a:r>
              </a:p>
            </p:txBody>
          </p:sp>
        </p:grpSp>
      </p:grpSp>
      <p:pic>
        <p:nvPicPr>
          <p:cNvPr id="36" name="Picture 7"/>
          <p:cNvPicPr>
            <a:picLocks noChangeAspect="1"/>
          </p:cNvPicPr>
          <p:nvPr userDrawn="1"/>
        </p:nvPicPr>
        <p:blipFill>
          <a:blip r:embed="rId13"/>
          <a:srcRect/>
          <a:stretch>
            <a:fillRect/>
          </a:stretch>
        </p:blipFill>
        <p:spPr bwMode="auto">
          <a:xfrm>
            <a:off x="2248763" y="2365884"/>
            <a:ext cx="1059690" cy="1059687"/>
          </a:xfrm>
          <a:prstGeom prst="rect">
            <a:avLst/>
          </a:prstGeom>
          <a:noFill/>
          <a:ln w="9525">
            <a:noFill/>
            <a:miter lim="800000"/>
            <a:headEnd/>
            <a:tailEnd/>
          </a:ln>
        </p:spPr>
      </p:pic>
      <p:sp>
        <p:nvSpPr>
          <p:cNvPr id="37" name="Text Placeholder 8"/>
          <p:cNvSpPr>
            <a:spLocks noGrp="1"/>
          </p:cNvSpPr>
          <p:nvPr>
            <p:ph type="body" sz="quarter" idx="12" hasCustomPrompt="1"/>
          </p:nvPr>
        </p:nvSpPr>
        <p:spPr>
          <a:xfrm>
            <a:off x="3501468" y="2648330"/>
            <a:ext cx="6287991" cy="440524"/>
          </a:xfrm>
          <a:prstGeom prst="rect">
            <a:avLst/>
          </a:prstGeom>
        </p:spPr>
        <p:txBody>
          <a:bodyPr anchor="t">
            <a:noAutofit/>
          </a:bodyPr>
          <a:lstStyle>
            <a:lvl1pPr marL="0" indent="0" algn="l">
              <a:lnSpc>
                <a:spcPct val="100000"/>
              </a:lnSpc>
              <a:buNone/>
              <a:defRPr sz="2400" b="1" baseline="0">
                <a:solidFill>
                  <a:schemeClr val="accent6"/>
                </a:solidFill>
                <a:latin typeface="Arial Narrow" charset="0"/>
                <a:ea typeface="Arial Narrow" charset="0"/>
                <a:cs typeface="Arial Narrow" charset="0"/>
              </a:defRPr>
            </a:lvl1pPr>
          </a:lstStyle>
          <a:p>
            <a:pPr lvl="0"/>
            <a:r>
              <a:rPr lang="en-US"/>
              <a:t>NOME E ÚLTIMO SOBRENOME</a:t>
            </a:r>
          </a:p>
        </p:txBody>
      </p:sp>
      <p:sp>
        <p:nvSpPr>
          <p:cNvPr id="38" name="Text Placeholder 8"/>
          <p:cNvSpPr>
            <a:spLocks noGrp="1"/>
          </p:cNvSpPr>
          <p:nvPr>
            <p:ph type="body" sz="quarter" idx="13" hasCustomPrompt="1"/>
          </p:nvPr>
        </p:nvSpPr>
        <p:spPr>
          <a:xfrm>
            <a:off x="3501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err="1" smtClean="0"/>
              <a:t>Área</a:t>
            </a:r>
            <a:r>
              <a:rPr lang="en-US" dirty="0" smtClean="0"/>
              <a:t> de </a:t>
            </a:r>
            <a:r>
              <a:rPr lang="en-US" dirty="0" err="1" smtClean="0"/>
              <a:t>atuação</a:t>
            </a:r>
            <a:endParaRPr lang="en-US" dirty="0" smtClean="0"/>
          </a:p>
        </p:txBody>
      </p:sp>
      <p:sp>
        <p:nvSpPr>
          <p:cNvPr id="39" name="Text Placeholder 8"/>
          <p:cNvSpPr>
            <a:spLocks noGrp="1"/>
          </p:cNvSpPr>
          <p:nvPr>
            <p:ph type="body" sz="quarter" idx="14" hasCustomPrompt="1"/>
          </p:nvPr>
        </p:nvSpPr>
        <p:spPr>
          <a:xfrm>
            <a:off x="3501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Contato telefônico</a:t>
            </a:r>
          </a:p>
        </p:txBody>
      </p:sp>
      <p:sp>
        <p:nvSpPr>
          <p:cNvPr id="40" name="Text Placeholder 8"/>
          <p:cNvSpPr>
            <a:spLocks noGrp="1"/>
          </p:cNvSpPr>
          <p:nvPr>
            <p:ph type="body" sz="quarter" idx="15" hasCustomPrompt="1"/>
          </p:nvPr>
        </p:nvSpPr>
        <p:spPr>
          <a:xfrm>
            <a:off x="3501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e-mail@totvs.com</a:t>
            </a:r>
          </a:p>
        </p:txBody>
      </p:sp>
      <p:grpSp>
        <p:nvGrpSpPr>
          <p:cNvPr id="33" name="Group 32"/>
          <p:cNvGrpSpPr/>
          <p:nvPr userDrawn="1"/>
        </p:nvGrpSpPr>
        <p:grpSpPr>
          <a:xfrm>
            <a:off x="14040091" y="8377518"/>
            <a:ext cx="2209559" cy="538407"/>
            <a:chOff x="13828485" y="8377518"/>
            <a:chExt cx="2421165" cy="538407"/>
          </a:xfrm>
        </p:grpSpPr>
        <p:sp>
          <p:nvSpPr>
            <p:cNvPr id="34" name="Snip Diagonal Corner Rectangle 33"/>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35" name="Snip Diagonal Corner Rectangle 34"/>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
        <p:nvSpPr>
          <p:cNvPr id="49" name="Text Placeholder 3"/>
          <p:cNvSpPr>
            <a:spLocks noGrp="1"/>
          </p:cNvSpPr>
          <p:nvPr>
            <p:ph type="body" sz="quarter" idx="16" hasCustomPrompt="1"/>
          </p:nvPr>
        </p:nvSpPr>
        <p:spPr>
          <a:xfrm>
            <a:off x="10538887" y="529056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Tecnologia + Conhecimento são nosso DNA</a:t>
            </a:r>
          </a:p>
        </p:txBody>
      </p:sp>
      <p:sp>
        <p:nvSpPr>
          <p:cNvPr id="50" name="Text Placeholder 3"/>
          <p:cNvSpPr>
            <a:spLocks noGrp="1"/>
          </p:cNvSpPr>
          <p:nvPr>
            <p:ph type="body" sz="quarter" idx="17" hasCustomPrompt="1"/>
          </p:nvPr>
        </p:nvSpPr>
        <p:spPr>
          <a:xfrm>
            <a:off x="10538888" y="7191603"/>
            <a:ext cx="1442442" cy="435354"/>
          </a:xfrm>
          <a:prstGeom prst="rect">
            <a:avLst/>
          </a:prstGeom>
        </p:spPr>
        <p:txBody>
          <a:bodyPr/>
          <a:lstStyle>
            <a:lvl1pPr marL="0" indent="0">
              <a:buNone/>
              <a:defRPr sz="2800" b="0">
                <a:solidFill>
                  <a:schemeClr val="tx1"/>
                </a:solidFill>
                <a:latin typeface="Arial Narrow" charset="0"/>
                <a:ea typeface="Arial Narrow" charset="0"/>
                <a:cs typeface="Arial Narrow" charset="0"/>
              </a:defRPr>
            </a:lvl1pPr>
          </a:lstStyle>
          <a:p>
            <a:pPr lvl="0"/>
            <a:r>
              <a:rPr lang="pt-BR"/>
              <a:t>#SOMOS</a:t>
            </a:r>
          </a:p>
        </p:txBody>
      </p:sp>
      <p:sp>
        <p:nvSpPr>
          <p:cNvPr id="51" name="Text Placeholder 3"/>
          <p:cNvSpPr>
            <a:spLocks noGrp="1"/>
          </p:cNvSpPr>
          <p:nvPr>
            <p:ph type="body" sz="quarter" idx="18" hasCustomPrompt="1"/>
          </p:nvPr>
        </p:nvSpPr>
        <p:spPr>
          <a:xfrm>
            <a:off x="11806518" y="7191603"/>
            <a:ext cx="3939988" cy="435354"/>
          </a:xfrm>
          <a:prstGeom prst="rect">
            <a:avLst/>
          </a:prstGeom>
        </p:spPr>
        <p:txBody>
          <a:bodyPr/>
          <a:lstStyle>
            <a:lvl1pPr marL="0" indent="0">
              <a:buNone/>
              <a:defRPr sz="2800" b="1">
                <a:solidFill>
                  <a:schemeClr val="tx1"/>
                </a:solidFill>
                <a:latin typeface="Arial Narrow" charset="0"/>
                <a:ea typeface="Arial Narrow" charset="0"/>
                <a:cs typeface="Arial Narrow" charset="0"/>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pt-BR"/>
              <a:t>TOTVERS</a:t>
            </a:r>
          </a:p>
        </p:txBody>
      </p:sp>
      <p:sp>
        <p:nvSpPr>
          <p:cNvPr id="52" name="Text Placeholder 3"/>
          <p:cNvSpPr>
            <a:spLocks noGrp="1"/>
          </p:cNvSpPr>
          <p:nvPr>
            <p:ph type="body" sz="quarter" idx="19" hasCustomPrompt="1"/>
          </p:nvPr>
        </p:nvSpPr>
        <p:spPr>
          <a:xfrm>
            <a:off x="10538887" y="573138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O sucesso do cliente é o nosso sucesso</a:t>
            </a:r>
          </a:p>
        </p:txBody>
      </p:sp>
      <p:sp>
        <p:nvSpPr>
          <p:cNvPr id="53" name="Text Placeholder 3"/>
          <p:cNvSpPr>
            <a:spLocks noGrp="1"/>
          </p:cNvSpPr>
          <p:nvPr>
            <p:ph type="body" sz="quarter" idx="20" hasCustomPrompt="1"/>
          </p:nvPr>
        </p:nvSpPr>
        <p:spPr>
          <a:xfrm>
            <a:off x="10538887" y="617220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Valorizamos gente boa que é boa gente</a:t>
            </a:r>
          </a:p>
        </p:txBody>
      </p:sp>
    </p:spTree>
    <p:extLst>
      <p:ext uri="{BB962C8B-B14F-4D97-AF65-F5344CB8AC3E}">
        <p14:creationId xmlns:p14="http://schemas.microsoft.com/office/powerpoint/2010/main" val="1704365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ppt_x</p:attrName>
                                        </p:attrNameLst>
                                      </p:cBhvr>
                                      <p:tavLst>
                                        <p:tav tm="0">
                                          <p:val>
                                            <p:strVal val="#ppt_x+#ppt_w*1.125000"/>
                                          </p:val>
                                        </p:tav>
                                        <p:tav tm="100000">
                                          <p:val>
                                            <p:strVal val="#ppt_x"/>
                                          </p:val>
                                        </p:tav>
                                      </p:tavLst>
                                    </p:anim>
                                    <p:animEffect transition="in" filter="wipe(left)">
                                      <p:cBhvr>
                                        <p:cTn id="12" dur="500"/>
                                        <p:tgtEl>
                                          <p:spTgt spid="7"/>
                                        </p:tgtEl>
                                      </p:cBhvr>
                                    </p:animEffect>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fade">
                                      <p:cBhvr>
                                        <p:cTn id="22" dur="500"/>
                                        <p:tgtEl>
                                          <p:spTgt spid="15">
                                            <p:txEl>
                                              <p:pRg st="0" end="0"/>
                                            </p:txEl>
                                          </p:spTgt>
                                        </p:tgtEl>
                                      </p:cBhvr>
                                    </p:animEffect>
                                  </p:childTnLst>
                                </p:cTn>
                              </p:par>
                              <p:par>
                                <p:cTn id="23" presetID="12" presetClass="entr" presetSubtype="1"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down)">
                                      <p:cBhvr>
                                        <p:cTn id="26" dur="500"/>
                                        <p:tgtEl>
                                          <p:spTgt spid="17"/>
                                        </p:tgtEl>
                                      </p:cBhvr>
                                    </p:animEffect>
                                  </p:childTnLst>
                                </p:cTn>
                              </p:par>
                              <p:par>
                                <p:cTn id="27" presetID="10" presetClass="entr" presetSubtype="0" fill="hold" nodeType="withEffect">
                                  <p:stCondLst>
                                    <p:cond delay="30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37">
                                            <p:txEl>
                                              <p:pRg st="0" end="0"/>
                                            </p:txEl>
                                          </p:spTgt>
                                        </p:tgtEl>
                                        <p:attrNameLst>
                                          <p:attrName>style.visibility</p:attrName>
                                        </p:attrNameLst>
                                      </p:cBhvr>
                                      <p:to>
                                        <p:strVal val="visible"/>
                                      </p:to>
                                    </p:set>
                                    <p:animEffect transition="in" filter="fade">
                                      <p:cBhvr>
                                        <p:cTn id="32" dur="500"/>
                                        <p:tgtEl>
                                          <p:spTgt spid="37">
                                            <p:txEl>
                                              <p:pRg st="0" end="0"/>
                                            </p:txEl>
                                          </p:spTgt>
                                        </p:tgtEl>
                                      </p:cBhvr>
                                    </p:animEffect>
                                  </p:childTnLst>
                                </p:cTn>
                              </p:par>
                              <p:par>
                                <p:cTn id="33" presetID="10" presetClass="entr" presetSubtype="0" fill="hold" grpId="0" nodeType="withEffect">
                                  <p:stCondLst>
                                    <p:cond delay="30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39">
                                            <p:txEl>
                                              <p:pRg st="0" end="0"/>
                                            </p:txEl>
                                          </p:spTgt>
                                        </p:tgtEl>
                                        <p:attrNameLst>
                                          <p:attrName>style.visibility</p:attrName>
                                        </p:attrNameLst>
                                      </p:cBhvr>
                                      <p:to>
                                        <p:strVal val="visible"/>
                                      </p:to>
                                    </p:set>
                                    <p:animEffect transition="in" filter="fade">
                                      <p:cBhvr>
                                        <p:cTn id="38" dur="500"/>
                                        <p:tgtEl>
                                          <p:spTgt spid="39">
                                            <p:txEl>
                                              <p:pRg st="0" end="0"/>
                                            </p:txEl>
                                          </p:spTgt>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40">
                                            <p:txEl>
                                              <p:pRg st="0" end="0"/>
                                            </p:txEl>
                                          </p:spTgt>
                                        </p:tgtEl>
                                        <p:attrNameLst>
                                          <p:attrName>style.visibility</p:attrName>
                                        </p:attrNameLst>
                                      </p:cBhvr>
                                      <p:to>
                                        <p:strVal val="visible"/>
                                      </p:to>
                                    </p:set>
                                    <p:animEffect transition="in" filter="fade">
                                      <p:cBhvr>
                                        <p:cTn id="41" dur="500"/>
                                        <p:tgtEl>
                                          <p:spTgt spid="40">
                                            <p:txEl>
                                              <p:pRg st="0" end="0"/>
                                            </p:txEl>
                                          </p:spTgt>
                                        </p:tgtEl>
                                      </p:cBhvr>
                                    </p:animEffect>
                                  </p:childTnLst>
                                </p:cTn>
                              </p:par>
                              <p:par>
                                <p:cTn id="42" presetID="12" presetClass="entr" presetSubtype="2"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p:tgtEl>
                                          <p:spTgt spid="33"/>
                                        </p:tgtEl>
                                        <p:attrNameLst>
                                          <p:attrName>ppt_x</p:attrName>
                                        </p:attrNameLst>
                                      </p:cBhvr>
                                      <p:tavLst>
                                        <p:tav tm="0">
                                          <p:val>
                                            <p:strVal val="#ppt_x+#ppt_w*1.125000"/>
                                          </p:val>
                                        </p:tav>
                                        <p:tav tm="100000">
                                          <p:val>
                                            <p:strVal val="#ppt_x"/>
                                          </p:val>
                                        </p:tav>
                                      </p:tavLst>
                                    </p:anim>
                                    <p:animEffect transition="in" filter="wipe(left)">
                                      <p:cBhvr>
                                        <p:cTn id="45" dur="500"/>
                                        <p:tgtEl>
                                          <p:spTgt spid="33"/>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49">
                                            <p:txEl>
                                              <p:pRg st="0" end="0"/>
                                            </p:txEl>
                                          </p:spTgt>
                                        </p:tgtEl>
                                        <p:attrNameLst>
                                          <p:attrName>style.visibility</p:attrName>
                                        </p:attrNameLst>
                                      </p:cBhvr>
                                      <p:to>
                                        <p:strVal val="visible"/>
                                      </p:to>
                                    </p:set>
                                    <p:anim calcmode="lin" valueType="num">
                                      <p:cBhvr additive="base">
                                        <p:cTn id="48" dur="500"/>
                                        <p:tgtEl>
                                          <p:spTgt spid="49">
                                            <p:txEl>
                                              <p:pRg st="0" end="0"/>
                                            </p:txEl>
                                          </p:spTgt>
                                        </p:tgtEl>
                                        <p:attrNameLst>
                                          <p:attrName>ppt_x</p:attrName>
                                        </p:attrNameLst>
                                      </p:cBhvr>
                                      <p:tavLst>
                                        <p:tav tm="0">
                                          <p:val>
                                            <p:strVal val="#ppt_x-#ppt_w*1.125000"/>
                                          </p:val>
                                        </p:tav>
                                        <p:tav tm="100000">
                                          <p:val>
                                            <p:strVal val="#ppt_x"/>
                                          </p:val>
                                        </p:tav>
                                      </p:tavLst>
                                    </p:anim>
                                    <p:animEffect transition="in" filter="wipe(right)">
                                      <p:cBhvr>
                                        <p:cTn id="49" dur="500"/>
                                        <p:tgtEl>
                                          <p:spTgt spid="49">
                                            <p:txEl>
                                              <p:pRg st="0" end="0"/>
                                            </p:txEl>
                                          </p:spTgt>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50">
                                            <p:txEl>
                                              <p:pRg st="0" end="0"/>
                                            </p:txEl>
                                          </p:spTgt>
                                        </p:tgtEl>
                                        <p:attrNameLst>
                                          <p:attrName>style.visibility</p:attrName>
                                        </p:attrNameLst>
                                      </p:cBhvr>
                                      <p:to>
                                        <p:strVal val="visible"/>
                                      </p:to>
                                    </p:set>
                                    <p:anim calcmode="lin" valueType="num">
                                      <p:cBhvr additive="base">
                                        <p:cTn id="52" dur="500"/>
                                        <p:tgtEl>
                                          <p:spTgt spid="50">
                                            <p:txEl>
                                              <p:pRg st="0" end="0"/>
                                            </p:txEl>
                                          </p:spTgt>
                                        </p:tgtEl>
                                        <p:attrNameLst>
                                          <p:attrName>ppt_y</p:attrName>
                                        </p:attrNameLst>
                                      </p:cBhvr>
                                      <p:tavLst>
                                        <p:tav tm="0">
                                          <p:val>
                                            <p:strVal val="#ppt_y+#ppt_h*1.125000"/>
                                          </p:val>
                                        </p:tav>
                                        <p:tav tm="100000">
                                          <p:val>
                                            <p:strVal val="#ppt_y"/>
                                          </p:val>
                                        </p:tav>
                                      </p:tavLst>
                                    </p:anim>
                                    <p:animEffect transition="in" filter="wipe(up)">
                                      <p:cBhvr>
                                        <p:cTn id="53" dur="500"/>
                                        <p:tgtEl>
                                          <p:spTgt spid="50">
                                            <p:txEl>
                                              <p:pRg st="0" end="0"/>
                                            </p:txEl>
                                          </p:spTgt>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1">
                                            <p:txEl>
                                              <p:pRg st="0" end="0"/>
                                            </p:txEl>
                                          </p:spTgt>
                                        </p:tgtEl>
                                        <p:attrNameLst>
                                          <p:attrName>style.visibility</p:attrName>
                                        </p:attrNameLst>
                                      </p:cBhvr>
                                      <p:to>
                                        <p:strVal val="visible"/>
                                      </p:to>
                                    </p:set>
                                    <p:anim calcmode="lin" valueType="num">
                                      <p:cBhvr additive="base">
                                        <p:cTn id="56" dur="500"/>
                                        <p:tgtEl>
                                          <p:spTgt spid="51">
                                            <p:txEl>
                                              <p:pRg st="0" end="0"/>
                                            </p:txEl>
                                          </p:spTgt>
                                        </p:tgtEl>
                                        <p:attrNameLst>
                                          <p:attrName>ppt_y</p:attrName>
                                        </p:attrNameLst>
                                      </p:cBhvr>
                                      <p:tavLst>
                                        <p:tav tm="0">
                                          <p:val>
                                            <p:strVal val="#ppt_y-#ppt_h*1.125000"/>
                                          </p:val>
                                        </p:tav>
                                        <p:tav tm="100000">
                                          <p:val>
                                            <p:strVal val="#ppt_y"/>
                                          </p:val>
                                        </p:tav>
                                      </p:tavLst>
                                    </p:anim>
                                    <p:animEffect transition="in" filter="wipe(down)">
                                      <p:cBhvr>
                                        <p:cTn id="57" dur="500"/>
                                        <p:tgtEl>
                                          <p:spTgt spid="51">
                                            <p:txEl>
                                              <p:pRg st="0" end="0"/>
                                            </p:txEl>
                                          </p:spTgt>
                                        </p:tgtEl>
                                      </p:cBhvr>
                                    </p:animEffect>
                                  </p:childTnLst>
                                </p:cTn>
                              </p:par>
                              <p:par>
                                <p:cTn id="58" presetID="12" presetClass="entr" presetSubtype="8" fill="hold" grpId="0" nodeType="withEffect">
                                  <p:stCondLst>
                                    <p:cond delay="150"/>
                                  </p:stCondLst>
                                  <p:childTnLst>
                                    <p:set>
                                      <p:cBhvr>
                                        <p:cTn id="59" dur="1" fill="hold">
                                          <p:stCondLst>
                                            <p:cond delay="0"/>
                                          </p:stCondLst>
                                        </p:cTn>
                                        <p:tgtEl>
                                          <p:spTgt spid="52">
                                            <p:txEl>
                                              <p:pRg st="0" end="0"/>
                                            </p:txEl>
                                          </p:spTgt>
                                        </p:tgtEl>
                                        <p:attrNameLst>
                                          <p:attrName>style.visibility</p:attrName>
                                        </p:attrNameLst>
                                      </p:cBhvr>
                                      <p:to>
                                        <p:strVal val="visible"/>
                                      </p:to>
                                    </p:set>
                                    <p:anim calcmode="lin" valueType="num">
                                      <p:cBhvr additive="base">
                                        <p:cTn id="60" dur="350"/>
                                        <p:tgtEl>
                                          <p:spTgt spid="52">
                                            <p:txEl>
                                              <p:pRg st="0" end="0"/>
                                            </p:txEl>
                                          </p:spTgt>
                                        </p:tgtEl>
                                        <p:attrNameLst>
                                          <p:attrName>ppt_x</p:attrName>
                                        </p:attrNameLst>
                                      </p:cBhvr>
                                      <p:tavLst>
                                        <p:tav tm="0">
                                          <p:val>
                                            <p:strVal val="#ppt_x-#ppt_w*1.125000"/>
                                          </p:val>
                                        </p:tav>
                                        <p:tav tm="100000">
                                          <p:val>
                                            <p:strVal val="#ppt_x"/>
                                          </p:val>
                                        </p:tav>
                                      </p:tavLst>
                                    </p:anim>
                                    <p:animEffect transition="in" filter="wipe(right)">
                                      <p:cBhvr>
                                        <p:cTn id="61" dur="350"/>
                                        <p:tgtEl>
                                          <p:spTgt spid="52">
                                            <p:txEl>
                                              <p:pRg st="0" end="0"/>
                                            </p:txEl>
                                          </p:spTgt>
                                        </p:tgtEl>
                                      </p:cBhvr>
                                    </p:animEffect>
                                  </p:childTnLst>
                                </p:cTn>
                              </p:par>
                              <p:par>
                                <p:cTn id="62" presetID="12" presetClass="entr" presetSubtype="8" fill="hold" grpId="0" nodeType="withEffect">
                                  <p:stCondLst>
                                    <p:cond delay="300"/>
                                  </p:stCondLst>
                                  <p:childTnLst>
                                    <p:set>
                                      <p:cBhvr>
                                        <p:cTn id="63" dur="1" fill="hold">
                                          <p:stCondLst>
                                            <p:cond delay="0"/>
                                          </p:stCondLst>
                                        </p:cTn>
                                        <p:tgtEl>
                                          <p:spTgt spid="53">
                                            <p:txEl>
                                              <p:pRg st="0" end="0"/>
                                            </p:txEl>
                                          </p:spTgt>
                                        </p:tgtEl>
                                        <p:attrNameLst>
                                          <p:attrName>style.visibility</p:attrName>
                                        </p:attrNameLst>
                                      </p:cBhvr>
                                      <p:to>
                                        <p:strVal val="visible"/>
                                      </p:to>
                                    </p:set>
                                    <p:anim calcmode="lin" valueType="num">
                                      <p:cBhvr additive="base">
                                        <p:cTn id="64" dur="200"/>
                                        <p:tgtEl>
                                          <p:spTgt spid="53">
                                            <p:txEl>
                                              <p:pRg st="0" end="0"/>
                                            </p:txEl>
                                          </p:spTgt>
                                        </p:tgtEl>
                                        <p:attrNameLst>
                                          <p:attrName>ppt_x</p:attrName>
                                        </p:attrNameLst>
                                      </p:cBhvr>
                                      <p:tavLst>
                                        <p:tav tm="0">
                                          <p:val>
                                            <p:strVal val="#ppt_x-#ppt_w*1.125000"/>
                                          </p:val>
                                        </p:tav>
                                        <p:tav tm="100000">
                                          <p:val>
                                            <p:strVal val="#ppt_x"/>
                                          </p:val>
                                        </p:tav>
                                      </p:tavLst>
                                    </p:anim>
                                    <p:animEffect transition="in" filter="wipe(right)">
                                      <p:cBhvr>
                                        <p:cTn id="65" dur="200"/>
                                        <p:tgtEl>
                                          <p:spTgt spid="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5" grpId="0" build="p">
        <p:tmplLst>
          <p:tmpl lvl="1">
            <p:tnLst>
              <p:par>
                <p:cTn presetID="10" presetClass="entr" presetSubtype="0" fill="hold" nodeType="withEffect">
                  <p:stCondLst>
                    <p:cond delay="3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37" grpId="0" build="p">
        <p:tmplLst>
          <p:tmpl lvl="1">
            <p:tnLst>
              <p:par>
                <p:cTn presetID="10" presetClass="entr" presetSubtype="0" fill="hold" nodeType="withEffect">
                  <p:stCondLst>
                    <p:cond delay="3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3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3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3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9" grpId="0" build="p">
        <p:tmplLst>
          <p:tmpl lvl="1">
            <p:tnLst>
              <p:par>
                <p:cTn presetID="12" presetClass="entr" presetSubtype="8"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p:tgtEl>
                          <p:spTgt spid="49"/>
                        </p:tgtEl>
                        <p:attrNameLst>
                          <p:attrName>ppt_x</p:attrName>
                        </p:attrNameLst>
                      </p:cBhvr>
                      <p:tavLst>
                        <p:tav tm="0">
                          <p:val>
                            <p:strVal val="#ppt_x-#ppt_w*1.125000"/>
                          </p:val>
                        </p:tav>
                        <p:tav tm="100000">
                          <p:val>
                            <p:strVal val="#ppt_x"/>
                          </p:val>
                        </p:tav>
                      </p:tavLst>
                    </p:anim>
                    <p:animEffect transition="in" filter="wipe(right)">
                      <p:cBhvr>
                        <p:cTn dur="500"/>
                        <p:tgtEl>
                          <p:spTgt spid="49"/>
                        </p:tgtEl>
                      </p:cBhvr>
                    </p:animEffect>
                  </p:childTnLst>
                </p:cTn>
              </p:par>
            </p:tnLst>
          </p:tmpl>
        </p:tmplLst>
      </p:bldP>
      <p:bldP spid="50" grpId="0" build="p">
        <p:tmplLst>
          <p:tmpl lvl="1">
            <p:tnLst>
              <p:par>
                <p:cTn presetID="12" presetClass="entr" presetSubtype="4"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p:tgtEl>
                          <p:spTgt spid="50"/>
                        </p:tgtEl>
                        <p:attrNameLst>
                          <p:attrName>ppt_y</p:attrName>
                        </p:attrNameLst>
                      </p:cBhvr>
                      <p:tavLst>
                        <p:tav tm="0">
                          <p:val>
                            <p:strVal val="#ppt_y+#ppt_h*1.125000"/>
                          </p:val>
                        </p:tav>
                        <p:tav tm="100000">
                          <p:val>
                            <p:strVal val="#ppt_y"/>
                          </p:val>
                        </p:tav>
                      </p:tavLst>
                    </p:anim>
                    <p:animEffect transition="in" filter="wipe(up)">
                      <p:cBhvr>
                        <p:cTn dur="500"/>
                        <p:tgtEl>
                          <p:spTgt spid="50"/>
                        </p:tgtEl>
                      </p:cBhvr>
                    </p:animEffect>
                  </p:childTnLst>
                </p:cTn>
              </p:par>
            </p:tnLst>
          </p:tmpl>
        </p:tmplLst>
      </p:bldP>
      <p:bldP spid="51" grpId="0" build="p">
        <p:tmplLst>
          <p:tmpl lvl="1">
            <p:tnLst>
              <p:par>
                <p:cTn presetID="12" presetClass="entr" presetSubtype="1"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p:tgtEl>
                          <p:spTgt spid="51"/>
                        </p:tgtEl>
                        <p:attrNameLst>
                          <p:attrName>ppt_y</p:attrName>
                        </p:attrNameLst>
                      </p:cBhvr>
                      <p:tavLst>
                        <p:tav tm="0">
                          <p:val>
                            <p:strVal val="#ppt_y-#ppt_h*1.125000"/>
                          </p:val>
                        </p:tav>
                        <p:tav tm="100000">
                          <p:val>
                            <p:strVal val="#ppt_y"/>
                          </p:val>
                        </p:tav>
                      </p:tavLst>
                    </p:anim>
                    <p:animEffect transition="in" filter="wipe(down)">
                      <p:cBhvr>
                        <p:cTn dur="500"/>
                        <p:tgtEl>
                          <p:spTgt spid="51"/>
                        </p:tgtEl>
                      </p:cBhvr>
                    </p:animEffect>
                  </p:childTnLst>
                </p:cTn>
              </p:par>
            </p:tnLst>
          </p:tmpl>
        </p:tmplLst>
      </p:bldP>
      <p:bldP spid="52" grpId="0" build="p">
        <p:tmplLst>
          <p:tmpl lvl="1">
            <p:tnLst>
              <p:par>
                <p:cTn presetID="12" presetClass="entr" presetSubtype="8" fill="hold" nodeType="withEffect">
                  <p:stCondLst>
                    <p:cond delay="1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350"/>
                        <p:tgtEl>
                          <p:spTgt spid="52"/>
                        </p:tgtEl>
                        <p:attrNameLst>
                          <p:attrName>ppt_x</p:attrName>
                        </p:attrNameLst>
                      </p:cBhvr>
                      <p:tavLst>
                        <p:tav tm="0">
                          <p:val>
                            <p:strVal val="#ppt_x-#ppt_w*1.125000"/>
                          </p:val>
                        </p:tav>
                        <p:tav tm="100000">
                          <p:val>
                            <p:strVal val="#ppt_x"/>
                          </p:val>
                        </p:tav>
                      </p:tavLst>
                    </p:anim>
                    <p:animEffect transition="in" filter="wipe(right)">
                      <p:cBhvr>
                        <p:cTn dur="350"/>
                        <p:tgtEl>
                          <p:spTgt spid="52"/>
                        </p:tgtEl>
                      </p:cBhvr>
                    </p:animEffect>
                  </p:childTnLst>
                </p:cTn>
              </p:par>
            </p:tnLst>
          </p:tmpl>
        </p:tmplLst>
      </p:bldP>
      <p:bldP spid="53" grpId="0" build="p">
        <p:tmplLst>
          <p:tmpl lvl="1">
            <p:tnLst>
              <p:par>
                <p:cTn presetID="12" presetClass="entr" presetSubtype="8" fill="hold" nodeType="withEffect">
                  <p:stCondLst>
                    <p:cond delay="3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200"/>
                        <p:tgtEl>
                          <p:spTgt spid="53"/>
                        </p:tgtEl>
                        <p:attrNameLst>
                          <p:attrName>ppt_x</p:attrName>
                        </p:attrNameLst>
                      </p:cBhvr>
                      <p:tavLst>
                        <p:tav tm="0">
                          <p:val>
                            <p:strVal val="#ppt_x-#ppt_w*1.125000"/>
                          </p:val>
                        </p:tav>
                        <p:tav tm="100000">
                          <p:val>
                            <p:strVal val="#ppt_x"/>
                          </p:val>
                        </p:tav>
                      </p:tavLst>
                    </p:anim>
                    <p:animEffect transition="in" filter="wipe(right)">
                      <p:cBhvr>
                        <p:cTn dur="200"/>
                        <p:tgtEl>
                          <p:spTgt spid="53"/>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Encerramento_confidencial">
    <p:spTree>
      <p:nvGrpSpPr>
        <p:cNvPr id="1" name=""/>
        <p:cNvGrpSpPr/>
        <p:nvPr/>
      </p:nvGrpSpPr>
      <p:grpSpPr>
        <a:xfrm>
          <a:off x="0" y="0"/>
          <a:ext cx="0" cy="0"/>
          <a:chOff x="0" y="0"/>
          <a:chExt cx="0" cy="0"/>
        </a:xfrm>
      </p:grpSpPr>
      <p:sp>
        <p:nvSpPr>
          <p:cNvPr id="7" name="Rectangle 6"/>
          <p:cNvSpPr/>
          <p:nvPr userDrawn="1"/>
        </p:nvSpPr>
        <p:spPr>
          <a:xfrm>
            <a:off x="1794077" y="729204"/>
            <a:ext cx="8560158" cy="570794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 name="Straight Connector 10"/>
          <p:cNvCxnSpPr/>
          <p:nvPr userDrawn="1"/>
        </p:nvCxnSpPr>
        <p:spPr>
          <a:xfrm flipH="1">
            <a:off x="10172211" y="6436593"/>
            <a:ext cx="356835" cy="0"/>
          </a:xfrm>
          <a:prstGeom prst="line">
            <a:avLst/>
          </a:prstGeom>
          <a:ln w="69850">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1794077" y="729204"/>
            <a:ext cx="114375" cy="77550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27158" y="1095454"/>
            <a:ext cx="2844615" cy="1142574"/>
          </a:xfrm>
          <a:prstGeom prst="rect">
            <a:avLst/>
          </a:prstGeom>
        </p:spPr>
      </p:pic>
      <p:sp>
        <p:nvSpPr>
          <p:cNvPr id="15" name="Text Placeholder 8"/>
          <p:cNvSpPr>
            <a:spLocks noGrp="1"/>
          </p:cNvSpPr>
          <p:nvPr>
            <p:ph type="body" sz="quarter" idx="11" hasCustomPrompt="1"/>
          </p:nvPr>
        </p:nvSpPr>
        <p:spPr>
          <a:xfrm>
            <a:off x="2248763" y="1171351"/>
            <a:ext cx="4811794" cy="895374"/>
          </a:xfrm>
          <a:prstGeom prst="rect">
            <a:avLst/>
          </a:prstGeom>
        </p:spPr>
        <p:txBody>
          <a:bodyPr>
            <a:normAutofit/>
          </a:bodyPr>
          <a:lstStyle>
            <a:lvl1pPr marL="0" indent="0" algn="l">
              <a:lnSpc>
                <a:spcPts val="6300"/>
              </a:lnSpc>
              <a:buNone/>
              <a:defRPr sz="5400" b="1" baseline="0">
                <a:solidFill>
                  <a:schemeClr val="accent3"/>
                </a:solidFill>
                <a:latin typeface="Arial Narrow" charset="0"/>
                <a:ea typeface="Arial Narrow" charset="0"/>
                <a:cs typeface="Arial Narrow" charset="0"/>
              </a:defRPr>
            </a:lvl1pPr>
          </a:lstStyle>
          <a:p>
            <a:pPr lvl="0"/>
            <a:r>
              <a:rPr lang="en-US"/>
              <a:t>OBRIGADO</a:t>
            </a:r>
          </a:p>
        </p:txBody>
      </p:sp>
      <p:grpSp>
        <p:nvGrpSpPr>
          <p:cNvPr id="17" name="Group 16"/>
          <p:cNvGrpSpPr/>
          <p:nvPr userDrawn="1"/>
        </p:nvGrpSpPr>
        <p:grpSpPr>
          <a:xfrm>
            <a:off x="2248763" y="7145854"/>
            <a:ext cx="7191072" cy="1089835"/>
            <a:chOff x="1786771" y="6857118"/>
            <a:chExt cx="6917613" cy="1048391"/>
          </a:xfrm>
        </p:grpSpPr>
        <p:grpSp>
          <p:nvGrpSpPr>
            <p:cNvPr id="18" name="Group 17"/>
            <p:cNvGrpSpPr/>
            <p:nvPr userDrawn="1"/>
          </p:nvGrpSpPr>
          <p:grpSpPr>
            <a:xfrm>
              <a:off x="1786771" y="6865413"/>
              <a:ext cx="1507385" cy="523073"/>
              <a:chOff x="1786771" y="6761198"/>
              <a:chExt cx="1507385" cy="523073"/>
            </a:xfrm>
          </p:grpSpPr>
          <p:pic>
            <p:nvPicPr>
              <p:cNvPr id="31" name="Picture 30" descr="icone_face.png"/>
              <p:cNvPicPr>
                <a:picLocks noChangeAspect="1"/>
              </p:cNvPicPr>
              <p:nvPr userDrawn="1"/>
            </p:nvPicPr>
            <p:blipFill>
              <a:blip r:embed="rId3">
                <a:duotone>
                  <a:prstClr val="black"/>
                  <a:schemeClr val="tx2">
                    <a:tint val="45000"/>
                    <a:satMod val="400000"/>
                  </a:schemeClr>
                </a:duotone>
                <a:extLst>
                  <a:ext uri="{BEBA8EAE-BF5A-486C-A8C5-ECC9F3942E4B}">
                    <a14:imgProps xmlns:a14="http://schemas.microsoft.com/office/drawing/2010/main">
                      <a14:imgLayer r:embed="rId4">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2" name="TextBox 31"/>
              <p:cNvSpPr txBox="1"/>
              <p:nvPr userDrawn="1"/>
            </p:nvSpPr>
            <p:spPr>
              <a:xfrm>
                <a:off x="2097368" y="6761198"/>
                <a:ext cx="1196788" cy="523073"/>
              </a:xfrm>
              <a:prstGeom prst="rect">
                <a:avLst/>
              </a:prstGeom>
            </p:spPr>
            <p:txBody>
              <a:bodyPr wrap="square" rtlCol="0">
                <a:normAutofit fontScale="92500"/>
              </a:bodyPr>
              <a:lstStyle/>
              <a:p>
                <a:pPr>
                  <a:lnSpc>
                    <a:spcPct val="100000"/>
                  </a:lnSpc>
                </a:pPr>
                <a:r>
                  <a:rPr lang="pt-BR" sz="2400" b="0" smtClean="0">
                    <a:solidFill>
                      <a:srgbClr val="7C8993"/>
                    </a:solidFill>
                    <a:latin typeface="Arial Narrow" charset="0"/>
                    <a:ea typeface="Arial Narrow" charset="0"/>
                    <a:cs typeface="Arial Narrow" charset="0"/>
                  </a:rPr>
                  <a:t>totvs.com</a:t>
                </a:r>
              </a:p>
            </p:txBody>
          </p:sp>
        </p:grpSp>
        <p:grpSp>
          <p:nvGrpSpPr>
            <p:cNvPr id="19" name="Group 18"/>
            <p:cNvGrpSpPr/>
            <p:nvPr userDrawn="1"/>
          </p:nvGrpSpPr>
          <p:grpSpPr>
            <a:xfrm>
              <a:off x="1794077" y="7382436"/>
              <a:ext cx="1507385" cy="523073"/>
              <a:chOff x="3443257" y="6761198"/>
              <a:chExt cx="1507385" cy="523073"/>
            </a:xfrm>
          </p:grpSpPr>
          <p:pic>
            <p:nvPicPr>
              <p:cNvPr id="29" name="Picture 28"/>
              <p:cNvPicPr>
                <a:picLocks noChangeAspect="1"/>
              </p:cNvPicPr>
              <p:nvPr userDrawn="1"/>
            </p:nvPicPr>
            <p:blipFill>
              <a:blip r:embed="rId5">
                <a:duotone>
                  <a:prstClr val="black"/>
                  <a:schemeClr val="tx2">
                    <a:tint val="45000"/>
                    <a:satMod val="400000"/>
                  </a:schemeClr>
                </a:duotone>
                <a:extLst>
                  <a:ext uri="{BEBA8EAE-BF5A-486C-A8C5-ECC9F3942E4B}">
                    <a14:imgProps xmlns:a14="http://schemas.microsoft.com/office/drawing/2010/main">
                      <a14:imgLayer r:embed="rId6">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0" name="TextBox 29"/>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@totvs</a:t>
                </a:r>
              </a:p>
            </p:txBody>
          </p:sp>
        </p:grpSp>
        <p:grpSp>
          <p:nvGrpSpPr>
            <p:cNvPr id="20" name="Group 19"/>
            <p:cNvGrpSpPr/>
            <p:nvPr userDrawn="1"/>
          </p:nvGrpSpPr>
          <p:grpSpPr>
            <a:xfrm>
              <a:off x="6531706" y="6860027"/>
              <a:ext cx="2172678" cy="523073"/>
              <a:chOff x="1794077" y="7243944"/>
              <a:chExt cx="2172678" cy="523073"/>
            </a:xfrm>
          </p:grpSpPr>
          <p:pic>
            <p:nvPicPr>
              <p:cNvPr id="27" name="Picture 26"/>
              <p:cNvPicPr>
                <a:picLocks noChangeAspect="1"/>
              </p:cNvPicPr>
              <p:nvPr userDrawn="1"/>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94077" y="7356906"/>
                <a:ext cx="264871" cy="264871"/>
              </a:xfrm>
              <a:prstGeom prst="rect">
                <a:avLst/>
              </a:prstGeom>
            </p:spPr>
          </p:pic>
          <p:sp>
            <p:nvSpPr>
              <p:cNvPr id="28" name="TextBox 27"/>
              <p:cNvSpPr txBox="1"/>
              <p:nvPr userDrawn="1"/>
            </p:nvSpPr>
            <p:spPr>
              <a:xfrm>
                <a:off x="2102803" y="7243944"/>
                <a:ext cx="1863952"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blog.totvs.com</a:t>
                </a:r>
              </a:p>
            </p:txBody>
          </p:sp>
        </p:grpSp>
        <p:grpSp>
          <p:nvGrpSpPr>
            <p:cNvPr id="21" name="Group 20"/>
            <p:cNvGrpSpPr/>
            <p:nvPr userDrawn="1"/>
          </p:nvGrpSpPr>
          <p:grpSpPr>
            <a:xfrm>
              <a:off x="3816320" y="6857118"/>
              <a:ext cx="2731440" cy="523073"/>
              <a:chOff x="1786771" y="7777125"/>
              <a:chExt cx="2731440" cy="523073"/>
            </a:xfrm>
          </p:grpSpPr>
          <p:pic>
            <p:nvPicPr>
              <p:cNvPr id="25" name="Picture 24"/>
              <p:cNvPicPr>
                <a:picLocks noChangeAspect="1"/>
              </p:cNvPicPr>
              <p:nvPr userDrawn="1"/>
            </p:nvPicPr>
            <p:blipFill>
              <a:blip r:embed="rId9">
                <a:duotone>
                  <a:prstClr val="black"/>
                  <a:schemeClr val="tx2">
                    <a:tint val="45000"/>
                    <a:satMod val="400000"/>
                  </a:schemeClr>
                </a:duotone>
                <a:extLst>
                  <a:ext uri="{BEBA8EAE-BF5A-486C-A8C5-ECC9F3942E4B}">
                    <a14:imgProps xmlns:a14="http://schemas.microsoft.com/office/drawing/2010/main">
                      <a14:imgLayer r:embed="rId10">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26" name="TextBox 25"/>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company/totvs</a:t>
                </a:r>
              </a:p>
            </p:txBody>
          </p:sp>
        </p:grpSp>
        <p:grpSp>
          <p:nvGrpSpPr>
            <p:cNvPr id="22" name="Group 21"/>
            <p:cNvGrpSpPr/>
            <p:nvPr userDrawn="1"/>
          </p:nvGrpSpPr>
          <p:grpSpPr>
            <a:xfrm>
              <a:off x="3835201" y="7374141"/>
              <a:ext cx="2712559" cy="523073"/>
              <a:chOff x="1805652" y="8294148"/>
              <a:chExt cx="2712559" cy="523073"/>
            </a:xfrm>
          </p:grpSpPr>
          <p:pic>
            <p:nvPicPr>
              <p:cNvPr id="23" name="Picture 22"/>
              <p:cNvPicPr>
                <a:picLocks noChangeAspect="1"/>
              </p:cNvPicPr>
              <p:nvPr userDrawn="1"/>
            </p:nvPicPr>
            <p:blipFill rotWithShape="1">
              <a:blip r:embed="rId11">
                <a:duotone>
                  <a:prstClr val="black"/>
                  <a:schemeClr val="tx2">
                    <a:tint val="45000"/>
                    <a:satMod val="400000"/>
                  </a:schemeClr>
                </a:duotone>
                <a:extLst>
                  <a:ext uri="{BEBA8EAE-BF5A-486C-A8C5-ECC9F3942E4B}">
                    <a14:imgProps xmlns:a14="http://schemas.microsoft.com/office/drawing/2010/main">
                      <a14:imgLayer r:embed="rId12">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24" name="TextBox 23"/>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fluig.com</a:t>
                </a:r>
              </a:p>
            </p:txBody>
          </p:sp>
        </p:grpSp>
      </p:grpSp>
      <p:pic>
        <p:nvPicPr>
          <p:cNvPr id="36" name="Picture 7"/>
          <p:cNvPicPr>
            <a:picLocks noChangeAspect="1"/>
          </p:cNvPicPr>
          <p:nvPr userDrawn="1"/>
        </p:nvPicPr>
        <p:blipFill>
          <a:blip r:embed="rId13"/>
          <a:srcRect/>
          <a:stretch>
            <a:fillRect/>
          </a:stretch>
        </p:blipFill>
        <p:spPr bwMode="auto">
          <a:xfrm>
            <a:off x="2248763" y="2365884"/>
            <a:ext cx="1059690" cy="1059687"/>
          </a:xfrm>
          <a:prstGeom prst="rect">
            <a:avLst/>
          </a:prstGeom>
          <a:noFill/>
          <a:ln w="9525">
            <a:noFill/>
            <a:miter lim="800000"/>
            <a:headEnd/>
            <a:tailEnd/>
          </a:ln>
        </p:spPr>
      </p:pic>
      <p:sp>
        <p:nvSpPr>
          <p:cNvPr id="37" name="Text Placeholder 8"/>
          <p:cNvSpPr>
            <a:spLocks noGrp="1"/>
          </p:cNvSpPr>
          <p:nvPr>
            <p:ph type="body" sz="quarter" idx="12" hasCustomPrompt="1"/>
          </p:nvPr>
        </p:nvSpPr>
        <p:spPr>
          <a:xfrm>
            <a:off x="3501468" y="2648330"/>
            <a:ext cx="6287991" cy="440524"/>
          </a:xfrm>
          <a:prstGeom prst="rect">
            <a:avLst/>
          </a:prstGeom>
        </p:spPr>
        <p:txBody>
          <a:bodyPr anchor="t">
            <a:noAutofit/>
          </a:bodyPr>
          <a:lstStyle>
            <a:lvl1pPr marL="0" indent="0" algn="l">
              <a:lnSpc>
                <a:spcPct val="100000"/>
              </a:lnSpc>
              <a:buNone/>
              <a:defRPr sz="2400" b="1" baseline="0">
                <a:solidFill>
                  <a:schemeClr val="accent6"/>
                </a:solidFill>
                <a:latin typeface="Arial Narrow" charset="0"/>
                <a:ea typeface="Arial Narrow" charset="0"/>
                <a:cs typeface="Arial Narrow" charset="0"/>
              </a:defRPr>
            </a:lvl1pPr>
          </a:lstStyle>
          <a:p>
            <a:pPr lvl="0"/>
            <a:r>
              <a:rPr lang="en-US"/>
              <a:t>NOME E ÚLTIMO SOBRENOME</a:t>
            </a:r>
          </a:p>
        </p:txBody>
      </p:sp>
      <p:sp>
        <p:nvSpPr>
          <p:cNvPr id="38" name="Text Placeholder 8"/>
          <p:cNvSpPr>
            <a:spLocks noGrp="1"/>
          </p:cNvSpPr>
          <p:nvPr>
            <p:ph type="body" sz="quarter" idx="13" hasCustomPrompt="1"/>
          </p:nvPr>
        </p:nvSpPr>
        <p:spPr>
          <a:xfrm>
            <a:off x="3501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err="1" smtClean="0"/>
              <a:t>Área</a:t>
            </a:r>
            <a:r>
              <a:rPr lang="en-US" dirty="0" smtClean="0"/>
              <a:t> de </a:t>
            </a:r>
            <a:r>
              <a:rPr lang="en-US" dirty="0" err="1" smtClean="0"/>
              <a:t>atuação</a:t>
            </a:r>
            <a:endParaRPr lang="en-US" dirty="0" smtClean="0"/>
          </a:p>
        </p:txBody>
      </p:sp>
      <p:sp>
        <p:nvSpPr>
          <p:cNvPr id="39" name="Text Placeholder 8"/>
          <p:cNvSpPr>
            <a:spLocks noGrp="1"/>
          </p:cNvSpPr>
          <p:nvPr>
            <p:ph type="body" sz="quarter" idx="14" hasCustomPrompt="1"/>
          </p:nvPr>
        </p:nvSpPr>
        <p:spPr>
          <a:xfrm>
            <a:off x="3501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Contato telefônico</a:t>
            </a:r>
          </a:p>
        </p:txBody>
      </p:sp>
      <p:sp>
        <p:nvSpPr>
          <p:cNvPr id="40" name="Text Placeholder 8"/>
          <p:cNvSpPr>
            <a:spLocks noGrp="1"/>
          </p:cNvSpPr>
          <p:nvPr>
            <p:ph type="body" sz="quarter" idx="15" hasCustomPrompt="1"/>
          </p:nvPr>
        </p:nvSpPr>
        <p:spPr>
          <a:xfrm>
            <a:off x="3501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e-mail@totvs.com</a:t>
            </a:r>
          </a:p>
        </p:txBody>
      </p:sp>
      <p:grpSp>
        <p:nvGrpSpPr>
          <p:cNvPr id="33" name="Group 32"/>
          <p:cNvGrpSpPr/>
          <p:nvPr userDrawn="1"/>
        </p:nvGrpSpPr>
        <p:grpSpPr>
          <a:xfrm>
            <a:off x="13581589" y="8377518"/>
            <a:ext cx="2668061" cy="538407"/>
            <a:chOff x="13581589" y="625438"/>
            <a:chExt cx="2668061" cy="538407"/>
          </a:xfrm>
        </p:grpSpPr>
        <p:sp>
          <p:nvSpPr>
            <p:cNvPr id="34" name="Snip Diagonal Corner Rectangle 33"/>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35" name="Snip Diagonal Corner Rectangle 34"/>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
        <p:nvSpPr>
          <p:cNvPr id="49" name="Text Placeholder 3"/>
          <p:cNvSpPr>
            <a:spLocks noGrp="1"/>
          </p:cNvSpPr>
          <p:nvPr>
            <p:ph type="body" sz="quarter" idx="16" hasCustomPrompt="1"/>
          </p:nvPr>
        </p:nvSpPr>
        <p:spPr>
          <a:xfrm>
            <a:off x="10538887" y="529056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Tecnologia + Conhecimento são nosso DNA</a:t>
            </a:r>
          </a:p>
        </p:txBody>
      </p:sp>
      <p:sp>
        <p:nvSpPr>
          <p:cNvPr id="50" name="Text Placeholder 3"/>
          <p:cNvSpPr>
            <a:spLocks noGrp="1"/>
          </p:cNvSpPr>
          <p:nvPr>
            <p:ph type="body" sz="quarter" idx="17" hasCustomPrompt="1"/>
          </p:nvPr>
        </p:nvSpPr>
        <p:spPr>
          <a:xfrm>
            <a:off x="10538888" y="7191603"/>
            <a:ext cx="1442442" cy="435354"/>
          </a:xfrm>
          <a:prstGeom prst="rect">
            <a:avLst/>
          </a:prstGeom>
        </p:spPr>
        <p:txBody>
          <a:bodyPr/>
          <a:lstStyle>
            <a:lvl1pPr marL="0" indent="0">
              <a:buNone/>
              <a:defRPr sz="2800" b="0">
                <a:solidFill>
                  <a:schemeClr val="tx1"/>
                </a:solidFill>
                <a:latin typeface="Arial Narrow" charset="0"/>
                <a:ea typeface="Arial Narrow" charset="0"/>
                <a:cs typeface="Arial Narrow" charset="0"/>
              </a:defRPr>
            </a:lvl1pPr>
          </a:lstStyle>
          <a:p>
            <a:pPr lvl="0"/>
            <a:r>
              <a:rPr lang="pt-BR"/>
              <a:t>#SOMOS</a:t>
            </a:r>
          </a:p>
        </p:txBody>
      </p:sp>
      <p:sp>
        <p:nvSpPr>
          <p:cNvPr id="51" name="Text Placeholder 3"/>
          <p:cNvSpPr>
            <a:spLocks noGrp="1"/>
          </p:cNvSpPr>
          <p:nvPr>
            <p:ph type="body" sz="quarter" idx="18" hasCustomPrompt="1"/>
          </p:nvPr>
        </p:nvSpPr>
        <p:spPr>
          <a:xfrm>
            <a:off x="11806518" y="7191603"/>
            <a:ext cx="3939988" cy="435354"/>
          </a:xfrm>
          <a:prstGeom prst="rect">
            <a:avLst/>
          </a:prstGeom>
        </p:spPr>
        <p:txBody>
          <a:bodyPr/>
          <a:lstStyle>
            <a:lvl1pPr marL="0" indent="0">
              <a:buNone/>
              <a:defRPr sz="2800" b="1">
                <a:solidFill>
                  <a:schemeClr val="tx1"/>
                </a:solidFill>
                <a:latin typeface="Arial Narrow" charset="0"/>
                <a:ea typeface="Arial Narrow" charset="0"/>
                <a:cs typeface="Arial Narrow" charset="0"/>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pt-BR"/>
              <a:t>TOTVERS</a:t>
            </a:r>
          </a:p>
        </p:txBody>
      </p:sp>
      <p:sp>
        <p:nvSpPr>
          <p:cNvPr id="52" name="Text Placeholder 3"/>
          <p:cNvSpPr>
            <a:spLocks noGrp="1"/>
          </p:cNvSpPr>
          <p:nvPr>
            <p:ph type="body" sz="quarter" idx="19" hasCustomPrompt="1"/>
          </p:nvPr>
        </p:nvSpPr>
        <p:spPr>
          <a:xfrm>
            <a:off x="10538887" y="573138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O sucesso do cliente é o nosso sucesso</a:t>
            </a:r>
          </a:p>
        </p:txBody>
      </p:sp>
      <p:sp>
        <p:nvSpPr>
          <p:cNvPr id="53" name="Text Placeholder 3"/>
          <p:cNvSpPr>
            <a:spLocks noGrp="1"/>
          </p:cNvSpPr>
          <p:nvPr>
            <p:ph type="body" sz="quarter" idx="20" hasCustomPrompt="1"/>
          </p:nvPr>
        </p:nvSpPr>
        <p:spPr>
          <a:xfrm>
            <a:off x="10538887" y="617220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Valorizamos gente boa que é boa gente</a:t>
            </a:r>
          </a:p>
        </p:txBody>
      </p:sp>
    </p:spTree>
    <p:extLst>
      <p:ext uri="{BB962C8B-B14F-4D97-AF65-F5344CB8AC3E}">
        <p14:creationId xmlns:p14="http://schemas.microsoft.com/office/powerpoint/2010/main" val="638422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ppt_x</p:attrName>
                                        </p:attrNameLst>
                                      </p:cBhvr>
                                      <p:tavLst>
                                        <p:tav tm="0">
                                          <p:val>
                                            <p:strVal val="#ppt_x+#ppt_w*1.125000"/>
                                          </p:val>
                                        </p:tav>
                                        <p:tav tm="100000">
                                          <p:val>
                                            <p:strVal val="#ppt_x"/>
                                          </p:val>
                                        </p:tav>
                                      </p:tavLst>
                                    </p:anim>
                                    <p:animEffect transition="in" filter="wipe(left)">
                                      <p:cBhvr>
                                        <p:cTn id="12" dur="500"/>
                                        <p:tgtEl>
                                          <p:spTgt spid="7"/>
                                        </p:tgtEl>
                                      </p:cBhvr>
                                    </p:animEffect>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fade">
                                      <p:cBhvr>
                                        <p:cTn id="22" dur="500"/>
                                        <p:tgtEl>
                                          <p:spTgt spid="15">
                                            <p:txEl>
                                              <p:pRg st="0" end="0"/>
                                            </p:txEl>
                                          </p:spTgt>
                                        </p:tgtEl>
                                      </p:cBhvr>
                                    </p:animEffect>
                                  </p:childTnLst>
                                </p:cTn>
                              </p:par>
                              <p:par>
                                <p:cTn id="23" presetID="12" presetClass="entr" presetSubtype="1"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down)">
                                      <p:cBhvr>
                                        <p:cTn id="26" dur="500"/>
                                        <p:tgtEl>
                                          <p:spTgt spid="17"/>
                                        </p:tgtEl>
                                      </p:cBhvr>
                                    </p:animEffect>
                                  </p:childTnLst>
                                </p:cTn>
                              </p:par>
                              <p:par>
                                <p:cTn id="27" presetID="10" presetClass="entr" presetSubtype="0" fill="hold" nodeType="withEffect">
                                  <p:stCondLst>
                                    <p:cond delay="30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37">
                                            <p:txEl>
                                              <p:pRg st="0" end="0"/>
                                            </p:txEl>
                                          </p:spTgt>
                                        </p:tgtEl>
                                        <p:attrNameLst>
                                          <p:attrName>style.visibility</p:attrName>
                                        </p:attrNameLst>
                                      </p:cBhvr>
                                      <p:to>
                                        <p:strVal val="visible"/>
                                      </p:to>
                                    </p:set>
                                    <p:animEffect transition="in" filter="fade">
                                      <p:cBhvr>
                                        <p:cTn id="32" dur="500"/>
                                        <p:tgtEl>
                                          <p:spTgt spid="37">
                                            <p:txEl>
                                              <p:pRg st="0" end="0"/>
                                            </p:txEl>
                                          </p:spTgt>
                                        </p:tgtEl>
                                      </p:cBhvr>
                                    </p:animEffect>
                                  </p:childTnLst>
                                </p:cTn>
                              </p:par>
                              <p:par>
                                <p:cTn id="33" presetID="10" presetClass="entr" presetSubtype="0" fill="hold" grpId="0" nodeType="withEffect">
                                  <p:stCondLst>
                                    <p:cond delay="30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39">
                                            <p:txEl>
                                              <p:pRg st="0" end="0"/>
                                            </p:txEl>
                                          </p:spTgt>
                                        </p:tgtEl>
                                        <p:attrNameLst>
                                          <p:attrName>style.visibility</p:attrName>
                                        </p:attrNameLst>
                                      </p:cBhvr>
                                      <p:to>
                                        <p:strVal val="visible"/>
                                      </p:to>
                                    </p:set>
                                    <p:animEffect transition="in" filter="fade">
                                      <p:cBhvr>
                                        <p:cTn id="38" dur="500"/>
                                        <p:tgtEl>
                                          <p:spTgt spid="39">
                                            <p:txEl>
                                              <p:pRg st="0" end="0"/>
                                            </p:txEl>
                                          </p:spTgt>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40">
                                            <p:txEl>
                                              <p:pRg st="0" end="0"/>
                                            </p:txEl>
                                          </p:spTgt>
                                        </p:tgtEl>
                                        <p:attrNameLst>
                                          <p:attrName>style.visibility</p:attrName>
                                        </p:attrNameLst>
                                      </p:cBhvr>
                                      <p:to>
                                        <p:strVal val="visible"/>
                                      </p:to>
                                    </p:set>
                                    <p:animEffect transition="in" filter="fade">
                                      <p:cBhvr>
                                        <p:cTn id="41" dur="500"/>
                                        <p:tgtEl>
                                          <p:spTgt spid="40">
                                            <p:txEl>
                                              <p:pRg st="0" end="0"/>
                                            </p:txEl>
                                          </p:spTgt>
                                        </p:tgtEl>
                                      </p:cBhvr>
                                    </p:animEffect>
                                  </p:childTnLst>
                                </p:cTn>
                              </p:par>
                              <p:par>
                                <p:cTn id="42" presetID="12" presetClass="entr" presetSubtype="2"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p:tgtEl>
                                          <p:spTgt spid="33"/>
                                        </p:tgtEl>
                                        <p:attrNameLst>
                                          <p:attrName>ppt_x</p:attrName>
                                        </p:attrNameLst>
                                      </p:cBhvr>
                                      <p:tavLst>
                                        <p:tav tm="0">
                                          <p:val>
                                            <p:strVal val="#ppt_x+#ppt_w*1.125000"/>
                                          </p:val>
                                        </p:tav>
                                        <p:tav tm="100000">
                                          <p:val>
                                            <p:strVal val="#ppt_x"/>
                                          </p:val>
                                        </p:tav>
                                      </p:tavLst>
                                    </p:anim>
                                    <p:animEffect transition="in" filter="wipe(left)">
                                      <p:cBhvr>
                                        <p:cTn id="45" dur="500"/>
                                        <p:tgtEl>
                                          <p:spTgt spid="33"/>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49">
                                            <p:txEl>
                                              <p:pRg st="0" end="0"/>
                                            </p:txEl>
                                          </p:spTgt>
                                        </p:tgtEl>
                                        <p:attrNameLst>
                                          <p:attrName>style.visibility</p:attrName>
                                        </p:attrNameLst>
                                      </p:cBhvr>
                                      <p:to>
                                        <p:strVal val="visible"/>
                                      </p:to>
                                    </p:set>
                                    <p:anim calcmode="lin" valueType="num">
                                      <p:cBhvr additive="base">
                                        <p:cTn id="48" dur="500"/>
                                        <p:tgtEl>
                                          <p:spTgt spid="49">
                                            <p:txEl>
                                              <p:pRg st="0" end="0"/>
                                            </p:txEl>
                                          </p:spTgt>
                                        </p:tgtEl>
                                        <p:attrNameLst>
                                          <p:attrName>ppt_x</p:attrName>
                                        </p:attrNameLst>
                                      </p:cBhvr>
                                      <p:tavLst>
                                        <p:tav tm="0">
                                          <p:val>
                                            <p:strVal val="#ppt_x-#ppt_w*1.125000"/>
                                          </p:val>
                                        </p:tav>
                                        <p:tav tm="100000">
                                          <p:val>
                                            <p:strVal val="#ppt_x"/>
                                          </p:val>
                                        </p:tav>
                                      </p:tavLst>
                                    </p:anim>
                                    <p:animEffect transition="in" filter="wipe(right)">
                                      <p:cBhvr>
                                        <p:cTn id="49" dur="500"/>
                                        <p:tgtEl>
                                          <p:spTgt spid="49">
                                            <p:txEl>
                                              <p:pRg st="0" end="0"/>
                                            </p:txEl>
                                          </p:spTgt>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50">
                                            <p:txEl>
                                              <p:pRg st="0" end="0"/>
                                            </p:txEl>
                                          </p:spTgt>
                                        </p:tgtEl>
                                        <p:attrNameLst>
                                          <p:attrName>style.visibility</p:attrName>
                                        </p:attrNameLst>
                                      </p:cBhvr>
                                      <p:to>
                                        <p:strVal val="visible"/>
                                      </p:to>
                                    </p:set>
                                    <p:anim calcmode="lin" valueType="num">
                                      <p:cBhvr additive="base">
                                        <p:cTn id="52" dur="500"/>
                                        <p:tgtEl>
                                          <p:spTgt spid="50">
                                            <p:txEl>
                                              <p:pRg st="0" end="0"/>
                                            </p:txEl>
                                          </p:spTgt>
                                        </p:tgtEl>
                                        <p:attrNameLst>
                                          <p:attrName>ppt_y</p:attrName>
                                        </p:attrNameLst>
                                      </p:cBhvr>
                                      <p:tavLst>
                                        <p:tav tm="0">
                                          <p:val>
                                            <p:strVal val="#ppt_y+#ppt_h*1.125000"/>
                                          </p:val>
                                        </p:tav>
                                        <p:tav tm="100000">
                                          <p:val>
                                            <p:strVal val="#ppt_y"/>
                                          </p:val>
                                        </p:tav>
                                      </p:tavLst>
                                    </p:anim>
                                    <p:animEffect transition="in" filter="wipe(up)">
                                      <p:cBhvr>
                                        <p:cTn id="53" dur="500"/>
                                        <p:tgtEl>
                                          <p:spTgt spid="50">
                                            <p:txEl>
                                              <p:pRg st="0" end="0"/>
                                            </p:txEl>
                                          </p:spTgt>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1">
                                            <p:txEl>
                                              <p:pRg st="0" end="0"/>
                                            </p:txEl>
                                          </p:spTgt>
                                        </p:tgtEl>
                                        <p:attrNameLst>
                                          <p:attrName>style.visibility</p:attrName>
                                        </p:attrNameLst>
                                      </p:cBhvr>
                                      <p:to>
                                        <p:strVal val="visible"/>
                                      </p:to>
                                    </p:set>
                                    <p:anim calcmode="lin" valueType="num">
                                      <p:cBhvr additive="base">
                                        <p:cTn id="56" dur="500"/>
                                        <p:tgtEl>
                                          <p:spTgt spid="51">
                                            <p:txEl>
                                              <p:pRg st="0" end="0"/>
                                            </p:txEl>
                                          </p:spTgt>
                                        </p:tgtEl>
                                        <p:attrNameLst>
                                          <p:attrName>ppt_y</p:attrName>
                                        </p:attrNameLst>
                                      </p:cBhvr>
                                      <p:tavLst>
                                        <p:tav tm="0">
                                          <p:val>
                                            <p:strVal val="#ppt_y-#ppt_h*1.125000"/>
                                          </p:val>
                                        </p:tav>
                                        <p:tav tm="100000">
                                          <p:val>
                                            <p:strVal val="#ppt_y"/>
                                          </p:val>
                                        </p:tav>
                                      </p:tavLst>
                                    </p:anim>
                                    <p:animEffect transition="in" filter="wipe(down)">
                                      <p:cBhvr>
                                        <p:cTn id="57" dur="500"/>
                                        <p:tgtEl>
                                          <p:spTgt spid="51">
                                            <p:txEl>
                                              <p:pRg st="0" end="0"/>
                                            </p:txEl>
                                          </p:spTgt>
                                        </p:tgtEl>
                                      </p:cBhvr>
                                    </p:animEffect>
                                  </p:childTnLst>
                                </p:cTn>
                              </p:par>
                              <p:par>
                                <p:cTn id="58" presetID="12" presetClass="entr" presetSubtype="8" fill="hold" grpId="0" nodeType="withEffect">
                                  <p:stCondLst>
                                    <p:cond delay="150"/>
                                  </p:stCondLst>
                                  <p:childTnLst>
                                    <p:set>
                                      <p:cBhvr>
                                        <p:cTn id="59" dur="1" fill="hold">
                                          <p:stCondLst>
                                            <p:cond delay="0"/>
                                          </p:stCondLst>
                                        </p:cTn>
                                        <p:tgtEl>
                                          <p:spTgt spid="52">
                                            <p:txEl>
                                              <p:pRg st="0" end="0"/>
                                            </p:txEl>
                                          </p:spTgt>
                                        </p:tgtEl>
                                        <p:attrNameLst>
                                          <p:attrName>style.visibility</p:attrName>
                                        </p:attrNameLst>
                                      </p:cBhvr>
                                      <p:to>
                                        <p:strVal val="visible"/>
                                      </p:to>
                                    </p:set>
                                    <p:anim calcmode="lin" valueType="num">
                                      <p:cBhvr additive="base">
                                        <p:cTn id="60" dur="350"/>
                                        <p:tgtEl>
                                          <p:spTgt spid="52">
                                            <p:txEl>
                                              <p:pRg st="0" end="0"/>
                                            </p:txEl>
                                          </p:spTgt>
                                        </p:tgtEl>
                                        <p:attrNameLst>
                                          <p:attrName>ppt_x</p:attrName>
                                        </p:attrNameLst>
                                      </p:cBhvr>
                                      <p:tavLst>
                                        <p:tav tm="0">
                                          <p:val>
                                            <p:strVal val="#ppt_x-#ppt_w*1.125000"/>
                                          </p:val>
                                        </p:tav>
                                        <p:tav tm="100000">
                                          <p:val>
                                            <p:strVal val="#ppt_x"/>
                                          </p:val>
                                        </p:tav>
                                      </p:tavLst>
                                    </p:anim>
                                    <p:animEffect transition="in" filter="wipe(right)">
                                      <p:cBhvr>
                                        <p:cTn id="61" dur="350"/>
                                        <p:tgtEl>
                                          <p:spTgt spid="52">
                                            <p:txEl>
                                              <p:pRg st="0" end="0"/>
                                            </p:txEl>
                                          </p:spTgt>
                                        </p:tgtEl>
                                      </p:cBhvr>
                                    </p:animEffect>
                                  </p:childTnLst>
                                </p:cTn>
                              </p:par>
                              <p:par>
                                <p:cTn id="62" presetID="12" presetClass="entr" presetSubtype="8" fill="hold" grpId="0" nodeType="withEffect">
                                  <p:stCondLst>
                                    <p:cond delay="300"/>
                                  </p:stCondLst>
                                  <p:childTnLst>
                                    <p:set>
                                      <p:cBhvr>
                                        <p:cTn id="63" dur="1" fill="hold">
                                          <p:stCondLst>
                                            <p:cond delay="0"/>
                                          </p:stCondLst>
                                        </p:cTn>
                                        <p:tgtEl>
                                          <p:spTgt spid="53">
                                            <p:txEl>
                                              <p:pRg st="0" end="0"/>
                                            </p:txEl>
                                          </p:spTgt>
                                        </p:tgtEl>
                                        <p:attrNameLst>
                                          <p:attrName>style.visibility</p:attrName>
                                        </p:attrNameLst>
                                      </p:cBhvr>
                                      <p:to>
                                        <p:strVal val="visible"/>
                                      </p:to>
                                    </p:set>
                                    <p:anim calcmode="lin" valueType="num">
                                      <p:cBhvr additive="base">
                                        <p:cTn id="64" dur="200"/>
                                        <p:tgtEl>
                                          <p:spTgt spid="53">
                                            <p:txEl>
                                              <p:pRg st="0" end="0"/>
                                            </p:txEl>
                                          </p:spTgt>
                                        </p:tgtEl>
                                        <p:attrNameLst>
                                          <p:attrName>ppt_x</p:attrName>
                                        </p:attrNameLst>
                                      </p:cBhvr>
                                      <p:tavLst>
                                        <p:tav tm="0">
                                          <p:val>
                                            <p:strVal val="#ppt_x-#ppt_w*1.125000"/>
                                          </p:val>
                                        </p:tav>
                                        <p:tav tm="100000">
                                          <p:val>
                                            <p:strVal val="#ppt_x"/>
                                          </p:val>
                                        </p:tav>
                                      </p:tavLst>
                                    </p:anim>
                                    <p:animEffect transition="in" filter="wipe(right)">
                                      <p:cBhvr>
                                        <p:cTn id="65" dur="200"/>
                                        <p:tgtEl>
                                          <p:spTgt spid="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5" grpId="0" build="p">
        <p:tmplLst>
          <p:tmpl lvl="1">
            <p:tnLst>
              <p:par>
                <p:cTn presetID="10" presetClass="entr" presetSubtype="0" fill="hold" nodeType="withEffect">
                  <p:stCondLst>
                    <p:cond delay="3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37" grpId="0" build="p">
        <p:tmplLst>
          <p:tmpl lvl="1">
            <p:tnLst>
              <p:par>
                <p:cTn presetID="10" presetClass="entr" presetSubtype="0" fill="hold" nodeType="withEffect">
                  <p:stCondLst>
                    <p:cond delay="3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3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3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3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9" grpId="0" build="p">
        <p:tmplLst>
          <p:tmpl lvl="1">
            <p:tnLst>
              <p:par>
                <p:cTn presetID="12" presetClass="entr" presetSubtype="8"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p:tgtEl>
                          <p:spTgt spid="49"/>
                        </p:tgtEl>
                        <p:attrNameLst>
                          <p:attrName>ppt_x</p:attrName>
                        </p:attrNameLst>
                      </p:cBhvr>
                      <p:tavLst>
                        <p:tav tm="0">
                          <p:val>
                            <p:strVal val="#ppt_x-#ppt_w*1.125000"/>
                          </p:val>
                        </p:tav>
                        <p:tav tm="100000">
                          <p:val>
                            <p:strVal val="#ppt_x"/>
                          </p:val>
                        </p:tav>
                      </p:tavLst>
                    </p:anim>
                    <p:animEffect transition="in" filter="wipe(right)">
                      <p:cBhvr>
                        <p:cTn dur="500"/>
                        <p:tgtEl>
                          <p:spTgt spid="49"/>
                        </p:tgtEl>
                      </p:cBhvr>
                    </p:animEffect>
                  </p:childTnLst>
                </p:cTn>
              </p:par>
            </p:tnLst>
          </p:tmpl>
        </p:tmplLst>
      </p:bldP>
      <p:bldP spid="50" grpId="0" build="p">
        <p:tmplLst>
          <p:tmpl lvl="1">
            <p:tnLst>
              <p:par>
                <p:cTn presetID="12" presetClass="entr" presetSubtype="4"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p:tgtEl>
                          <p:spTgt spid="50"/>
                        </p:tgtEl>
                        <p:attrNameLst>
                          <p:attrName>ppt_y</p:attrName>
                        </p:attrNameLst>
                      </p:cBhvr>
                      <p:tavLst>
                        <p:tav tm="0">
                          <p:val>
                            <p:strVal val="#ppt_y+#ppt_h*1.125000"/>
                          </p:val>
                        </p:tav>
                        <p:tav tm="100000">
                          <p:val>
                            <p:strVal val="#ppt_y"/>
                          </p:val>
                        </p:tav>
                      </p:tavLst>
                    </p:anim>
                    <p:animEffect transition="in" filter="wipe(up)">
                      <p:cBhvr>
                        <p:cTn dur="500"/>
                        <p:tgtEl>
                          <p:spTgt spid="50"/>
                        </p:tgtEl>
                      </p:cBhvr>
                    </p:animEffect>
                  </p:childTnLst>
                </p:cTn>
              </p:par>
            </p:tnLst>
          </p:tmpl>
        </p:tmplLst>
      </p:bldP>
      <p:bldP spid="51" grpId="0" build="p">
        <p:tmplLst>
          <p:tmpl lvl="1">
            <p:tnLst>
              <p:par>
                <p:cTn presetID="12" presetClass="entr" presetSubtype="1"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p:tgtEl>
                          <p:spTgt spid="51"/>
                        </p:tgtEl>
                        <p:attrNameLst>
                          <p:attrName>ppt_y</p:attrName>
                        </p:attrNameLst>
                      </p:cBhvr>
                      <p:tavLst>
                        <p:tav tm="0">
                          <p:val>
                            <p:strVal val="#ppt_y-#ppt_h*1.125000"/>
                          </p:val>
                        </p:tav>
                        <p:tav tm="100000">
                          <p:val>
                            <p:strVal val="#ppt_y"/>
                          </p:val>
                        </p:tav>
                      </p:tavLst>
                    </p:anim>
                    <p:animEffect transition="in" filter="wipe(down)">
                      <p:cBhvr>
                        <p:cTn dur="500"/>
                        <p:tgtEl>
                          <p:spTgt spid="51"/>
                        </p:tgtEl>
                      </p:cBhvr>
                    </p:animEffect>
                  </p:childTnLst>
                </p:cTn>
              </p:par>
            </p:tnLst>
          </p:tmpl>
        </p:tmplLst>
      </p:bldP>
      <p:bldP spid="52" grpId="0" build="p">
        <p:tmplLst>
          <p:tmpl lvl="1">
            <p:tnLst>
              <p:par>
                <p:cTn presetID="12" presetClass="entr" presetSubtype="8" fill="hold" nodeType="withEffect">
                  <p:stCondLst>
                    <p:cond delay="1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350"/>
                        <p:tgtEl>
                          <p:spTgt spid="52"/>
                        </p:tgtEl>
                        <p:attrNameLst>
                          <p:attrName>ppt_x</p:attrName>
                        </p:attrNameLst>
                      </p:cBhvr>
                      <p:tavLst>
                        <p:tav tm="0">
                          <p:val>
                            <p:strVal val="#ppt_x-#ppt_w*1.125000"/>
                          </p:val>
                        </p:tav>
                        <p:tav tm="100000">
                          <p:val>
                            <p:strVal val="#ppt_x"/>
                          </p:val>
                        </p:tav>
                      </p:tavLst>
                    </p:anim>
                    <p:animEffect transition="in" filter="wipe(right)">
                      <p:cBhvr>
                        <p:cTn dur="350"/>
                        <p:tgtEl>
                          <p:spTgt spid="52"/>
                        </p:tgtEl>
                      </p:cBhvr>
                    </p:animEffect>
                  </p:childTnLst>
                </p:cTn>
              </p:par>
            </p:tnLst>
          </p:tmpl>
        </p:tmplLst>
      </p:bldP>
      <p:bldP spid="53" grpId="0" build="p">
        <p:tmplLst>
          <p:tmpl lvl="1">
            <p:tnLst>
              <p:par>
                <p:cTn presetID="12" presetClass="entr" presetSubtype="8" fill="hold" nodeType="withEffect">
                  <p:stCondLst>
                    <p:cond delay="3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200"/>
                        <p:tgtEl>
                          <p:spTgt spid="53"/>
                        </p:tgtEl>
                        <p:attrNameLst>
                          <p:attrName>ppt_x</p:attrName>
                        </p:attrNameLst>
                      </p:cBhvr>
                      <p:tavLst>
                        <p:tav tm="0">
                          <p:val>
                            <p:strVal val="#ppt_x-#ppt_w*1.125000"/>
                          </p:val>
                        </p:tav>
                        <p:tav tm="100000">
                          <p:val>
                            <p:strVal val="#ppt_x"/>
                          </p:val>
                        </p:tav>
                      </p:tavLst>
                    </p:anim>
                    <p:animEffect transition="in" filter="wipe(right)">
                      <p:cBhvr>
                        <p:cTn dur="200"/>
                        <p:tgtEl>
                          <p:spTgt spid="5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pa_restrito">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144" y="5448770"/>
            <a:ext cx="16251938" cy="773609"/>
          </a:xfrm>
          <a:prstGeom prst="rect">
            <a:avLst/>
          </a:prstGeom>
        </p:spPr>
        <p:txBody>
          <a:bodyPr>
            <a:normAutofit/>
          </a:bodyPr>
          <a:lstStyle>
            <a:lvl1pPr marL="0" indent="0" algn="ctr">
              <a:buNone/>
              <a:defRPr sz="5450" b="0" baseline="0">
                <a:solidFill>
                  <a:schemeClr val="accent4"/>
                </a:solidFill>
                <a:latin typeface="Arial Narrow" charset="0"/>
                <a:ea typeface="Arial Narrow" charset="0"/>
                <a:cs typeface="Arial Narrow" charset="0"/>
              </a:defRPr>
            </a:lvl1pPr>
          </a:lstStyle>
          <a:p>
            <a:pPr lvl="0"/>
            <a:r>
              <a:rPr lang="en-US"/>
              <a:t>ESCREVA O TÍTULO DA APRESENTAÇÃO AQUI</a:t>
            </a:r>
            <a:endParaRPr lang="pt-BR"/>
          </a:p>
        </p:txBody>
      </p:sp>
      <p:sp>
        <p:nvSpPr>
          <p:cNvPr id="10" name="Text Placeholder 8"/>
          <p:cNvSpPr>
            <a:spLocks noGrp="1"/>
          </p:cNvSpPr>
          <p:nvPr>
            <p:ph type="body" sz="quarter" idx="11" hasCustomPrompt="1"/>
          </p:nvPr>
        </p:nvSpPr>
        <p:spPr>
          <a:xfrm>
            <a:off x="-1144" y="6675404"/>
            <a:ext cx="16251938" cy="517133"/>
          </a:xfrm>
          <a:prstGeom prst="rect">
            <a:avLst/>
          </a:prstGeom>
        </p:spPr>
        <p:txBody>
          <a:bodyPr>
            <a:normAutofit/>
          </a:bodyPr>
          <a:lstStyle>
            <a:lvl1pPr marL="0" indent="0" algn="ctr">
              <a:buNone/>
              <a:defRPr sz="3200" b="0" baseline="0">
                <a:solidFill>
                  <a:srgbClr val="2E5B72">
                    <a:alpha val="75000"/>
                  </a:srgbClr>
                </a:solidFill>
                <a:latin typeface="Arial Narrow" charset="0"/>
                <a:ea typeface="Arial Narrow" charset="0"/>
                <a:cs typeface="Arial Narrow" charset="0"/>
              </a:defRPr>
            </a:lvl1pPr>
          </a:lstStyle>
          <a:p>
            <a:pPr lvl="0"/>
            <a:r>
              <a:rPr lang="en-US"/>
              <a:t>Insira aqui o subtítulo da apresentação (se houver)</a:t>
            </a:r>
            <a:endParaRPr lang="pt-BR"/>
          </a:p>
        </p:txBody>
      </p:sp>
      <p:cxnSp>
        <p:nvCxnSpPr>
          <p:cNvPr id="14" name="Straight Connector 13"/>
          <p:cNvCxnSpPr/>
          <p:nvPr userDrawn="1"/>
        </p:nvCxnSpPr>
        <p:spPr>
          <a:xfrm flipH="1">
            <a:off x="15422137" y="8509605"/>
            <a:ext cx="827513" cy="0"/>
          </a:xfrm>
          <a:prstGeom prst="line">
            <a:avLst/>
          </a:prstGeom>
          <a:ln>
            <a:solidFill>
              <a:schemeClr val="accent6">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341434" y="2475571"/>
            <a:ext cx="5542156" cy="1918009"/>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ctangle 16"/>
          <p:cNvSpPr/>
          <p:nvPr userDrawn="1"/>
        </p:nvSpPr>
        <p:spPr>
          <a:xfrm>
            <a:off x="5341434" y="2475571"/>
            <a:ext cx="5542156" cy="191800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Straight Connector 17"/>
          <p:cNvCxnSpPr/>
          <p:nvPr userDrawn="1"/>
        </p:nvCxnSpPr>
        <p:spPr>
          <a:xfrm flipH="1">
            <a:off x="10537906" y="2320678"/>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5319132" y="4562497"/>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22" name="Text Placeholder 8"/>
          <p:cNvSpPr>
            <a:spLocks noGrp="1"/>
          </p:cNvSpPr>
          <p:nvPr>
            <p:ph type="body" sz="quarter" idx="12" hasCustomPrompt="1"/>
          </p:nvPr>
        </p:nvSpPr>
        <p:spPr>
          <a:xfrm>
            <a:off x="11644994" y="8254906"/>
            <a:ext cx="3155795" cy="415498"/>
          </a:xfrm>
          <a:prstGeom prst="rect">
            <a:avLst/>
          </a:prstGeom>
        </p:spPr>
        <p:txBody>
          <a:bodyPr/>
          <a:lstStyle>
            <a:lvl1pPr marL="0" indent="0" algn="r">
              <a:buNone/>
              <a:defRPr sz="2100" b="0" baseline="0">
                <a:solidFill>
                  <a:schemeClr val="accent3">
                    <a:alpha val="75000"/>
                  </a:schemeClr>
                </a:solidFill>
                <a:latin typeface="Arial Narrow" charset="0"/>
                <a:ea typeface="Arial Narrow" charset="0"/>
                <a:cs typeface="Arial Narrow" charset="0"/>
              </a:defRPr>
            </a:lvl1pPr>
          </a:lstStyle>
          <a:p>
            <a:pPr lvl="0"/>
            <a:r>
              <a:rPr lang="en-US"/>
              <a:t>Mês</a:t>
            </a:r>
            <a:endParaRPr lang="pt-B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8717" y="2859211"/>
            <a:ext cx="2970166" cy="1191466"/>
          </a:xfrm>
          <a:prstGeom prst="rect">
            <a:avLst/>
          </a:prstGeom>
        </p:spPr>
      </p:pic>
      <p:sp>
        <p:nvSpPr>
          <p:cNvPr id="13" name="Text Placeholder 2"/>
          <p:cNvSpPr>
            <a:spLocks noGrp="1"/>
          </p:cNvSpPr>
          <p:nvPr>
            <p:ph type="body" sz="quarter" idx="13" hasCustomPrompt="1"/>
          </p:nvPr>
        </p:nvSpPr>
        <p:spPr>
          <a:xfrm>
            <a:off x="14610393" y="8254906"/>
            <a:ext cx="880946" cy="419263"/>
          </a:xfrm>
          <a:prstGeom prst="rect">
            <a:avLst/>
          </a:prstGeom>
        </p:spPr>
        <p:txBody>
          <a:bodyPr/>
          <a:lstStyle>
            <a:lvl1pPr marL="0" indent="0" algn="r">
              <a:buNone/>
              <a:defRPr sz="2100" baseline="0">
                <a:solidFill>
                  <a:srgbClr val="7C8993">
                    <a:alpha val="75000"/>
                  </a:srgbClr>
                </a:solidFill>
                <a:latin typeface="Arial Narrow" charset="0"/>
                <a:ea typeface="Arial Narrow" charset="0"/>
                <a:cs typeface="Arial Narrow" charset="0"/>
              </a:defRPr>
            </a:lvl1pPr>
            <a:lvl2pPr marL="457200" indent="0" algn="r">
              <a:buNone/>
              <a:defRPr sz="2100">
                <a:latin typeface="Arial Narrow" charset="0"/>
                <a:ea typeface="Arial Narrow" charset="0"/>
                <a:cs typeface="Arial Narrow" charset="0"/>
              </a:defRPr>
            </a:lvl2pPr>
            <a:lvl3pPr marL="914400" indent="0" algn="r">
              <a:buNone/>
              <a:defRPr sz="2100">
                <a:latin typeface="Arial Narrow" charset="0"/>
                <a:ea typeface="Arial Narrow" charset="0"/>
                <a:cs typeface="Arial Narrow" charset="0"/>
              </a:defRPr>
            </a:lvl3pPr>
            <a:lvl4pPr marL="1371600" indent="0" algn="r">
              <a:buNone/>
              <a:defRPr sz="2100">
                <a:latin typeface="Arial Narrow" charset="0"/>
                <a:ea typeface="Arial Narrow" charset="0"/>
                <a:cs typeface="Arial Narrow" charset="0"/>
              </a:defRPr>
            </a:lvl4pPr>
            <a:lvl5pPr marL="1828800" indent="0" algn="r">
              <a:buNone/>
              <a:defRPr sz="2100">
                <a:latin typeface="Arial Narrow" charset="0"/>
                <a:ea typeface="Arial Narrow" charset="0"/>
                <a:cs typeface="Arial Narrow" charset="0"/>
              </a:defRPr>
            </a:lvl5pPr>
          </a:lstStyle>
          <a:p>
            <a:pPr lvl="0"/>
            <a:r>
              <a:rPr lang="pt-BR"/>
              <a:t>• 2017</a:t>
            </a:r>
          </a:p>
        </p:txBody>
      </p:sp>
      <p:sp>
        <p:nvSpPr>
          <p:cNvPr id="12" name="TextBox 11"/>
          <p:cNvSpPr txBox="1"/>
          <p:nvPr userDrawn="1"/>
        </p:nvSpPr>
        <p:spPr>
          <a:xfrm>
            <a:off x="6322779" y="8329958"/>
            <a:ext cx="3601806" cy="292388"/>
          </a:xfrm>
          <a:prstGeom prst="rect">
            <a:avLst/>
          </a:prstGeom>
          <a:noFill/>
        </p:spPr>
        <p:txBody>
          <a:bodyPr wrap="square" rtlCol="0">
            <a:spAutoFit/>
          </a:bodyPr>
          <a:lstStyle/>
          <a:p>
            <a:pPr algn="ctr"/>
            <a:r>
              <a:rPr lang="pt-BR" sz="1300">
                <a:solidFill>
                  <a:srgbClr val="4A5C61">
                    <a:alpha val="75000"/>
                  </a:srgbClr>
                </a:solidFill>
                <a:latin typeface="Arial Narrow" charset="0"/>
                <a:ea typeface="Arial Narrow" charset="0"/>
                <a:cs typeface="Arial Narrow" charset="0"/>
              </a:rPr>
              <a:t>TOTVS – Todos os direitos reservados</a:t>
            </a:r>
          </a:p>
        </p:txBody>
      </p:sp>
      <p:grpSp>
        <p:nvGrpSpPr>
          <p:cNvPr id="23" name="Group 22"/>
          <p:cNvGrpSpPr/>
          <p:nvPr userDrawn="1"/>
        </p:nvGrpSpPr>
        <p:grpSpPr>
          <a:xfrm>
            <a:off x="14040091" y="625438"/>
            <a:ext cx="2209559" cy="538407"/>
            <a:chOff x="13828485" y="8377518"/>
            <a:chExt cx="2421165" cy="538407"/>
          </a:xfrm>
        </p:grpSpPr>
        <p:sp>
          <p:nvSpPr>
            <p:cNvPr id="24" name="Snip Diagonal Corner Rectangle 23"/>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25" name="Snip Diagonal Corner Rectangle 24"/>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RESTRITO</a:t>
              </a:r>
            </a:p>
          </p:txBody>
        </p:sp>
      </p:grpSp>
    </p:spTree>
    <p:extLst>
      <p:ext uri="{BB962C8B-B14F-4D97-AF65-F5344CB8AC3E}">
        <p14:creationId xmlns:p14="http://schemas.microsoft.com/office/powerpoint/2010/main" val="1063958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17"/>
                                        </p:tgtEl>
                                        <p:attrNameLst>
                                          <p:attrName>style.visibility</p:attrName>
                                        </p:attrNameLst>
                                      </p:cBhvr>
                                      <p:to>
                                        <p:strVal val="visible"/>
                                      </p:to>
                                    </p:set>
                                    <p:animEffect transition="in" filter="strips(downLeft)">
                                      <p:cBhvr>
                                        <p:cTn id="10" dur="500"/>
                                        <p:tgtEl>
                                          <p:spTgt spid="17"/>
                                        </p:tgtEl>
                                      </p:cBhvr>
                                    </p:animEffect>
                                  </p:childTnLst>
                                </p:cTn>
                              </p:par>
                              <p:par>
                                <p:cTn id="11" presetID="10" presetClass="entr" presetSubtype="0" fill="hold" nodeType="withEffect">
                                  <p:stCondLst>
                                    <p:cond delay="100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8" presetClass="entr" presetSubtype="6"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strips(downRight)">
                                      <p:cBhvr>
                                        <p:cTn id="16" dur="500"/>
                                        <p:tgtEl>
                                          <p:spTgt spid="16"/>
                                        </p:tgtEl>
                                      </p:cBhvr>
                                    </p:animEffect>
                                  </p:childTnLst>
                                </p:cTn>
                              </p:par>
                              <p:par>
                                <p:cTn id="17" presetID="26" presetClass="emph" presetSubtype="0" repeatCount="5000" fill="hold" nodeType="withEffect">
                                  <p:stCondLst>
                                    <p:cond delay="1000"/>
                                  </p:stCondLst>
                                  <p:childTnLst>
                                    <p:animEffect transition="out" filter="fade">
                                      <p:cBhvr>
                                        <p:cTn id="18" dur="500" tmFilter="0, 0; .2, .5; .8, .5; 1, 0"/>
                                        <p:tgtEl>
                                          <p:spTgt spid="18"/>
                                        </p:tgtEl>
                                      </p:cBhvr>
                                    </p:animEffect>
                                    <p:animScale>
                                      <p:cBhvr>
                                        <p:cTn id="19" dur="250" autoRev="1" fill="hold"/>
                                        <p:tgtEl>
                                          <p:spTgt spid="18"/>
                                        </p:tgtEl>
                                      </p:cBhvr>
                                      <p:by x="105000" y="105000"/>
                                    </p:animScale>
                                  </p:childTnLst>
                                </p:cTn>
                              </p:par>
                              <p:par>
                                <p:cTn id="20" presetID="26" presetClass="emph" presetSubtype="0" repeatCount="5000" fill="hold" nodeType="withEffect">
                                  <p:stCondLst>
                                    <p:cond delay="1500"/>
                                  </p:stCondLst>
                                  <p:childTnLst>
                                    <p:animEffect transition="out" filter="fade">
                                      <p:cBhvr>
                                        <p:cTn id="21" dur="500" tmFilter="0, 0; .2, .5; .8, .5; 1, 0"/>
                                        <p:tgtEl>
                                          <p:spTgt spid="20"/>
                                        </p:tgtEl>
                                      </p:cBhvr>
                                    </p:animEffect>
                                    <p:animScale>
                                      <p:cBhvr>
                                        <p:cTn id="22" dur="250" autoRev="1" fill="hold"/>
                                        <p:tgtEl>
                                          <p:spTgt spid="20"/>
                                        </p:tgtEl>
                                      </p:cBhvr>
                                      <p:by x="105000" y="105000"/>
                                    </p:animScale>
                                  </p:childTnLst>
                                </p:cTn>
                              </p:par>
                              <p:par>
                                <p:cTn id="23" presetID="42" presetClass="entr" presetSubtype="0" fill="hold" grpId="0" nodeType="withEffect">
                                  <p:stCondLst>
                                    <p:cond delay="50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fade">
                                      <p:cBhvr>
                                        <p:cTn id="25" dur="700"/>
                                        <p:tgtEl>
                                          <p:spTgt spid="9">
                                            <p:txEl>
                                              <p:pRg st="0" end="0"/>
                                            </p:txEl>
                                          </p:spTgt>
                                        </p:tgtEl>
                                      </p:cBhvr>
                                    </p:animEffect>
                                    <p:anim calcmode="lin" valueType="num">
                                      <p:cBhvr>
                                        <p:cTn id="26" dur="7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7" dur="700" fill="hold"/>
                                        <p:tgtEl>
                                          <p:spTgt spid="9">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fade">
                                      <p:cBhvr>
                                        <p:cTn id="30" dur="1000"/>
                                        <p:tgtEl>
                                          <p:spTgt spid="10">
                                            <p:txEl>
                                              <p:pRg st="0" end="0"/>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2" presetClass="entr" presetSubtype="2" fill="hold" nodeType="withEffect">
                                  <p:stCondLst>
                                    <p:cond delay="5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p:tgtEl>
                                          <p:spTgt spid="23"/>
                                        </p:tgtEl>
                                        <p:attrNameLst>
                                          <p:attrName>ppt_x</p:attrName>
                                        </p:attrNameLst>
                                      </p:cBhvr>
                                      <p:tavLst>
                                        <p:tav tm="0">
                                          <p:val>
                                            <p:strVal val="#ppt_x+#ppt_w*1.125000"/>
                                          </p:val>
                                        </p:tav>
                                        <p:tav tm="100000">
                                          <p:val>
                                            <p:strVal val="#ppt_x"/>
                                          </p:val>
                                        </p:tav>
                                      </p:tavLst>
                                    </p:anim>
                                    <p:animEffect transition="in" filter="wipe(left)">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42" presetClass="entr" presetSubtype="0" fill="hold" nodeType="withEffect" nodePh="1">
                  <p:stCondLst>
                    <p:cond delay="500"/>
                  </p:stCondLst>
                  <p:childTnLst>
                    <p:set>
                      <p:cBhvr>
                        <p:cTn dur="1" fill="hold">
                          <p:stCondLst>
                            <p:cond delay="0"/>
                          </p:stCondLst>
                        </p:cTn>
                        <p:tgtEl>
                          <p:spTgt spid="9"/>
                        </p:tgtEl>
                        <p:attrNameLst>
                          <p:attrName>style.visibility</p:attrName>
                        </p:attrNameLst>
                      </p:cBhvr>
                      <p:to>
                        <p:strVal val="visible"/>
                      </p:to>
                    </p:set>
                    <p:animEffect transition="in" filter="fade">
                      <p:cBhvr>
                        <p:cTn dur="700"/>
                        <p:tgtEl>
                          <p:spTgt spid="9"/>
                        </p:tgtEl>
                      </p:cBhvr>
                    </p:animEffect>
                    <p:anim calcmode="lin" valueType="num">
                      <p:cBhvr>
                        <p:cTn dur="700" fill="hold"/>
                        <p:tgtEl>
                          <p:spTgt spid="9"/>
                        </p:tgtEl>
                        <p:attrNameLst>
                          <p:attrName>ppt_x</p:attrName>
                        </p:attrNameLst>
                      </p:cBhvr>
                      <p:tavLst>
                        <p:tav tm="0">
                          <p:val>
                            <p:strVal val="#ppt_x"/>
                          </p:val>
                        </p:tav>
                        <p:tav tm="100000">
                          <p:val>
                            <p:strVal val="#ppt_x"/>
                          </p:val>
                        </p:tav>
                      </p:tavLst>
                    </p:anim>
                    <p:anim calcmode="lin" valueType="num">
                      <p:cBhvr>
                        <p:cTn dur="7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16" grpId="0" animBg="1"/>
      <p:bldP spid="17"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ncerramento_interno">
    <p:spTree>
      <p:nvGrpSpPr>
        <p:cNvPr id="1" name=""/>
        <p:cNvGrpSpPr/>
        <p:nvPr/>
      </p:nvGrpSpPr>
      <p:grpSpPr>
        <a:xfrm>
          <a:off x="0" y="0"/>
          <a:ext cx="0" cy="0"/>
          <a:chOff x="0" y="0"/>
          <a:chExt cx="0" cy="0"/>
        </a:xfrm>
      </p:grpSpPr>
      <p:sp>
        <p:nvSpPr>
          <p:cNvPr id="7" name="Rectangle 6"/>
          <p:cNvSpPr/>
          <p:nvPr userDrawn="1"/>
        </p:nvSpPr>
        <p:spPr>
          <a:xfrm>
            <a:off x="1794077" y="729204"/>
            <a:ext cx="8560158" cy="570794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 name="Straight Connector 10"/>
          <p:cNvCxnSpPr/>
          <p:nvPr userDrawn="1"/>
        </p:nvCxnSpPr>
        <p:spPr>
          <a:xfrm flipH="1">
            <a:off x="10172211" y="6436593"/>
            <a:ext cx="356835" cy="0"/>
          </a:xfrm>
          <a:prstGeom prst="line">
            <a:avLst/>
          </a:prstGeom>
          <a:ln w="69850">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1794077" y="729204"/>
            <a:ext cx="114375" cy="77550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27158" y="1095454"/>
            <a:ext cx="2844615" cy="1142574"/>
          </a:xfrm>
          <a:prstGeom prst="rect">
            <a:avLst/>
          </a:prstGeom>
        </p:spPr>
      </p:pic>
      <p:sp>
        <p:nvSpPr>
          <p:cNvPr id="15" name="Text Placeholder 8"/>
          <p:cNvSpPr>
            <a:spLocks noGrp="1"/>
          </p:cNvSpPr>
          <p:nvPr>
            <p:ph type="body" sz="quarter" idx="11" hasCustomPrompt="1"/>
          </p:nvPr>
        </p:nvSpPr>
        <p:spPr>
          <a:xfrm>
            <a:off x="2248763" y="1171351"/>
            <a:ext cx="4811794" cy="895374"/>
          </a:xfrm>
          <a:prstGeom prst="rect">
            <a:avLst/>
          </a:prstGeom>
        </p:spPr>
        <p:txBody>
          <a:bodyPr>
            <a:normAutofit/>
          </a:bodyPr>
          <a:lstStyle>
            <a:lvl1pPr marL="0" indent="0" algn="l">
              <a:lnSpc>
                <a:spcPts val="6300"/>
              </a:lnSpc>
              <a:buNone/>
              <a:defRPr sz="5400" b="1" baseline="0">
                <a:solidFill>
                  <a:schemeClr val="accent3"/>
                </a:solidFill>
                <a:latin typeface="Arial Narrow" charset="0"/>
                <a:ea typeface="Arial Narrow" charset="0"/>
                <a:cs typeface="Arial Narrow" charset="0"/>
              </a:defRPr>
            </a:lvl1pPr>
          </a:lstStyle>
          <a:p>
            <a:pPr lvl="0"/>
            <a:r>
              <a:rPr lang="en-US"/>
              <a:t>OBRIGADO</a:t>
            </a:r>
          </a:p>
        </p:txBody>
      </p:sp>
      <p:grpSp>
        <p:nvGrpSpPr>
          <p:cNvPr id="17" name="Group 16"/>
          <p:cNvGrpSpPr/>
          <p:nvPr userDrawn="1"/>
        </p:nvGrpSpPr>
        <p:grpSpPr>
          <a:xfrm>
            <a:off x="2248763" y="7145854"/>
            <a:ext cx="7191072" cy="1089835"/>
            <a:chOff x="1786771" y="6857118"/>
            <a:chExt cx="6917613" cy="1048391"/>
          </a:xfrm>
        </p:grpSpPr>
        <p:grpSp>
          <p:nvGrpSpPr>
            <p:cNvPr id="18" name="Group 17"/>
            <p:cNvGrpSpPr/>
            <p:nvPr userDrawn="1"/>
          </p:nvGrpSpPr>
          <p:grpSpPr>
            <a:xfrm>
              <a:off x="1786771" y="6865413"/>
              <a:ext cx="1507385" cy="523073"/>
              <a:chOff x="1786771" y="6761198"/>
              <a:chExt cx="1507385" cy="523073"/>
            </a:xfrm>
          </p:grpSpPr>
          <p:pic>
            <p:nvPicPr>
              <p:cNvPr id="31" name="Picture 30" descr="icone_face.png"/>
              <p:cNvPicPr>
                <a:picLocks noChangeAspect="1"/>
              </p:cNvPicPr>
              <p:nvPr userDrawn="1"/>
            </p:nvPicPr>
            <p:blipFill>
              <a:blip r:embed="rId3">
                <a:duotone>
                  <a:prstClr val="black"/>
                  <a:schemeClr val="tx2">
                    <a:tint val="45000"/>
                    <a:satMod val="400000"/>
                  </a:schemeClr>
                </a:duotone>
                <a:extLst>
                  <a:ext uri="{BEBA8EAE-BF5A-486C-A8C5-ECC9F3942E4B}">
                    <a14:imgProps xmlns:a14="http://schemas.microsoft.com/office/drawing/2010/main">
                      <a14:imgLayer r:embed="rId4">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2" name="TextBox 31"/>
              <p:cNvSpPr txBox="1"/>
              <p:nvPr userDrawn="1"/>
            </p:nvSpPr>
            <p:spPr>
              <a:xfrm>
                <a:off x="2097368" y="6761198"/>
                <a:ext cx="1196788" cy="523073"/>
              </a:xfrm>
              <a:prstGeom prst="rect">
                <a:avLst/>
              </a:prstGeom>
            </p:spPr>
            <p:txBody>
              <a:bodyPr wrap="square" rtlCol="0">
                <a:normAutofit fontScale="92500"/>
              </a:bodyPr>
              <a:lstStyle/>
              <a:p>
                <a:pPr>
                  <a:lnSpc>
                    <a:spcPct val="100000"/>
                  </a:lnSpc>
                </a:pPr>
                <a:r>
                  <a:rPr lang="pt-BR" sz="2400" b="0" smtClean="0">
                    <a:solidFill>
                      <a:srgbClr val="7C8993"/>
                    </a:solidFill>
                    <a:latin typeface="Arial Narrow" charset="0"/>
                    <a:ea typeface="Arial Narrow" charset="0"/>
                    <a:cs typeface="Arial Narrow" charset="0"/>
                  </a:rPr>
                  <a:t>totvs.com</a:t>
                </a:r>
              </a:p>
            </p:txBody>
          </p:sp>
        </p:grpSp>
        <p:grpSp>
          <p:nvGrpSpPr>
            <p:cNvPr id="19" name="Group 18"/>
            <p:cNvGrpSpPr/>
            <p:nvPr userDrawn="1"/>
          </p:nvGrpSpPr>
          <p:grpSpPr>
            <a:xfrm>
              <a:off x="1794077" y="7382436"/>
              <a:ext cx="1507385" cy="523073"/>
              <a:chOff x="3443257" y="6761198"/>
              <a:chExt cx="1507385" cy="523073"/>
            </a:xfrm>
          </p:grpSpPr>
          <p:pic>
            <p:nvPicPr>
              <p:cNvPr id="29" name="Picture 28"/>
              <p:cNvPicPr>
                <a:picLocks noChangeAspect="1"/>
              </p:cNvPicPr>
              <p:nvPr userDrawn="1"/>
            </p:nvPicPr>
            <p:blipFill>
              <a:blip r:embed="rId5">
                <a:duotone>
                  <a:prstClr val="black"/>
                  <a:schemeClr val="tx2">
                    <a:tint val="45000"/>
                    <a:satMod val="400000"/>
                  </a:schemeClr>
                </a:duotone>
                <a:extLst>
                  <a:ext uri="{BEBA8EAE-BF5A-486C-A8C5-ECC9F3942E4B}">
                    <a14:imgProps xmlns:a14="http://schemas.microsoft.com/office/drawing/2010/main">
                      <a14:imgLayer r:embed="rId6">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0" name="TextBox 29"/>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@totvs</a:t>
                </a:r>
              </a:p>
            </p:txBody>
          </p:sp>
        </p:grpSp>
        <p:grpSp>
          <p:nvGrpSpPr>
            <p:cNvPr id="20" name="Group 19"/>
            <p:cNvGrpSpPr/>
            <p:nvPr userDrawn="1"/>
          </p:nvGrpSpPr>
          <p:grpSpPr>
            <a:xfrm>
              <a:off x="6531706" y="6860027"/>
              <a:ext cx="2172678" cy="523073"/>
              <a:chOff x="1794077" y="7243944"/>
              <a:chExt cx="2172678" cy="523073"/>
            </a:xfrm>
          </p:grpSpPr>
          <p:pic>
            <p:nvPicPr>
              <p:cNvPr id="27" name="Picture 26"/>
              <p:cNvPicPr>
                <a:picLocks noChangeAspect="1"/>
              </p:cNvPicPr>
              <p:nvPr userDrawn="1"/>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94077" y="7356906"/>
                <a:ext cx="264871" cy="264871"/>
              </a:xfrm>
              <a:prstGeom prst="rect">
                <a:avLst/>
              </a:prstGeom>
            </p:spPr>
          </p:pic>
          <p:sp>
            <p:nvSpPr>
              <p:cNvPr id="28" name="TextBox 27"/>
              <p:cNvSpPr txBox="1"/>
              <p:nvPr userDrawn="1"/>
            </p:nvSpPr>
            <p:spPr>
              <a:xfrm>
                <a:off x="2102803" y="7243944"/>
                <a:ext cx="1863952"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blog.totvs.com</a:t>
                </a:r>
              </a:p>
            </p:txBody>
          </p:sp>
        </p:grpSp>
        <p:grpSp>
          <p:nvGrpSpPr>
            <p:cNvPr id="21" name="Group 20"/>
            <p:cNvGrpSpPr/>
            <p:nvPr userDrawn="1"/>
          </p:nvGrpSpPr>
          <p:grpSpPr>
            <a:xfrm>
              <a:off x="3816320" y="6857118"/>
              <a:ext cx="2731440" cy="523073"/>
              <a:chOff x="1786771" y="7777125"/>
              <a:chExt cx="2731440" cy="523073"/>
            </a:xfrm>
          </p:grpSpPr>
          <p:pic>
            <p:nvPicPr>
              <p:cNvPr id="25" name="Picture 24"/>
              <p:cNvPicPr>
                <a:picLocks noChangeAspect="1"/>
              </p:cNvPicPr>
              <p:nvPr userDrawn="1"/>
            </p:nvPicPr>
            <p:blipFill>
              <a:blip r:embed="rId9">
                <a:duotone>
                  <a:prstClr val="black"/>
                  <a:schemeClr val="tx2">
                    <a:tint val="45000"/>
                    <a:satMod val="400000"/>
                  </a:schemeClr>
                </a:duotone>
                <a:extLst>
                  <a:ext uri="{BEBA8EAE-BF5A-486C-A8C5-ECC9F3942E4B}">
                    <a14:imgProps xmlns:a14="http://schemas.microsoft.com/office/drawing/2010/main">
                      <a14:imgLayer r:embed="rId10">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26" name="TextBox 25"/>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company/totvs</a:t>
                </a:r>
              </a:p>
            </p:txBody>
          </p:sp>
        </p:grpSp>
        <p:grpSp>
          <p:nvGrpSpPr>
            <p:cNvPr id="22" name="Group 21"/>
            <p:cNvGrpSpPr/>
            <p:nvPr userDrawn="1"/>
          </p:nvGrpSpPr>
          <p:grpSpPr>
            <a:xfrm>
              <a:off x="3835201" y="7374141"/>
              <a:ext cx="2712559" cy="523073"/>
              <a:chOff x="1805652" y="8294148"/>
              <a:chExt cx="2712559" cy="523073"/>
            </a:xfrm>
          </p:grpSpPr>
          <p:pic>
            <p:nvPicPr>
              <p:cNvPr id="23" name="Picture 22"/>
              <p:cNvPicPr>
                <a:picLocks noChangeAspect="1"/>
              </p:cNvPicPr>
              <p:nvPr userDrawn="1"/>
            </p:nvPicPr>
            <p:blipFill rotWithShape="1">
              <a:blip r:embed="rId11">
                <a:duotone>
                  <a:prstClr val="black"/>
                  <a:schemeClr val="tx2">
                    <a:tint val="45000"/>
                    <a:satMod val="400000"/>
                  </a:schemeClr>
                </a:duotone>
                <a:extLst>
                  <a:ext uri="{BEBA8EAE-BF5A-486C-A8C5-ECC9F3942E4B}">
                    <a14:imgProps xmlns:a14="http://schemas.microsoft.com/office/drawing/2010/main">
                      <a14:imgLayer r:embed="rId12">
                        <a14:imgEffect>
                          <a14:sharpenSoften amount="78000"/>
                        </a14:imgEffect>
                        <a14:imgEffect>
                          <a14:colorTemperature colorTemp="11500"/>
                        </a14:imgEffect>
                        <a14:imgEffect>
                          <a14:saturation sat="235000"/>
                        </a14:imgEffect>
                        <a14:imgEffect>
                          <a14:brightnessContrast bright="11000" contrast="-68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24" name="TextBox 23"/>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smtClean="0">
                    <a:solidFill>
                      <a:srgbClr val="7C8993"/>
                    </a:solidFill>
                    <a:latin typeface="Arial Narrow" charset="0"/>
                    <a:ea typeface="Arial Narrow" charset="0"/>
                    <a:cs typeface="Arial Narrow" charset="0"/>
                  </a:rPr>
                  <a:t>fluig.com</a:t>
                </a:r>
              </a:p>
            </p:txBody>
          </p:sp>
        </p:grpSp>
      </p:grpSp>
      <p:pic>
        <p:nvPicPr>
          <p:cNvPr id="36" name="Picture 7"/>
          <p:cNvPicPr>
            <a:picLocks noChangeAspect="1"/>
          </p:cNvPicPr>
          <p:nvPr userDrawn="1"/>
        </p:nvPicPr>
        <p:blipFill>
          <a:blip r:embed="rId13"/>
          <a:srcRect/>
          <a:stretch>
            <a:fillRect/>
          </a:stretch>
        </p:blipFill>
        <p:spPr bwMode="auto">
          <a:xfrm>
            <a:off x="2248763" y="2365884"/>
            <a:ext cx="1059690" cy="1059687"/>
          </a:xfrm>
          <a:prstGeom prst="rect">
            <a:avLst/>
          </a:prstGeom>
          <a:noFill/>
          <a:ln w="9525">
            <a:noFill/>
            <a:miter lim="800000"/>
            <a:headEnd/>
            <a:tailEnd/>
          </a:ln>
        </p:spPr>
      </p:pic>
      <p:sp>
        <p:nvSpPr>
          <p:cNvPr id="37" name="Text Placeholder 8"/>
          <p:cNvSpPr>
            <a:spLocks noGrp="1"/>
          </p:cNvSpPr>
          <p:nvPr>
            <p:ph type="body" sz="quarter" idx="12" hasCustomPrompt="1"/>
          </p:nvPr>
        </p:nvSpPr>
        <p:spPr>
          <a:xfrm>
            <a:off x="3501468" y="2648330"/>
            <a:ext cx="6287991" cy="440524"/>
          </a:xfrm>
          <a:prstGeom prst="rect">
            <a:avLst/>
          </a:prstGeom>
        </p:spPr>
        <p:txBody>
          <a:bodyPr anchor="t">
            <a:noAutofit/>
          </a:bodyPr>
          <a:lstStyle>
            <a:lvl1pPr marL="0" indent="0" algn="l">
              <a:lnSpc>
                <a:spcPct val="100000"/>
              </a:lnSpc>
              <a:buNone/>
              <a:defRPr sz="2400" b="1" baseline="0">
                <a:solidFill>
                  <a:schemeClr val="accent6"/>
                </a:solidFill>
                <a:latin typeface="Arial Narrow" charset="0"/>
                <a:ea typeface="Arial Narrow" charset="0"/>
                <a:cs typeface="Arial Narrow" charset="0"/>
              </a:defRPr>
            </a:lvl1pPr>
          </a:lstStyle>
          <a:p>
            <a:pPr lvl="0"/>
            <a:r>
              <a:rPr lang="en-US"/>
              <a:t>NOME E ÚLTIMO SOBRENOME</a:t>
            </a:r>
          </a:p>
        </p:txBody>
      </p:sp>
      <p:sp>
        <p:nvSpPr>
          <p:cNvPr id="38" name="Text Placeholder 8"/>
          <p:cNvSpPr>
            <a:spLocks noGrp="1"/>
          </p:cNvSpPr>
          <p:nvPr>
            <p:ph type="body" sz="quarter" idx="13" hasCustomPrompt="1"/>
          </p:nvPr>
        </p:nvSpPr>
        <p:spPr>
          <a:xfrm>
            <a:off x="3501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err="1" smtClean="0"/>
              <a:t>Área</a:t>
            </a:r>
            <a:r>
              <a:rPr lang="en-US" dirty="0" smtClean="0"/>
              <a:t> de </a:t>
            </a:r>
            <a:r>
              <a:rPr lang="en-US" dirty="0" err="1" smtClean="0"/>
              <a:t>atuação</a:t>
            </a:r>
            <a:endParaRPr lang="en-US" dirty="0" smtClean="0"/>
          </a:p>
        </p:txBody>
      </p:sp>
      <p:sp>
        <p:nvSpPr>
          <p:cNvPr id="39" name="Text Placeholder 8"/>
          <p:cNvSpPr>
            <a:spLocks noGrp="1"/>
          </p:cNvSpPr>
          <p:nvPr>
            <p:ph type="body" sz="quarter" idx="14" hasCustomPrompt="1"/>
          </p:nvPr>
        </p:nvSpPr>
        <p:spPr>
          <a:xfrm>
            <a:off x="3501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Contato telefônico</a:t>
            </a:r>
          </a:p>
        </p:txBody>
      </p:sp>
      <p:sp>
        <p:nvSpPr>
          <p:cNvPr id="40" name="Text Placeholder 8"/>
          <p:cNvSpPr>
            <a:spLocks noGrp="1"/>
          </p:cNvSpPr>
          <p:nvPr>
            <p:ph type="body" sz="quarter" idx="15" hasCustomPrompt="1"/>
          </p:nvPr>
        </p:nvSpPr>
        <p:spPr>
          <a:xfrm>
            <a:off x="3501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baseline="0">
                <a:solidFill>
                  <a:schemeClr val="accent6"/>
                </a:solidFill>
                <a:latin typeface="Arial Narrow" charset="0"/>
                <a:ea typeface="Arial Narrow" charset="0"/>
                <a:cs typeface="Arial Narrow" charset="0"/>
              </a:defRPr>
            </a:lvl1pPr>
          </a:lstStyle>
          <a:p>
            <a:pPr lvl="0"/>
            <a:r>
              <a:rPr lang="en-US" dirty="0" smtClean="0"/>
              <a:t>e-mail@totvs.com</a:t>
            </a:r>
          </a:p>
        </p:txBody>
      </p:sp>
      <p:grpSp>
        <p:nvGrpSpPr>
          <p:cNvPr id="33" name="Group 32"/>
          <p:cNvGrpSpPr/>
          <p:nvPr userDrawn="1"/>
        </p:nvGrpSpPr>
        <p:grpSpPr>
          <a:xfrm>
            <a:off x="14040091" y="8377518"/>
            <a:ext cx="2209559" cy="538407"/>
            <a:chOff x="14040091" y="625438"/>
            <a:chExt cx="2209559" cy="538407"/>
          </a:xfrm>
        </p:grpSpPr>
        <p:sp>
          <p:nvSpPr>
            <p:cNvPr id="34" name="Snip Diagonal Corner Rectangle 33"/>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35" name="Snip Diagonal Corner Rectangle 34"/>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
        <p:nvSpPr>
          <p:cNvPr id="49" name="Text Placeholder 3"/>
          <p:cNvSpPr>
            <a:spLocks noGrp="1"/>
          </p:cNvSpPr>
          <p:nvPr>
            <p:ph type="body" sz="quarter" idx="16" hasCustomPrompt="1"/>
          </p:nvPr>
        </p:nvSpPr>
        <p:spPr>
          <a:xfrm>
            <a:off x="10538887" y="529056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Tecnologia + Conhecimento são nosso DNA</a:t>
            </a:r>
          </a:p>
        </p:txBody>
      </p:sp>
      <p:sp>
        <p:nvSpPr>
          <p:cNvPr id="50" name="Text Placeholder 3"/>
          <p:cNvSpPr>
            <a:spLocks noGrp="1"/>
          </p:cNvSpPr>
          <p:nvPr>
            <p:ph type="body" sz="quarter" idx="17" hasCustomPrompt="1"/>
          </p:nvPr>
        </p:nvSpPr>
        <p:spPr>
          <a:xfrm>
            <a:off x="10538888" y="7191603"/>
            <a:ext cx="1442442" cy="435354"/>
          </a:xfrm>
          <a:prstGeom prst="rect">
            <a:avLst/>
          </a:prstGeom>
        </p:spPr>
        <p:txBody>
          <a:bodyPr/>
          <a:lstStyle>
            <a:lvl1pPr marL="0" indent="0">
              <a:buNone/>
              <a:defRPr sz="2800" b="0">
                <a:solidFill>
                  <a:schemeClr val="tx1"/>
                </a:solidFill>
                <a:latin typeface="Arial Narrow" charset="0"/>
                <a:ea typeface="Arial Narrow" charset="0"/>
                <a:cs typeface="Arial Narrow" charset="0"/>
              </a:defRPr>
            </a:lvl1pPr>
          </a:lstStyle>
          <a:p>
            <a:pPr lvl="0"/>
            <a:r>
              <a:rPr lang="pt-BR"/>
              <a:t>#SOMOS</a:t>
            </a:r>
          </a:p>
        </p:txBody>
      </p:sp>
      <p:sp>
        <p:nvSpPr>
          <p:cNvPr id="51" name="Text Placeholder 3"/>
          <p:cNvSpPr>
            <a:spLocks noGrp="1"/>
          </p:cNvSpPr>
          <p:nvPr>
            <p:ph type="body" sz="quarter" idx="18" hasCustomPrompt="1"/>
          </p:nvPr>
        </p:nvSpPr>
        <p:spPr>
          <a:xfrm>
            <a:off x="11806518" y="7191603"/>
            <a:ext cx="3939988" cy="435354"/>
          </a:xfrm>
          <a:prstGeom prst="rect">
            <a:avLst/>
          </a:prstGeom>
        </p:spPr>
        <p:txBody>
          <a:bodyPr/>
          <a:lstStyle>
            <a:lvl1pPr marL="0" indent="0">
              <a:buNone/>
              <a:defRPr sz="2800" b="1">
                <a:solidFill>
                  <a:schemeClr val="tx1"/>
                </a:solidFill>
                <a:latin typeface="Arial Narrow" charset="0"/>
                <a:ea typeface="Arial Narrow" charset="0"/>
                <a:cs typeface="Arial Narrow" charset="0"/>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pt-BR"/>
              <a:t>TOTVERS</a:t>
            </a:r>
          </a:p>
        </p:txBody>
      </p:sp>
      <p:sp>
        <p:nvSpPr>
          <p:cNvPr id="52" name="Text Placeholder 3"/>
          <p:cNvSpPr>
            <a:spLocks noGrp="1"/>
          </p:cNvSpPr>
          <p:nvPr>
            <p:ph type="body" sz="quarter" idx="19" hasCustomPrompt="1"/>
          </p:nvPr>
        </p:nvSpPr>
        <p:spPr>
          <a:xfrm>
            <a:off x="10538887" y="573138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O sucesso do cliente é o nosso sucesso</a:t>
            </a:r>
          </a:p>
        </p:txBody>
      </p:sp>
      <p:sp>
        <p:nvSpPr>
          <p:cNvPr id="53" name="Text Placeholder 3"/>
          <p:cNvSpPr>
            <a:spLocks noGrp="1"/>
          </p:cNvSpPr>
          <p:nvPr>
            <p:ph type="body" sz="quarter" idx="20" hasCustomPrompt="1"/>
          </p:nvPr>
        </p:nvSpPr>
        <p:spPr>
          <a:xfrm>
            <a:off x="10538887" y="6172200"/>
            <a:ext cx="5207620" cy="397546"/>
          </a:xfrm>
          <a:prstGeom prst="rect">
            <a:avLst/>
          </a:prstGeom>
        </p:spPr>
        <p:txBody>
          <a:bodyPr/>
          <a:lstStyle>
            <a:lvl1pPr marL="0" indent="0">
              <a:buNone/>
              <a:defRPr sz="2300" b="1">
                <a:solidFill>
                  <a:schemeClr val="accent3"/>
                </a:solidFill>
                <a:latin typeface="Arial Narrow" charset="0"/>
                <a:ea typeface="Arial Narrow" charset="0"/>
                <a:cs typeface="Arial Narrow" charset="0"/>
              </a:defRPr>
            </a:lvl1pPr>
          </a:lstStyle>
          <a:p>
            <a:pPr lvl="0"/>
            <a:r>
              <a:rPr lang="pt-BR"/>
              <a:t>Valorizamos gente boa que é boa gente</a:t>
            </a:r>
          </a:p>
        </p:txBody>
      </p:sp>
    </p:spTree>
    <p:extLst>
      <p:ext uri="{BB962C8B-B14F-4D97-AF65-F5344CB8AC3E}">
        <p14:creationId xmlns:p14="http://schemas.microsoft.com/office/powerpoint/2010/main" val="1953443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ppt_x</p:attrName>
                                        </p:attrNameLst>
                                      </p:cBhvr>
                                      <p:tavLst>
                                        <p:tav tm="0">
                                          <p:val>
                                            <p:strVal val="#ppt_x+#ppt_w*1.125000"/>
                                          </p:val>
                                        </p:tav>
                                        <p:tav tm="100000">
                                          <p:val>
                                            <p:strVal val="#ppt_x"/>
                                          </p:val>
                                        </p:tav>
                                      </p:tavLst>
                                    </p:anim>
                                    <p:animEffect transition="in" filter="wipe(left)">
                                      <p:cBhvr>
                                        <p:cTn id="12" dur="500"/>
                                        <p:tgtEl>
                                          <p:spTgt spid="7"/>
                                        </p:tgtEl>
                                      </p:cBhvr>
                                    </p:animEffect>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fade">
                                      <p:cBhvr>
                                        <p:cTn id="22" dur="500"/>
                                        <p:tgtEl>
                                          <p:spTgt spid="15">
                                            <p:txEl>
                                              <p:pRg st="0" end="0"/>
                                            </p:txEl>
                                          </p:spTgt>
                                        </p:tgtEl>
                                      </p:cBhvr>
                                    </p:animEffect>
                                  </p:childTnLst>
                                </p:cTn>
                              </p:par>
                              <p:par>
                                <p:cTn id="23" presetID="12" presetClass="entr" presetSubtype="1"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down)">
                                      <p:cBhvr>
                                        <p:cTn id="26" dur="500"/>
                                        <p:tgtEl>
                                          <p:spTgt spid="17"/>
                                        </p:tgtEl>
                                      </p:cBhvr>
                                    </p:animEffect>
                                  </p:childTnLst>
                                </p:cTn>
                              </p:par>
                              <p:par>
                                <p:cTn id="27" presetID="10" presetClass="entr" presetSubtype="0" fill="hold" nodeType="withEffect">
                                  <p:stCondLst>
                                    <p:cond delay="30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37">
                                            <p:txEl>
                                              <p:pRg st="0" end="0"/>
                                            </p:txEl>
                                          </p:spTgt>
                                        </p:tgtEl>
                                        <p:attrNameLst>
                                          <p:attrName>style.visibility</p:attrName>
                                        </p:attrNameLst>
                                      </p:cBhvr>
                                      <p:to>
                                        <p:strVal val="visible"/>
                                      </p:to>
                                    </p:set>
                                    <p:animEffect transition="in" filter="fade">
                                      <p:cBhvr>
                                        <p:cTn id="32" dur="500"/>
                                        <p:tgtEl>
                                          <p:spTgt spid="37">
                                            <p:txEl>
                                              <p:pRg st="0" end="0"/>
                                            </p:txEl>
                                          </p:spTgt>
                                        </p:tgtEl>
                                      </p:cBhvr>
                                    </p:animEffect>
                                  </p:childTnLst>
                                </p:cTn>
                              </p:par>
                              <p:par>
                                <p:cTn id="33" presetID="10" presetClass="entr" presetSubtype="0" fill="hold" grpId="0" nodeType="withEffect">
                                  <p:stCondLst>
                                    <p:cond delay="30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39">
                                            <p:txEl>
                                              <p:pRg st="0" end="0"/>
                                            </p:txEl>
                                          </p:spTgt>
                                        </p:tgtEl>
                                        <p:attrNameLst>
                                          <p:attrName>style.visibility</p:attrName>
                                        </p:attrNameLst>
                                      </p:cBhvr>
                                      <p:to>
                                        <p:strVal val="visible"/>
                                      </p:to>
                                    </p:set>
                                    <p:animEffect transition="in" filter="fade">
                                      <p:cBhvr>
                                        <p:cTn id="38" dur="500"/>
                                        <p:tgtEl>
                                          <p:spTgt spid="39">
                                            <p:txEl>
                                              <p:pRg st="0" end="0"/>
                                            </p:txEl>
                                          </p:spTgt>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40">
                                            <p:txEl>
                                              <p:pRg st="0" end="0"/>
                                            </p:txEl>
                                          </p:spTgt>
                                        </p:tgtEl>
                                        <p:attrNameLst>
                                          <p:attrName>style.visibility</p:attrName>
                                        </p:attrNameLst>
                                      </p:cBhvr>
                                      <p:to>
                                        <p:strVal val="visible"/>
                                      </p:to>
                                    </p:set>
                                    <p:animEffect transition="in" filter="fade">
                                      <p:cBhvr>
                                        <p:cTn id="41" dur="500"/>
                                        <p:tgtEl>
                                          <p:spTgt spid="40">
                                            <p:txEl>
                                              <p:pRg st="0" end="0"/>
                                            </p:txEl>
                                          </p:spTgt>
                                        </p:tgtEl>
                                      </p:cBhvr>
                                    </p:animEffect>
                                  </p:childTnLst>
                                </p:cTn>
                              </p:par>
                              <p:par>
                                <p:cTn id="42" presetID="12" presetClass="entr" presetSubtype="2"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p:tgtEl>
                                          <p:spTgt spid="33"/>
                                        </p:tgtEl>
                                        <p:attrNameLst>
                                          <p:attrName>ppt_x</p:attrName>
                                        </p:attrNameLst>
                                      </p:cBhvr>
                                      <p:tavLst>
                                        <p:tav tm="0">
                                          <p:val>
                                            <p:strVal val="#ppt_x+#ppt_w*1.125000"/>
                                          </p:val>
                                        </p:tav>
                                        <p:tav tm="100000">
                                          <p:val>
                                            <p:strVal val="#ppt_x"/>
                                          </p:val>
                                        </p:tav>
                                      </p:tavLst>
                                    </p:anim>
                                    <p:animEffect transition="in" filter="wipe(left)">
                                      <p:cBhvr>
                                        <p:cTn id="45" dur="500"/>
                                        <p:tgtEl>
                                          <p:spTgt spid="33"/>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49">
                                            <p:txEl>
                                              <p:pRg st="0" end="0"/>
                                            </p:txEl>
                                          </p:spTgt>
                                        </p:tgtEl>
                                        <p:attrNameLst>
                                          <p:attrName>style.visibility</p:attrName>
                                        </p:attrNameLst>
                                      </p:cBhvr>
                                      <p:to>
                                        <p:strVal val="visible"/>
                                      </p:to>
                                    </p:set>
                                    <p:anim calcmode="lin" valueType="num">
                                      <p:cBhvr additive="base">
                                        <p:cTn id="48" dur="500"/>
                                        <p:tgtEl>
                                          <p:spTgt spid="49">
                                            <p:txEl>
                                              <p:pRg st="0" end="0"/>
                                            </p:txEl>
                                          </p:spTgt>
                                        </p:tgtEl>
                                        <p:attrNameLst>
                                          <p:attrName>ppt_x</p:attrName>
                                        </p:attrNameLst>
                                      </p:cBhvr>
                                      <p:tavLst>
                                        <p:tav tm="0">
                                          <p:val>
                                            <p:strVal val="#ppt_x-#ppt_w*1.125000"/>
                                          </p:val>
                                        </p:tav>
                                        <p:tav tm="100000">
                                          <p:val>
                                            <p:strVal val="#ppt_x"/>
                                          </p:val>
                                        </p:tav>
                                      </p:tavLst>
                                    </p:anim>
                                    <p:animEffect transition="in" filter="wipe(right)">
                                      <p:cBhvr>
                                        <p:cTn id="49" dur="500"/>
                                        <p:tgtEl>
                                          <p:spTgt spid="49">
                                            <p:txEl>
                                              <p:pRg st="0" end="0"/>
                                            </p:txEl>
                                          </p:spTgt>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50">
                                            <p:txEl>
                                              <p:pRg st="0" end="0"/>
                                            </p:txEl>
                                          </p:spTgt>
                                        </p:tgtEl>
                                        <p:attrNameLst>
                                          <p:attrName>style.visibility</p:attrName>
                                        </p:attrNameLst>
                                      </p:cBhvr>
                                      <p:to>
                                        <p:strVal val="visible"/>
                                      </p:to>
                                    </p:set>
                                    <p:anim calcmode="lin" valueType="num">
                                      <p:cBhvr additive="base">
                                        <p:cTn id="52" dur="500"/>
                                        <p:tgtEl>
                                          <p:spTgt spid="50">
                                            <p:txEl>
                                              <p:pRg st="0" end="0"/>
                                            </p:txEl>
                                          </p:spTgt>
                                        </p:tgtEl>
                                        <p:attrNameLst>
                                          <p:attrName>ppt_y</p:attrName>
                                        </p:attrNameLst>
                                      </p:cBhvr>
                                      <p:tavLst>
                                        <p:tav tm="0">
                                          <p:val>
                                            <p:strVal val="#ppt_y+#ppt_h*1.125000"/>
                                          </p:val>
                                        </p:tav>
                                        <p:tav tm="100000">
                                          <p:val>
                                            <p:strVal val="#ppt_y"/>
                                          </p:val>
                                        </p:tav>
                                      </p:tavLst>
                                    </p:anim>
                                    <p:animEffect transition="in" filter="wipe(up)">
                                      <p:cBhvr>
                                        <p:cTn id="53" dur="500"/>
                                        <p:tgtEl>
                                          <p:spTgt spid="50">
                                            <p:txEl>
                                              <p:pRg st="0" end="0"/>
                                            </p:txEl>
                                          </p:spTgt>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1">
                                            <p:txEl>
                                              <p:pRg st="0" end="0"/>
                                            </p:txEl>
                                          </p:spTgt>
                                        </p:tgtEl>
                                        <p:attrNameLst>
                                          <p:attrName>style.visibility</p:attrName>
                                        </p:attrNameLst>
                                      </p:cBhvr>
                                      <p:to>
                                        <p:strVal val="visible"/>
                                      </p:to>
                                    </p:set>
                                    <p:anim calcmode="lin" valueType="num">
                                      <p:cBhvr additive="base">
                                        <p:cTn id="56" dur="500"/>
                                        <p:tgtEl>
                                          <p:spTgt spid="51">
                                            <p:txEl>
                                              <p:pRg st="0" end="0"/>
                                            </p:txEl>
                                          </p:spTgt>
                                        </p:tgtEl>
                                        <p:attrNameLst>
                                          <p:attrName>ppt_y</p:attrName>
                                        </p:attrNameLst>
                                      </p:cBhvr>
                                      <p:tavLst>
                                        <p:tav tm="0">
                                          <p:val>
                                            <p:strVal val="#ppt_y-#ppt_h*1.125000"/>
                                          </p:val>
                                        </p:tav>
                                        <p:tav tm="100000">
                                          <p:val>
                                            <p:strVal val="#ppt_y"/>
                                          </p:val>
                                        </p:tav>
                                      </p:tavLst>
                                    </p:anim>
                                    <p:animEffect transition="in" filter="wipe(down)">
                                      <p:cBhvr>
                                        <p:cTn id="57" dur="500"/>
                                        <p:tgtEl>
                                          <p:spTgt spid="51">
                                            <p:txEl>
                                              <p:pRg st="0" end="0"/>
                                            </p:txEl>
                                          </p:spTgt>
                                        </p:tgtEl>
                                      </p:cBhvr>
                                    </p:animEffect>
                                  </p:childTnLst>
                                </p:cTn>
                              </p:par>
                              <p:par>
                                <p:cTn id="58" presetID="12" presetClass="entr" presetSubtype="8" fill="hold" grpId="0" nodeType="withEffect">
                                  <p:stCondLst>
                                    <p:cond delay="150"/>
                                  </p:stCondLst>
                                  <p:childTnLst>
                                    <p:set>
                                      <p:cBhvr>
                                        <p:cTn id="59" dur="1" fill="hold">
                                          <p:stCondLst>
                                            <p:cond delay="0"/>
                                          </p:stCondLst>
                                        </p:cTn>
                                        <p:tgtEl>
                                          <p:spTgt spid="52">
                                            <p:txEl>
                                              <p:pRg st="0" end="0"/>
                                            </p:txEl>
                                          </p:spTgt>
                                        </p:tgtEl>
                                        <p:attrNameLst>
                                          <p:attrName>style.visibility</p:attrName>
                                        </p:attrNameLst>
                                      </p:cBhvr>
                                      <p:to>
                                        <p:strVal val="visible"/>
                                      </p:to>
                                    </p:set>
                                    <p:anim calcmode="lin" valueType="num">
                                      <p:cBhvr additive="base">
                                        <p:cTn id="60" dur="350"/>
                                        <p:tgtEl>
                                          <p:spTgt spid="52">
                                            <p:txEl>
                                              <p:pRg st="0" end="0"/>
                                            </p:txEl>
                                          </p:spTgt>
                                        </p:tgtEl>
                                        <p:attrNameLst>
                                          <p:attrName>ppt_x</p:attrName>
                                        </p:attrNameLst>
                                      </p:cBhvr>
                                      <p:tavLst>
                                        <p:tav tm="0">
                                          <p:val>
                                            <p:strVal val="#ppt_x-#ppt_w*1.125000"/>
                                          </p:val>
                                        </p:tav>
                                        <p:tav tm="100000">
                                          <p:val>
                                            <p:strVal val="#ppt_x"/>
                                          </p:val>
                                        </p:tav>
                                      </p:tavLst>
                                    </p:anim>
                                    <p:animEffect transition="in" filter="wipe(right)">
                                      <p:cBhvr>
                                        <p:cTn id="61" dur="350"/>
                                        <p:tgtEl>
                                          <p:spTgt spid="52">
                                            <p:txEl>
                                              <p:pRg st="0" end="0"/>
                                            </p:txEl>
                                          </p:spTgt>
                                        </p:tgtEl>
                                      </p:cBhvr>
                                    </p:animEffect>
                                  </p:childTnLst>
                                </p:cTn>
                              </p:par>
                              <p:par>
                                <p:cTn id="62" presetID="12" presetClass="entr" presetSubtype="8" fill="hold" grpId="0" nodeType="withEffect">
                                  <p:stCondLst>
                                    <p:cond delay="300"/>
                                  </p:stCondLst>
                                  <p:childTnLst>
                                    <p:set>
                                      <p:cBhvr>
                                        <p:cTn id="63" dur="1" fill="hold">
                                          <p:stCondLst>
                                            <p:cond delay="0"/>
                                          </p:stCondLst>
                                        </p:cTn>
                                        <p:tgtEl>
                                          <p:spTgt spid="53">
                                            <p:txEl>
                                              <p:pRg st="0" end="0"/>
                                            </p:txEl>
                                          </p:spTgt>
                                        </p:tgtEl>
                                        <p:attrNameLst>
                                          <p:attrName>style.visibility</p:attrName>
                                        </p:attrNameLst>
                                      </p:cBhvr>
                                      <p:to>
                                        <p:strVal val="visible"/>
                                      </p:to>
                                    </p:set>
                                    <p:anim calcmode="lin" valueType="num">
                                      <p:cBhvr additive="base">
                                        <p:cTn id="64" dur="200"/>
                                        <p:tgtEl>
                                          <p:spTgt spid="53">
                                            <p:txEl>
                                              <p:pRg st="0" end="0"/>
                                            </p:txEl>
                                          </p:spTgt>
                                        </p:tgtEl>
                                        <p:attrNameLst>
                                          <p:attrName>ppt_x</p:attrName>
                                        </p:attrNameLst>
                                      </p:cBhvr>
                                      <p:tavLst>
                                        <p:tav tm="0">
                                          <p:val>
                                            <p:strVal val="#ppt_x-#ppt_w*1.125000"/>
                                          </p:val>
                                        </p:tav>
                                        <p:tav tm="100000">
                                          <p:val>
                                            <p:strVal val="#ppt_x"/>
                                          </p:val>
                                        </p:tav>
                                      </p:tavLst>
                                    </p:anim>
                                    <p:animEffect transition="in" filter="wipe(right)">
                                      <p:cBhvr>
                                        <p:cTn id="65" dur="200"/>
                                        <p:tgtEl>
                                          <p:spTgt spid="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5" grpId="0" build="p">
        <p:tmplLst>
          <p:tmpl lvl="1">
            <p:tnLst>
              <p:par>
                <p:cTn presetID="10" presetClass="entr" presetSubtype="0" fill="hold" nodeType="withEffect">
                  <p:stCondLst>
                    <p:cond delay="3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37" grpId="0" build="p">
        <p:tmplLst>
          <p:tmpl lvl="1">
            <p:tnLst>
              <p:par>
                <p:cTn presetID="10" presetClass="entr" presetSubtype="0" fill="hold" nodeType="withEffect">
                  <p:stCondLst>
                    <p:cond delay="3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3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3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3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9" grpId="0" build="p">
        <p:tmplLst>
          <p:tmpl lvl="1">
            <p:tnLst>
              <p:par>
                <p:cTn presetID="12" presetClass="entr" presetSubtype="8"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p:tgtEl>
                          <p:spTgt spid="49"/>
                        </p:tgtEl>
                        <p:attrNameLst>
                          <p:attrName>ppt_x</p:attrName>
                        </p:attrNameLst>
                      </p:cBhvr>
                      <p:tavLst>
                        <p:tav tm="0">
                          <p:val>
                            <p:strVal val="#ppt_x-#ppt_w*1.125000"/>
                          </p:val>
                        </p:tav>
                        <p:tav tm="100000">
                          <p:val>
                            <p:strVal val="#ppt_x"/>
                          </p:val>
                        </p:tav>
                      </p:tavLst>
                    </p:anim>
                    <p:animEffect transition="in" filter="wipe(right)">
                      <p:cBhvr>
                        <p:cTn dur="500"/>
                        <p:tgtEl>
                          <p:spTgt spid="49"/>
                        </p:tgtEl>
                      </p:cBhvr>
                    </p:animEffect>
                  </p:childTnLst>
                </p:cTn>
              </p:par>
            </p:tnLst>
          </p:tmpl>
        </p:tmplLst>
      </p:bldP>
      <p:bldP spid="50" grpId="0" build="p">
        <p:tmplLst>
          <p:tmpl lvl="1">
            <p:tnLst>
              <p:par>
                <p:cTn presetID="12" presetClass="entr" presetSubtype="4"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p:tgtEl>
                          <p:spTgt spid="50"/>
                        </p:tgtEl>
                        <p:attrNameLst>
                          <p:attrName>ppt_y</p:attrName>
                        </p:attrNameLst>
                      </p:cBhvr>
                      <p:tavLst>
                        <p:tav tm="0">
                          <p:val>
                            <p:strVal val="#ppt_y+#ppt_h*1.125000"/>
                          </p:val>
                        </p:tav>
                        <p:tav tm="100000">
                          <p:val>
                            <p:strVal val="#ppt_y"/>
                          </p:val>
                        </p:tav>
                      </p:tavLst>
                    </p:anim>
                    <p:animEffect transition="in" filter="wipe(up)">
                      <p:cBhvr>
                        <p:cTn dur="500"/>
                        <p:tgtEl>
                          <p:spTgt spid="50"/>
                        </p:tgtEl>
                      </p:cBhvr>
                    </p:animEffect>
                  </p:childTnLst>
                </p:cTn>
              </p:par>
            </p:tnLst>
          </p:tmpl>
        </p:tmplLst>
      </p:bldP>
      <p:bldP spid="51" grpId="0" build="p">
        <p:tmplLst>
          <p:tmpl lvl="1">
            <p:tnLst>
              <p:par>
                <p:cTn presetID="12" presetClass="entr" presetSubtype="1"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p:tgtEl>
                          <p:spTgt spid="51"/>
                        </p:tgtEl>
                        <p:attrNameLst>
                          <p:attrName>ppt_y</p:attrName>
                        </p:attrNameLst>
                      </p:cBhvr>
                      <p:tavLst>
                        <p:tav tm="0">
                          <p:val>
                            <p:strVal val="#ppt_y-#ppt_h*1.125000"/>
                          </p:val>
                        </p:tav>
                        <p:tav tm="100000">
                          <p:val>
                            <p:strVal val="#ppt_y"/>
                          </p:val>
                        </p:tav>
                      </p:tavLst>
                    </p:anim>
                    <p:animEffect transition="in" filter="wipe(down)">
                      <p:cBhvr>
                        <p:cTn dur="500"/>
                        <p:tgtEl>
                          <p:spTgt spid="51"/>
                        </p:tgtEl>
                      </p:cBhvr>
                    </p:animEffect>
                  </p:childTnLst>
                </p:cTn>
              </p:par>
            </p:tnLst>
          </p:tmpl>
        </p:tmplLst>
      </p:bldP>
      <p:bldP spid="52" grpId="0" build="p">
        <p:tmplLst>
          <p:tmpl lvl="1">
            <p:tnLst>
              <p:par>
                <p:cTn presetID="12" presetClass="entr" presetSubtype="8" fill="hold" nodeType="withEffect">
                  <p:stCondLst>
                    <p:cond delay="1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350"/>
                        <p:tgtEl>
                          <p:spTgt spid="52"/>
                        </p:tgtEl>
                        <p:attrNameLst>
                          <p:attrName>ppt_x</p:attrName>
                        </p:attrNameLst>
                      </p:cBhvr>
                      <p:tavLst>
                        <p:tav tm="0">
                          <p:val>
                            <p:strVal val="#ppt_x-#ppt_w*1.125000"/>
                          </p:val>
                        </p:tav>
                        <p:tav tm="100000">
                          <p:val>
                            <p:strVal val="#ppt_x"/>
                          </p:val>
                        </p:tav>
                      </p:tavLst>
                    </p:anim>
                    <p:animEffect transition="in" filter="wipe(right)">
                      <p:cBhvr>
                        <p:cTn dur="350"/>
                        <p:tgtEl>
                          <p:spTgt spid="52"/>
                        </p:tgtEl>
                      </p:cBhvr>
                    </p:animEffect>
                  </p:childTnLst>
                </p:cTn>
              </p:par>
            </p:tnLst>
          </p:tmpl>
        </p:tmplLst>
      </p:bldP>
      <p:bldP spid="53" grpId="0" build="p">
        <p:tmplLst>
          <p:tmpl lvl="1">
            <p:tnLst>
              <p:par>
                <p:cTn presetID="12" presetClass="entr" presetSubtype="8" fill="hold" nodeType="withEffect">
                  <p:stCondLst>
                    <p:cond delay="3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200"/>
                        <p:tgtEl>
                          <p:spTgt spid="53"/>
                        </p:tgtEl>
                        <p:attrNameLst>
                          <p:attrName>ppt_x</p:attrName>
                        </p:attrNameLst>
                      </p:cBhvr>
                      <p:tavLst>
                        <p:tav tm="0">
                          <p:val>
                            <p:strVal val="#ppt_x-#ppt_w*1.125000"/>
                          </p:val>
                        </p:tav>
                        <p:tav tm="100000">
                          <p:val>
                            <p:strVal val="#ppt_x"/>
                          </p:val>
                        </p:tav>
                      </p:tavLst>
                    </p:anim>
                    <p:animEffect transition="in" filter="wipe(right)">
                      <p:cBhvr>
                        <p:cTn dur="200"/>
                        <p:tgtEl>
                          <p:spTgt spid="53"/>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apa_confidencial">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144" y="5448770"/>
            <a:ext cx="16251938" cy="773609"/>
          </a:xfrm>
          <a:prstGeom prst="rect">
            <a:avLst/>
          </a:prstGeom>
        </p:spPr>
        <p:txBody>
          <a:bodyPr>
            <a:normAutofit/>
          </a:bodyPr>
          <a:lstStyle>
            <a:lvl1pPr marL="0" indent="0" algn="ctr">
              <a:buNone/>
              <a:defRPr sz="5450" b="0" baseline="0">
                <a:solidFill>
                  <a:schemeClr val="accent4"/>
                </a:solidFill>
                <a:latin typeface="Arial Narrow" charset="0"/>
                <a:ea typeface="Arial Narrow" charset="0"/>
                <a:cs typeface="Arial Narrow" charset="0"/>
              </a:defRPr>
            </a:lvl1pPr>
          </a:lstStyle>
          <a:p>
            <a:pPr lvl="0"/>
            <a:r>
              <a:rPr lang="en-US"/>
              <a:t>ESCREVA O TÍTULO DA APRESENTAÇÃO AQUI</a:t>
            </a:r>
            <a:endParaRPr lang="pt-BR"/>
          </a:p>
        </p:txBody>
      </p:sp>
      <p:sp>
        <p:nvSpPr>
          <p:cNvPr id="10" name="Text Placeholder 8"/>
          <p:cNvSpPr>
            <a:spLocks noGrp="1"/>
          </p:cNvSpPr>
          <p:nvPr>
            <p:ph type="body" sz="quarter" idx="11" hasCustomPrompt="1"/>
          </p:nvPr>
        </p:nvSpPr>
        <p:spPr>
          <a:xfrm>
            <a:off x="-1144" y="6675404"/>
            <a:ext cx="16251938" cy="517133"/>
          </a:xfrm>
          <a:prstGeom prst="rect">
            <a:avLst/>
          </a:prstGeom>
        </p:spPr>
        <p:txBody>
          <a:bodyPr>
            <a:normAutofit/>
          </a:bodyPr>
          <a:lstStyle>
            <a:lvl1pPr marL="0" indent="0" algn="ctr">
              <a:buNone/>
              <a:defRPr sz="3200" b="0" baseline="0">
                <a:solidFill>
                  <a:srgbClr val="2E5B72">
                    <a:alpha val="75000"/>
                  </a:srgbClr>
                </a:solidFill>
                <a:latin typeface="Arial Narrow" charset="0"/>
                <a:ea typeface="Arial Narrow" charset="0"/>
                <a:cs typeface="Arial Narrow" charset="0"/>
              </a:defRPr>
            </a:lvl1pPr>
          </a:lstStyle>
          <a:p>
            <a:pPr lvl="0"/>
            <a:r>
              <a:rPr lang="en-US"/>
              <a:t>Insira aqui o subtítulo da apresentação (se houver)</a:t>
            </a:r>
            <a:endParaRPr lang="pt-BR"/>
          </a:p>
        </p:txBody>
      </p:sp>
      <p:cxnSp>
        <p:nvCxnSpPr>
          <p:cNvPr id="14" name="Straight Connector 13"/>
          <p:cNvCxnSpPr/>
          <p:nvPr userDrawn="1"/>
        </p:nvCxnSpPr>
        <p:spPr>
          <a:xfrm flipH="1">
            <a:off x="15422137" y="8509605"/>
            <a:ext cx="827513" cy="0"/>
          </a:xfrm>
          <a:prstGeom prst="line">
            <a:avLst/>
          </a:prstGeom>
          <a:ln>
            <a:solidFill>
              <a:schemeClr val="accent6">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341434" y="2475571"/>
            <a:ext cx="5542156" cy="1918009"/>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ctangle 16"/>
          <p:cNvSpPr/>
          <p:nvPr userDrawn="1"/>
        </p:nvSpPr>
        <p:spPr>
          <a:xfrm>
            <a:off x="5341434" y="2475571"/>
            <a:ext cx="5542156" cy="191800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Straight Connector 17"/>
          <p:cNvCxnSpPr/>
          <p:nvPr userDrawn="1"/>
        </p:nvCxnSpPr>
        <p:spPr>
          <a:xfrm flipH="1">
            <a:off x="10537906" y="2320678"/>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5319132" y="4562497"/>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22" name="Text Placeholder 8"/>
          <p:cNvSpPr>
            <a:spLocks noGrp="1"/>
          </p:cNvSpPr>
          <p:nvPr>
            <p:ph type="body" sz="quarter" idx="12" hasCustomPrompt="1"/>
          </p:nvPr>
        </p:nvSpPr>
        <p:spPr>
          <a:xfrm>
            <a:off x="11644994" y="8254906"/>
            <a:ext cx="3155795" cy="415498"/>
          </a:xfrm>
          <a:prstGeom prst="rect">
            <a:avLst/>
          </a:prstGeom>
        </p:spPr>
        <p:txBody>
          <a:bodyPr/>
          <a:lstStyle>
            <a:lvl1pPr marL="0" indent="0" algn="r">
              <a:buNone/>
              <a:defRPr sz="2100" b="0" baseline="0">
                <a:solidFill>
                  <a:schemeClr val="accent3">
                    <a:alpha val="75000"/>
                  </a:schemeClr>
                </a:solidFill>
                <a:latin typeface="Arial Narrow" charset="0"/>
                <a:ea typeface="Arial Narrow" charset="0"/>
                <a:cs typeface="Arial Narrow" charset="0"/>
              </a:defRPr>
            </a:lvl1pPr>
          </a:lstStyle>
          <a:p>
            <a:pPr lvl="0"/>
            <a:r>
              <a:rPr lang="en-US"/>
              <a:t>Mês</a:t>
            </a:r>
            <a:endParaRPr lang="pt-B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8717" y="2859211"/>
            <a:ext cx="2970166" cy="1191466"/>
          </a:xfrm>
          <a:prstGeom prst="rect">
            <a:avLst/>
          </a:prstGeom>
        </p:spPr>
      </p:pic>
      <p:sp>
        <p:nvSpPr>
          <p:cNvPr id="13" name="Text Placeholder 2"/>
          <p:cNvSpPr>
            <a:spLocks noGrp="1"/>
          </p:cNvSpPr>
          <p:nvPr>
            <p:ph type="body" sz="quarter" idx="13" hasCustomPrompt="1"/>
          </p:nvPr>
        </p:nvSpPr>
        <p:spPr>
          <a:xfrm>
            <a:off x="14610393" y="8254906"/>
            <a:ext cx="880946" cy="419263"/>
          </a:xfrm>
          <a:prstGeom prst="rect">
            <a:avLst/>
          </a:prstGeom>
        </p:spPr>
        <p:txBody>
          <a:bodyPr/>
          <a:lstStyle>
            <a:lvl1pPr marL="0" indent="0" algn="r">
              <a:buNone/>
              <a:defRPr sz="2100" baseline="0">
                <a:solidFill>
                  <a:srgbClr val="7C8993">
                    <a:alpha val="75000"/>
                  </a:srgbClr>
                </a:solidFill>
                <a:latin typeface="Arial Narrow" charset="0"/>
                <a:ea typeface="Arial Narrow" charset="0"/>
                <a:cs typeface="Arial Narrow" charset="0"/>
              </a:defRPr>
            </a:lvl1pPr>
            <a:lvl2pPr marL="457200" indent="0" algn="r">
              <a:buNone/>
              <a:defRPr sz="2100">
                <a:latin typeface="Arial Narrow" charset="0"/>
                <a:ea typeface="Arial Narrow" charset="0"/>
                <a:cs typeface="Arial Narrow" charset="0"/>
              </a:defRPr>
            </a:lvl2pPr>
            <a:lvl3pPr marL="914400" indent="0" algn="r">
              <a:buNone/>
              <a:defRPr sz="2100">
                <a:latin typeface="Arial Narrow" charset="0"/>
                <a:ea typeface="Arial Narrow" charset="0"/>
                <a:cs typeface="Arial Narrow" charset="0"/>
              </a:defRPr>
            </a:lvl3pPr>
            <a:lvl4pPr marL="1371600" indent="0" algn="r">
              <a:buNone/>
              <a:defRPr sz="2100">
                <a:latin typeface="Arial Narrow" charset="0"/>
                <a:ea typeface="Arial Narrow" charset="0"/>
                <a:cs typeface="Arial Narrow" charset="0"/>
              </a:defRPr>
            </a:lvl4pPr>
            <a:lvl5pPr marL="1828800" indent="0" algn="r">
              <a:buNone/>
              <a:defRPr sz="2100">
                <a:latin typeface="Arial Narrow" charset="0"/>
                <a:ea typeface="Arial Narrow" charset="0"/>
                <a:cs typeface="Arial Narrow" charset="0"/>
              </a:defRPr>
            </a:lvl5pPr>
          </a:lstStyle>
          <a:p>
            <a:pPr lvl="0"/>
            <a:r>
              <a:rPr lang="pt-BR"/>
              <a:t>• 2017</a:t>
            </a:r>
          </a:p>
        </p:txBody>
      </p:sp>
      <p:sp>
        <p:nvSpPr>
          <p:cNvPr id="12" name="TextBox 11"/>
          <p:cNvSpPr txBox="1"/>
          <p:nvPr userDrawn="1"/>
        </p:nvSpPr>
        <p:spPr>
          <a:xfrm>
            <a:off x="6322779" y="8329958"/>
            <a:ext cx="3601806" cy="292388"/>
          </a:xfrm>
          <a:prstGeom prst="rect">
            <a:avLst/>
          </a:prstGeom>
          <a:noFill/>
        </p:spPr>
        <p:txBody>
          <a:bodyPr wrap="square" rtlCol="0">
            <a:spAutoFit/>
          </a:bodyPr>
          <a:lstStyle/>
          <a:p>
            <a:pPr algn="ctr"/>
            <a:r>
              <a:rPr lang="pt-BR" sz="1300">
                <a:solidFill>
                  <a:srgbClr val="4A5C61">
                    <a:alpha val="75000"/>
                  </a:srgbClr>
                </a:solidFill>
                <a:latin typeface="Arial Narrow" charset="0"/>
                <a:ea typeface="Arial Narrow" charset="0"/>
                <a:cs typeface="Arial Narrow" charset="0"/>
              </a:rPr>
              <a:t>TOTVS – Todos os direitos reservados</a:t>
            </a:r>
          </a:p>
        </p:txBody>
      </p:sp>
      <p:grpSp>
        <p:nvGrpSpPr>
          <p:cNvPr id="2" name="Group 1"/>
          <p:cNvGrpSpPr/>
          <p:nvPr userDrawn="1"/>
        </p:nvGrpSpPr>
        <p:grpSpPr>
          <a:xfrm>
            <a:off x="13581589" y="625438"/>
            <a:ext cx="2668061" cy="538407"/>
            <a:chOff x="13581589" y="625438"/>
            <a:chExt cx="2668061" cy="538407"/>
          </a:xfrm>
        </p:grpSpPr>
        <p:sp>
          <p:nvSpPr>
            <p:cNvPr id="15" name="Snip Diagonal Corner Rectangle 14"/>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9" name="Snip Diagonal Corner Rectangle 18"/>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CONFIDENCIAL</a:t>
              </a:r>
            </a:p>
          </p:txBody>
        </p:sp>
      </p:grpSp>
    </p:spTree>
    <p:extLst>
      <p:ext uri="{BB962C8B-B14F-4D97-AF65-F5344CB8AC3E}">
        <p14:creationId xmlns:p14="http://schemas.microsoft.com/office/powerpoint/2010/main" val="154823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17"/>
                                        </p:tgtEl>
                                        <p:attrNameLst>
                                          <p:attrName>style.visibility</p:attrName>
                                        </p:attrNameLst>
                                      </p:cBhvr>
                                      <p:to>
                                        <p:strVal val="visible"/>
                                      </p:to>
                                    </p:set>
                                    <p:animEffect transition="in" filter="strips(downLeft)">
                                      <p:cBhvr>
                                        <p:cTn id="10" dur="500"/>
                                        <p:tgtEl>
                                          <p:spTgt spid="17"/>
                                        </p:tgtEl>
                                      </p:cBhvr>
                                    </p:animEffect>
                                  </p:childTnLst>
                                </p:cTn>
                              </p:par>
                              <p:par>
                                <p:cTn id="11" presetID="10" presetClass="entr" presetSubtype="0" fill="hold" nodeType="withEffect">
                                  <p:stCondLst>
                                    <p:cond delay="100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8" presetClass="entr" presetSubtype="6"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strips(downRight)">
                                      <p:cBhvr>
                                        <p:cTn id="16" dur="500"/>
                                        <p:tgtEl>
                                          <p:spTgt spid="16"/>
                                        </p:tgtEl>
                                      </p:cBhvr>
                                    </p:animEffect>
                                  </p:childTnLst>
                                </p:cTn>
                              </p:par>
                              <p:par>
                                <p:cTn id="17" presetID="26" presetClass="emph" presetSubtype="0" repeatCount="5000" fill="hold" nodeType="withEffect">
                                  <p:stCondLst>
                                    <p:cond delay="1000"/>
                                  </p:stCondLst>
                                  <p:childTnLst>
                                    <p:animEffect transition="out" filter="fade">
                                      <p:cBhvr>
                                        <p:cTn id="18" dur="500" tmFilter="0, 0; .2, .5; .8, .5; 1, 0"/>
                                        <p:tgtEl>
                                          <p:spTgt spid="18"/>
                                        </p:tgtEl>
                                      </p:cBhvr>
                                    </p:animEffect>
                                    <p:animScale>
                                      <p:cBhvr>
                                        <p:cTn id="19" dur="250" autoRev="1" fill="hold"/>
                                        <p:tgtEl>
                                          <p:spTgt spid="18"/>
                                        </p:tgtEl>
                                      </p:cBhvr>
                                      <p:by x="105000" y="105000"/>
                                    </p:animScale>
                                  </p:childTnLst>
                                </p:cTn>
                              </p:par>
                              <p:par>
                                <p:cTn id="20" presetID="26" presetClass="emph" presetSubtype="0" repeatCount="5000" fill="hold" nodeType="withEffect">
                                  <p:stCondLst>
                                    <p:cond delay="1500"/>
                                  </p:stCondLst>
                                  <p:childTnLst>
                                    <p:animEffect transition="out" filter="fade">
                                      <p:cBhvr>
                                        <p:cTn id="21" dur="500" tmFilter="0, 0; .2, .5; .8, .5; 1, 0"/>
                                        <p:tgtEl>
                                          <p:spTgt spid="20"/>
                                        </p:tgtEl>
                                      </p:cBhvr>
                                    </p:animEffect>
                                    <p:animScale>
                                      <p:cBhvr>
                                        <p:cTn id="22" dur="250" autoRev="1" fill="hold"/>
                                        <p:tgtEl>
                                          <p:spTgt spid="20"/>
                                        </p:tgtEl>
                                      </p:cBhvr>
                                      <p:by x="105000" y="105000"/>
                                    </p:animScale>
                                  </p:childTnLst>
                                </p:cTn>
                              </p:par>
                              <p:par>
                                <p:cTn id="23" presetID="42" presetClass="entr" presetSubtype="0" fill="hold" grpId="0" nodeType="withEffect">
                                  <p:stCondLst>
                                    <p:cond delay="50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fade">
                                      <p:cBhvr>
                                        <p:cTn id="25" dur="700"/>
                                        <p:tgtEl>
                                          <p:spTgt spid="9">
                                            <p:txEl>
                                              <p:pRg st="0" end="0"/>
                                            </p:txEl>
                                          </p:spTgt>
                                        </p:tgtEl>
                                      </p:cBhvr>
                                    </p:animEffect>
                                    <p:anim calcmode="lin" valueType="num">
                                      <p:cBhvr>
                                        <p:cTn id="26" dur="7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7" dur="700" fill="hold"/>
                                        <p:tgtEl>
                                          <p:spTgt spid="9">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fade">
                                      <p:cBhvr>
                                        <p:cTn id="30" dur="1000"/>
                                        <p:tgtEl>
                                          <p:spTgt spid="10">
                                            <p:txEl>
                                              <p:pRg st="0" end="0"/>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2" presetClass="entr" presetSubtype="2" fill="hold" nodeType="withEffect">
                                  <p:stCondLst>
                                    <p:cond delay="50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p:tgtEl>
                                          <p:spTgt spid="2"/>
                                        </p:tgtEl>
                                        <p:attrNameLst>
                                          <p:attrName>ppt_x</p:attrName>
                                        </p:attrNameLst>
                                      </p:cBhvr>
                                      <p:tavLst>
                                        <p:tav tm="0">
                                          <p:val>
                                            <p:strVal val="#ppt_x+#ppt_w*1.125000"/>
                                          </p:val>
                                        </p:tav>
                                        <p:tav tm="100000">
                                          <p:val>
                                            <p:strVal val="#ppt_x"/>
                                          </p:val>
                                        </p:tav>
                                      </p:tavLst>
                                    </p:anim>
                                    <p:animEffect transition="in" filter="wipe(left)">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42" presetClass="entr" presetSubtype="0" fill="hold" nodeType="withEffect" nodePh="1">
                  <p:stCondLst>
                    <p:cond delay="500"/>
                  </p:stCondLst>
                  <p:childTnLst>
                    <p:set>
                      <p:cBhvr>
                        <p:cTn dur="1" fill="hold">
                          <p:stCondLst>
                            <p:cond delay="0"/>
                          </p:stCondLst>
                        </p:cTn>
                        <p:tgtEl>
                          <p:spTgt spid="9"/>
                        </p:tgtEl>
                        <p:attrNameLst>
                          <p:attrName>style.visibility</p:attrName>
                        </p:attrNameLst>
                      </p:cBhvr>
                      <p:to>
                        <p:strVal val="visible"/>
                      </p:to>
                    </p:set>
                    <p:animEffect transition="in" filter="fade">
                      <p:cBhvr>
                        <p:cTn dur="700"/>
                        <p:tgtEl>
                          <p:spTgt spid="9"/>
                        </p:tgtEl>
                      </p:cBhvr>
                    </p:animEffect>
                    <p:anim calcmode="lin" valueType="num">
                      <p:cBhvr>
                        <p:cTn dur="700" fill="hold"/>
                        <p:tgtEl>
                          <p:spTgt spid="9"/>
                        </p:tgtEl>
                        <p:attrNameLst>
                          <p:attrName>ppt_x</p:attrName>
                        </p:attrNameLst>
                      </p:cBhvr>
                      <p:tavLst>
                        <p:tav tm="0">
                          <p:val>
                            <p:strVal val="#ppt_x"/>
                          </p:val>
                        </p:tav>
                        <p:tav tm="100000">
                          <p:val>
                            <p:strVal val="#ppt_x"/>
                          </p:val>
                        </p:tav>
                      </p:tavLst>
                    </p:anim>
                    <p:anim calcmode="lin" valueType="num">
                      <p:cBhvr>
                        <p:cTn dur="7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16" grpId="0" animBg="1"/>
      <p:bldP spid="17"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pa_interno">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144" y="5448770"/>
            <a:ext cx="16251938" cy="773609"/>
          </a:xfrm>
          <a:prstGeom prst="rect">
            <a:avLst/>
          </a:prstGeom>
        </p:spPr>
        <p:txBody>
          <a:bodyPr>
            <a:normAutofit/>
          </a:bodyPr>
          <a:lstStyle>
            <a:lvl1pPr marL="0" indent="0" algn="ctr">
              <a:buNone/>
              <a:defRPr sz="5450" b="0" baseline="0">
                <a:solidFill>
                  <a:schemeClr val="accent4"/>
                </a:solidFill>
                <a:latin typeface="Arial Narrow" charset="0"/>
                <a:ea typeface="Arial Narrow" charset="0"/>
                <a:cs typeface="Arial Narrow" charset="0"/>
              </a:defRPr>
            </a:lvl1pPr>
          </a:lstStyle>
          <a:p>
            <a:pPr lvl="0"/>
            <a:r>
              <a:rPr lang="en-US"/>
              <a:t>ESCREVA O TÍTULO DA APRESENTAÇÃO AQUI</a:t>
            </a:r>
            <a:endParaRPr lang="pt-BR"/>
          </a:p>
        </p:txBody>
      </p:sp>
      <p:sp>
        <p:nvSpPr>
          <p:cNvPr id="10" name="Text Placeholder 8"/>
          <p:cNvSpPr>
            <a:spLocks noGrp="1"/>
          </p:cNvSpPr>
          <p:nvPr>
            <p:ph type="body" sz="quarter" idx="11" hasCustomPrompt="1"/>
          </p:nvPr>
        </p:nvSpPr>
        <p:spPr>
          <a:xfrm>
            <a:off x="-1144" y="6675404"/>
            <a:ext cx="16251938" cy="517133"/>
          </a:xfrm>
          <a:prstGeom prst="rect">
            <a:avLst/>
          </a:prstGeom>
        </p:spPr>
        <p:txBody>
          <a:bodyPr>
            <a:normAutofit/>
          </a:bodyPr>
          <a:lstStyle>
            <a:lvl1pPr marL="0" indent="0" algn="ctr">
              <a:buNone/>
              <a:defRPr sz="3200" b="0" baseline="0">
                <a:solidFill>
                  <a:srgbClr val="2E5B72">
                    <a:alpha val="75000"/>
                  </a:srgbClr>
                </a:solidFill>
                <a:latin typeface="Arial Narrow" charset="0"/>
                <a:ea typeface="Arial Narrow" charset="0"/>
                <a:cs typeface="Arial Narrow" charset="0"/>
              </a:defRPr>
            </a:lvl1pPr>
          </a:lstStyle>
          <a:p>
            <a:pPr lvl="0"/>
            <a:r>
              <a:rPr lang="en-US"/>
              <a:t>Insira aqui o subtítulo da apresentação (se houver)</a:t>
            </a:r>
            <a:endParaRPr lang="pt-BR"/>
          </a:p>
        </p:txBody>
      </p:sp>
      <p:cxnSp>
        <p:nvCxnSpPr>
          <p:cNvPr id="14" name="Straight Connector 13"/>
          <p:cNvCxnSpPr/>
          <p:nvPr userDrawn="1"/>
        </p:nvCxnSpPr>
        <p:spPr>
          <a:xfrm flipH="1">
            <a:off x="15422137" y="8509605"/>
            <a:ext cx="827513" cy="0"/>
          </a:xfrm>
          <a:prstGeom prst="line">
            <a:avLst/>
          </a:prstGeom>
          <a:ln>
            <a:solidFill>
              <a:schemeClr val="accent6">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341434" y="2475571"/>
            <a:ext cx="5542156" cy="1918009"/>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ctangle 16"/>
          <p:cNvSpPr/>
          <p:nvPr userDrawn="1"/>
        </p:nvSpPr>
        <p:spPr>
          <a:xfrm>
            <a:off x="5341434" y="2475571"/>
            <a:ext cx="5542156" cy="191800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Straight Connector 17"/>
          <p:cNvCxnSpPr/>
          <p:nvPr userDrawn="1"/>
        </p:nvCxnSpPr>
        <p:spPr>
          <a:xfrm flipH="1">
            <a:off x="10537906" y="2320678"/>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5319132" y="4562497"/>
            <a:ext cx="356835" cy="0"/>
          </a:xfrm>
          <a:prstGeom prst="line">
            <a:avLst/>
          </a:prstGeom>
          <a:ln w="38100">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22" name="Text Placeholder 8"/>
          <p:cNvSpPr>
            <a:spLocks noGrp="1"/>
          </p:cNvSpPr>
          <p:nvPr>
            <p:ph type="body" sz="quarter" idx="12" hasCustomPrompt="1"/>
          </p:nvPr>
        </p:nvSpPr>
        <p:spPr>
          <a:xfrm>
            <a:off x="11644994" y="8254906"/>
            <a:ext cx="3155795" cy="415498"/>
          </a:xfrm>
          <a:prstGeom prst="rect">
            <a:avLst/>
          </a:prstGeom>
        </p:spPr>
        <p:txBody>
          <a:bodyPr/>
          <a:lstStyle>
            <a:lvl1pPr marL="0" indent="0" algn="r">
              <a:buNone/>
              <a:defRPr sz="2100" b="0" baseline="0">
                <a:solidFill>
                  <a:schemeClr val="accent3">
                    <a:alpha val="75000"/>
                  </a:schemeClr>
                </a:solidFill>
                <a:latin typeface="Arial Narrow" charset="0"/>
                <a:ea typeface="Arial Narrow" charset="0"/>
                <a:cs typeface="Arial Narrow" charset="0"/>
              </a:defRPr>
            </a:lvl1pPr>
          </a:lstStyle>
          <a:p>
            <a:pPr lvl="0"/>
            <a:r>
              <a:rPr lang="en-US"/>
              <a:t>Mês</a:t>
            </a:r>
            <a:endParaRPr lang="pt-B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8717" y="2859211"/>
            <a:ext cx="2970166" cy="1191466"/>
          </a:xfrm>
          <a:prstGeom prst="rect">
            <a:avLst/>
          </a:prstGeom>
        </p:spPr>
      </p:pic>
      <p:sp>
        <p:nvSpPr>
          <p:cNvPr id="13" name="Text Placeholder 2"/>
          <p:cNvSpPr>
            <a:spLocks noGrp="1"/>
          </p:cNvSpPr>
          <p:nvPr>
            <p:ph type="body" sz="quarter" idx="13" hasCustomPrompt="1"/>
          </p:nvPr>
        </p:nvSpPr>
        <p:spPr>
          <a:xfrm>
            <a:off x="14610393" y="8254906"/>
            <a:ext cx="880946" cy="419263"/>
          </a:xfrm>
          <a:prstGeom prst="rect">
            <a:avLst/>
          </a:prstGeom>
        </p:spPr>
        <p:txBody>
          <a:bodyPr/>
          <a:lstStyle>
            <a:lvl1pPr marL="0" indent="0" algn="r">
              <a:buNone/>
              <a:defRPr sz="2100" baseline="0">
                <a:solidFill>
                  <a:srgbClr val="7C8993">
                    <a:alpha val="75000"/>
                  </a:srgbClr>
                </a:solidFill>
                <a:latin typeface="Arial Narrow" charset="0"/>
                <a:ea typeface="Arial Narrow" charset="0"/>
                <a:cs typeface="Arial Narrow" charset="0"/>
              </a:defRPr>
            </a:lvl1pPr>
            <a:lvl2pPr marL="457200" indent="0" algn="r">
              <a:buNone/>
              <a:defRPr sz="2100">
                <a:latin typeface="Arial Narrow" charset="0"/>
                <a:ea typeface="Arial Narrow" charset="0"/>
                <a:cs typeface="Arial Narrow" charset="0"/>
              </a:defRPr>
            </a:lvl2pPr>
            <a:lvl3pPr marL="914400" indent="0" algn="r">
              <a:buNone/>
              <a:defRPr sz="2100">
                <a:latin typeface="Arial Narrow" charset="0"/>
                <a:ea typeface="Arial Narrow" charset="0"/>
                <a:cs typeface="Arial Narrow" charset="0"/>
              </a:defRPr>
            </a:lvl3pPr>
            <a:lvl4pPr marL="1371600" indent="0" algn="r">
              <a:buNone/>
              <a:defRPr sz="2100">
                <a:latin typeface="Arial Narrow" charset="0"/>
                <a:ea typeface="Arial Narrow" charset="0"/>
                <a:cs typeface="Arial Narrow" charset="0"/>
              </a:defRPr>
            </a:lvl4pPr>
            <a:lvl5pPr marL="1828800" indent="0" algn="r">
              <a:buNone/>
              <a:defRPr sz="2100">
                <a:latin typeface="Arial Narrow" charset="0"/>
                <a:ea typeface="Arial Narrow" charset="0"/>
                <a:cs typeface="Arial Narrow" charset="0"/>
              </a:defRPr>
            </a:lvl5pPr>
          </a:lstStyle>
          <a:p>
            <a:pPr lvl="0"/>
            <a:r>
              <a:rPr lang="pt-BR"/>
              <a:t>• 2017</a:t>
            </a:r>
          </a:p>
        </p:txBody>
      </p:sp>
      <p:sp>
        <p:nvSpPr>
          <p:cNvPr id="12" name="TextBox 11"/>
          <p:cNvSpPr txBox="1"/>
          <p:nvPr userDrawn="1"/>
        </p:nvSpPr>
        <p:spPr>
          <a:xfrm>
            <a:off x="6322779" y="8329958"/>
            <a:ext cx="3601806" cy="292388"/>
          </a:xfrm>
          <a:prstGeom prst="rect">
            <a:avLst/>
          </a:prstGeom>
          <a:noFill/>
        </p:spPr>
        <p:txBody>
          <a:bodyPr wrap="square" rtlCol="0">
            <a:spAutoFit/>
          </a:bodyPr>
          <a:lstStyle/>
          <a:p>
            <a:pPr algn="ctr"/>
            <a:r>
              <a:rPr lang="pt-BR" sz="1300">
                <a:solidFill>
                  <a:srgbClr val="4A5C61">
                    <a:alpha val="75000"/>
                  </a:srgbClr>
                </a:solidFill>
                <a:latin typeface="Arial Narrow" charset="0"/>
                <a:ea typeface="Arial Narrow" charset="0"/>
                <a:cs typeface="Arial Narrow" charset="0"/>
              </a:rPr>
              <a:t>TOTVS – Todos os direitos reservados</a:t>
            </a:r>
          </a:p>
        </p:txBody>
      </p:sp>
      <p:grpSp>
        <p:nvGrpSpPr>
          <p:cNvPr id="15" name="Group 14"/>
          <p:cNvGrpSpPr/>
          <p:nvPr userDrawn="1"/>
        </p:nvGrpSpPr>
        <p:grpSpPr>
          <a:xfrm>
            <a:off x="14040091" y="625438"/>
            <a:ext cx="2209559" cy="538407"/>
            <a:chOff x="14040091" y="625438"/>
            <a:chExt cx="2209559" cy="538407"/>
          </a:xfrm>
        </p:grpSpPr>
        <p:sp>
          <p:nvSpPr>
            <p:cNvPr id="19" name="Snip Diagonal Corner Rectangle 18"/>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21" name="Snip Diagonal Corner Rectangle 20"/>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latin typeface="Arial Narrow" charset="0"/>
                  <a:ea typeface="Arial Narrow" charset="0"/>
                  <a:cs typeface="Arial Narrow" charset="0"/>
                </a:rPr>
                <a:t>USO INTERNO</a:t>
              </a:r>
            </a:p>
          </p:txBody>
        </p:sp>
      </p:grpSp>
    </p:spTree>
    <p:extLst>
      <p:ext uri="{BB962C8B-B14F-4D97-AF65-F5344CB8AC3E}">
        <p14:creationId xmlns:p14="http://schemas.microsoft.com/office/powerpoint/2010/main" val="760313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17"/>
                                        </p:tgtEl>
                                        <p:attrNameLst>
                                          <p:attrName>style.visibility</p:attrName>
                                        </p:attrNameLst>
                                      </p:cBhvr>
                                      <p:to>
                                        <p:strVal val="visible"/>
                                      </p:to>
                                    </p:set>
                                    <p:animEffect transition="in" filter="strips(downLeft)">
                                      <p:cBhvr>
                                        <p:cTn id="10" dur="500"/>
                                        <p:tgtEl>
                                          <p:spTgt spid="17"/>
                                        </p:tgtEl>
                                      </p:cBhvr>
                                    </p:animEffect>
                                  </p:childTnLst>
                                </p:cTn>
                              </p:par>
                              <p:par>
                                <p:cTn id="11" presetID="10" presetClass="entr" presetSubtype="0" fill="hold" nodeType="withEffect">
                                  <p:stCondLst>
                                    <p:cond delay="100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8" presetClass="entr" presetSubtype="6"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strips(downRight)">
                                      <p:cBhvr>
                                        <p:cTn id="16" dur="500"/>
                                        <p:tgtEl>
                                          <p:spTgt spid="16"/>
                                        </p:tgtEl>
                                      </p:cBhvr>
                                    </p:animEffect>
                                  </p:childTnLst>
                                </p:cTn>
                              </p:par>
                              <p:par>
                                <p:cTn id="17" presetID="26" presetClass="emph" presetSubtype="0" repeatCount="5000" fill="hold" nodeType="withEffect">
                                  <p:stCondLst>
                                    <p:cond delay="1000"/>
                                  </p:stCondLst>
                                  <p:childTnLst>
                                    <p:animEffect transition="out" filter="fade">
                                      <p:cBhvr>
                                        <p:cTn id="18" dur="500" tmFilter="0, 0; .2, .5; .8, .5; 1, 0"/>
                                        <p:tgtEl>
                                          <p:spTgt spid="18"/>
                                        </p:tgtEl>
                                      </p:cBhvr>
                                    </p:animEffect>
                                    <p:animScale>
                                      <p:cBhvr>
                                        <p:cTn id="19" dur="250" autoRev="1" fill="hold"/>
                                        <p:tgtEl>
                                          <p:spTgt spid="18"/>
                                        </p:tgtEl>
                                      </p:cBhvr>
                                      <p:by x="105000" y="105000"/>
                                    </p:animScale>
                                  </p:childTnLst>
                                </p:cTn>
                              </p:par>
                              <p:par>
                                <p:cTn id="20" presetID="26" presetClass="emph" presetSubtype="0" repeatCount="5000" fill="hold" nodeType="withEffect">
                                  <p:stCondLst>
                                    <p:cond delay="1500"/>
                                  </p:stCondLst>
                                  <p:childTnLst>
                                    <p:animEffect transition="out" filter="fade">
                                      <p:cBhvr>
                                        <p:cTn id="21" dur="500" tmFilter="0, 0; .2, .5; .8, .5; 1, 0"/>
                                        <p:tgtEl>
                                          <p:spTgt spid="20"/>
                                        </p:tgtEl>
                                      </p:cBhvr>
                                    </p:animEffect>
                                    <p:animScale>
                                      <p:cBhvr>
                                        <p:cTn id="22" dur="250" autoRev="1" fill="hold"/>
                                        <p:tgtEl>
                                          <p:spTgt spid="20"/>
                                        </p:tgtEl>
                                      </p:cBhvr>
                                      <p:by x="105000" y="105000"/>
                                    </p:animScale>
                                  </p:childTnLst>
                                </p:cTn>
                              </p:par>
                              <p:par>
                                <p:cTn id="23" presetID="42" presetClass="entr" presetSubtype="0" fill="hold" grpId="0" nodeType="withEffect">
                                  <p:stCondLst>
                                    <p:cond delay="50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fade">
                                      <p:cBhvr>
                                        <p:cTn id="25" dur="700"/>
                                        <p:tgtEl>
                                          <p:spTgt spid="9">
                                            <p:txEl>
                                              <p:pRg st="0" end="0"/>
                                            </p:txEl>
                                          </p:spTgt>
                                        </p:tgtEl>
                                      </p:cBhvr>
                                    </p:animEffect>
                                    <p:anim calcmode="lin" valueType="num">
                                      <p:cBhvr>
                                        <p:cTn id="26" dur="7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7" dur="700" fill="hold"/>
                                        <p:tgtEl>
                                          <p:spTgt spid="9">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fade">
                                      <p:cBhvr>
                                        <p:cTn id="30" dur="1000"/>
                                        <p:tgtEl>
                                          <p:spTgt spid="10">
                                            <p:txEl>
                                              <p:pRg st="0" end="0"/>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2" presetClass="entr" presetSubtype="2" fill="hold" nodeType="withEffect">
                                  <p:stCondLst>
                                    <p:cond delay="5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ppt_x</p:attrName>
                                        </p:attrNameLst>
                                      </p:cBhvr>
                                      <p:tavLst>
                                        <p:tav tm="0">
                                          <p:val>
                                            <p:strVal val="#ppt_x+#ppt_w*1.125000"/>
                                          </p:val>
                                        </p:tav>
                                        <p:tav tm="100000">
                                          <p:val>
                                            <p:strVal val="#ppt_x"/>
                                          </p:val>
                                        </p:tav>
                                      </p:tavLst>
                                    </p:anim>
                                    <p:animEffect transition="in" filter="wipe(left)">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42" presetClass="entr" presetSubtype="0" fill="hold" nodeType="withEffect" nodePh="1">
                  <p:stCondLst>
                    <p:cond delay="500"/>
                  </p:stCondLst>
                  <p:childTnLst>
                    <p:set>
                      <p:cBhvr>
                        <p:cTn dur="1" fill="hold">
                          <p:stCondLst>
                            <p:cond delay="0"/>
                          </p:stCondLst>
                        </p:cTn>
                        <p:tgtEl>
                          <p:spTgt spid="9"/>
                        </p:tgtEl>
                        <p:attrNameLst>
                          <p:attrName>style.visibility</p:attrName>
                        </p:attrNameLst>
                      </p:cBhvr>
                      <p:to>
                        <p:strVal val="visible"/>
                      </p:to>
                    </p:set>
                    <p:animEffect transition="in" filter="fade">
                      <p:cBhvr>
                        <p:cTn dur="700"/>
                        <p:tgtEl>
                          <p:spTgt spid="9"/>
                        </p:tgtEl>
                      </p:cBhvr>
                    </p:animEffect>
                    <p:anim calcmode="lin" valueType="num">
                      <p:cBhvr>
                        <p:cTn dur="700" fill="hold"/>
                        <p:tgtEl>
                          <p:spTgt spid="9"/>
                        </p:tgtEl>
                        <p:attrNameLst>
                          <p:attrName>ppt_x</p:attrName>
                        </p:attrNameLst>
                      </p:cBhvr>
                      <p:tavLst>
                        <p:tav tm="0">
                          <p:val>
                            <p:strVal val="#ppt_x"/>
                          </p:val>
                        </p:tav>
                        <p:tav tm="100000">
                          <p:val>
                            <p:strVal val="#ppt_x"/>
                          </p:val>
                        </p:tav>
                      </p:tavLst>
                    </p:anim>
                    <p:anim calcmode="lin" valueType="num">
                      <p:cBhvr>
                        <p:cTn dur="7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16" grpId="0" animBg="1"/>
      <p:bldP spid="17"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spTree>
    <p:extLst>
      <p:ext uri="{BB962C8B-B14F-4D97-AF65-F5344CB8AC3E}">
        <p14:creationId xmlns:p14="http://schemas.microsoft.com/office/powerpoint/2010/main" val="2752302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slideLayout" Target="../slideLayouts/slideLayout46.xml"/><Relationship Id="rId1" Type="http://schemas.openxmlformats.org/officeDocument/2006/relationships/slideLayout" Target="../slideLayouts/slideLayout45.xml"/><Relationship Id="rId5" Type="http://schemas.openxmlformats.org/officeDocument/2006/relationships/theme" Target="../theme/theme10.xml"/><Relationship Id="rId4" Type="http://schemas.openxmlformats.org/officeDocument/2006/relationships/slideLayout" Target="../slideLayouts/slideLayout48.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image" Target="../media/image13.png"/><Relationship Id="rId5" Type="http://schemas.openxmlformats.org/officeDocument/2006/relationships/theme" Target="../theme/theme11.xml"/><Relationship Id="rId4" Type="http://schemas.openxmlformats.org/officeDocument/2006/relationships/slideLayout" Target="../slideLayouts/slideLayout52.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image" Target="../media/image14.png"/><Relationship Id="rId5" Type="http://schemas.openxmlformats.org/officeDocument/2006/relationships/theme" Target="../theme/theme12.xml"/><Relationship Id="rId4" Type="http://schemas.openxmlformats.org/officeDocument/2006/relationships/slideLayout" Target="../slideLayouts/slideLayout56.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59.xml"/><Relationship Id="rId7" Type="http://schemas.openxmlformats.org/officeDocument/2006/relationships/image" Target="../media/image16.png"/><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theme" Target="../theme/theme13.xml"/><Relationship Id="rId4" Type="http://schemas.openxmlformats.org/officeDocument/2006/relationships/slideLayout" Target="../slideLayouts/slideLayout60.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5.png"/><Relationship Id="rId4" Type="http://schemas.openxmlformats.org/officeDocument/2006/relationships/slideLayout" Target="../slideLayouts/slideLayout15.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theme" Target="../theme/theme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8.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theme" Target="../theme/theme5.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9.png"/><Relationship Id="rId5" Type="http://schemas.openxmlformats.org/officeDocument/2006/relationships/theme" Target="../theme/theme6.xml"/><Relationship Id="rId4" Type="http://schemas.openxmlformats.org/officeDocument/2006/relationships/slideLayout" Target="../slideLayouts/slideLayout32.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10.png"/><Relationship Id="rId5" Type="http://schemas.openxmlformats.org/officeDocument/2006/relationships/theme" Target="../theme/theme7.xml"/><Relationship Id="rId4"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9.xml"/><Relationship Id="rId7" Type="http://schemas.openxmlformats.org/officeDocument/2006/relationships/image" Target="../media/image4.png"/><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11.jpeg"/><Relationship Id="rId5" Type="http://schemas.openxmlformats.org/officeDocument/2006/relationships/theme" Target="../theme/theme8.xml"/><Relationship Id="rId4" Type="http://schemas.openxmlformats.org/officeDocument/2006/relationships/slideLayout" Target="../slideLayouts/slideLayout40.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image" Target="../media/image12.png"/><Relationship Id="rId5" Type="http://schemas.openxmlformats.org/officeDocument/2006/relationships/theme" Target="../theme/theme9.xml"/><Relationship Id="rId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 id="2147483716" r:id="rId2"/>
    <p:sldLayoutId id="2147483718" r:id="rId3"/>
    <p:sldLayoutId id="2147483720"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4262718" cy="9144000"/>
          </a:xfrm>
          <a:prstGeom prst="rect">
            <a:avLst/>
          </a:prstGeom>
          <a:solidFill>
            <a:srgbClr val="395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395966"/>
              </a:solidFill>
            </a:endParaRPr>
          </a:p>
        </p:txBody>
      </p:sp>
      <p:sp>
        <p:nvSpPr>
          <p:cNvPr id="10" name="TextBox 9"/>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chemeClr val="bg1">
                    <a:alpha val="65000"/>
                  </a:schemeClr>
                </a:solidFill>
                <a:latin typeface="Arial Narrow" charset="0"/>
                <a:ea typeface="Arial Narrow" charset="0"/>
                <a:cs typeface="Arial Narrow" charset="0"/>
              </a:rPr>
              <a:pPr/>
              <a:t>‹nº›</a:t>
            </a:fld>
            <a:endParaRPr lang="pt-BR" sz="1600" b="1">
              <a:solidFill>
                <a:schemeClr val="bg1">
                  <a:alpha val="65000"/>
                </a:schemeClr>
              </a:solidFill>
              <a:latin typeface="Arial Narrow" charset="0"/>
              <a:ea typeface="Arial Narrow" charset="0"/>
              <a:cs typeface="Arial Narrow" charset="0"/>
            </a:endParaRPr>
          </a:p>
        </p:txBody>
      </p:sp>
      <p:sp>
        <p:nvSpPr>
          <p:cNvPr id="4" name="Rectangle 3"/>
          <p:cNvSpPr/>
          <p:nvPr userDrawn="1"/>
        </p:nvSpPr>
        <p:spPr>
          <a:xfrm>
            <a:off x="4123765" y="0"/>
            <a:ext cx="152400" cy="9144000"/>
          </a:xfrm>
          <a:prstGeom prst="rect">
            <a:avLst/>
          </a:prstGeom>
          <a:solidFill>
            <a:srgbClr val="ED9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395966"/>
              </a:solidFill>
            </a:endParaRPr>
          </a:p>
        </p:txBody>
      </p:sp>
    </p:spTree>
    <p:extLst>
      <p:ext uri="{BB962C8B-B14F-4D97-AF65-F5344CB8AC3E}">
        <p14:creationId xmlns:p14="http://schemas.microsoft.com/office/powerpoint/2010/main" val="1527622954"/>
      </p:ext>
    </p:extLst>
  </p:cSld>
  <p:clrMap bg1="lt1" tx1="dk1" bg2="lt2" tx2="dk2" accent1="accent1" accent2="accent2" accent3="accent3" accent4="accent4" accent5="accent5" accent6="accent6" hlink="hlink" folHlink="folHlink"/>
  <p:sldLayoutIdLst>
    <p:sldLayoutId id="2147483688" r:id="rId1"/>
    <p:sldLayoutId id="2147483751" r:id="rId2"/>
    <p:sldLayoutId id="2147483752" r:id="rId3"/>
    <p:sldLayoutId id="2147483753"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6249650" cy="9148808"/>
          </a:xfrm>
          <a:prstGeom prst="rect">
            <a:avLst/>
          </a:prstGeom>
        </p:spPr>
      </p:pic>
      <p:sp>
        <p:nvSpPr>
          <p:cNvPr id="8" name="TextBox 7"/>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56E1DE">
                    <a:alpha val="65000"/>
                  </a:srgbClr>
                </a:solidFill>
                <a:latin typeface="Arial Narrow" charset="0"/>
                <a:ea typeface="Arial Narrow" charset="0"/>
                <a:cs typeface="Arial Narrow" charset="0"/>
              </a:rPr>
              <a:pPr/>
              <a:t>‹nº›</a:t>
            </a:fld>
            <a:endParaRPr lang="pt-BR" sz="1600" b="1">
              <a:solidFill>
                <a:srgbClr val="56E1D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653377373"/>
      </p:ext>
    </p:extLst>
  </p:cSld>
  <p:clrMap bg1="lt1" tx1="dk1" bg2="lt2" tx2="dk2" accent1="accent1" accent2="accent2" accent3="accent3" accent4="accent4" accent5="accent5" accent6="accent6" hlink="hlink" folHlink="folHlink"/>
  <p:sldLayoutIdLst>
    <p:sldLayoutId id="2147483696" r:id="rId1"/>
    <p:sldLayoutId id="2147483754" r:id="rId2"/>
    <p:sldLayoutId id="2147483755" r:id="rId3"/>
    <p:sldLayoutId id="214748375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6249650" cy="9142712"/>
          </a:xfrm>
          <a:prstGeom prst="rect">
            <a:avLst/>
          </a:prstGeom>
        </p:spPr>
      </p:pic>
      <p:sp>
        <p:nvSpPr>
          <p:cNvPr id="7" name="TextBox 6"/>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chemeClr val="bg1">
                    <a:alpha val="65000"/>
                  </a:schemeClr>
                </a:solidFill>
                <a:latin typeface="Arial Narrow" charset="0"/>
                <a:ea typeface="Arial Narrow" charset="0"/>
                <a:cs typeface="Arial Narrow" charset="0"/>
              </a:rPr>
              <a:pPr/>
              <a:t>‹nº›</a:t>
            </a:fld>
            <a:endParaRPr lang="pt-BR" sz="1600" b="1">
              <a:solidFill>
                <a:schemeClr val="bg1">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 id="2147483757" r:id="rId2"/>
    <p:sldLayoutId id="2147483758" r:id="rId3"/>
    <p:sldLayoutId id="2147483759"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0"/>
            <a:ext cx="6157732" cy="9148808"/>
          </a:xfrm>
          <a:prstGeom prst="rect">
            <a:avLst/>
          </a:prstGeom>
          <a:solidFill>
            <a:srgbClr val="EF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EFF0F4"/>
              </a:solidFill>
            </a:endParaRPr>
          </a:p>
        </p:txBody>
      </p:sp>
      <p:pic>
        <p:nvPicPr>
          <p:cNvPr id="9" name="Picture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6249648" cy="9148808"/>
          </a:xfrm>
          <a:prstGeom prst="rect">
            <a:avLst/>
          </a:prstGeom>
        </p:spPr>
      </p:pic>
      <p:sp>
        <p:nvSpPr>
          <p:cNvPr id="8" name="TextBox 7"/>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pic>
        <p:nvPicPr>
          <p:cNvPr id="12" name="Picture 11"/>
          <p:cNvPicPr>
            <a:picLocks noChangeAspect="1"/>
          </p:cNvPicPr>
          <p:nvPr userDrawn="1"/>
        </p:nvPicPr>
        <p:blipFill rotWithShape="1">
          <a:blip r:embed="rId7">
            <a:extLst>
              <a:ext uri="{28A0092B-C50C-407E-A947-70E740481C1C}">
                <a14:useLocalDpi xmlns:a14="http://schemas.microsoft.com/office/drawing/2010/main" val="0"/>
              </a:ext>
            </a:extLst>
          </a:blip>
          <a:srcRect l="64820"/>
          <a:stretch/>
        </p:blipFill>
        <p:spPr>
          <a:xfrm>
            <a:off x="10532961" y="0"/>
            <a:ext cx="5716687" cy="9148808"/>
          </a:xfrm>
          <a:prstGeom prst="rect">
            <a:avLst/>
          </a:prstGeom>
        </p:spPr>
      </p:pic>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 id="2147483760" r:id="rId2"/>
    <p:sldLayoutId id="2147483761" r:id="rId3"/>
    <p:sldLayoutId id="214748376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ppt_w*0.70"/>
                                          </p:val>
                                        </p:tav>
                                        <p:tav tm="100000">
                                          <p:val>
                                            <p:strVal val="#ppt_w"/>
                                          </p:val>
                                        </p:tav>
                                      </p:tavLst>
                                    </p:anim>
                                    <p:anim calcmode="lin" valueType="num">
                                      <p:cBhvr>
                                        <p:cTn id="8" dur="500" fill="hold"/>
                                        <p:tgtEl>
                                          <p:spTgt spid="10"/>
                                        </p:tgtEl>
                                        <p:attrNameLst>
                                          <p:attrName>ppt_h</p:attrName>
                                        </p:attrNameLst>
                                      </p:cBhvr>
                                      <p:tavLst>
                                        <p:tav tm="0">
                                          <p:val>
                                            <p:strVal val="#ppt_h"/>
                                          </p:val>
                                        </p:tav>
                                        <p:tav tm="100000">
                                          <p:val>
                                            <p:strVal val="#ppt_h"/>
                                          </p:val>
                                        </p:tav>
                                      </p:tavLst>
                                    </p:anim>
                                    <p:animEffect transition="in" filter="fade">
                                      <p:cBhvr>
                                        <p:cTn id="9" dur="500"/>
                                        <p:tgtEl>
                                          <p:spTgt spid="10"/>
                                        </p:tgtEl>
                                      </p:cBhvr>
                                    </p:animEffect>
                                  </p:childTnLst>
                                </p:cTn>
                              </p:par>
                              <p:par>
                                <p:cTn id="10" presetID="2" presetClass="entr" presetSubtype="2"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6249650" cy="9142712"/>
          </a:xfrm>
          <a:prstGeom prst="rect">
            <a:avLst/>
          </a:prstGeom>
        </p:spPr>
      </p:pic>
      <p:sp>
        <p:nvSpPr>
          <p:cNvPr id="4" name="TextBox 3"/>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 id="2147483712" r:id="rId2"/>
    <p:sldLayoutId id="2147483724" r:id="rId3"/>
    <p:sldLayoutId id="2147483726" r:id="rId4"/>
    <p:sldLayoutId id="2147483767" r:id="rId5"/>
    <p:sldLayoutId id="2147483768" r:id="rId6"/>
    <p:sldLayoutId id="2147483769" r:id="rId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16249650" cy="9142712"/>
          </a:xfrm>
          <a:prstGeom prst="rect">
            <a:avLst/>
          </a:prstGeom>
        </p:spPr>
      </p:pic>
      <p:sp>
        <p:nvSpPr>
          <p:cNvPr id="4" name="TextBox 3"/>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 id="2147483728" r:id="rId2"/>
    <p:sldLayoutId id="2147483732" r:id="rId3"/>
    <p:sldLayoutId id="2147483730" r:id="rId4"/>
    <p:sldLayoutId id="2147483763" r:id="rId5"/>
    <p:sldLayoutId id="2147483764" r:id="rId6"/>
    <p:sldLayoutId id="2147483765" r:id="rId7"/>
    <p:sldLayoutId id="2147483766"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 y="0"/>
            <a:ext cx="16249646" cy="9142712"/>
          </a:xfrm>
          <a:prstGeom prst="rect">
            <a:avLst/>
          </a:prstGeom>
        </p:spPr>
      </p:pic>
      <p:sp>
        <p:nvSpPr>
          <p:cNvPr id="4" name="TextBox 3"/>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56E1DE">
                    <a:alpha val="65000"/>
                  </a:srgbClr>
                </a:solidFill>
                <a:latin typeface="Arial Narrow" charset="0"/>
                <a:ea typeface="Arial Narrow" charset="0"/>
                <a:cs typeface="Arial Narrow" charset="0"/>
              </a:rPr>
              <a:pPr/>
              <a:t>‹nº›</a:t>
            </a:fld>
            <a:endParaRPr lang="pt-BR" sz="1600" b="1">
              <a:solidFill>
                <a:srgbClr val="56E1D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 id="2147483733" r:id="rId2"/>
    <p:sldLayoutId id="2147483734" r:id="rId3"/>
    <p:sldLayoutId id="2147483735"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0"/>
            <a:ext cx="16251938" cy="9144000"/>
          </a:xfrm>
          <a:prstGeom prst="rect">
            <a:avLst/>
          </a:prstGeom>
        </p:spPr>
      </p:pic>
      <p:sp>
        <p:nvSpPr>
          <p:cNvPr id="6" name="TextBox 5"/>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accent4">
                    <a:alpha val="65000"/>
                  </a:schemeClr>
                </a:solidFill>
                <a:latin typeface="Arial Narrow" charset="0"/>
                <a:ea typeface="Arial Narrow" charset="0"/>
                <a:cs typeface="Arial Narrow" charset="0"/>
              </a:rPr>
              <a:pPr/>
              <a:t>‹nº›</a:t>
            </a:fld>
            <a:endParaRPr lang="pt-BR" sz="1600" b="1">
              <a:solidFill>
                <a:schemeClr val="accent4">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 id="2147483736" r:id="rId2"/>
    <p:sldLayoutId id="2147483737" r:id="rId3"/>
    <p:sldLayoutId id="2147483738" r:id="rId4"/>
    <p:sldLayoutId id="2147483770"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6249650" cy="9142712"/>
          </a:xfrm>
          <a:prstGeom prst="rect">
            <a:avLst/>
          </a:prstGeom>
        </p:spPr>
      </p:pic>
      <p:sp>
        <p:nvSpPr>
          <p:cNvPr id="4" name="TextBox 3"/>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accent6">
                    <a:alpha val="65000"/>
                  </a:schemeClr>
                </a:solidFill>
                <a:latin typeface="Arial Narrow" charset="0"/>
                <a:ea typeface="Arial Narrow" charset="0"/>
                <a:cs typeface="Arial Narrow" charset="0"/>
              </a:rPr>
              <a:pPr/>
              <a:t>‹nº›</a:t>
            </a:fld>
            <a:endParaRPr lang="pt-BR" sz="1600" b="1">
              <a:solidFill>
                <a:schemeClr val="accent6">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 id="2147483739" r:id="rId2"/>
    <p:sldLayoutId id="2147483740" r:id="rId3"/>
    <p:sldLayoutId id="2147483741" r:id="rId4"/>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6249650" cy="9142712"/>
          </a:xfrm>
          <a:prstGeom prst="rect">
            <a:avLst/>
          </a:prstGeom>
        </p:spPr>
      </p:pic>
      <p:sp>
        <p:nvSpPr>
          <p:cNvPr id="4" name="TextBox 3"/>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bg1">
                    <a:alpha val="65000"/>
                  </a:schemeClr>
                </a:solidFill>
                <a:latin typeface="Arial Narrow" charset="0"/>
                <a:ea typeface="Arial Narrow" charset="0"/>
                <a:cs typeface="Arial Narrow" charset="0"/>
              </a:rPr>
              <a:pPr/>
              <a:t>‹nº›</a:t>
            </a:fld>
            <a:endParaRPr lang="pt-BR" sz="1600" b="1">
              <a:solidFill>
                <a:schemeClr val="bg1">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2124898138"/>
      </p:ext>
    </p:extLst>
  </p:cSld>
  <p:clrMap bg1="lt1" tx1="dk1" bg2="lt2" tx2="dk2" accent1="accent1" accent2="accent2" accent3="accent3" accent4="accent4" accent5="accent5" accent6="accent6" hlink="hlink" folHlink="folHlink"/>
  <p:sldLayoutIdLst>
    <p:sldLayoutId id="2147483683" r:id="rId1"/>
    <p:sldLayoutId id="2147483742" r:id="rId2"/>
    <p:sldLayoutId id="2147483743" r:id="rId3"/>
    <p:sldLayoutId id="2147483744"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m 1"/>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0" y="-1"/>
            <a:ext cx="16230836" cy="9144001"/>
          </a:xfrm>
          <a:prstGeom prst="rect">
            <a:avLst/>
          </a:prstGeom>
        </p:spPr>
      </p:pic>
      <p:sp>
        <p:nvSpPr>
          <p:cNvPr id="9" name="TextBox 8"/>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accent4">
                    <a:alpha val="65000"/>
                  </a:schemeClr>
                </a:solidFill>
                <a:latin typeface="Arial Narrow" charset="0"/>
                <a:ea typeface="Arial Narrow" charset="0"/>
                <a:cs typeface="Arial Narrow" charset="0"/>
              </a:rPr>
              <a:pPr/>
              <a:t>‹nº›</a:t>
            </a:fld>
            <a:endParaRPr lang="pt-BR" sz="1600" b="1">
              <a:solidFill>
                <a:schemeClr val="accent4">
                  <a:alpha val="65000"/>
                </a:schemeClr>
              </a:solidFill>
              <a:latin typeface="Arial Narrow" charset="0"/>
              <a:ea typeface="Arial Narrow" charset="0"/>
              <a:cs typeface="Arial Narrow" charset="0"/>
            </a:endParaRPr>
          </a:p>
        </p:txBody>
      </p:sp>
      <p:pic>
        <p:nvPicPr>
          <p:cNvPr id="5"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Tree>
    <p:extLst>
      <p:ext uri="{BB962C8B-B14F-4D97-AF65-F5344CB8AC3E}">
        <p14:creationId xmlns:p14="http://schemas.microsoft.com/office/powerpoint/2010/main" val="1272469786"/>
      </p:ext>
    </p:extLst>
  </p:cSld>
  <p:clrMap bg1="lt1" tx1="dk1" bg2="lt2" tx2="dk2" accent1="accent1" accent2="accent2" accent3="accent3" accent4="accent4" accent5="accent5" accent6="accent6" hlink="hlink" folHlink="folHlink"/>
  <p:sldLayoutIdLst>
    <p:sldLayoutId id="2147483714" r:id="rId1"/>
    <p:sldLayoutId id="2147483745" r:id="rId2"/>
    <p:sldLayoutId id="2147483746" r:id="rId3"/>
    <p:sldLayoutId id="2147483747"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6251938" cy="9144000"/>
          </a:xfrm>
          <a:prstGeom prst="rect">
            <a:avLst/>
          </a:prstGeom>
        </p:spPr>
      </p:pic>
      <p:sp>
        <p:nvSpPr>
          <p:cNvPr id="8" name="TextBox 7"/>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0C9ABE">
                    <a:alpha val="65000"/>
                  </a:srgbClr>
                </a:solidFill>
                <a:latin typeface="Arial Narrow" charset="0"/>
                <a:ea typeface="Arial Narrow" charset="0"/>
                <a:cs typeface="Arial Narrow" charset="0"/>
              </a:rPr>
              <a:pPr/>
              <a:t>‹nº›</a:t>
            </a:fld>
            <a:endParaRPr lang="pt-BR" sz="1600" b="1">
              <a:solidFill>
                <a:srgbClr val="0C9AB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48" r:id="rId2"/>
    <p:sldLayoutId id="2147483749" r:id="rId3"/>
    <p:sldLayoutId id="2147483750"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0"/>
          </p:nvPr>
        </p:nvSpPr>
        <p:spPr/>
        <p:txBody>
          <a:bodyPr>
            <a:normAutofit lnSpcReduction="10000"/>
          </a:bodyPr>
          <a:lstStyle/>
          <a:p>
            <a:r>
              <a:rPr lang="pt-BR" dirty="0"/>
              <a:t>Workshop </a:t>
            </a:r>
            <a:r>
              <a:rPr lang="pt-BR" dirty="0" smtClean="0"/>
              <a:t>V12 – </a:t>
            </a:r>
            <a:r>
              <a:rPr lang="pt-BR" dirty="0" smtClean="0"/>
              <a:t>Férias Coletivas</a:t>
            </a:r>
            <a:endParaRPr lang="pt-BR" dirty="0"/>
          </a:p>
        </p:txBody>
      </p:sp>
      <p:sp>
        <p:nvSpPr>
          <p:cNvPr id="15" name="Text Placeholder 14"/>
          <p:cNvSpPr>
            <a:spLocks noGrp="1"/>
          </p:cNvSpPr>
          <p:nvPr>
            <p:ph type="body" sz="quarter" idx="11"/>
          </p:nvPr>
        </p:nvSpPr>
        <p:spPr/>
        <p:txBody>
          <a:bodyPr>
            <a:normAutofit lnSpcReduction="10000"/>
          </a:bodyPr>
          <a:lstStyle/>
          <a:p>
            <a:r>
              <a:rPr lang="pt-BR" dirty="0" smtClean="0"/>
              <a:t>Microsiga Protheus – Equipe de Atendimento</a:t>
            </a:r>
            <a:endParaRPr lang="pt-BR" dirty="0"/>
          </a:p>
        </p:txBody>
      </p:sp>
      <p:sp>
        <p:nvSpPr>
          <p:cNvPr id="16" name="Text Placeholder 15"/>
          <p:cNvSpPr>
            <a:spLocks noGrp="1"/>
          </p:cNvSpPr>
          <p:nvPr>
            <p:ph type="body" sz="quarter" idx="12"/>
          </p:nvPr>
        </p:nvSpPr>
        <p:spPr/>
        <p:txBody>
          <a:bodyPr/>
          <a:lstStyle/>
          <a:p>
            <a:r>
              <a:rPr lang="pt-BR" dirty="0" smtClean="0"/>
              <a:t>Dezembro /</a:t>
            </a:r>
            <a:endParaRPr lang="pt-BR" dirty="0"/>
          </a:p>
        </p:txBody>
      </p:sp>
      <p:sp>
        <p:nvSpPr>
          <p:cNvPr id="17" name="Text Placeholder 16"/>
          <p:cNvSpPr>
            <a:spLocks noGrp="1"/>
          </p:cNvSpPr>
          <p:nvPr>
            <p:ph type="body" sz="quarter" idx="13"/>
          </p:nvPr>
        </p:nvSpPr>
        <p:spPr/>
        <p:txBody>
          <a:bodyPr/>
          <a:lstStyle/>
          <a:p>
            <a:r>
              <a:rPr lang="pt-BR" dirty="0" smtClean="0"/>
              <a:t>2017</a:t>
            </a:r>
          </a:p>
          <a:p>
            <a:endParaRPr lang="pt-BR" dirty="0"/>
          </a:p>
        </p:txBody>
      </p:sp>
    </p:spTree>
    <p:extLst>
      <p:ext uri="{BB962C8B-B14F-4D97-AF65-F5344CB8AC3E}">
        <p14:creationId xmlns:p14="http://schemas.microsoft.com/office/powerpoint/2010/main" val="498777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p:txBody>
          <a:bodyPr/>
          <a:lstStyle/>
          <a:p>
            <a:pPr lvl="0"/>
            <a:r>
              <a:rPr lang="pt-BR" dirty="0"/>
              <a:t>Programação de Férias X Controle de Dias de Direito</a:t>
            </a:r>
            <a:endParaRPr lang="en-US" dirty="0"/>
          </a:p>
          <a:p>
            <a:endParaRPr lang="pt-BR" dirty="0"/>
          </a:p>
        </p:txBody>
      </p:sp>
      <p:sp>
        <p:nvSpPr>
          <p:cNvPr id="5" name="Espaço Reservado para Conteúdo 4"/>
          <p:cNvSpPr>
            <a:spLocks noGrp="1"/>
          </p:cNvSpPr>
          <p:nvPr>
            <p:ph sz="quarter" idx="11"/>
          </p:nvPr>
        </p:nvSpPr>
        <p:spPr/>
        <p:txBody>
          <a:bodyPr/>
          <a:lstStyle/>
          <a:p>
            <a:pPr marL="0" indent="0" algn="just">
              <a:buNone/>
            </a:pPr>
            <a:r>
              <a:rPr lang="pt-BR" sz="2500" b="0" dirty="0" smtClean="0"/>
              <a:t>Na versão 11 </a:t>
            </a:r>
            <a:r>
              <a:rPr lang="pt-BR" sz="2500" b="0" dirty="0"/>
              <a:t>era </a:t>
            </a:r>
            <a:r>
              <a:rPr lang="pt-BR" sz="2500" b="0" dirty="0" smtClean="0"/>
              <a:t>possível programar o Período de Férias Atual e dividi-lo em até 3 períodos de 10 dias ou como melhor desejasse.</a:t>
            </a:r>
          </a:p>
          <a:p>
            <a:pPr marL="0" indent="0">
              <a:buNone/>
            </a:pPr>
            <a:endParaRPr lang="pt-BR" sz="2500" dirty="0" smtClean="0"/>
          </a:p>
          <a:p>
            <a:pPr marL="0" indent="0">
              <a:buNone/>
            </a:pPr>
            <a:r>
              <a:rPr lang="pt-BR" sz="2500" dirty="0" smtClean="0"/>
              <a:t>Campos de Programação de Férias</a:t>
            </a:r>
            <a:endParaRPr lang="pt-BR" sz="2500" dirty="0"/>
          </a:p>
          <a:p>
            <a:pPr marL="0" indent="0">
              <a:buNone/>
            </a:pPr>
            <a:endParaRPr lang="pt-BR" sz="2500" dirty="0" smtClean="0"/>
          </a:p>
        </p:txBody>
      </p:sp>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5454" y="4504827"/>
            <a:ext cx="11182460" cy="3137398"/>
          </a:xfrm>
          <a:prstGeom prst="rect">
            <a:avLst/>
          </a:prstGeom>
        </p:spPr>
      </p:pic>
    </p:spTree>
    <p:extLst>
      <p:ext uri="{BB962C8B-B14F-4D97-AF65-F5344CB8AC3E}">
        <p14:creationId xmlns:p14="http://schemas.microsoft.com/office/powerpoint/2010/main" val="604687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p:txBody>
          <a:bodyPr/>
          <a:lstStyle/>
          <a:p>
            <a:pPr lvl="0"/>
            <a:r>
              <a:rPr lang="pt-BR" dirty="0"/>
              <a:t>Programação de Férias X Controle de Dias de Direito</a:t>
            </a:r>
            <a:endParaRPr lang="en-US" dirty="0"/>
          </a:p>
          <a:p>
            <a:endParaRPr lang="pt-BR" dirty="0"/>
          </a:p>
        </p:txBody>
      </p:sp>
      <p:sp>
        <p:nvSpPr>
          <p:cNvPr id="5" name="Espaço Reservado para Conteúdo 4"/>
          <p:cNvSpPr>
            <a:spLocks noGrp="1"/>
          </p:cNvSpPr>
          <p:nvPr>
            <p:ph sz="quarter" idx="11"/>
          </p:nvPr>
        </p:nvSpPr>
        <p:spPr/>
        <p:txBody>
          <a:bodyPr/>
          <a:lstStyle/>
          <a:p>
            <a:pPr marL="0" indent="0" algn="just">
              <a:buNone/>
            </a:pPr>
            <a:r>
              <a:rPr lang="pt-BR" sz="2500" b="0" dirty="0"/>
              <a:t>N</a:t>
            </a:r>
            <a:r>
              <a:rPr lang="pt-BR" sz="2500" b="0" dirty="0" smtClean="0"/>
              <a:t>a versão 12 temos no Controle de Dias de Direito, todo histórico dos períodos Ativos, Prescritos e Pagos. Também são demonstrados os próximos períodos já iniciados e seus Status.</a:t>
            </a:r>
          </a:p>
          <a:p>
            <a:pPr marL="0" indent="0">
              <a:buNone/>
            </a:pPr>
            <a:endParaRPr lang="pt-BR" sz="2500" dirty="0"/>
          </a:p>
          <a:p>
            <a:pPr marL="0" indent="0">
              <a:buNone/>
            </a:pPr>
            <a:endParaRPr lang="pt-BR" sz="2500" dirty="0"/>
          </a:p>
          <a:p>
            <a:pPr marL="0" indent="0">
              <a:buNone/>
            </a:pPr>
            <a:endParaRPr lang="pt-BR" sz="2500" dirty="0" smtClean="0"/>
          </a:p>
          <a:p>
            <a:pPr marL="0" indent="0">
              <a:buNone/>
            </a:pPr>
            <a:endParaRPr lang="pt-BR" sz="2500" dirty="0" smtClean="0"/>
          </a:p>
          <a:p>
            <a:pPr marL="0" indent="0">
              <a:buNone/>
            </a:pPr>
            <a:endParaRPr lang="pt-BR" sz="2500" dirty="0" smtClean="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7481" y="3799341"/>
            <a:ext cx="10678497" cy="3581174"/>
          </a:xfrm>
          <a:prstGeom prst="rect">
            <a:avLst/>
          </a:prstGeom>
        </p:spPr>
      </p:pic>
    </p:spTree>
    <p:extLst>
      <p:ext uri="{BB962C8B-B14F-4D97-AF65-F5344CB8AC3E}">
        <p14:creationId xmlns:p14="http://schemas.microsoft.com/office/powerpoint/2010/main" val="2473385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smtClean="0"/>
              <a:t>02.2</a:t>
            </a:r>
            <a:endParaRPr lang="pt-BR" dirty="0"/>
          </a:p>
        </p:txBody>
      </p:sp>
      <p:sp>
        <p:nvSpPr>
          <p:cNvPr id="5" name="Espaço Reservado para Texto 4"/>
          <p:cNvSpPr>
            <a:spLocks noGrp="1"/>
          </p:cNvSpPr>
          <p:nvPr>
            <p:ph type="body" sz="quarter" idx="11"/>
          </p:nvPr>
        </p:nvSpPr>
        <p:spPr/>
        <p:txBody>
          <a:bodyPr>
            <a:normAutofit/>
          </a:bodyPr>
          <a:lstStyle/>
          <a:p>
            <a:pPr marL="457200" lvl="1" indent="0" algn="r">
              <a:buNone/>
            </a:pPr>
            <a:r>
              <a:rPr lang="en-US" sz="6000" dirty="0" err="1">
                <a:solidFill>
                  <a:srgbClr val="4A5C61"/>
                </a:solidFill>
              </a:rPr>
              <a:t>Parâmetros</a:t>
            </a:r>
            <a:r>
              <a:rPr lang="en-US" sz="6000" dirty="0">
                <a:solidFill>
                  <a:srgbClr val="4A5C61"/>
                </a:solidFill>
              </a:rPr>
              <a:t> x</a:t>
            </a:r>
            <a:r>
              <a:rPr lang="en-US" sz="6000" dirty="0" smtClean="0">
                <a:solidFill>
                  <a:srgbClr val="4A5C61"/>
                </a:solidFill>
              </a:rPr>
              <a:t> </a:t>
            </a:r>
            <a:r>
              <a:rPr lang="en-US" sz="6000" dirty="0" err="1">
                <a:solidFill>
                  <a:srgbClr val="4A5C61"/>
                </a:solidFill>
              </a:rPr>
              <a:t>Cadastro</a:t>
            </a:r>
            <a:r>
              <a:rPr lang="en-US" sz="6000" dirty="0">
                <a:solidFill>
                  <a:srgbClr val="4A5C61"/>
                </a:solidFill>
              </a:rPr>
              <a:t> de </a:t>
            </a:r>
            <a:r>
              <a:rPr lang="en-US" sz="6000" dirty="0" err="1">
                <a:solidFill>
                  <a:srgbClr val="4A5C61"/>
                </a:solidFill>
              </a:rPr>
              <a:t>Tipos</a:t>
            </a:r>
            <a:r>
              <a:rPr lang="en-US" sz="6000" dirty="0">
                <a:solidFill>
                  <a:srgbClr val="4A5C61"/>
                </a:solidFill>
              </a:rPr>
              <a:t> de </a:t>
            </a:r>
            <a:r>
              <a:rPr lang="en-US" sz="6000" dirty="0" err="1" smtClean="0">
                <a:solidFill>
                  <a:srgbClr val="4A5C61"/>
                </a:solidFill>
              </a:rPr>
              <a:t>Ausências</a:t>
            </a:r>
            <a:endParaRPr lang="en-US" sz="6000" dirty="0">
              <a:solidFill>
                <a:srgbClr val="4A5C61"/>
              </a:solidFill>
            </a:endParaRPr>
          </a:p>
        </p:txBody>
      </p:sp>
    </p:spTree>
    <p:extLst>
      <p:ext uri="{BB962C8B-B14F-4D97-AF65-F5344CB8AC3E}">
        <p14:creationId xmlns:p14="http://schemas.microsoft.com/office/powerpoint/2010/main" val="1250727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a:t>Parâmetros X Cadastro de Tipos de Ausências</a:t>
            </a:r>
          </a:p>
          <a:p>
            <a:endParaRPr lang="pt-BR" dirty="0"/>
          </a:p>
        </p:txBody>
      </p:sp>
      <p:sp>
        <p:nvSpPr>
          <p:cNvPr id="3" name="Espaço Reservado para Conteúdo 2"/>
          <p:cNvSpPr>
            <a:spLocks noGrp="1"/>
          </p:cNvSpPr>
          <p:nvPr>
            <p:ph sz="quarter" idx="11"/>
          </p:nvPr>
        </p:nvSpPr>
        <p:spPr/>
        <p:txBody>
          <a:bodyPr/>
          <a:lstStyle/>
          <a:p>
            <a:pPr marL="0" indent="0" algn="just">
              <a:buNone/>
            </a:pPr>
            <a:r>
              <a:rPr lang="pt-BR" sz="2500" dirty="0" smtClean="0">
                <a:solidFill>
                  <a:schemeClr val="tx1"/>
                </a:solidFill>
              </a:rPr>
              <a:t>Parâmetros de Afastamentos</a:t>
            </a:r>
          </a:p>
          <a:p>
            <a:pPr marL="660400" lvl="1" indent="-355600" algn="just">
              <a:buFont typeface="Arial" pitchFamily="34" charset="0"/>
              <a:buChar char="•"/>
            </a:pPr>
            <a:endParaRPr lang="pt-BR" sz="2500" dirty="0">
              <a:solidFill>
                <a:schemeClr val="tx1"/>
              </a:solidFill>
            </a:endParaRPr>
          </a:p>
          <a:p>
            <a:pPr marL="304800" lvl="1" indent="0" algn="just">
              <a:lnSpc>
                <a:spcPct val="100000"/>
              </a:lnSpc>
              <a:buNone/>
            </a:pPr>
            <a:r>
              <a:rPr lang="pt-BR" sz="2500" dirty="0" smtClean="0">
                <a:solidFill>
                  <a:schemeClr val="tx1"/>
                </a:solidFill>
              </a:rPr>
              <a:t>Na versão 11 utilizávamos alguns Parâmetros para Configurar a perda e Prescrição de cada Período Aquisitivo de acordo com seu Afastamento.</a:t>
            </a:r>
          </a:p>
          <a:p>
            <a:pPr marL="479425" lvl="2" indent="0" algn="just">
              <a:lnSpc>
                <a:spcPct val="100000"/>
              </a:lnSpc>
              <a:buNone/>
            </a:pPr>
            <a:endParaRPr lang="pt-BR" sz="2500" dirty="0">
              <a:solidFill>
                <a:schemeClr val="tx1"/>
              </a:solidFill>
            </a:endParaRPr>
          </a:p>
          <a:p>
            <a:pPr marL="479425" lvl="2" indent="0" algn="just">
              <a:lnSpc>
                <a:spcPct val="100000"/>
              </a:lnSpc>
              <a:buNone/>
            </a:pPr>
            <a:r>
              <a:rPr lang="pt-BR" sz="2500" dirty="0" smtClean="0">
                <a:solidFill>
                  <a:schemeClr val="tx1"/>
                </a:solidFill>
              </a:rPr>
              <a:t>Via configurador</a:t>
            </a:r>
          </a:p>
          <a:p>
            <a:pPr marL="479425" lvl="2" indent="0" algn="just">
              <a:lnSpc>
                <a:spcPct val="100000"/>
              </a:lnSpc>
              <a:buNone/>
            </a:pPr>
            <a:endParaRPr lang="pt-BR" sz="2500" dirty="0" smtClean="0">
              <a:solidFill>
                <a:schemeClr val="tx1"/>
              </a:solidFill>
            </a:endParaRPr>
          </a:p>
          <a:p>
            <a:pPr lvl="2" algn="just"/>
            <a:r>
              <a:rPr lang="pt-BR" altLang="pt-BR" sz="2500" dirty="0" smtClean="0">
                <a:solidFill>
                  <a:schemeClr val="tx1"/>
                </a:solidFill>
              </a:rPr>
              <a:t>MV_PFCALAC </a:t>
            </a:r>
            <a:r>
              <a:rPr lang="pt-BR" altLang="pt-BR" sz="2500" dirty="0">
                <a:solidFill>
                  <a:schemeClr val="tx1"/>
                </a:solidFill>
              </a:rPr>
              <a:t>–  Indica opção de cálculo para funcionário afastado por Acidente de Trabalho.</a:t>
            </a:r>
          </a:p>
          <a:p>
            <a:pPr lvl="2" algn="just"/>
            <a:r>
              <a:rPr lang="pt-BR" altLang="pt-BR" sz="2500" dirty="0" smtClean="0">
                <a:solidFill>
                  <a:schemeClr val="tx1"/>
                </a:solidFill>
              </a:rPr>
              <a:t>MV_PFCALAD </a:t>
            </a:r>
            <a:r>
              <a:rPr lang="pt-BR" altLang="pt-BR" sz="2500" dirty="0">
                <a:solidFill>
                  <a:schemeClr val="tx1"/>
                </a:solidFill>
              </a:rPr>
              <a:t>– Indica opção de cálculo para funcionário afastado por Auxílio Doença</a:t>
            </a:r>
          </a:p>
          <a:p>
            <a:pPr lvl="2" algn="just"/>
            <a:r>
              <a:rPr lang="pt-BR" altLang="pt-BR" sz="2500" dirty="0" smtClean="0">
                <a:solidFill>
                  <a:schemeClr val="tx1"/>
                </a:solidFill>
              </a:rPr>
              <a:t>MV_TAFAFER </a:t>
            </a:r>
            <a:r>
              <a:rPr lang="pt-BR" altLang="pt-BR" sz="2500" dirty="0">
                <a:solidFill>
                  <a:schemeClr val="tx1"/>
                </a:solidFill>
              </a:rPr>
              <a:t>– Indica os tipos de afastamentos que serão avaliados para troca de período e desconto dos </a:t>
            </a:r>
            <a:r>
              <a:rPr lang="pt-BR" altLang="pt-BR" sz="2500" dirty="0" smtClean="0">
                <a:solidFill>
                  <a:schemeClr val="tx1"/>
                </a:solidFill>
              </a:rPr>
              <a:t>avos (O*P*R*X*1*8)</a:t>
            </a:r>
          </a:p>
          <a:p>
            <a:pPr lvl="2" algn="just"/>
            <a:r>
              <a:rPr lang="pt-BR" altLang="pt-BR" sz="2500" dirty="0">
                <a:solidFill>
                  <a:schemeClr val="tx1"/>
                </a:solidFill>
              </a:rPr>
              <a:t>MV_TCONGAF - Trata congelamento por período Aquisitivo ou por Afastamento</a:t>
            </a:r>
          </a:p>
          <a:p>
            <a:pPr lvl="2"/>
            <a:endParaRPr lang="pt-BR" altLang="pt-BR" sz="2500" dirty="0" smtClean="0">
              <a:solidFill>
                <a:schemeClr val="tx1"/>
              </a:solidFill>
            </a:endParaRPr>
          </a:p>
        </p:txBody>
      </p:sp>
    </p:spTree>
    <p:extLst>
      <p:ext uri="{BB962C8B-B14F-4D97-AF65-F5344CB8AC3E}">
        <p14:creationId xmlns:p14="http://schemas.microsoft.com/office/powerpoint/2010/main" val="3002019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a:t>Parâmetros X Cadastro de Tipos de Ausências</a:t>
            </a:r>
          </a:p>
          <a:p>
            <a:endParaRPr lang="pt-BR" dirty="0"/>
          </a:p>
        </p:txBody>
      </p:sp>
      <p:sp>
        <p:nvSpPr>
          <p:cNvPr id="5" name="Espaço Reservado para Conteúdo 4"/>
          <p:cNvSpPr>
            <a:spLocks noGrp="1"/>
          </p:cNvSpPr>
          <p:nvPr>
            <p:ph sz="quarter" idx="11"/>
          </p:nvPr>
        </p:nvSpPr>
        <p:spPr/>
        <p:txBody>
          <a:bodyPr/>
          <a:lstStyle/>
          <a:p>
            <a:pPr marL="0" indent="0">
              <a:buNone/>
            </a:pPr>
            <a:r>
              <a:rPr lang="pt-BR" sz="2500" b="0" dirty="0" smtClean="0"/>
              <a:t>Na versão 11 essas informações eram detalhadas pelos parâmetros:</a:t>
            </a:r>
            <a:endParaRPr lang="pt-BR" sz="2500" b="0" dirty="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7482" y="2615628"/>
            <a:ext cx="10838173" cy="4460085"/>
          </a:xfrm>
          <a:prstGeom prst="rect">
            <a:avLst/>
          </a:prstGeom>
        </p:spPr>
      </p:pic>
    </p:spTree>
    <p:extLst>
      <p:ext uri="{BB962C8B-B14F-4D97-AF65-F5344CB8AC3E}">
        <p14:creationId xmlns:p14="http://schemas.microsoft.com/office/powerpoint/2010/main" val="244951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a:t>Parâmetros X Cadastro de Tipos de Ausências</a:t>
            </a:r>
          </a:p>
          <a:p>
            <a:endParaRPr lang="pt-BR" dirty="0"/>
          </a:p>
        </p:txBody>
      </p:sp>
      <p:sp>
        <p:nvSpPr>
          <p:cNvPr id="5" name="Espaço Reservado para Conteúdo 4"/>
          <p:cNvSpPr>
            <a:spLocks noGrp="1"/>
          </p:cNvSpPr>
          <p:nvPr>
            <p:ph sz="quarter" idx="11"/>
          </p:nvPr>
        </p:nvSpPr>
        <p:spPr/>
        <p:txBody>
          <a:bodyPr/>
          <a:lstStyle/>
          <a:p>
            <a:pPr marL="0" indent="0">
              <a:buNone/>
            </a:pPr>
            <a:r>
              <a:rPr lang="pt-BR" sz="2500" b="0" dirty="0"/>
              <a:t>N</a:t>
            </a:r>
            <a:r>
              <a:rPr lang="pt-BR" sz="2500" b="0" dirty="0" smtClean="0"/>
              <a:t>a versão 12 em cadastro dos Tipos de Ausências existe a configuração de como cada Ausência se comportará para Férias.</a:t>
            </a:r>
            <a:endParaRPr lang="pt-BR" sz="2500" b="0" dirty="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767" y="2777783"/>
            <a:ext cx="10573147" cy="4389758"/>
          </a:xfrm>
          <a:prstGeom prst="rect">
            <a:avLst/>
          </a:prstGeom>
        </p:spPr>
      </p:pic>
    </p:spTree>
    <p:extLst>
      <p:ext uri="{BB962C8B-B14F-4D97-AF65-F5344CB8AC3E}">
        <p14:creationId xmlns:p14="http://schemas.microsoft.com/office/powerpoint/2010/main" val="1772890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smtClean="0"/>
              <a:t>02.3</a:t>
            </a:r>
            <a:endParaRPr lang="pt-BR" dirty="0"/>
          </a:p>
        </p:txBody>
      </p:sp>
      <p:sp>
        <p:nvSpPr>
          <p:cNvPr id="5" name="Espaço Reservado para Texto 4"/>
          <p:cNvSpPr>
            <a:spLocks noGrp="1"/>
          </p:cNvSpPr>
          <p:nvPr>
            <p:ph type="body" sz="quarter" idx="11"/>
          </p:nvPr>
        </p:nvSpPr>
        <p:spPr/>
        <p:txBody>
          <a:bodyPr>
            <a:normAutofit/>
          </a:bodyPr>
          <a:lstStyle/>
          <a:p>
            <a:pPr marL="457200" lvl="1" indent="0" algn="r">
              <a:buNone/>
            </a:pPr>
            <a:r>
              <a:rPr lang="en-US" sz="6000" dirty="0" err="1" smtClean="0">
                <a:solidFill>
                  <a:srgbClr val="4A5C61"/>
                </a:solidFill>
              </a:rPr>
              <a:t>Identificadores</a:t>
            </a:r>
            <a:r>
              <a:rPr lang="en-US" sz="6000" dirty="0" smtClean="0">
                <a:solidFill>
                  <a:srgbClr val="4A5C61"/>
                </a:solidFill>
              </a:rPr>
              <a:t> de </a:t>
            </a:r>
            <a:r>
              <a:rPr lang="pt-BR" sz="6000" dirty="0" smtClean="0">
                <a:solidFill>
                  <a:srgbClr val="4A5C61"/>
                </a:solidFill>
              </a:rPr>
              <a:t>Cálculo utilizados</a:t>
            </a:r>
            <a:endParaRPr lang="en-US" sz="6000" dirty="0">
              <a:solidFill>
                <a:srgbClr val="4A5C61"/>
              </a:solidFill>
            </a:endParaRPr>
          </a:p>
        </p:txBody>
      </p:sp>
    </p:spTree>
    <p:extLst>
      <p:ext uri="{BB962C8B-B14F-4D97-AF65-F5344CB8AC3E}">
        <p14:creationId xmlns:p14="http://schemas.microsoft.com/office/powerpoint/2010/main" val="723951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Relação dos Identificadores de Cálculos</a:t>
            </a:r>
          </a:p>
        </p:txBody>
      </p:sp>
      <p:sp>
        <p:nvSpPr>
          <p:cNvPr id="4" name="Content Placeholder 3"/>
          <p:cNvSpPr>
            <a:spLocks noGrp="1"/>
          </p:cNvSpPr>
          <p:nvPr>
            <p:ph sz="quarter" idx="11"/>
          </p:nvPr>
        </p:nvSpPr>
        <p:spPr/>
        <p:txBody>
          <a:bodyPr/>
          <a:lstStyle/>
          <a:p>
            <a:pPr marL="266700" lvl="1" indent="0">
              <a:buNone/>
            </a:pPr>
            <a:r>
              <a:rPr lang="pt-BR" sz="2500" b="1" dirty="0" smtClean="0"/>
              <a:t>Identificadores </a:t>
            </a:r>
            <a:r>
              <a:rPr lang="pt-BR" sz="2500" b="1" dirty="0"/>
              <a:t>de Cálculo </a:t>
            </a:r>
            <a:r>
              <a:rPr lang="pt-BR" sz="2500" b="1" dirty="0" smtClean="0"/>
              <a:t>do </a:t>
            </a:r>
            <a:r>
              <a:rPr lang="pt-BR" sz="2500" b="1" dirty="0"/>
              <a:t>Protheus para cálculos de </a:t>
            </a:r>
            <a:r>
              <a:rPr lang="pt-BR" sz="2500" b="1" dirty="0" smtClean="0"/>
              <a:t>Férias (todas as versões)</a:t>
            </a:r>
            <a:endParaRPr lang="pt-BR" sz="2500" b="1" dirty="0"/>
          </a:p>
          <a:p>
            <a:pPr marL="0" indent="0">
              <a:buNone/>
            </a:pPr>
            <a:endParaRPr lang="pt-BR" sz="2500" dirty="0" smtClean="0"/>
          </a:p>
          <a:p>
            <a:pPr lvl="1">
              <a:buFont typeface="Courier New" panose="02070309020205020404" pitchFamily="49" charset="0"/>
              <a:buChar char="o"/>
            </a:pPr>
            <a:r>
              <a:rPr lang="pt-BR" sz="2500" b="0" dirty="0" smtClean="0"/>
              <a:t>0060 </a:t>
            </a:r>
            <a:r>
              <a:rPr lang="pt-BR" sz="2500" b="0" dirty="0"/>
              <a:t>– Dedução de Dependentes Férias</a:t>
            </a:r>
          </a:p>
          <a:p>
            <a:pPr lvl="1">
              <a:buFont typeface="Courier New" panose="02070309020205020404" pitchFamily="49" charset="0"/>
              <a:buChar char="o"/>
            </a:pPr>
            <a:r>
              <a:rPr lang="pt-BR" sz="2500" b="0" dirty="0"/>
              <a:t>0065 – Desconto INSS Férias</a:t>
            </a:r>
          </a:p>
          <a:p>
            <a:pPr lvl="1">
              <a:buFont typeface="Courier New" panose="02070309020205020404" pitchFamily="49" charset="0"/>
              <a:buChar char="o"/>
            </a:pPr>
            <a:r>
              <a:rPr lang="pt-BR" sz="2500" b="0" dirty="0"/>
              <a:t>0067 – Desconto IR Férias</a:t>
            </a:r>
          </a:p>
          <a:p>
            <a:pPr lvl="1">
              <a:buFont typeface="Courier New" panose="02070309020205020404" pitchFamily="49" charset="0"/>
              <a:buChar char="o"/>
            </a:pPr>
            <a:r>
              <a:rPr lang="pt-BR" sz="2500" b="0" dirty="0"/>
              <a:t>0072 – Pagamento de Férias</a:t>
            </a:r>
          </a:p>
          <a:p>
            <a:pPr lvl="1">
              <a:buFont typeface="Courier New" panose="02070309020205020404" pitchFamily="49" charset="0"/>
              <a:buChar char="o"/>
            </a:pPr>
            <a:r>
              <a:rPr lang="pt-BR" sz="2500" b="0" dirty="0" smtClean="0"/>
              <a:t>0073 – Pagamento </a:t>
            </a:r>
            <a:r>
              <a:rPr lang="pt-BR" sz="2500" b="0" dirty="0"/>
              <a:t>de Férias Mês Seguinte</a:t>
            </a:r>
          </a:p>
          <a:p>
            <a:pPr lvl="1">
              <a:buFont typeface="Courier New" panose="02070309020205020404" pitchFamily="49" charset="0"/>
              <a:buChar char="o"/>
            </a:pPr>
            <a:r>
              <a:rPr lang="pt-BR" sz="2500" b="0" dirty="0"/>
              <a:t>0074 – Abono Pecuniário</a:t>
            </a:r>
          </a:p>
          <a:p>
            <a:pPr lvl="1">
              <a:buFont typeface="Courier New" panose="02070309020205020404" pitchFamily="49" charset="0"/>
              <a:buChar char="o"/>
            </a:pPr>
            <a:r>
              <a:rPr lang="pt-BR" sz="2500" b="0" dirty="0"/>
              <a:t>0075 – Média de Férias em Valor</a:t>
            </a:r>
          </a:p>
          <a:p>
            <a:pPr lvl="1">
              <a:buFont typeface="Courier New" panose="02070309020205020404" pitchFamily="49" charset="0"/>
              <a:buChar char="o"/>
            </a:pPr>
            <a:r>
              <a:rPr lang="pt-BR" sz="2500" b="0" dirty="0"/>
              <a:t>0076 – Média de Férias em Valor Mês Seguinte</a:t>
            </a:r>
          </a:p>
          <a:p>
            <a:pPr lvl="1">
              <a:buFont typeface="Courier New" panose="02070309020205020404" pitchFamily="49" charset="0"/>
              <a:buChar char="o"/>
            </a:pPr>
            <a:r>
              <a:rPr lang="pt-BR" sz="2500" b="0" dirty="0"/>
              <a:t>0077 – Adicional 1/3 Férias em Valor</a:t>
            </a:r>
          </a:p>
          <a:p>
            <a:pPr lvl="1">
              <a:buFont typeface="Courier New" panose="02070309020205020404" pitchFamily="49" charset="0"/>
              <a:buChar char="o"/>
            </a:pPr>
            <a:r>
              <a:rPr lang="pt-BR" sz="2500" b="0" dirty="0"/>
              <a:t>0078 – Adicional 1/3 Férias em Valor Mês </a:t>
            </a:r>
            <a:r>
              <a:rPr lang="pt-BR" sz="2500" b="0" dirty="0" smtClean="0"/>
              <a:t>Seguinte</a:t>
            </a:r>
          </a:p>
          <a:p>
            <a:pPr lvl="1">
              <a:buFont typeface="Courier New" panose="02070309020205020404" pitchFamily="49" charset="0"/>
              <a:buChar char="o"/>
            </a:pPr>
            <a:r>
              <a:rPr lang="pt-BR" sz="2500" b="0" dirty="0" smtClean="0"/>
              <a:t>0079 </a:t>
            </a:r>
            <a:r>
              <a:rPr lang="pt-BR" sz="2500" b="0" dirty="0"/>
              <a:t>– Adicional 1/3 Sobre Abono </a:t>
            </a:r>
            <a:r>
              <a:rPr lang="pt-BR" sz="2500" b="0" dirty="0" smtClean="0"/>
              <a:t>Pecuniário</a:t>
            </a:r>
          </a:p>
          <a:p>
            <a:pPr lvl="1">
              <a:buFont typeface="Courier New" panose="02070309020205020404" pitchFamily="49" charset="0"/>
              <a:buChar char="o"/>
            </a:pPr>
            <a:r>
              <a:rPr lang="pt-BR" sz="2500" b="0" dirty="0" smtClean="0"/>
              <a:t>0080 </a:t>
            </a:r>
            <a:r>
              <a:rPr lang="pt-BR" sz="2500" b="0" dirty="0"/>
              <a:t>– D.S.R Sobre Médias de </a:t>
            </a:r>
            <a:r>
              <a:rPr lang="pt-BR" sz="2500" b="0" dirty="0" smtClean="0"/>
              <a:t>Férias</a:t>
            </a:r>
          </a:p>
          <a:p>
            <a:pPr lvl="1">
              <a:buFont typeface="Courier New" panose="02070309020205020404" pitchFamily="49" charset="0"/>
              <a:buChar char="o"/>
            </a:pPr>
            <a:r>
              <a:rPr lang="pt-BR" sz="2500" b="0" dirty="0" smtClean="0"/>
              <a:t>0081 </a:t>
            </a:r>
            <a:r>
              <a:rPr lang="pt-BR" sz="2500" b="0" dirty="0"/>
              <a:t>– D.S.R Sobre Médias de Férias Mês </a:t>
            </a:r>
            <a:r>
              <a:rPr lang="pt-BR" sz="2500" b="0" dirty="0" smtClean="0"/>
              <a:t>Seguinte</a:t>
            </a:r>
          </a:p>
          <a:p>
            <a:pPr lvl="1">
              <a:buFont typeface="Courier New" panose="02070309020205020404" pitchFamily="49" charset="0"/>
              <a:buChar char="o"/>
            </a:pPr>
            <a:endParaRPr lang="pt-BR" sz="2500" b="0" dirty="0" smtClean="0"/>
          </a:p>
          <a:p>
            <a:pPr lvl="1">
              <a:buFont typeface="Courier New" panose="02070309020205020404" pitchFamily="49" charset="0"/>
              <a:buChar char="o"/>
            </a:pPr>
            <a:endParaRPr lang="pt-BR" sz="2500" b="0" dirty="0" smtClean="0"/>
          </a:p>
          <a:p>
            <a:pPr marL="266700" lvl="1" indent="0">
              <a:buNone/>
            </a:pPr>
            <a:endParaRPr lang="pt-BR" sz="2500" dirty="0" smtClean="0"/>
          </a:p>
          <a:p>
            <a:pPr marL="266700" lvl="1" indent="0">
              <a:buNone/>
            </a:pPr>
            <a:endParaRPr lang="pt-BR" sz="2500" dirty="0"/>
          </a:p>
          <a:p>
            <a:pPr lvl="1"/>
            <a:endParaRPr lang="pt-BR" sz="2500" dirty="0"/>
          </a:p>
          <a:p>
            <a:pPr lvl="1"/>
            <a:endParaRPr lang="pt-BR" sz="2500" dirty="0"/>
          </a:p>
          <a:p>
            <a:pPr lvl="1"/>
            <a:endParaRPr lang="pt-BR" sz="2500" dirty="0"/>
          </a:p>
          <a:p>
            <a:pPr lvl="1"/>
            <a:endParaRPr lang="pt-BR" sz="2500" dirty="0"/>
          </a:p>
          <a:p>
            <a:pPr lvl="1"/>
            <a:endParaRPr lang="pt-BR" sz="2500" dirty="0"/>
          </a:p>
          <a:p>
            <a:pPr marL="0" indent="0">
              <a:buNone/>
            </a:pPr>
            <a:endParaRPr lang="pt-BR" sz="2500" b="0" dirty="0" smtClean="0"/>
          </a:p>
          <a:p>
            <a:pPr marL="0" indent="0">
              <a:buNone/>
            </a:pPr>
            <a:endParaRPr lang="pt-BR" sz="2500" b="0" dirty="0" smtClean="0"/>
          </a:p>
        </p:txBody>
      </p:sp>
    </p:spTree>
    <p:extLst>
      <p:ext uri="{BB962C8B-B14F-4D97-AF65-F5344CB8AC3E}">
        <p14:creationId xmlns:p14="http://schemas.microsoft.com/office/powerpoint/2010/main" val="1572382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Relação dos </a:t>
            </a:r>
            <a:r>
              <a:rPr lang="pt-BR" dirty="0" smtClean="0"/>
              <a:t>Identificadores </a:t>
            </a:r>
            <a:r>
              <a:rPr lang="pt-BR" dirty="0"/>
              <a:t>de Cálculos</a:t>
            </a:r>
          </a:p>
        </p:txBody>
      </p:sp>
      <p:sp>
        <p:nvSpPr>
          <p:cNvPr id="4" name="Content Placeholder 3"/>
          <p:cNvSpPr>
            <a:spLocks noGrp="1"/>
          </p:cNvSpPr>
          <p:nvPr>
            <p:ph sz="quarter" idx="11"/>
          </p:nvPr>
        </p:nvSpPr>
        <p:spPr/>
        <p:txBody>
          <a:bodyPr/>
          <a:lstStyle/>
          <a:p>
            <a:pPr lvl="1">
              <a:buFont typeface="Courier New" panose="02070309020205020404" pitchFamily="49" charset="0"/>
              <a:buChar char="o"/>
            </a:pPr>
            <a:r>
              <a:rPr lang="pt-BR" sz="2500" dirty="0"/>
              <a:t>0082 – Média de Férias em Horas</a:t>
            </a:r>
          </a:p>
          <a:p>
            <a:pPr lvl="1">
              <a:buFont typeface="Courier New" panose="02070309020205020404" pitchFamily="49" charset="0"/>
              <a:buChar char="o"/>
            </a:pPr>
            <a:r>
              <a:rPr lang="pt-BR" sz="2500" dirty="0"/>
              <a:t>0083 – Média de Férias em Horas Mês Seguinte</a:t>
            </a:r>
          </a:p>
          <a:p>
            <a:pPr lvl="1">
              <a:buFont typeface="Courier New" panose="02070309020205020404" pitchFamily="49" charset="0"/>
              <a:buChar char="o"/>
            </a:pPr>
            <a:r>
              <a:rPr lang="pt-BR" sz="2500" b="0" dirty="0" smtClean="0"/>
              <a:t>0084 </a:t>
            </a:r>
            <a:r>
              <a:rPr lang="pt-BR" sz="2500" b="0" dirty="0"/>
              <a:t>– Outros Adicionais de </a:t>
            </a:r>
            <a:r>
              <a:rPr lang="pt-BR" sz="2500" b="0" dirty="0" smtClean="0"/>
              <a:t>Férias</a:t>
            </a:r>
          </a:p>
          <a:p>
            <a:pPr lvl="1">
              <a:buFont typeface="Courier New" panose="02070309020205020404" pitchFamily="49" charset="0"/>
              <a:buChar char="o"/>
            </a:pPr>
            <a:r>
              <a:rPr lang="pt-BR" sz="2500" b="0" dirty="0" smtClean="0"/>
              <a:t>0085 </a:t>
            </a:r>
            <a:r>
              <a:rPr lang="pt-BR" sz="2500" b="0" dirty="0"/>
              <a:t>– Outros Adicionais de Férias Mês </a:t>
            </a:r>
            <a:r>
              <a:rPr lang="pt-BR" sz="2500" b="0" dirty="0" smtClean="0"/>
              <a:t>Seguinte</a:t>
            </a:r>
          </a:p>
          <a:p>
            <a:pPr lvl="1">
              <a:buFont typeface="Courier New" panose="02070309020205020404" pitchFamily="49" charset="0"/>
              <a:buChar char="o"/>
            </a:pPr>
            <a:r>
              <a:rPr lang="pt-BR" sz="2500" b="0" dirty="0" smtClean="0"/>
              <a:t>0102 </a:t>
            </a:r>
            <a:r>
              <a:rPr lang="pt-BR" sz="2500" b="0" dirty="0"/>
              <a:t>– Liquido Pago nas </a:t>
            </a:r>
            <a:r>
              <a:rPr lang="pt-BR" sz="2500" b="0" dirty="0" smtClean="0"/>
              <a:t>Férias</a:t>
            </a:r>
          </a:p>
          <a:p>
            <a:pPr lvl="1">
              <a:buFont typeface="Courier New" panose="02070309020205020404" pitchFamily="49" charset="0"/>
              <a:buChar char="o"/>
            </a:pPr>
            <a:r>
              <a:rPr lang="pt-BR" sz="2500" b="0" dirty="0" smtClean="0"/>
              <a:t>0104 </a:t>
            </a:r>
            <a:r>
              <a:rPr lang="pt-BR" sz="2500" b="0" dirty="0"/>
              <a:t>– Provento Arredondamento </a:t>
            </a:r>
            <a:r>
              <a:rPr lang="pt-BR" sz="2500" b="0" dirty="0" smtClean="0"/>
              <a:t>Férias</a:t>
            </a:r>
          </a:p>
          <a:p>
            <a:pPr lvl="1">
              <a:buFont typeface="Courier New" panose="02070309020205020404" pitchFamily="49" charset="0"/>
              <a:buChar char="o"/>
            </a:pPr>
            <a:r>
              <a:rPr lang="pt-BR" sz="2500" b="0" dirty="0" smtClean="0"/>
              <a:t>0105 </a:t>
            </a:r>
            <a:r>
              <a:rPr lang="pt-BR" sz="2500" b="0" dirty="0"/>
              <a:t>– Desconto Arredondamento </a:t>
            </a:r>
            <a:r>
              <a:rPr lang="pt-BR" sz="2500" b="0" dirty="0" smtClean="0"/>
              <a:t>Férias</a:t>
            </a:r>
          </a:p>
          <a:p>
            <a:pPr lvl="1">
              <a:buFont typeface="Courier New" panose="02070309020205020404" pitchFamily="49" charset="0"/>
              <a:buChar char="o"/>
            </a:pPr>
            <a:r>
              <a:rPr lang="pt-BR" sz="2500" dirty="0" smtClean="0"/>
              <a:t>0205 – Abono de Férias mês seguinte</a:t>
            </a:r>
          </a:p>
          <a:p>
            <a:pPr lvl="1">
              <a:buFont typeface="Courier New" panose="02070309020205020404" pitchFamily="49" charset="0"/>
              <a:buChar char="o"/>
            </a:pPr>
            <a:r>
              <a:rPr lang="pt-BR" sz="2500" b="0" dirty="0" smtClean="0"/>
              <a:t>0206 </a:t>
            </a:r>
            <a:r>
              <a:rPr lang="pt-BR" sz="2500" dirty="0"/>
              <a:t>– 1/3 </a:t>
            </a:r>
            <a:r>
              <a:rPr lang="pt-BR" sz="2500" dirty="0" smtClean="0"/>
              <a:t>Abono </a:t>
            </a:r>
            <a:r>
              <a:rPr lang="pt-BR" sz="2500" dirty="0"/>
              <a:t>de Férias mês </a:t>
            </a:r>
            <a:r>
              <a:rPr lang="pt-BR" sz="2500" dirty="0" smtClean="0"/>
              <a:t>seguinte</a:t>
            </a:r>
            <a:endParaRPr lang="pt-BR" sz="2500" b="0" dirty="0" smtClean="0"/>
          </a:p>
          <a:p>
            <a:pPr lvl="1">
              <a:buFont typeface="Courier New" panose="02070309020205020404" pitchFamily="49" charset="0"/>
              <a:buChar char="o"/>
            </a:pPr>
            <a:r>
              <a:rPr lang="pt-BR" sz="2500" b="0" dirty="0" smtClean="0"/>
              <a:t>0224 </a:t>
            </a:r>
            <a:r>
              <a:rPr lang="pt-BR" sz="2500" b="0" dirty="0"/>
              <a:t>– Férias em </a:t>
            </a:r>
            <a:r>
              <a:rPr lang="pt-BR" sz="2500" b="0" dirty="0" smtClean="0"/>
              <a:t>Dobro</a:t>
            </a:r>
          </a:p>
          <a:p>
            <a:pPr lvl="1">
              <a:buFont typeface="Courier New" panose="02070309020205020404" pitchFamily="49" charset="0"/>
              <a:buChar char="o"/>
            </a:pPr>
            <a:r>
              <a:rPr lang="pt-BR" sz="2500" b="0" dirty="0" smtClean="0"/>
              <a:t>0226 </a:t>
            </a:r>
            <a:r>
              <a:rPr lang="pt-BR" sz="2500" b="0" dirty="0"/>
              <a:t>– 1/3 Ferias em Dobro </a:t>
            </a:r>
            <a:endParaRPr lang="pt-BR" sz="2500" b="0" dirty="0" smtClean="0"/>
          </a:p>
          <a:p>
            <a:pPr lvl="1">
              <a:buFont typeface="Courier New" panose="02070309020205020404" pitchFamily="49" charset="0"/>
              <a:buChar char="o"/>
            </a:pPr>
            <a:r>
              <a:rPr lang="pt-BR" sz="2500" b="0" dirty="0" smtClean="0"/>
              <a:t>0236 </a:t>
            </a:r>
            <a:r>
              <a:rPr lang="pt-BR" sz="2500" b="0" dirty="0"/>
              <a:t>– Base Imposto de Renda de Ferias Outros </a:t>
            </a:r>
            <a:r>
              <a:rPr lang="pt-BR" sz="2500" b="0" dirty="0" smtClean="0"/>
              <a:t>Períodos </a:t>
            </a:r>
          </a:p>
          <a:p>
            <a:pPr lvl="1">
              <a:buFont typeface="Courier New" panose="02070309020205020404" pitchFamily="49" charset="0"/>
              <a:buChar char="o"/>
            </a:pPr>
            <a:r>
              <a:rPr lang="pt-BR" sz="2500" b="0" dirty="0" smtClean="0"/>
              <a:t>0237 </a:t>
            </a:r>
            <a:r>
              <a:rPr lang="pt-BR" sz="2500" b="0" dirty="0"/>
              <a:t>– IR de Ferias Outros </a:t>
            </a:r>
            <a:r>
              <a:rPr lang="pt-BR" sz="2500" b="0" dirty="0" smtClean="0"/>
              <a:t>Períodos</a:t>
            </a:r>
          </a:p>
          <a:p>
            <a:pPr lvl="1">
              <a:buFont typeface="Courier New" panose="02070309020205020404" pitchFamily="49" charset="0"/>
              <a:buChar char="o"/>
            </a:pPr>
            <a:r>
              <a:rPr lang="pt-BR" sz="2500" dirty="0" smtClean="0"/>
              <a:t>0343 – Médias Férias de Comissão Mês</a:t>
            </a:r>
          </a:p>
          <a:p>
            <a:pPr lvl="1">
              <a:buFont typeface="Courier New" panose="02070309020205020404" pitchFamily="49" charset="0"/>
              <a:buChar char="o"/>
            </a:pPr>
            <a:r>
              <a:rPr lang="pt-BR" sz="2500" dirty="0" smtClean="0"/>
              <a:t>0344 </a:t>
            </a:r>
            <a:r>
              <a:rPr lang="pt-BR" sz="2500" dirty="0"/>
              <a:t>– Médias Férias de Comissão </a:t>
            </a:r>
            <a:r>
              <a:rPr lang="pt-BR" sz="2500" dirty="0" smtClean="0"/>
              <a:t>Mês Seguinte</a:t>
            </a:r>
          </a:p>
          <a:p>
            <a:pPr lvl="1">
              <a:buFont typeface="Courier New" panose="02070309020205020404" pitchFamily="49" charset="0"/>
              <a:buChar char="o"/>
            </a:pPr>
            <a:r>
              <a:rPr lang="pt-BR" sz="2500" dirty="0" smtClean="0"/>
              <a:t>0345 </a:t>
            </a:r>
            <a:r>
              <a:rPr lang="pt-BR" sz="2500" dirty="0"/>
              <a:t>– Médias Férias de </a:t>
            </a:r>
            <a:r>
              <a:rPr lang="pt-BR" sz="2500" dirty="0" smtClean="0"/>
              <a:t>Tarefa </a:t>
            </a:r>
            <a:r>
              <a:rPr lang="pt-BR" sz="2500" dirty="0"/>
              <a:t>Mês</a:t>
            </a:r>
          </a:p>
          <a:p>
            <a:pPr lvl="1">
              <a:buFont typeface="Courier New" panose="02070309020205020404" pitchFamily="49" charset="0"/>
              <a:buChar char="o"/>
            </a:pPr>
            <a:r>
              <a:rPr lang="pt-BR" sz="2500" dirty="0" smtClean="0"/>
              <a:t>0346 </a:t>
            </a:r>
            <a:r>
              <a:rPr lang="pt-BR" sz="2500" dirty="0"/>
              <a:t>– Médias Férias de </a:t>
            </a:r>
            <a:r>
              <a:rPr lang="pt-BR" sz="2500" dirty="0" smtClean="0"/>
              <a:t>Tarefa </a:t>
            </a:r>
            <a:r>
              <a:rPr lang="pt-BR" sz="2500" dirty="0"/>
              <a:t>Mês Seguinte</a:t>
            </a:r>
          </a:p>
          <a:p>
            <a:pPr marL="266700" lvl="1" indent="0">
              <a:buNone/>
            </a:pPr>
            <a:endParaRPr lang="pt-BR" sz="2500" b="0" dirty="0" smtClean="0"/>
          </a:p>
          <a:p>
            <a:pPr marL="266700" lvl="1" indent="0">
              <a:buNone/>
            </a:pPr>
            <a:endParaRPr lang="pt-BR" sz="2500" dirty="0" smtClean="0"/>
          </a:p>
          <a:p>
            <a:pPr marL="266700" lvl="1" indent="0">
              <a:buNone/>
            </a:pPr>
            <a:endParaRPr lang="pt-BR" sz="2500" dirty="0"/>
          </a:p>
          <a:p>
            <a:pPr lvl="1"/>
            <a:endParaRPr lang="pt-BR" sz="2500" dirty="0"/>
          </a:p>
          <a:p>
            <a:pPr lvl="1"/>
            <a:endParaRPr lang="pt-BR" sz="2500" dirty="0"/>
          </a:p>
          <a:p>
            <a:pPr lvl="1"/>
            <a:endParaRPr lang="pt-BR" sz="2500" dirty="0"/>
          </a:p>
          <a:p>
            <a:pPr lvl="1"/>
            <a:endParaRPr lang="pt-BR" sz="2500" dirty="0"/>
          </a:p>
          <a:p>
            <a:pPr lvl="1"/>
            <a:endParaRPr lang="pt-BR" sz="2500" dirty="0"/>
          </a:p>
          <a:p>
            <a:pPr marL="0" indent="0">
              <a:buNone/>
            </a:pPr>
            <a:endParaRPr lang="pt-BR" sz="2500" b="0" dirty="0" smtClean="0"/>
          </a:p>
        </p:txBody>
      </p:sp>
    </p:spTree>
    <p:extLst>
      <p:ext uri="{BB962C8B-B14F-4D97-AF65-F5344CB8AC3E}">
        <p14:creationId xmlns:p14="http://schemas.microsoft.com/office/powerpoint/2010/main" val="4011585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Relação dos Identificadores de Cálculos</a:t>
            </a:r>
          </a:p>
        </p:txBody>
      </p:sp>
      <p:sp>
        <p:nvSpPr>
          <p:cNvPr id="4" name="Content Placeholder 3"/>
          <p:cNvSpPr>
            <a:spLocks noGrp="1"/>
          </p:cNvSpPr>
          <p:nvPr>
            <p:ph sz="quarter" idx="11"/>
          </p:nvPr>
        </p:nvSpPr>
        <p:spPr/>
        <p:txBody>
          <a:bodyPr/>
          <a:lstStyle/>
          <a:p>
            <a:pPr lvl="1">
              <a:buFont typeface="Courier New" panose="02070309020205020404" pitchFamily="49" charset="0"/>
              <a:buChar char="o"/>
            </a:pPr>
            <a:r>
              <a:rPr lang="pt-BR" sz="2500" dirty="0"/>
              <a:t>0396 – Base </a:t>
            </a:r>
            <a:r>
              <a:rPr lang="pt-BR" sz="2500" dirty="0" err="1"/>
              <a:t>Inss</a:t>
            </a:r>
            <a:r>
              <a:rPr lang="pt-BR" sz="2500" dirty="0"/>
              <a:t> Ferias Outros Períodos </a:t>
            </a:r>
          </a:p>
          <a:p>
            <a:pPr lvl="1">
              <a:buFont typeface="Courier New" panose="02070309020205020404" pitchFamily="49" charset="0"/>
              <a:buChar char="o"/>
            </a:pPr>
            <a:r>
              <a:rPr lang="pt-BR" sz="2500" dirty="0"/>
              <a:t>0397 – </a:t>
            </a:r>
            <a:r>
              <a:rPr lang="pt-BR" sz="2500" dirty="0" err="1"/>
              <a:t>Inss</a:t>
            </a:r>
            <a:r>
              <a:rPr lang="pt-BR" sz="2500" dirty="0"/>
              <a:t> Ferias Outros Períodos</a:t>
            </a:r>
          </a:p>
          <a:p>
            <a:pPr lvl="1">
              <a:buFont typeface="Courier New" panose="02070309020205020404" pitchFamily="49" charset="0"/>
              <a:buChar char="o"/>
            </a:pPr>
            <a:r>
              <a:rPr lang="pt-BR" sz="2500" dirty="0" smtClean="0"/>
              <a:t>0622 – Médias Horas sobre Abono Mês</a:t>
            </a:r>
          </a:p>
          <a:p>
            <a:pPr lvl="1">
              <a:buFont typeface="Courier New" panose="02070309020205020404" pitchFamily="49" charset="0"/>
              <a:buChar char="o"/>
            </a:pPr>
            <a:r>
              <a:rPr lang="pt-BR" sz="2500" dirty="0" smtClean="0"/>
              <a:t>0623 – Médias </a:t>
            </a:r>
            <a:r>
              <a:rPr lang="pt-BR" sz="2500" dirty="0"/>
              <a:t>Valor sobre </a:t>
            </a:r>
            <a:r>
              <a:rPr lang="pt-BR" sz="2500" dirty="0" smtClean="0"/>
              <a:t>Abono Mês</a:t>
            </a:r>
          </a:p>
          <a:p>
            <a:pPr lvl="1">
              <a:buFont typeface="Courier New" panose="02070309020205020404" pitchFamily="49" charset="0"/>
              <a:buChar char="o"/>
            </a:pPr>
            <a:r>
              <a:rPr lang="pt-BR" sz="2500" dirty="0" smtClean="0"/>
              <a:t>0632 </a:t>
            </a:r>
            <a:r>
              <a:rPr lang="pt-BR" sz="2500" dirty="0"/>
              <a:t>– </a:t>
            </a:r>
            <a:r>
              <a:rPr lang="pt-BR" sz="2500" dirty="0" err="1"/>
              <a:t>Adic</a:t>
            </a:r>
            <a:r>
              <a:rPr lang="pt-BR" sz="2500" dirty="0"/>
              <a:t> sobre Abono </a:t>
            </a:r>
            <a:r>
              <a:rPr lang="pt-BR" sz="2500" dirty="0" smtClean="0"/>
              <a:t>Pecuniário Mês</a:t>
            </a:r>
            <a:endParaRPr lang="pt-BR" sz="2500" dirty="0"/>
          </a:p>
          <a:p>
            <a:pPr lvl="1">
              <a:buFont typeface="Courier New" panose="02070309020205020404" pitchFamily="49" charset="0"/>
              <a:buChar char="o"/>
            </a:pPr>
            <a:r>
              <a:rPr lang="pt-BR" sz="2500" dirty="0"/>
              <a:t>0633 – Médias Horas sobre Abono Mês Seguinte</a:t>
            </a:r>
          </a:p>
          <a:p>
            <a:pPr lvl="1">
              <a:buFont typeface="Courier New" panose="02070309020205020404" pitchFamily="49" charset="0"/>
              <a:buChar char="o"/>
            </a:pPr>
            <a:r>
              <a:rPr lang="pt-BR" sz="2500" dirty="0"/>
              <a:t>0634 – Médias Valor sobre Abono Mês Seguinte </a:t>
            </a:r>
            <a:endParaRPr lang="pt-BR" sz="2500" dirty="0" smtClean="0"/>
          </a:p>
          <a:p>
            <a:pPr lvl="1">
              <a:buFont typeface="Courier New" panose="02070309020205020404" pitchFamily="49" charset="0"/>
              <a:buChar char="o"/>
            </a:pPr>
            <a:r>
              <a:rPr lang="pt-BR" sz="2500" dirty="0" smtClean="0"/>
              <a:t>0635 </a:t>
            </a:r>
            <a:r>
              <a:rPr lang="pt-BR" sz="2500" dirty="0"/>
              <a:t>– </a:t>
            </a:r>
            <a:r>
              <a:rPr lang="pt-BR" sz="2500" dirty="0" err="1"/>
              <a:t>Adic</a:t>
            </a:r>
            <a:r>
              <a:rPr lang="pt-BR" sz="2500" dirty="0"/>
              <a:t> sobre Abono </a:t>
            </a:r>
            <a:r>
              <a:rPr lang="pt-BR" sz="2500" dirty="0" smtClean="0"/>
              <a:t>Pecuniário </a:t>
            </a:r>
            <a:r>
              <a:rPr lang="pt-BR" sz="2500" dirty="0"/>
              <a:t>Mês Seguinte</a:t>
            </a:r>
          </a:p>
          <a:p>
            <a:pPr lvl="1">
              <a:buFont typeface="Courier New" panose="02070309020205020404" pitchFamily="49" charset="0"/>
              <a:buChar char="o"/>
            </a:pPr>
            <a:r>
              <a:rPr lang="pt-BR" sz="2500" dirty="0" smtClean="0"/>
              <a:t>0636 </a:t>
            </a:r>
            <a:r>
              <a:rPr lang="pt-BR" sz="2500" dirty="0"/>
              <a:t>– </a:t>
            </a:r>
            <a:r>
              <a:rPr lang="pt-BR" sz="2500" dirty="0" smtClean="0"/>
              <a:t>Média Férias (cálculo professor)</a:t>
            </a:r>
            <a:endParaRPr lang="pt-BR" sz="2500" dirty="0"/>
          </a:p>
          <a:p>
            <a:pPr lvl="1">
              <a:buFont typeface="Courier New" panose="02070309020205020404" pitchFamily="49" charset="0"/>
              <a:buChar char="o"/>
            </a:pPr>
            <a:r>
              <a:rPr lang="pt-BR" sz="2500" dirty="0" smtClean="0"/>
              <a:t>0637 </a:t>
            </a:r>
            <a:r>
              <a:rPr lang="pt-BR" sz="2500" dirty="0"/>
              <a:t>– Média Férias Mês </a:t>
            </a:r>
            <a:r>
              <a:rPr lang="pt-BR" sz="2500" dirty="0" smtClean="0"/>
              <a:t>Seguinte (</a:t>
            </a:r>
            <a:r>
              <a:rPr lang="pt-BR" sz="2500" dirty="0"/>
              <a:t>cálculo professor</a:t>
            </a:r>
            <a:r>
              <a:rPr lang="pt-BR" sz="2500" dirty="0" smtClean="0"/>
              <a:t>)</a:t>
            </a:r>
          </a:p>
          <a:p>
            <a:pPr lvl="1">
              <a:buFont typeface="Courier New" panose="02070309020205020404" pitchFamily="49" charset="0"/>
              <a:buChar char="o"/>
            </a:pPr>
            <a:r>
              <a:rPr lang="pt-BR" sz="2500" dirty="0" smtClean="0"/>
              <a:t>0639 – </a:t>
            </a:r>
            <a:r>
              <a:rPr lang="pt-BR" sz="2500" dirty="0" err="1" smtClean="0"/>
              <a:t>Pgto</a:t>
            </a:r>
            <a:r>
              <a:rPr lang="pt-BR" sz="2500" dirty="0" smtClean="0"/>
              <a:t> </a:t>
            </a:r>
            <a:r>
              <a:rPr lang="pt-BR" sz="2500" dirty="0"/>
              <a:t>Periculosidade Sobre Médias </a:t>
            </a:r>
            <a:r>
              <a:rPr lang="pt-BR" sz="2500" dirty="0" smtClean="0"/>
              <a:t>Férias</a:t>
            </a:r>
            <a:endParaRPr lang="pt-BR" sz="2500" dirty="0"/>
          </a:p>
          <a:p>
            <a:pPr lvl="1">
              <a:buFont typeface="Courier New" panose="02070309020205020404" pitchFamily="49" charset="0"/>
              <a:buChar char="o"/>
            </a:pPr>
            <a:r>
              <a:rPr lang="pt-BR" sz="2500" dirty="0" smtClean="0"/>
              <a:t>0640 </a:t>
            </a:r>
            <a:r>
              <a:rPr lang="pt-BR" sz="2500" dirty="0"/>
              <a:t>– </a:t>
            </a:r>
            <a:r>
              <a:rPr lang="pt-BR" sz="2500" dirty="0" err="1"/>
              <a:t>Pgto</a:t>
            </a:r>
            <a:r>
              <a:rPr lang="pt-BR" sz="2500" dirty="0"/>
              <a:t> Insalubridade Sobre Médias </a:t>
            </a:r>
            <a:r>
              <a:rPr lang="pt-BR" sz="2500" dirty="0" smtClean="0"/>
              <a:t>Férias</a:t>
            </a: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a:p>
          <a:p>
            <a:pPr marL="266700" lvl="1" indent="0">
              <a:buNone/>
            </a:pPr>
            <a:endParaRPr lang="pt-BR" sz="2500" b="0" dirty="0" smtClean="0"/>
          </a:p>
          <a:p>
            <a:pPr marL="266700" lvl="1" indent="0">
              <a:buNone/>
            </a:pPr>
            <a:endParaRPr lang="pt-BR" sz="2500" dirty="0" smtClean="0"/>
          </a:p>
          <a:p>
            <a:pPr marL="266700" lvl="1" indent="0">
              <a:buNone/>
            </a:pPr>
            <a:endParaRPr lang="pt-BR" sz="2500" dirty="0"/>
          </a:p>
          <a:p>
            <a:pPr lvl="1"/>
            <a:endParaRPr lang="pt-BR" sz="2500" dirty="0"/>
          </a:p>
          <a:p>
            <a:pPr lvl="1"/>
            <a:endParaRPr lang="pt-BR" sz="2500" dirty="0"/>
          </a:p>
          <a:p>
            <a:pPr lvl="1"/>
            <a:endParaRPr lang="pt-BR" sz="2500" dirty="0"/>
          </a:p>
          <a:p>
            <a:pPr lvl="1"/>
            <a:endParaRPr lang="pt-BR" sz="2500" dirty="0"/>
          </a:p>
          <a:p>
            <a:pPr lvl="1"/>
            <a:endParaRPr lang="pt-BR" sz="2500" dirty="0"/>
          </a:p>
          <a:p>
            <a:pPr marL="0" indent="0">
              <a:buNone/>
            </a:pPr>
            <a:endParaRPr lang="pt-BR" sz="2500" b="0" dirty="0" smtClean="0"/>
          </a:p>
        </p:txBody>
      </p:sp>
    </p:spTree>
    <p:extLst>
      <p:ext uri="{BB962C8B-B14F-4D97-AF65-F5344CB8AC3E}">
        <p14:creationId xmlns:p14="http://schemas.microsoft.com/office/powerpoint/2010/main" val="4064112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0"/>
          </p:nvPr>
        </p:nvSpPr>
        <p:spPr/>
        <p:txBody>
          <a:bodyPr/>
          <a:lstStyle/>
          <a:p>
            <a:r>
              <a:rPr lang="pt-BR"/>
              <a:t>OBJETIVOS</a:t>
            </a:r>
          </a:p>
        </p:txBody>
      </p:sp>
      <p:sp>
        <p:nvSpPr>
          <p:cNvPr id="2" name="Content Placeholder 1"/>
          <p:cNvSpPr>
            <a:spLocks noGrp="1"/>
          </p:cNvSpPr>
          <p:nvPr>
            <p:ph sz="quarter" idx="11"/>
          </p:nvPr>
        </p:nvSpPr>
        <p:spPr/>
        <p:txBody>
          <a:bodyPr/>
          <a:lstStyle/>
          <a:p>
            <a:r>
              <a:rPr lang="pt-BR" dirty="0"/>
              <a:t>Mostrar as novas </a:t>
            </a:r>
            <a:r>
              <a:rPr lang="pt-BR" dirty="0" smtClean="0"/>
              <a:t>funcionalidades dos cálculos </a:t>
            </a:r>
            <a:r>
              <a:rPr lang="pt-BR" dirty="0"/>
              <a:t>de </a:t>
            </a:r>
            <a:r>
              <a:rPr lang="pt-BR" dirty="0" smtClean="0"/>
              <a:t>Férias </a:t>
            </a:r>
            <a:r>
              <a:rPr lang="pt-BR" dirty="0" smtClean="0"/>
              <a:t>Coletivas;</a:t>
            </a:r>
            <a:endParaRPr lang="pt-BR" dirty="0"/>
          </a:p>
          <a:p>
            <a:r>
              <a:rPr lang="pt-BR" dirty="0"/>
              <a:t>Demonstrar de forma prática as mudanças </a:t>
            </a:r>
            <a:r>
              <a:rPr lang="pt-BR" dirty="0" smtClean="0"/>
              <a:t>de processo </a:t>
            </a:r>
            <a:r>
              <a:rPr lang="pt-BR" dirty="0"/>
              <a:t>da versão 11 para versão 12 do Protheus.</a:t>
            </a:r>
          </a:p>
        </p:txBody>
      </p:sp>
      <p:grpSp>
        <p:nvGrpSpPr>
          <p:cNvPr id="27" name="Group 26"/>
          <p:cNvGrpSpPr/>
          <p:nvPr/>
        </p:nvGrpSpPr>
        <p:grpSpPr>
          <a:xfrm>
            <a:off x="1347608" y="896993"/>
            <a:ext cx="9547133" cy="6018836"/>
            <a:chOff x="1347608" y="896993"/>
            <a:chExt cx="9547133" cy="6018836"/>
          </a:xfrm>
        </p:grpSpPr>
        <p:sp>
          <p:nvSpPr>
            <p:cNvPr id="28" name="Rectangle 27"/>
            <p:cNvSpPr/>
            <p:nvPr userDrawn="1"/>
          </p:nvSpPr>
          <p:spPr>
            <a:xfrm>
              <a:off x="1427557" y="1169043"/>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29" name="Straight Connector 28"/>
            <p:cNvCxnSpPr/>
            <p:nvPr userDrawn="1"/>
          </p:nvCxnSpPr>
          <p:spPr>
            <a:xfrm flipH="1">
              <a:off x="10537906" y="896993"/>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flipH="1">
              <a:off x="1347608" y="6915829"/>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6168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200"/>
                                  </p:stCondLst>
                                  <p:childTnLst>
                                    <p:set>
                                      <p:cBhvr>
                                        <p:cTn id="6" dur="1" fill="hold">
                                          <p:stCondLst>
                                            <p:cond delay="0"/>
                                          </p:stCondLst>
                                        </p:cTn>
                                        <p:tgtEl>
                                          <p:spTgt spid="27"/>
                                        </p:tgtEl>
                                        <p:attrNameLst>
                                          <p:attrName>style.visibility</p:attrName>
                                        </p:attrNameLst>
                                      </p:cBhvr>
                                      <p:to>
                                        <p:strVal val="visible"/>
                                      </p:to>
                                    </p:set>
                                    <p:animEffect transition="in" filter="strips(downRight)">
                                      <p:cBhvr>
                                        <p:cTn id="7"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Relação dos Identificadores de </a:t>
            </a:r>
            <a:r>
              <a:rPr lang="pt-BR" dirty="0" smtClean="0"/>
              <a:t>Cálculos – P12</a:t>
            </a:r>
            <a:endParaRPr lang="pt-BR" dirty="0"/>
          </a:p>
        </p:txBody>
      </p:sp>
      <p:sp>
        <p:nvSpPr>
          <p:cNvPr id="4" name="Content Placeholder 3"/>
          <p:cNvSpPr>
            <a:spLocks noGrp="1"/>
          </p:cNvSpPr>
          <p:nvPr>
            <p:ph sz="quarter" idx="11"/>
          </p:nvPr>
        </p:nvSpPr>
        <p:spPr/>
        <p:txBody>
          <a:bodyPr/>
          <a:lstStyle/>
          <a:p>
            <a:pPr marL="266700" lvl="1" indent="0">
              <a:buNone/>
            </a:pPr>
            <a:r>
              <a:rPr lang="pt-BR" sz="2500" b="1" dirty="0" smtClean="0"/>
              <a:t>Novos Identificadores de Cálculo Exclusivos da Versão 12 do Protheus para cálculos de Férias</a:t>
            </a:r>
          </a:p>
          <a:p>
            <a:pPr lvl="1">
              <a:buFont typeface="Courier New" panose="02070309020205020404" pitchFamily="49" charset="0"/>
              <a:buChar char="o"/>
            </a:pPr>
            <a:endParaRPr lang="pt-BR" sz="2500" dirty="0"/>
          </a:p>
          <a:p>
            <a:pPr lvl="1">
              <a:buFont typeface="Courier New" panose="02070309020205020404" pitchFamily="49" charset="0"/>
              <a:buChar char="o"/>
            </a:pPr>
            <a:r>
              <a:rPr lang="pt-BR" sz="2500" dirty="0" smtClean="0"/>
              <a:t>1296 – ATS Férias mês</a:t>
            </a:r>
          </a:p>
          <a:p>
            <a:pPr lvl="1">
              <a:buFont typeface="Courier New" panose="02070309020205020404" pitchFamily="49" charset="0"/>
              <a:buChar char="o"/>
            </a:pPr>
            <a:r>
              <a:rPr lang="pt-BR" sz="2500" b="0" dirty="0" smtClean="0"/>
              <a:t>1297 – </a:t>
            </a:r>
            <a:r>
              <a:rPr lang="pt-BR" sz="2500" dirty="0"/>
              <a:t>ATS Férias </a:t>
            </a:r>
            <a:r>
              <a:rPr lang="pt-BR" sz="2500" dirty="0" smtClean="0"/>
              <a:t>mês seguinte</a:t>
            </a:r>
          </a:p>
          <a:p>
            <a:pPr lvl="1">
              <a:buFont typeface="Courier New" panose="02070309020205020404" pitchFamily="49" charset="0"/>
              <a:buChar char="o"/>
            </a:pPr>
            <a:r>
              <a:rPr lang="pt-BR" sz="2500" dirty="0" smtClean="0"/>
              <a:t>1298 – ATS </a:t>
            </a:r>
            <a:r>
              <a:rPr lang="pt-BR" sz="2500" dirty="0"/>
              <a:t>Férias </a:t>
            </a:r>
            <a:r>
              <a:rPr lang="pt-BR" sz="2500" dirty="0" smtClean="0"/>
              <a:t>mês s/ verbas</a:t>
            </a:r>
          </a:p>
          <a:p>
            <a:pPr lvl="1">
              <a:buFont typeface="Courier New" panose="02070309020205020404" pitchFamily="49" charset="0"/>
              <a:buChar char="o"/>
            </a:pPr>
            <a:r>
              <a:rPr lang="pt-BR" sz="2500" dirty="0" smtClean="0"/>
              <a:t>1299 – ATS </a:t>
            </a:r>
            <a:r>
              <a:rPr lang="pt-BR" sz="2500" dirty="0"/>
              <a:t>Férias mês </a:t>
            </a:r>
            <a:r>
              <a:rPr lang="pt-BR" sz="2500" dirty="0" smtClean="0"/>
              <a:t>Seguinte s</a:t>
            </a:r>
            <a:r>
              <a:rPr lang="pt-BR" sz="2500" dirty="0"/>
              <a:t>/ </a:t>
            </a:r>
            <a:r>
              <a:rPr lang="pt-BR" sz="2500" dirty="0" smtClean="0"/>
              <a:t>verbas </a:t>
            </a:r>
          </a:p>
          <a:p>
            <a:pPr lvl="1">
              <a:buFont typeface="Courier New" panose="02070309020205020404" pitchFamily="49" charset="0"/>
              <a:buChar char="o"/>
            </a:pPr>
            <a:r>
              <a:rPr lang="pt-BR" sz="2500" dirty="0" smtClean="0"/>
              <a:t>1300 </a:t>
            </a:r>
            <a:r>
              <a:rPr lang="pt-BR" sz="2500" dirty="0"/>
              <a:t>– P</a:t>
            </a:r>
            <a:r>
              <a:rPr lang="pt-BR" sz="2500" dirty="0" smtClean="0"/>
              <a:t>ericulosidade </a:t>
            </a:r>
            <a:r>
              <a:rPr lang="pt-BR" sz="2500" dirty="0"/>
              <a:t>Férias mês</a:t>
            </a:r>
          </a:p>
          <a:p>
            <a:pPr lvl="1">
              <a:buFont typeface="Courier New" panose="02070309020205020404" pitchFamily="49" charset="0"/>
              <a:buChar char="o"/>
            </a:pPr>
            <a:r>
              <a:rPr lang="pt-BR" sz="2500" dirty="0" smtClean="0"/>
              <a:t>1301 – </a:t>
            </a:r>
            <a:r>
              <a:rPr lang="pt-BR" sz="2500" dirty="0"/>
              <a:t>Periculosidade</a:t>
            </a:r>
            <a:r>
              <a:rPr lang="pt-BR" sz="2500" dirty="0" smtClean="0"/>
              <a:t> </a:t>
            </a:r>
            <a:r>
              <a:rPr lang="pt-BR" sz="2500" dirty="0"/>
              <a:t>Férias mês seguinte</a:t>
            </a:r>
          </a:p>
          <a:p>
            <a:pPr lvl="1">
              <a:buFont typeface="Courier New" panose="02070309020205020404" pitchFamily="49" charset="0"/>
              <a:buChar char="o"/>
            </a:pPr>
            <a:r>
              <a:rPr lang="pt-BR" sz="2500" dirty="0" smtClean="0"/>
              <a:t>1302 – Periculosidade </a:t>
            </a:r>
            <a:r>
              <a:rPr lang="pt-BR" sz="2500" dirty="0"/>
              <a:t>Férias mês s/ verbas</a:t>
            </a:r>
          </a:p>
          <a:p>
            <a:pPr lvl="1">
              <a:buFont typeface="Courier New" panose="02070309020205020404" pitchFamily="49" charset="0"/>
              <a:buChar char="o"/>
            </a:pPr>
            <a:r>
              <a:rPr lang="pt-BR" sz="2500" dirty="0" smtClean="0"/>
              <a:t>1303 – Periculosidade </a:t>
            </a:r>
            <a:r>
              <a:rPr lang="pt-BR" sz="2500" dirty="0"/>
              <a:t>Férias mês Seguinte s/ verbas </a:t>
            </a:r>
          </a:p>
          <a:p>
            <a:pPr lvl="1">
              <a:buFont typeface="Courier New" panose="02070309020205020404" pitchFamily="49" charset="0"/>
              <a:buChar char="o"/>
            </a:pPr>
            <a:r>
              <a:rPr lang="pt-BR" sz="2500" dirty="0" smtClean="0"/>
              <a:t>1304 </a:t>
            </a:r>
            <a:r>
              <a:rPr lang="pt-BR" sz="2500" dirty="0"/>
              <a:t>– </a:t>
            </a:r>
            <a:r>
              <a:rPr lang="pt-BR" sz="2500" dirty="0" smtClean="0"/>
              <a:t>Insalubridade </a:t>
            </a:r>
            <a:r>
              <a:rPr lang="pt-BR" sz="2500" dirty="0"/>
              <a:t>Férias mês</a:t>
            </a:r>
          </a:p>
          <a:p>
            <a:pPr lvl="1">
              <a:buFont typeface="Courier New" panose="02070309020205020404" pitchFamily="49" charset="0"/>
              <a:buChar char="o"/>
            </a:pPr>
            <a:r>
              <a:rPr lang="pt-BR" sz="2500" dirty="0" smtClean="0"/>
              <a:t>1305 – Insalubridade </a:t>
            </a:r>
            <a:r>
              <a:rPr lang="pt-BR" sz="2500" dirty="0"/>
              <a:t>Férias mês seguinte</a:t>
            </a:r>
          </a:p>
          <a:p>
            <a:pPr lvl="1">
              <a:buFont typeface="Courier New" panose="02070309020205020404" pitchFamily="49" charset="0"/>
              <a:buChar char="o"/>
            </a:pPr>
            <a:r>
              <a:rPr lang="pt-BR" sz="2500" dirty="0" smtClean="0"/>
              <a:t>1306 – Insalubridade </a:t>
            </a:r>
            <a:r>
              <a:rPr lang="pt-BR" sz="2500" dirty="0"/>
              <a:t>Férias mês s/ verbas</a:t>
            </a:r>
          </a:p>
          <a:p>
            <a:pPr lvl="1">
              <a:buFont typeface="Courier New" panose="02070309020205020404" pitchFamily="49" charset="0"/>
              <a:buChar char="o"/>
            </a:pPr>
            <a:r>
              <a:rPr lang="pt-BR" sz="2500" dirty="0" smtClean="0"/>
              <a:t>1307 – Insalubridade </a:t>
            </a:r>
            <a:r>
              <a:rPr lang="pt-BR" sz="2500" dirty="0"/>
              <a:t>Férias mês Seguinte s/ verbas </a:t>
            </a:r>
            <a:endParaRPr lang="pt-BR" sz="2500" dirty="0" smtClean="0"/>
          </a:p>
          <a:p>
            <a:pPr marL="266700" lvl="1" indent="0">
              <a:buNone/>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smtClean="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b="0" dirty="0"/>
          </a:p>
          <a:p>
            <a:pPr lvl="1">
              <a:buFont typeface="Courier New" panose="02070309020205020404" pitchFamily="49" charset="0"/>
              <a:buChar char="o"/>
            </a:pPr>
            <a:endParaRPr lang="pt-BR" sz="2500" b="0" dirty="0" smtClean="0"/>
          </a:p>
          <a:p>
            <a:pPr marL="266700" lvl="1" indent="0">
              <a:buNone/>
            </a:pPr>
            <a:endParaRPr lang="pt-BR" sz="2500" dirty="0" smtClean="0"/>
          </a:p>
          <a:p>
            <a:pPr marL="266700" lvl="1" indent="0">
              <a:buNone/>
            </a:pPr>
            <a:endParaRPr lang="pt-BR" sz="2500" dirty="0"/>
          </a:p>
          <a:p>
            <a:pPr lvl="1"/>
            <a:endParaRPr lang="pt-BR" sz="2500" dirty="0"/>
          </a:p>
          <a:p>
            <a:pPr lvl="1"/>
            <a:endParaRPr lang="pt-BR" sz="2500" dirty="0"/>
          </a:p>
          <a:p>
            <a:pPr lvl="1"/>
            <a:endParaRPr lang="pt-BR" sz="2500" dirty="0"/>
          </a:p>
          <a:p>
            <a:pPr lvl="1"/>
            <a:endParaRPr lang="pt-BR" sz="2500" dirty="0"/>
          </a:p>
          <a:p>
            <a:pPr lvl="1"/>
            <a:endParaRPr lang="pt-BR" sz="2500" dirty="0"/>
          </a:p>
          <a:p>
            <a:pPr marL="0" indent="0">
              <a:buNone/>
            </a:pPr>
            <a:endParaRPr lang="pt-BR" sz="2500" b="0" dirty="0" smtClean="0"/>
          </a:p>
          <a:p>
            <a:pPr>
              <a:buFont typeface="Courier New" panose="02070309020205020404" pitchFamily="49" charset="0"/>
              <a:buChar char="o"/>
            </a:pPr>
            <a:endParaRPr lang="pt-BR" sz="2500" b="0" dirty="0" smtClean="0"/>
          </a:p>
          <a:p>
            <a:endParaRPr lang="pt-BR" sz="2500" dirty="0" smtClean="0"/>
          </a:p>
          <a:p>
            <a:r>
              <a:rPr lang="pt-BR" sz="2500" dirty="0" smtClean="0"/>
              <a:t>Onde</a:t>
            </a:r>
            <a:r>
              <a:rPr lang="pt-BR" sz="2500" dirty="0"/>
              <a:t>: </a:t>
            </a:r>
          </a:p>
          <a:p>
            <a:pPr lvl="1" fontAlgn="base">
              <a:buFont typeface="Courier New" panose="02070309020205020404" pitchFamily="49" charset="0"/>
              <a:buChar char="o"/>
            </a:pPr>
            <a:r>
              <a:rPr lang="pt-BR" sz="2500" b="0" dirty="0"/>
              <a:t>DD representa o dia; </a:t>
            </a:r>
          </a:p>
          <a:p>
            <a:pPr lvl="1" fontAlgn="base"/>
            <a:r>
              <a:rPr lang="pt-BR" sz="2500" b="0" dirty="0"/>
              <a:t>MM representa o mês, considerados como Licença Remunerada</a:t>
            </a:r>
            <a:r>
              <a:rPr lang="pt-BR" sz="2500" dirty="0"/>
              <a:t>. </a:t>
            </a:r>
          </a:p>
          <a:p>
            <a:r>
              <a:rPr lang="pt-BR" sz="2500" i="1" dirty="0"/>
              <a:t>Exemplo:         </a:t>
            </a:r>
            <a:endParaRPr lang="pt-BR" sz="2500" dirty="0"/>
          </a:p>
          <a:p>
            <a:pPr lvl="1">
              <a:buFont typeface="Courier New" panose="02070309020205020404" pitchFamily="49" charset="0"/>
              <a:buChar char="o"/>
            </a:pPr>
            <a:r>
              <a:rPr lang="pt-BR" sz="2500" b="0" dirty="0"/>
              <a:t>24/12, 25/12, 31/12, 01/01 </a:t>
            </a:r>
          </a:p>
          <a:p>
            <a:r>
              <a:rPr lang="pt-BR" sz="2500" dirty="0"/>
              <a:t>Portanto, para este formato, o conteúdo informado deve indicar os dias e meses respectivos à Licença Remunerada, na sintaxe DD/MM, separados por vírgula. </a:t>
            </a:r>
          </a:p>
          <a:p>
            <a:pPr marL="266700" lvl="1" indent="0" fontAlgn="base">
              <a:buNone/>
            </a:pPr>
            <a:r>
              <a:rPr lang="pt-BR" sz="2500" dirty="0" smtClean="0"/>
              <a:t> </a:t>
            </a:r>
          </a:p>
        </p:txBody>
      </p:sp>
    </p:spTree>
    <p:extLst>
      <p:ext uri="{BB962C8B-B14F-4D97-AF65-F5344CB8AC3E}">
        <p14:creationId xmlns:p14="http://schemas.microsoft.com/office/powerpoint/2010/main" val="2212095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Relação dos Identificadores de Cálculos – P12</a:t>
            </a:r>
          </a:p>
        </p:txBody>
      </p:sp>
      <p:sp>
        <p:nvSpPr>
          <p:cNvPr id="4" name="Content Placeholder 3"/>
          <p:cNvSpPr>
            <a:spLocks noGrp="1"/>
          </p:cNvSpPr>
          <p:nvPr>
            <p:ph sz="quarter" idx="11"/>
          </p:nvPr>
        </p:nvSpPr>
        <p:spPr/>
        <p:txBody>
          <a:bodyPr/>
          <a:lstStyle/>
          <a:p>
            <a:pPr lvl="1">
              <a:buFont typeface="Courier New" panose="02070309020205020404" pitchFamily="49" charset="0"/>
              <a:buChar char="o"/>
            </a:pPr>
            <a:r>
              <a:rPr lang="pt-BR" sz="2500" dirty="0"/>
              <a:t>1308 – Ad. Cargo Confiança Férias mês</a:t>
            </a:r>
          </a:p>
          <a:p>
            <a:pPr lvl="1">
              <a:buFont typeface="Courier New" panose="02070309020205020404" pitchFamily="49" charset="0"/>
              <a:buChar char="o"/>
            </a:pPr>
            <a:r>
              <a:rPr lang="pt-BR" sz="2500" dirty="0"/>
              <a:t>1309 – Ad. Cargo Confiança Férias mês seguinte</a:t>
            </a:r>
          </a:p>
          <a:p>
            <a:pPr lvl="1">
              <a:buFont typeface="Courier New" panose="02070309020205020404" pitchFamily="49" charset="0"/>
              <a:buChar char="o"/>
            </a:pPr>
            <a:r>
              <a:rPr lang="pt-BR" sz="2500" dirty="0"/>
              <a:t>1310 – </a:t>
            </a:r>
            <a:r>
              <a:rPr lang="pt-BR" sz="2500" dirty="0" err="1"/>
              <a:t>Adic</a:t>
            </a:r>
            <a:r>
              <a:rPr lang="pt-BR" sz="2500" dirty="0"/>
              <a:t>. Transferência Férias mês</a:t>
            </a:r>
          </a:p>
          <a:p>
            <a:pPr lvl="1">
              <a:buFont typeface="Courier New" panose="02070309020205020404" pitchFamily="49" charset="0"/>
              <a:buChar char="o"/>
            </a:pPr>
            <a:r>
              <a:rPr lang="pt-BR" sz="2500" dirty="0"/>
              <a:t>1311 – </a:t>
            </a:r>
            <a:r>
              <a:rPr lang="pt-BR" sz="2500" dirty="0" err="1"/>
              <a:t>Adic</a:t>
            </a:r>
            <a:r>
              <a:rPr lang="pt-BR" sz="2500" dirty="0"/>
              <a:t>. Transferência Férias mês seguinte</a:t>
            </a:r>
          </a:p>
          <a:p>
            <a:pPr lvl="1">
              <a:buFont typeface="Courier New" panose="02070309020205020404" pitchFamily="49" charset="0"/>
              <a:buChar char="o"/>
            </a:pPr>
            <a:r>
              <a:rPr lang="pt-BR" sz="2500" dirty="0" smtClean="0"/>
              <a:t>1312 – ATS Abono Férias mês</a:t>
            </a:r>
          </a:p>
          <a:p>
            <a:pPr lvl="1">
              <a:buFont typeface="Courier New" panose="02070309020205020404" pitchFamily="49" charset="0"/>
              <a:buChar char="o"/>
            </a:pPr>
            <a:r>
              <a:rPr lang="pt-BR" sz="2500" b="0" dirty="0" smtClean="0"/>
              <a:t>1313 – </a:t>
            </a:r>
            <a:r>
              <a:rPr lang="pt-BR" sz="2500" dirty="0" smtClean="0"/>
              <a:t>ATS </a:t>
            </a:r>
            <a:r>
              <a:rPr lang="pt-BR" sz="2500" dirty="0"/>
              <a:t>Abono </a:t>
            </a:r>
            <a:r>
              <a:rPr lang="pt-BR" sz="2500" dirty="0" smtClean="0"/>
              <a:t>Férias mês seguinte</a:t>
            </a:r>
          </a:p>
          <a:p>
            <a:pPr lvl="1">
              <a:buFont typeface="Courier New" panose="02070309020205020404" pitchFamily="49" charset="0"/>
              <a:buChar char="o"/>
            </a:pPr>
            <a:r>
              <a:rPr lang="pt-BR" sz="2500" dirty="0" smtClean="0"/>
              <a:t>1314 – ATS </a:t>
            </a:r>
            <a:r>
              <a:rPr lang="pt-BR" sz="2500" dirty="0"/>
              <a:t>Abono </a:t>
            </a:r>
            <a:r>
              <a:rPr lang="pt-BR" sz="2500" dirty="0" smtClean="0"/>
              <a:t>Férias mês s/ verbas</a:t>
            </a:r>
          </a:p>
          <a:p>
            <a:pPr lvl="1">
              <a:buFont typeface="Courier New" panose="02070309020205020404" pitchFamily="49" charset="0"/>
              <a:buChar char="o"/>
            </a:pPr>
            <a:r>
              <a:rPr lang="pt-BR" sz="2500" dirty="0" smtClean="0"/>
              <a:t>1315 – ATS </a:t>
            </a:r>
            <a:r>
              <a:rPr lang="pt-BR" sz="2500" dirty="0"/>
              <a:t>Abono </a:t>
            </a:r>
            <a:r>
              <a:rPr lang="pt-BR" sz="2500" dirty="0" smtClean="0"/>
              <a:t>Férias </a:t>
            </a:r>
            <a:r>
              <a:rPr lang="pt-BR" sz="2500" dirty="0"/>
              <a:t>mês </a:t>
            </a:r>
            <a:r>
              <a:rPr lang="pt-BR" sz="2500" dirty="0" smtClean="0"/>
              <a:t>Seguinte s</a:t>
            </a:r>
            <a:r>
              <a:rPr lang="pt-BR" sz="2500" dirty="0"/>
              <a:t>/ </a:t>
            </a:r>
            <a:r>
              <a:rPr lang="pt-BR" sz="2500" dirty="0" smtClean="0"/>
              <a:t>verbas </a:t>
            </a:r>
          </a:p>
          <a:p>
            <a:pPr lvl="1">
              <a:buFont typeface="Courier New" panose="02070309020205020404" pitchFamily="49" charset="0"/>
              <a:buChar char="o"/>
            </a:pPr>
            <a:r>
              <a:rPr lang="pt-BR" sz="2500" dirty="0" smtClean="0"/>
              <a:t>1316 </a:t>
            </a:r>
            <a:r>
              <a:rPr lang="pt-BR" sz="2500" dirty="0"/>
              <a:t>– </a:t>
            </a:r>
            <a:r>
              <a:rPr lang="pt-BR" sz="2500" dirty="0" smtClean="0"/>
              <a:t>Periculosidade </a:t>
            </a:r>
            <a:r>
              <a:rPr lang="pt-BR" sz="2500" dirty="0"/>
              <a:t>Abono </a:t>
            </a:r>
            <a:r>
              <a:rPr lang="pt-BR" sz="2500" dirty="0" smtClean="0"/>
              <a:t>Férias </a:t>
            </a:r>
            <a:r>
              <a:rPr lang="pt-BR" sz="2500" dirty="0"/>
              <a:t>mês</a:t>
            </a:r>
          </a:p>
          <a:p>
            <a:pPr lvl="1">
              <a:buFont typeface="Courier New" panose="02070309020205020404" pitchFamily="49" charset="0"/>
              <a:buChar char="o"/>
            </a:pPr>
            <a:r>
              <a:rPr lang="pt-BR" sz="2500" dirty="0" smtClean="0"/>
              <a:t>1317 – Periculosidade </a:t>
            </a:r>
            <a:r>
              <a:rPr lang="pt-BR" sz="2500" dirty="0"/>
              <a:t>Abono </a:t>
            </a:r>
            <a:r>
              <a:rPr lang="pt-BR" sz="2500" dirty="0" smtClean="0"/>
              <a:t>Férias </a:t>
            </a:r>
            <a:r>
              <a:rPr lang="pt-BR" sz="2500" dirty="0"/>
              <a:t>mês seguinte</a:t>
            </a:r>
          </a:p>
          <a:p>
            <a:pPr lvl="1">
              <a:buFont typeface="Courier New" panose="02070309020205020404" pitchFamily="49" charset="0"/>
              <a:buChar char="o"/>
            </a:pPr>
            <a:r>
              <a:rPr lang="pt-BR" sz="2500" dirty="0" smtClean="0"/>
              <a:t>1318 – Periculosidade </a:t>
            </a:r>
            <a:r>
              <a:rPr lang="pt-BR" sz="2500" dirty="0"/>
              <a:t>Abono </a:t>
            </a:r>
            <a:r>
              <a:rPr lang="pt-BR" sz="2500" dirty="0" smtClean="0"/>
              <a:t>Férias </a:t>
            </a:r>
            <a:r>
              <a:rPr lang="pt-BR" sz="2500" dirty="0"/>
              <a:t>mês s/ verbas</a:t>
            </a:r>
          </a:p>
          <a:p>
            <a:pPr lvl="1">
              <a:buFont typeface="Courier New" panose="02070309020205020404" pitchFamily="49" charset="0"/>
              <a:buChar char="o"/>
            </a:pPr>
            <a:r>
              <a:rPr lang="pt-BR" sz="2500" dirty="0" smtClean="0"/>
              <a:t>1319 – Periculosidade </a:t>
            </a:r>
            <a:r>
              <a:rPr lang="pt-BR" sz="2500" dirty="0"/>
              <a:t>Abono </a:t>
            </a:r>
            <a:r>
              <a:rPr lang="pt-BR" sz="2500" dirty="0" smtClean="0"/>
              <a:t>Férias </a:t>
            </a:r>
            <a:r>
              <a:rPr lang="pt-BR" sz="2500" dirty="0"/>
              <a:t>mês Seguinte s/ verbas </a:t>
            </a:r>
          </a:p>
          <a:p>
            <a:pPr lvl="1">
              <a:buFont typeface="Courier New" panose="02070309020205020404" pitchFamily="49" charset="0"/>
              <a:buChar char="o"/>
            </a:pPr>
            <a:r>
              <a:rPr lang="pt-BR" sz="2500" dirty="0" smtClean="0"/>
              <a:t>1320 </a:t>
            </a:r>
            <a:r>
              <a:rPr lang="pt-BR" sz="2500" dirty="0"/>
              <a:t>– </a:t>
            </a:r>
            <a:r>
              <a:rPr lang="pt-BR" sz="2500" dirty="0" smtClean="0"/>
              <a:t>Insalubridade </a:t>
            </a:r>
            <a:r>
              <a:rPr lang="pt-BR" sz="2500" dirty="0"/>
              <a:t>Abono </a:t>
            </a:r>
            <a:r>
              <a:rPr lang="pt-BR" sz="2500" dirty="0" smtClean="0"/>
              <a:t>Férias </a:t>
            </a:r>
            <a:r>
              <a:rPr lang="pt-BR" sz="2500" dirty="0"/>
              <a:t>mês</a:t>
            </a:r>
          </a:p>
          <a:p>
            <a:pPr lvl="1">
              <a:buFont typeface="Courier New" panose="02070309020205020404" pitchFamily="49" charset="0"/>
              <a:buChar char="o"/>
            </a:pPr>
            <a:r>
              <a:rPr lang="pt-BR" sz="2500" dirty="0" smtClean="0"/>
              <a:t>1321 – Insalubridade </a:t>
            </a:r>
            <a:r>
              <a:rPr lang="pt-BR" sz="2500" dirty="0"/>
              <a:t>Abono </a:t>
            </a:r>
            <a:r>
              <a:rPr lang="pt-BR" sz="2500" dirty="0" smtClean="0"/>
              <a:t>Férias </a:t>
            </a:r>
            <a:r>
              <a:rPr lang="pt-BR" sz="2500" dirty="0"/>
              <a:t>mês seguinte</a:t>
            </a:r>
          </a:p>
          <a:p>
            <a:pPr lvl="1">
              <a:buFont typeface="Courier New" panose="02070309020205020404" pitchFamily="49" charset="0"/>
              <a:buChar char="o"/>
            </a:pPr>
            <a:r>
              <a:rPr lang="pt-BR" sz="2500" dirty="0" smtClean="0"/>
              <a:t>1322 – Insalubridade </a:t>
            </a:r>
            <a:r>
              <a:rPr lang="pt-BR" sz="2500" dirty="0"/>
              <a:t>Abono </a:t>
            </a:r>
            <a:r>
              <a:rPr lang="pt-BR" sz="2500" dirty="0" smtClean="0"/>
              <a:t>Férias </a:t>
            </a:r>
            <a:r>
              <a:rPr lang="pt-BR" sz="2500" dirty="0"/>
              <a:t>mês s/ verbas</a:t>
            </a:r>
          </a:p>
          <a:p>
            <a:pPr lvl="1">
              <a:buFont typeface="Courier New" panose="02070309020205020404" pitchFamily="49" charset="0"/>
              <a:buChar char="o"/>
            </a:pPr>
            <a:r>
              <a:rPr lang="pt-BR" sz="2500" dirty="0" smtClean="0"/>
              <a:t>1323 – Insalubridade Abono Férias </a:t>
            </a:r>
            <a:r>
              <a:rPr lang="pt-BR" sz="2500" dirty="0"/>
              <a:t>mês Seguinte s/ verbas </a:t>
            </a:r>
            <a:endParaRPr lang="pt-BR" sz="2500" dirty="0" smtClean="0"/>
          </a:p>
          <a:p>
            <a:pPr marL="266700" lvl="1" indent="0">
              <a:buNone/>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smtClean="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b="0" dirty="0"/>
          </a:p>
          <a:p>
            <a:pPr lvl="1">
              <a:buFont typeface="Courier New" panose="02070309020205020404" pitchFamily="49" charset="0"/>
              <a:buChar char="o"/>
            </a:pPr>
            <a:endParaRPr lang="pt-BR" sz="2500" b="0" dirty="0" smtClean="0"/>
          </a:p>
          <a:p>
            <a:pPr marL="266700" lvl="1" indent="0">
              <a:buNone/>
            </a:pPr>
            <a:endParaRPr lang="pt-BR" sz="2500" dirty="0" smtClean="0"/>
          </a:p>
          <a:p>
            <a:pPr marL="266700" lvl="1" indent="0">
              <a:buNone/>
            </a:pPr>
            <a:endParaRPr lang="pt-BR" sz="2500" dirty="0"/>
          </a:p>
          <a:p>
            <a:pPr lvl="1"/>
            <a:endParaRPr lang="pt-BR" sz="2500" dirty="0"/>
          </a:p>
          <a:p>
            <a:pPr lvl="1"/>
            <a:endParaRPr lang="pt-BR" sz="2500" dirty="0"/>
          </a:p>
          <a:p>
            <a:pPr lvl="1"/>
            <a:endParaRPr lang="pt-BR" sz="2500" dirty="0"/>
          </a:p>
          <a:p>
            <a:pPr lvl="1"/>
            <a:endParaRPr lang="pt-BR" sz="2500" dirty="0"/>
          </a:p>
          <a:p>
            <a:pPr lvl="1"/>
            <a:endParaRPr lang="pt-BR" sz="2500" dirty="0"/>
          </a:p>
          <a:p>
            <a:pPr marL="0" indent="0">
              <a:buNone/>
            </a:pPr>
            <a:endParaRPr lang="pt-BR" sz="2500" b="0" dirty="0" smtClean="0"/>
          </a:p>
          <a:p>
            <a:pPr>
              <a:buFont typeface="Courier New" panose="02070309020205020404" pitchFamily="49" charset="0"/>
              <a:buChar char="o"/>
            </a:pPr>
            <a:endParaRPr lang="pt-BR" sz="2500" b="0" dirty="0" smtClean="0"/>
          </a:p>
          <a:p>
            <a:endParaRPr lang="pt-BR" sz="2500" dirty="0" smtClean="0"/>
          </a:p>
          <a:p>
            <a:r>
              <a:rPr lang="pt-BR" sz="2500" dirty="0" smtClean="0"/>
              <a:t>Onde</a:t>
            </a:r>
            <a:r>
              <a:rPr lang="pt-BR" sz="2500" dirty="0"/>
              <a:t>: </a:t>
            </a:r>
          </a:p>
          <a:p>
            <a:pPr lvl="1" fontAlgn="base">
              <a:buFont typeface="Courier New" panose="02070309020205020404" pitchFamily="49" charset="0"/>
              <a:buChar char="o"/>
            </a:pPr>
            <a:r>
              <a:rPr lang="pt-BR" sz="2500" b="0" dirty="0"/>
              <a:t>DD representa o dia; </a:t>
            </a:r>
          </a:p>
          <a:p>
            <a:pPr lvl="1" fontAlgn="base"/>
            <a:r>
              <a:rPr lang="pt-BR" sz="2500" b="0" dirty="0"/>
              <a:t>MM representa o mês, considerados como Licença Remunerada</a:t>
            </a:r>
            <a:r>
              <a:rPr lang="pt-BR" sz="2500" dirty="0"/>
              <a:t>. </a:t>
            </a:r>
          </a:p>
          <a:p>
            <a:r>
              <a:rPr lang="pt-BR" sz="2500" i="1" dirty="0"/>
              <a:t>Exemplo:         </a:t>
            </a:r>
            <a:endParaRPr lang="pt-BR" sz="2500" dirty="0"/>
          </a:p>
          <a:p>
            <a:pPr lvl="1">
              <a:buFont typeface="Courier New" panose="02070309020205020404" pitchFamily="49" charset="0"/>
              <a:buChar char="o"/>
            </a:pPr>
            <a:r>
              <a:rPr lang="pt-BR" sz="2500" b="0" dirty="0"/>
              <a:t>24/12, 25/12, 31/12, 01/01 </a:t>
            </a:r>
          </a:p>
          <a:p>
            <a:r>
              <a:rPr lang="pt-BR" sz="2500" dirty="0"/>
              <a:t>Portanto, para este formato, o conteúdo informado deve indicar os dias e meses respectivos à Licença Remunerada, na sintaxe DD/MM, separados por vírgula. </a:t>
            </a:r>
          </a:p>
          <a:p>
            <a:pPr marL="266700" lvl="1" indent="0" fontAlgn="base">
              <a:buNone/>
            </a:pPr>
            <a:r>
              <a:rPr lang="pt-BR" sz="2500" dirty="0" smtClean="0"/>
              <a:t> </a:t>
            </a:r>
          </a:p>
        </p:txBody>
      </p:sp>
    </p:spTree>
    <p:extLst>
      <p:ext uri="{BB962C8B-B14F-4D97-AF65-F5344CB8AC3E}">
        <p14:creationId xmlns:p14="http://schemas.microsoft.com/office/powerpoint/2010/main" val="400762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Relação dos Identificadores de Cálculos – P12</a:t>
            </a:r>
          </a:p>
        </p:txBody>
      </p:sp>
      <p:sp>
        <p:nvSpPr>
          <p:cNvPr id="4" name="Content Placeholder 3"/>
          <p:cNvSpPr>
            <a:spLocks noGrp="1"/>
          </p:cNvSpPr>
          <p:nvPr>
            <p:ph sz="quarter" idx="11"/>
          </p:nvPr>
        </p:nvSpPr>
        <p:spPr/>
        <p:txBody>
          <a:bodyPr/>
          <a:lstStyle/>
          <a:p>
            <a:pPr lvl="1">
              <a:buFont typeface="Courier New" panose="02070309020205020404" pitchFamily="49" charset="0"/>
              <a:buChar char="o"/>
            </a:pPr>
            <a:r>
              <a:rPr lang="pt-BR" sz="2500" dirty="0"/>
              <a:t>1324 – Ad. Cargo Confiança Abono Férias mês</a:t>
            </a:r>
          </a:p>
          <a:p>
            <a:pPr lvl="1">
              <a:buFont typeface="Courier New" panose="02070309020205020404" pitchFamily="49" charset="0"/>
              <a:buChar char="o"/>
            </a:pPr>
            <a:r>
              <a:rPr lang="pt-BR" sz="2500" dirty="0"/>
              <a:t>1325 – Ad. Cargo Confiança Abono Férias mês seguinte</a:t>
            </a:r>
          </a:p>
          <a:p>
            <a:pPr lvl="1">
              <a:buFont typeface="Courier New" panose="02070309020205020404" pitchFamily="49" charset="0"/>
              <a:buChar char="o"/>
            </a:pPr>
            <a:r>
              <a:rPr lang="pt-BR" sz="2500" dirty="0"/>
              <a:t>1326 – </a:t>
            </a:r>
            <a:r>
              <a:rPr lang="pt-BR" sz="2500" dirty="0" err="1"/>
              <a:t>Adic</a:t>
            </a:r>
            <a:r>
              <a:rPr lang="pt-BR" sz="2500" dirty="0"/>
              <a:t>. Transferência Abono Férias mês</a:t>
            </a:r>
          </a:p>
          <a:p>
            <a:pPr lvl="1">
              <a:buFont typeface="Courier New" panose="02070309020205020404" pitchFamily="49" charset="0"/>
              <a:buChar char="o"/>
            </a:pPr>
            <a:r>
              <a:rPr lang="pt-BR" sz="2500" dirty="0"/>
              <a:t>1327 – </a:t>
            </a:r>
            <a:r>
              <a:rPr lang="pt-BR" sz="2500" dirty="0" err="1"/>
              <a:t>Adic</a:t>
            </a:r>
            <a:r>
              <a:rPr lang="pt-BR" sz="2500" dirty="0"/>
              <a:t>. Transferência Abono Férias mês seguinte</a:t>
            </a:r>
          </a:p>
          <a:p>
            <a:pPr lvl="1">
              <a:buFont typeface="Courier New" panose="02070309020205020404" pitchFamily="49" charset="0"/>
              <a:buChar char="o"/>
            </a:pPr>
            <a:r>
              <a:rPr lang="pt-BR" sz="2500" dirty="0" smtClean="0"/>
              <a:t>1330 – DSR Sobre Médias Abono</a:t>
            </a:r>
          </a:p>
          <a:p>
            <a:pPr lvl="1">
              <a:buFont typeface="Courier New" panose="02070309020205020404" pitchFamily="49" charset="0"/>
              <a:buChar char="o"/>
            </a:pPr>
            <a:r>
              <a:rPr lang="pt-BR" sz="2500" b="0" dirty="0" smtClean="0"/>
              <a:t>1331 – </a:t>
            </a:r>
            <a:r>
              <a:rPr lang="pt-BR" sz="2500" dirty="0" smtClean="0"/>
              <a:t>DSR </a:t>
            </a:r>
            <a:r>
              <a:rPr lang="pt-BR" sz="2500" dirty="0"/>
              <a:t>Sobre Médias </a:t>
            </a:r>
            <a:r>
              <a:rPr lang="pt-BR" sz="2500" dirty="0" smtClean="0"/>
              <a:t>Abono mês Seguinte</a:t>
            </a:r>
          </a:p>
          <a:p>
            <a:pPr lvl="1">
              <a:buFont typeface="Courier New" panose="02070309020205020404" pitchFamily="49" charset="0"/>
              <a:buChar char="o"/>
            </a:pPr>
            <a:r>
              <a:rPr lang="pt-BR" sz="2500" dirty="0" smtClean="0"/>
              <a:t>1405 – </a:t>
            </a:r>
            <a:r>
              <a:rPr lang="pt-BR" sz="2500" dirty="0" err="1" smtClean="0"/>
              <a:t>Pgto</a:t>
            </a:r>
            <a:r>
              <a:rPr lang="pt-BR" sz="2500" dirty="0" smtClean="0"/>
              <a:t> Periculosidade Sobre Médias Férias mês Seguinte</a:t>
            </a:r>
          </a:p>
          <a:p>
            <a:pPr lvl="1">
              <a:buFont typeface="Courier New" panose="02070309020205020404" pitchFamily="49" charset="0"/>
              <a:buChar char="o"/>
            </a:pPr>
            <a:r>
              <a:rPr lang="pt-BR" sz="2500" dirty="0" smtClean="0"/>
              <a:t>1406 </a:t>
            </a:r>
            <a:r>
              <a:rPr lang="pt-BR" sz="2500" dirty="0"/>
              <a:t>– </a:t>
            </a:r>
            <a:r>
              <a:rPr lang="pt-BR" sz="2500" dirty="0" err="1"/>
              <a:t>Pgto</a:t>
            </a:r>
            <a:r>
              <a:rPr lang="pt-BR" sz="2500" dirty="0"/>
              <a:t> </a:t>
            </a:r>
            <a:r>
              <a:rPr lang="pt-BR" sz="2500" dirty="0" smtClean="0"/>
              <a:t>Insalubridade </a:t>
            </a:r>
            <a:r>
              <a:rPr lang="pt-BR" sz="2500" dirty="0"/>
              <a:t>Sobre Médias Férias mês </a:t>
            </a:r>
            <a:r>
              <a:rPr lang="pt-BR" sz="2500" dirty="0" smtClean="0"/>
              <a:t>Seguinte</a:t>
            </a:r>
          </a:p>
          <a:p>
            <a:pPr lvl="1">
              <a:buFont typeface="Courier New" panose="02070309020205020404" pitchFamily="49" charset="0"/>
              <a:buChar char="o"/>
            </a:pPr>
            <a:r>
              <a:rPr lang="pt-BR" sz="2500" dirty="0" smtClean="0"/>
              <a:t>1407 </a:t>
            </a:r>
            <a:r>
              <a:rPr lang="pt-BR" sz="2500" dirty="0"/>
              <a:t>– </a:t>
            </a:r>
            <a:r>
              <a:rPr lang="pt-BR" sz="2500" dirty="0" err="1"/>
              <a:t>Pgto</a:t>
            </a:r>
            <a:r>
              <a:rPr lang="pt-BR" sz="2500" dirty="0"/>
              <a:t> </a:t>
            </a:r>
            <a:r>
              <a:rPr lang="pt-BR" sz="2500" dirty="0" smtClean="0"/>
              <a:t>Periculosidade </a:t>
            </a:r>
            <a:r>
              <a:rPr lang="pt-BR" sz="2500" dirty="0"/>
              <a:t>Sobre Médias </a:t>
            </a:r>
            <a:r>
              <a:rPr lang="pt-BR" sz="2500" dirty="0" smtClean="0"/>
              <a:t>Abono</a:t>
            </a:r>
            <a:endParaRPr lang="pt-BR" sz="2500" dirty="0"/>
          </a:p>
          <a:p>
            <a:pPr lvl="1">
              <a:buFont typeface="Courier New" panose="02070309020205020404" pitchFamily="49" charset="0"/>
              <a:buChar char="o"/>
            </a:pPr>
            <a:r>
              <a:rPr lang="pt-BR" sz="2500" dirty="0" smtClean="0"/>
              <a:t>1408 </a:t>
            </a:r>
            <a:r>
              <a:rPr lang="pt-BR" sz="2500" dirty="0"/>
              <a:t>– </a:t>
            </a:r>
            <a:r>
              <a:rPr lang="pt-BR" sz="2500" dirty="0" err="1"/>
              <a:t>Pgto</a:t>
            </a:r>
            <a:r>
              <a:rPr lang="pt-BR" sz="2500" dirty="0"/>
              <a:t> Insalubridade Sobre Médias </a:t>
            </a:r>
            <a:r>
              <a:rPr lang="pt-BR" sz="2500" dirty="0" smtClean="0"/>
              <a:t>Abono</a:t>
            </a:r>
          </a:p>
          <a:p>
            <a:pPr lvl="1">
              <a:buFont typeface="Courier New" panose="02070309020205020404" pitchFamily="49" charset="0"/>
              <a:buChar char="o"/>
            </a:pPr>
            <a:r>
              <a:rPr lang="pt-BR" sz="2500" dirty="0" smtClean="0"/>
              <a:t>1409 </a:t>
            </a:r>
            <a:r>
              <a:rPr lang="pt-BR" sz="2500" dirty="0"/>
              <a:t>– </a:t>
            </a:r>
            <a:r>
              <a:rPr lang="pt-BR" sz="2500" dirty="0" err="1"/>
              <a:t>Pgto</a:t>
            </a:r>
            <a:r>
              <a:rPr lang="pt-BR" sz="2500" dirty="0"/>
              <a:t> </a:t>
            </a:r>
            <a:r>
              <a:rPr lang="pt-BR" sz="2500" dirty="0" smtClean="0"/>
              <a:t>Periculosidade </a:t>
            </a:r>
            <a:r>
              <a:rPr lang="pt-BR" sz="2500" dirty="0"/>
              <a:t>Sobre Médias </a:t>
            </a:r>
            <a:r>
              <a:rPr lang="pt-BR" sz="2500" dirty="0" smtClean="0"/>
              <a:t>Abono mês Seguinte</a:t>
            </a:r>
            <a:endParaRPr lang="pt-BR" sz="2500" dirty="0"/>
          </a:p>
          <a:p>
            <a:pPr lvl="1">
              <a:buFont typeface="Courier New" panose="02070309020205020404" pitchFamily="49" charset="0"/>
              <a:buChar char="o"/>
            </a:pPr>
            <a:r>
              <a:rPr lang="pt-BR" sz="2500" dirty="0" smtClean="0"/>
              <a:t>1410 </a:t>
            </a:r>
            <a:r>
              <a:rPr lang="pt-BR" sz="2500" dirty="0"/>
              <a:t>– </a:t>
            </a:r>
            <a:r>
              <a:rPr lang="pt-BR" sz="2500" dirty="0" err="1"/>
              <a:t>Pgto</a:t>
            </a:r>
            <a:r>
              <a:rPr lang="pt-BR" sz="2500" dirty="0"/>
              <a:t> Insalubridade Sobre Médias </a:t>
            </a:r>
            <a:r>
              <a:rPr lang="pt-BR" sz="2500" dirty="0" smtClean="0"/>
              <a:t>Abono </a:t>
            </a:r>
            <a:r>
              <a:rPr lang="pt-BR" sz="2500" dirty="0"/>
              <a:t>mês Seguinte</a:t>
            </a:r>
          </a:p>
          <a:p>
            <a:pPr marL="266700" lvl="1" indent="0">
              <a:buNone/>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a:p>
          <a:p>
            <a:pPr marL="266700" lvl="1" indent="0">
              <a:buNone/>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smtClean="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b="0" dirty="0"/>
          </a:p>
          <a:p>
            <a:pPr lvl="1">
              <a:buFont typeface="Courier New" panose="02070309020205020404" pitchFamily="49" charset="0"/>
              <a:buChar char="o"/>
            </a:pPr>
            <a:endParaRPr lang="pt-BR" sz="2500" b="0" dirty="0" smtClean="0"/>
          </a:p>
          <a:p>
            <a:pPr marL="266700" lvl="1" indent="0">
              <a:buNone/>
            </a:pPr>
            <a:endParaRPr lang="pt-BR" sz="2500" dirty="0" smtClean="0"/>
          </a:p>
          <a:p>
            <a:pPr marL="266700" lvl="1" indent="0">
              <a:buNone/>
            </a:pPr>
            <a:endParaRPr lang="pt-BR" sz="2500" dirty="0"/>
          </a:p>
          <a:p>
            <a:pPr lvl="1"/>
            <a:endParaRPr lang="pt-BR" sz="2500" dirty="0"/>
          </a:p>
          <a:p>
            <a:pPr lvl="1"/>
            <a:endParaRPr lang="pt-BR" sz="2500" dirty="0"/>
          </a:p>
          <a:p>
            <a:pPr lvl="1"/>
            <a:endParaRPr lang="pt-BR" sz="2500" dirty="0"/>
          </a:p>
          <a:p>
            <a:pPr lvl="1"/>
            <a:endParaRPr lang="pt-BR" sz="2500" dirty="0"/>
          </a:p>
          <a:p>
            <a:pPr lvl="1"/>
            <a:endParaRPr lang="pt-BR" sz="2500" dirty="0"/>
          </a:p>
          <a:p>
            <a:pPr marL="0" indent="0">
              <a:buNone/>
            </a:pPr>
            <a:endParaRPr lang="pt-BR" sz="2500" b="0" dirty="0" smtClean="0"/>
          </a:p>
          <a:p>
            <a:pPr>
              <a:buFont typeface="Courier New" panose="02070309020205020404" pitchFamily="49" charset="0"/>
              <a:buChar char="o"/>
            </a:pPr>
            <a:endParaRPr lang="pt-BR" sz="2500" b="0" dirty="0" smtClean="0"/>
          </a:p>
          <a:p>
            <a:endParaRPr lang="pt-BR" sz="2500" dirty="0" smtClean="0"/>
          </a:p>
          <a:p>
            <a:r>
              <a:rPr lang="pt-BR" sz="2500" dirty="0" smtClean="0"/>
              <a:t>Onde</a:t>
            </a:r>
            <a:r>
              <a:rPr lang="pt-BR" sz="2500" dirty="0"/>
              <a:t>: </a:t>
            </a:r>
          </a:p>
          <a:p>
            <a:pPr lvl="1" fontAlgn="base">
              <a:buFont typeface="Courier New" panose="02070309020205020404" pitchFamily="49" charset="0"/>
              <a:buChar char="o"/>
            </a:pPr>
            <a:r>
              <a:rPr lang="pt-BR" sz="2500" b="0" dirty="0"/>
              <a:t>DD representa o dia; </a:t>
            </a:r>
          </a:p>
          <a:p>
            <a:pPr lvl="1" fontAlgn="base"/>
            <a:r>
              <a:rPr lang="pt-BR" sz="2500" b="0" dirty="0"/>
              <a:t>MM representa o mês, considerados como Licença Remunerada</a:t>
            </a:r>
            <a:r>
              <a:rPr lang="pt-BR" sz="2500" dirty="0"/>
              <a:t>. </a:t>
            </a:r>
          </a:p>
          <a:p>
            <a:r>
              <a:rPr lang="pt-BR" sz="2500" i="1" dirty="0"/>
              <a:t>Exemplo:         </a:t>
            </a:r>
            <a:endParaRPr lang="pt-BR" sz="2500" dirty="0"/>
          </a:p>
          <a:p>
            <a:pPr lvl="1">
              <a:buFont typeface="Courier New" panose="02070309020205020404" pitchFamily="49" charset="0"/>
              <a:buChar char="o"/>
            </a:pPr>
            <a:r>
              <a:rPr lang="pt-BR" sz="2500" b="0" dirty="0"/>
              <a:t>24/12, 25/12, 31/12, 01/01 </a:t>
            </a:r>
          </a:p>
          <a:p>
            <a:r>
              <a:rPr lang="pt-BR" sz="2500" dirty="0"/>
              <a:t>Portanto, para este formato, o conteúdo informado deve indicar os dias e meses respectivos à Licença Remunerada, na sintaxe DD/MM, separados por vírgula. </a:t>
            </a:r>
          </a:p>
          <a:p>
            <a:pPr marL="266700" lvl="1" indent="0" fontAlgn="base">
              <a:buNone/>
            </a:pPr>
            <a:r>
              <a:rPr lang="pt-BR" sz="2500" dirty="0" smtClean="0"/>
              <a:t> </a:t>
            </a:r>
          </a:p>
        </p:txBody>
      </p:sp>
    </p:spTree>
    <p:extLst>
      <p:ext uri="{BB962C8B-B14F-4D97-AF65-F5344CB8AC3E}">
        <p14:creationId xmlns:p14="http://schemas.microsoft.com/office/powerpoint/2010/main" val="281604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smtClean="0"/>
              <a:t>02.4</a:t>
            </a:r>
            <a:endParaRPr lang="pt-BR" dirty="0"/>
          </a:p>
        </p:txBody>
      </p:sp>
      <p:sp>
        <p:nvSpPr>
          <p:cNvPr id="5" name="Espaço Reservado para Texto 4"/>
          <p:cNvSpPr>
            <a:spLocks noGrp="1"/>
          </p:cNvSpPr>
          <p:nvPr>
            <p:ph type="body" sz="quarter" idx="11"/>
          </p:nvPr>
        </p:nvSpPr>
        <p:spPr/>
        <p:txBody>
          <a:bodyPr>
            <a:normAutofit/>
          </a:bodyPr>
          <a:lstStyle/>
          <a:p>
            <a:pPr marL="457200" lvl="1" indent="0" algn="r">
              <a:buNone/>
            </a:pPr>
            <a:r>
              <a:rPr lang="pt-BR" sz="6000" dirty="0" smtClean="0">
                <a:solidFill>
                  <a:srgbClr val="4A5C61"/>
                </a:solidFill>
              </a:rPr>
              <a:t>Adicionais nas Férias</a:t>
            </a:r>
            <a:endParaRPr lang="en-US" sz="6000" dirty="0">
              <a:solidFill>
                <a:srgbClr val="4A5C61"/>
              </a:solidFill>
            </a:endParaRPr>
          </a:p>
        </p:txBody>
      </p:sp>
    </p:spTree>
    <p:extLst>
      <p:ext uri="{BB962C8B-B14F-4D97-AF65-F5344CB8AC3E}">
        <p14:creationId xmlns:p14="http://schemas.microsoft.com/office/powerpoint/2010/main" val="134234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Adicionais nas Férias</a:t>
            </a:r>
          </a:p>
        </p:txBody>
      </p:sp>
      <p:sp>
        <p:nvSpPr>
          <p:cNvPr id="4" name="Content Placeholder 3"/>
          <p:cNvSpPr>
            <a:spLocks noGrp="1"/>
          </p:cNvSpPr>
          <p:nvPr>
            <p:ph sz="quarter" idx="11"/>
          </p:nvPr>
        </p:nvSpPr>
        <p:spPr/>
        <p:txBody>
          <a:bodyPr/>
          <a:lstStyle/>
          <a:p>
            <a:pPr marL="0" indent="0" algn="just">
              <a:buNone/>
            </a:pPr>
            <a:r>
              <a:rPr lang="pt-BR" sz="2500" dirty="0" smtClean="0"/>
              <a:t>Os adicionais </a:t>
            </a:r>
            <a:r>
              <a:rPr lang="pt-BR" sz="2500" dirty="0"/>
              <a:t>p</a:t>
            </a:r>
            <a:r>
              <a:rPr lang="pt-BR" sz="2500" dirty="0" smtClean="0"/>
              <a:t>adrões do sistema serão calculados automaticamente desde que incorporem ao salário.</a:t>
            </a:r>
            <a:r>
              <a:rPr lang="pt-BR" sz="2500" dirty="0"/>
              <a:t> </a:t>
            </a:r>
            <a:r>
              <a:rPr lang="pt-BR" sz="2500" dirty="0" smtClean="0"/>
              <a:t>O cadastro dos adicionais é realizado em 2 etapas em cada uma das versões.</a:t>
            </a:r>
          </a:p>
          <a:p>
            <a:pPr marL="0" indent="0" algn="just">
              <a:buNone/>
            </a:pPr>
            <a:r>
              <a:rPr lang="pt-BR" sz="2500" b="0" dirty="0" smtClean="0"/>
              <a:t>Em ambas, o sistema busca a informação do cadastro do funcionário de acordo com a quantidade de horas, :</a:t>
            </a:r>
            <a:endParaRPr lang="pt-BR" sz="2500" dirty="0" smtClean="0"/>
          </a:p>
          <a:p>
            <a:pPr marL="0" indent="0" algn="just">
              <a:buNone/>
            </a:pPr>
            <a:r>
              <a:rPr lang="pt-BR" sz="2500" dirty="0" smtClean="0"/>
              <a:t>	Insalubridade </a:t>
            </a:r>
            <a:r>
              <a:rPr lang="pt-BR" sz="2500" dirty="0"/>
              <a:t>(Mínima Média ou Máxima</a:t>
            </a:r>
            <a:r>
              <a:rPr lang="pt-BR" sz="2500" dirty="0" smtClean="0"/>
              <a:t>) e Periculosidade:</a:t>
            </a:r>
          </a:p>
          <a:p>
            <a:pPr lvl="1" algn="just">
              <a:buFont typeface="Courier New" panose="02070309020205020404" pitchFamily="49" charset="0"/>
              <a:buChar char="o"/>
            </a:pPr>
            <a:r>
              <a:rPr lang="pt-BR" sz="2500" dirty="0" smtClean="0"/>
              <a:t>Com 220,00 a apuração sempre será sobre salário ou salário mínimo (insalubridade);</a:t>
            </a:r>
          </a:p>
          <a:p>
            <a:pPr lvl="1" algn="just">
              <a:buFont typeface="Courier New" panose="02070309020205020404" pitchFamily="49" charset="0"/>
              <a:buChar char="o"/>
            </a:pPr>
            <a:r>
              <a:rPr lang="pt-BR" sz="2500" dirty="0" smtClean="0"/>
              <a:t>Com 999,99 a apuração será sobre todas as verbas que possuem incidência sobre o adicional.*</a:t>
            </a:r>
          </a:p>
          <a:p>
            <a:pPr lvl="1">
              <a:buFont typeface="Courier New" panose="02070309020205020404" pitchFamily="49" charset="0"/>
              <a:buChar char="o"/>
            </a:pPr>
            <a:endParaRPr lang="pt-BR" sz="2500" dirty="0"/>
          </a:p>
          <a:p>
            <a:pPr lvl="1">
              <a:buFont typeface="Courier New" panose="02070309020205020404" pitchFamily="49" charset="0"/>
              <a:buChar char="o"/>
            </a:pPr>
            <a:endParaRPr lang="pt-BR" sz="2500" dirty="0" smtClean="0"/>
          </a:p>
          <a:p>
            <a:pPr lvl="1">
              <a:buFont typeface="Courier New" panose="02070309020205020404" pitchFamily="49" charset="0"/>
              <a:buChar char="o"/>
            </a:pPr>
            <a:endParaRPr lang="pt-BR" sz="2500" dirty="0" smtClean="0"/>
          </a:p>
          <a:p>
            <a:pPr marL="266700" lvl="1" indent="0" algn="r">
              <a:buNone/>
            </a:pPr>
            <a:r>
              <a:rPr lang="pt-BR" sz="1400" b="1" dirty="0" smtClean="0"/>
              <a:t>* O conteúdo 999,99 só é utilizado na versão 11, na 12 o sistema busca a quantidade de horas do campo RA_HRSMES.</a:t>
            </a:r>
          </a:p>
        </p:txBody>
      </p:sp>
    </p:spTree>
    <p:extLst>
      <p:ext uri="{BB962C8B-B14F-4D97-AF65-F5344CB8AC3E}">
        <p14:creationId xmlns:p14="http://schemas.microsoft.com/office/powerpoint/2010/main" val="3731523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smtClean="0"/>
              <a:t>Configurações dos Adicionais – Versão 11</a:t>
            </a:r>
            <a:endParaRPr lang="pt-BR" sz="4000" dirty="0"/>
          </a:p>
        </p:txBody>
      </p:sp>
      <p:sp>
        <p:nvSpPr>
          <p:cNvPr id="4" name="Content Placeholder 3"/>
          <p:cNvSpPr>
            <a:spLocks noGrp="1"/>
          </p:cNvSpPr>
          <p:nvPr>
            <p:ph sz="quarter" idx="11"/>
          </p:nvPr>
        </p:nvSpPr>
        <p:spPr/>
        <p:txBody>
          <a:bodyPr/>
          <a:lstStyle/>
          <a:p>
            <a:pPr marL="0" indent="0">
              <a:buNone/>
            </a:pPr>
            <a:r>
              <a:rPr lang="pt-BR" sz="2500" dirty="0" smtClean="0"/>
              <a:t>Cadastro de funcionários (Aba Benefícios)</a:t>
            </a:r>
          </a:p>
          <a:p>
            <a:pPr marL="0" indent="0">
              <a:buNone/>
            </a:pPr>
            <a:endParaRPr lang="pt-BR" sz="2500" dirty="0" smtClean="0"/>
          </a:p>
          <a:p>
            <a:pPr marL="0" indent="0">
              <a:buNone/>
            </a:pPr>
            <a:endParaRPr lang="pt-BR" sz="2500" dirty="0"/>
          </a:p>
          <a:p>
            <a:pPr marL="0" indent="0">
              <a:buNone/>
            </a:pPr>
            <a:endParaRPr lang="pt-BR" sz="2500" dirty="0" smtClean="0"/>
          </a:p>
          <a:p>
            <a:pPr marL="0" indent="0">
              <a:buNone/>
            </a:pPr>
            <a:endParaRPr lang="pt-BR" sz="2500" dirty="0"/>
          </a:p>
          <a:p>
            <a:pPr marL="0" indent="0">
              <a:buNone/>
            </a:pPr>
            <a:r>
              <a:rPr lang="pt-BR" sz="2500" dirty="0" smtClean="0"/>
              <a:t>No cadastro da Verba deve ser cadastrado o percentual que será calculado.</a:t>
            </a:r>
          </a:p>
          <a:p>
            <a:pPr marL="0" indent="0">
              <a:buNone/>
            </a:pPr>
            <a:endParaRPr lang="pt-BR" sz="2500" dirty="0" smtClean="0"/>
          </a:p>
          <a:p>
            <a:pPr marL="0" indent="0">
              <a:buNone/>
            </a:pPr>
            <a:endParaRPr lang="pt-BR" sz="2500" dirty="0" smtClean="0"/>
          </a:p>
          <a:p>
            <a:pPr marL="0" indent="0">
              <a:buNone/>
            </a:pPr>
            <a:endParaRPr lang="pt-BR" sz="2500" dirty="0"/>
          </a:p>
        </p:txBody>
      </p:sp>
      <p:pic>
        <p:nvPicPr>
          <p:cNvPr id="3" name="Imagem 2"/>
          <p:cNvPicPr>
            <a:picLocks noChangeAspect="1"/>
          </p:cNvPicPr>
          <p:nvPr/>
        </p:nvPicPr>
        <p:blipFill>
          <a:blip r:embed="rId2"/>
          <a:stretch>
            <a:fillRect/>
          </a:stretch>
        </p:blipFill>
        <p:spPr>
          <a:xfrm>
            <a:off x="4797482" y="2427869"/>
            <a:ext cx="10875350" cy="1871987"/>
          </a:xfrm>
          <a:prstGeom prst="rect">
            <a:avLst/>
          </a:prstGeom>
        </p:spPr>
      </p:pic>
      <p:pic>
        <p:nvPicPr>
          <p:cNvPr id="7" name="Imagem 6"/>
          <p:cNvPicPr>
            <a:picLocks noChangeAspect="1"/>
          </p:cNvPicPr>
          <p:nvPr/>
        </p:nvPicPr>
        <p:blipFill>
          <a:blip r:embed="rId3"/>
          <a:stretch>
            <a:fillRect/>
          </a:stretch>
        </p:blipFill>
        <p:spPr>
          <a:xfrm>
            <a:off x="4797482" y="5610865"/>
            <a:ext cx="10585483" cy="2160524"/>
          </a:xfrm>
          <a:prstGeom prst="rect">
            <a:avLst/>
          </a:prstGeom>
        </p:spPr>
      </p:pic>
    </p:spTree>
    <p:extLst>
      <p:ext uri="{BB962C8B-B14F-4D97-AF65-F5344CB8AC3E}">
        <p14:creationId xmlns:p14="http://schemas.microsoft.com/office/powerpoint/2010/main" val="94407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Configurações dos Adicionais – Versão </a:t>
            </a:r>
            <a:r>
              <a:rPr lang="pt-BR" sz="4000" dirty="0" smtClean="0"/>
              <a:t>12</a:t>
            </a:r>
            <a:endParaRPr lang="pt-BR" sz="4000" dirty="0"/>
          </a:p>
        </p:txBody>
      </p:sp>
      <p:sp>
        <p:nvSpPr>
          <p:cNvPr id="4" name="Content Placeholder 3"/>
          <p:cNvSpPr>
            <a:spLocks noGrp="1"/>
          </p:cNvSpPr>
          <p:nvPr>
            <p:ph sz="quarter" idx="11"/>
          </p:nvPr>
        </p:nvSpPr>
        <p:spPr/>
        <p:txBody>
          <a:bodyPr/>
          <a:lstStyle/>
          <a:p>
            <a:pPr marL="0" indent="0">
              <a:buNone/>
            </a:pPr>
            <a:r>
              <a:rPr lang="pt-BR" sz="2500" dirty="0" smtClean="0"/>
              <a:t>Cadastro de Funcionários (Aba Adicionais)</a:t>
            </a:r>
          </a:p>
          <a:p>
            <a:pPr marL="0" indent="0">
              <a:buNone/>
            </a:pPr>
            <a:endParaRPr lang="pt-BR" sz="2500" dirty="0"/>
          </a:p>
          <a:p>
            <a:pPr marL="0" indent="0">
              <a:buNone/>
            </a:pPr>
            <a:endParaRPr lang="pt-BR" sz="2500" dirty="0" smtClean="0"/>
          </a:p>
          <a:p>
            <a:pPr marL="0" indent="0">
              <a:buNone/>
            </a:pPr>
            <a:endParaRPr lang="pt-BR" sz="2500" dirty="0"/>
          </a:p>
          <a:p>
            <a:pPr marL="0" indent="0">
              <a:buNone/>
            </a:pPr>
            <a:endParaRPr lang="pt-BR" sz="2500" dirty="0"/>
          </a:p>
          <a:p>
            <a:pPr marL="0" indent="0">
              <a:buNone/>
            </a:pPr>
            <a:r>
              <a:rPr lang="pt-BR" sz="2500" dirty="0" smtClean="0"/>
              <a:t>Cadastro do Sindicato (Aba </a:t>
            </a:r>
            <a:r>
              <a:rPr lang="pt-BR" sz="2500" dirty="0" err="1" smtClean="0"/>
              <a:t>Peric</a:t>
            </a:r>
            <a:r>
              <a:rPr lang="pt-BR" sz="2500" dirty="0" smtClean="0"/>
              <a:t>./</a:t>
            </a:r>
            <a:r>
              <a:rPr lang="pt-BR" sz="2500" dirty="0" err="1" smtClean="0"/>
              <a:t>Insal</a:t>
            </a:r>
            <a:r>
              <a:rPr lang="pt-BR" sz="2500" dirty="0" smtClean="0"/>
              <a:t>.) Neste cadastro é definida a regra do calculo.</a:t>
            </a:r>
          </a:p>
          <a:p>
            <a:pPr marL="0" indent="0">
              <a:buNone/>
            </a:pPr>
            <a:endParaRPr lang="pt-BR" sz="2500" dirty="0"/>
          </a:p>
        </p:txBody>
      </p:sp>
      <p:pic>
        <p:nvPicPr>
          <p:cNvPr id="5" name="Imagem 4"/>
          <p:cNvPicPr>
            <a:picLocks noChangeAspect="1"/>
          </p:cNvPicPr>
          <p:nvPr/>
        </p:nvPicPr>
        <p:blipFill>
          <a:blip r:embed="rId2"/>
          <a:stretch>
            <a:fillRect/>
          </a:stretch>
        </p:blipFill>
        <p:spPr>
          <a:xfrm>
            <a:off x="4649308" y="2359725"/>
            <a:ext cx="10250403" cy="1807686"/>
          </a:xfrm>
          <a:prstGeom prst="rect">
            <a:avLst/>
          </a:prstGeom>
        </p:spPr>
      </p:pic>
      <p:pic>
        <p:nvPicPr>
          <p:cNvPr id="6" name="Imagem 5"/>
          <p:cNvPicPr>
            <a:picLocks noChangeAspect="1"/>
          </p:cNvPicPr>
          <p:nvPr/>
        </p:nvPicPr>
        <p:blipFill>
          <a:blip r:embed="rId3"/>
          <a:stretch>
            <a:fillRect/>
          </a:stretch>
        </p:blipFill>
        <p:spPr>
          <a:xfrm>
            <a:off x="4649308" y="5963021"/>
            <a:ext cx="10087117" cy="2082436"/>
          </a:xfrm>
          <a:prstGeom prst="rect">
            <a:avLst/>
          </a:prstGeom>
        </p:spPr>
      </p:pic>
    </p:spTree>
    <p:extLst>
      <p:ext uri="{BB962C8B-B14F-4D97-AF65-F5344CB8AC3E}">
        <p14:creationId xmlns:p14="http://schemas.microsoft.com/office/powerpoint/2010/main" val="4181484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smtClean="0"/>
              <a:t>02.5</a:t>
            </a:r>
            <a:endParaRPr lang="pt-BR" dirty="0"/>
          </a:p>
        </p:txBody>
      </p:sp>
      <p:sp>
        <p:nvSpPr>
          <p:cNvPr id="5" name="Espaço Reservado para Texto 4"/>
          <p:cNvSpPr>
            <a:spLocks noGrp="1"/>
          </p:cNvSpPr>
          <p:nvPr>
            <p:ph type="body" sz="quarter" idx="11"/>
          </p:nvPr>
        </p:nvSpPr>
        <p:spPr/>
        <p:txBody>
          <a:bodyPr>
            <a:normAutofit fontScale="92500"/>
          </a:bodyPr>
          <a:lstStyle/>
          <a:p>
            <a:pPr lvl="0"/>
            <a:r>
              <a:rPr lang="pt-BR" dirty="0"/>
              <a:t>Novas funcionalidades do cálculo de </a:t>
            </a:r>
            <a:r>
              <a:rPr lang="pt-BR" dirty="0" smtClean="0"/>
              <a:t>férias coletivas</a:t>
            </a:r>
            <a:endParaRPr lang="pt-BR" dirty="0"/>
          </a:p>
        </p:txBody>
      </p:sp>
    </p:spTree>
    <p:extLst>
      <p:ext uri="{BB962C8B-B14F-4D97-AF65-F5344CB8AC3E}">
        <p14:creationId xmlns:p14="http://schemas.microsoft.com/office/powerpoint/2010/main" val="391760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lvl="0"/>
            <a:r>
              <a:rPr lang="en-US" dirty="0" err="1" smtClean="0"/>
              <a:t>Novas</a:t>
            </a:r>
            <a:r>
              <a:rPr lang="en-US" dirty="0" smtClean="0"/>
              <a:t> </a:t>
            </a:r>
            <a:r>
              <a:rPr lang="en-US" dirty="0" err="1" smtClean="0"/>
              <a:t>funcionalidades</a:t>
            </a:r>
            <a:r>
              <a:rPr lang="en-US" dirty="0" smtClean="0"/>
              <a:t> do Cálculo de Férias</a:t>
            </a:r>
            <a:endParaRPr lang="en-US" dirty="0"/>
          </a:p>
        </p:txBody>
      </p:sp>
      <p:sp>
        <p:nvSpPr>
          <p:cNvPr id="4" name="Content Placeholder 3"/>
          <p:cNvSpPr>
            <a:spLocks noGrp="1"/>
          </p:cNvSpPr>
          <p:nvPr>
            <p:ph sz="quarter" idx="11"/>
          </p:nvPr>
        </p:nvSpPr>
        <p:spPr/>
        <p:txBody>
          <a:bodyPr/>
          <a:lstStyle/>
          <a:p>
            <a:pPr marL="266700" lvl="1" indent="0" algn="just">
              <a:buNone/>
            </a:pPr>
            <a:r>
              <a:rPr lang="pt-BR" sz="2500" dirty="0" smtClean="0"/>
              <a:t>Em Miscelânea&gt;Cálculos&gt;Férias Coletivas/programadas</a:t>
            </a:r>
          </a:p>
          <a:p>
            <a:pPr marL="266700" lvl="1" indent="0" algn="just">
              <a:buNone/>
            </a:pPr>
            <a:endParaRPr lang="pt-BR" sz="2500" dirty="0"/>
          </a:p>
          <a:p>
            <a:pPr marL="266700" lvl="1" indent="0" algn="just">
              <a:buNone/>
            </a:pPr>
            <a:endParaRPr lang="pt-BR" sz="2500" dirty="0" smtClean="0"/>
          </a:p>
          <a:p>
            <a:pPr marL="266700" lvl="1" indent="0" algn="just">
              <a:buNone/>
            </a:pPr>
            <a:endParaRPr lang="pt-BR" sz="2500" dirty="0"/>
          </a:p>
          <a:p>
            <a:pPr marL="266700" lvl="1" indent="0" algn="just">
              <a:buNone/>
            </a:pPr>
            <a:endParaRPr lang="pt-BR" sz="2500" dirty="0" smtClean="0"/>
          </a:p>
          <a:p>
            <a:pPr marL="266700" lvl="1" indent="0" algn="just">
              <a:buNone/>
            </a:pPr>
            <a:endParaRPr lang="pt-BR" sz="2500" dirty="0"/>
          </a:p>
          <a:p>
            <a:pPr marL="266700" lvl="1" indent="0" algn="just">
              <a:buNone/>
            </a:pPr>
            <a:endParaRPr lang="pt-BR" sz="2500" dirty="0" smtClean="0"/>
          </a:p>
          <a:p>
            <a:pPr marL="266700" lvl="1" indent="0" algn="just">
              <a:buNone/>
            </a:pPr>
            <a:endParaRPr lang="pt-BR" sz="2500" dirty="0"/>
          </a:p>
          <a:p>
            <a:pPr marL="266700" lvl="1" indent="0" algn="just">
              <a:buNone/>
            </a:pPr>
            <a:r>
              <a:rPr lang="pt-BR" sz="2500" dirty="0" smtClean="0"/>
              <a:t>Selecione Coletivas e Confirmar</a:t>
            </a:r>
          </a:p>
          <a:p>
            <a:pPr marL="266700" lvl="1" indent="0" algn="just">
              <a:buNone/>
            </a:pPr>
            <a:endParaRPr lang="pt-BR" sz="2500" dirty="0"/>
          </a:p>
          <a:p>
            <a:pPr marL="266700" lvl="1" indent="0" algn="just">
              <a:buNone/>
            </a:pPr>
            <a:r>
              <a:rPr lang="pt-BR" sz="2500" dirty="0" smtClean="0"/>
              <a:t>Depois abrirá a relação de funcionários</a:t>
            </a:r>
          </a:p>
          <a:p>
            <a:pPr marL="266700" lvl="1" indent="0" algn="just">
              <a:buNone/>
            </a:pPr>
            <a:endParaRPr lang="pt-BR" sz="2500" dirty="0"/>
          </a:p>
          <a:p>
            <a:pPr marL="266700" lvl="1" indent="0" algn="just">
              <a:buNone/>
            </a:pPr>
            <a:r>
              <a:rPr lang="pt-BR" sz="2500" dirty="0" smtClean="0"/>
              <a:t>Clique em Cálculo.</a:t>
            </a:r>
          </a:p>
          <a:p>
            <a:pPr marL="266700" lvl="1" indent="0" algn="just">
              <a:buNone/>
            </a:pPr>
            <a:endParaRPr lang="pt-BR" sz="2500" dirty="0"/>
          </a:p>
        </p:txBody>
      </p:sp>
      <p:pic>
        <p:nvPicPr>
          <p:cNvPr id="3" name="Imagem 2"/>
          <p:cNvPicPr>
            <a:picLocks noChangeAspect="1"/>
          </p:cNvPicPr>
          <p:nvPr/>
        </p:nvPicPr>
        <p:blipFill>
          <a:blip r:embed="rId2"/>
          <a:stretch>
            <a:fillRect/>
          </a:stretch>
        </p:blipFill>
        <p:spPr>
          <a:xfrm>
            <a:off x="7089418" y="1767418"/>
            <a:ext cx="5080652" cy="3067340"/>
          </a:xfrm>
          <a:prstGeom prst="rect">
            <a:avLst/>
          </a:prstGeom>
        </p:spPr>
      </p:pic>
      <p:pic>
        <p:nvPicPr>
          <p:cNvPr id="6" name="Imagem 5"/>
          <p:cNvPicPr>
            <a:picLocks noChangeAspect="1"/>
          </p:cNvPicPr>
          <p:nvPr/>
        </p:nvPicPr>
        <p:blipFill>
          <a:blip r:embed="rId3"/>
          <a:stretch>
            <a:fillRect/>
          </a:stretch>
        </p:blipFill>
        <p:spPr>
          <a:xfrm>
            <a:off x="7237685" y="7377605"/>
            <a:ext cx="4963649" cy="1177815"/>
          </a:xfrm>
          <a:prstGeom prst="rect">
            <a:avLst/>
          </a:prstGeom>
        </p:spPr>
      </p:pic>
    </p:spTree>
    <p:extLst>
      <p:ext uri="{BB962C8B-B14F-4D97-AF65-F5344CB8AC3E}">
        <p14:creationId xmlns:p14="http://schemas.microsoft.com/office/powerpoint/2010/main" val="954336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lvl="0"/>
            <a:r>
              <a:rPr lang="en-US" dirty="0" err="1" smtClean="0"/>
              <a:t>Novas</a:t>
            </a:r>
            <a:r>
              <a:rPr lang="en-US" dirty="0" smtClean="0"/>
              <a:t> </a:t>
            </a:r>
            <a:r>
              <a:rPr lang="en-US" dirty="0" err="1" smtClean="0"/>
              <a:t>funcionalidades</a:t>
            </a:r>
            <a:r>
              <a:rPr lang="en-US" dirty="0" smtClean="0"/>
              <a:t> do Cálculo de Férias</a:t>
            </a:r>
            <a:endParaRPr lang="en-US" dirty="0"/>
          </a:p>
        </p:txBody>
      </p:sp>
      <p:pic>
        <p:nvPicPr>
          <p:cNvPr id="5" name="Imagem 4"/>
          <p:cNvPicPr>
            <a:picLocks noChangeAspect="1"/>
          </p:cNvPicPr>
          <p:nvPr/>
        </p:nvPicPr>
        <p:blipFill>
          <a:blip r:embed="rId2"/>
          <a:stretch>
            <a:fillRect/>
          </a:stretch>
        </p:blipFill>
        <p:spPr>
          <a:xfrm>
            <a:off x="6690161" y="1175352"/>
            <a:ext cx="6467759" cy="3543793"/>
          </a:xfrm>
          <a:prstGeom prst="rect">
            <a:avLst/>
          </a:prstGeom>
        </p:spPr>
      </p:pic>
      <p:pic>
        <p:nvPicPr>
          <p:cNvPr id="6" name="Imagem 5"/>
          <p:cNvPicPr>
            <a:picLocks noChangeAspect="1"/>
          </p:cNvPicPr>
          <p:nvPr/>
        </p:nvPicPr>
        <p:blipFill rotWithShape="1">
          <a:blip r:embed="rId3"/>
          <a:srcRect l="905" t="2365" r="-1"/>
          <a:stretch/>
        </p:blipFill>
        <p:spPr>
          <a:xfrm>
            <a:off x="6705601" y="4719147"/>
            <a:ext cx="6392711" cy="3037490"/>
          </a:xfrm>
          <a:prstGeom prst="rect">
            <a:avLst/>
          </a:prstGeom>
        </p:spPr>
      </p:pic>
    </p:spTree>
    <p:extLst>
      <p:ext uri="{BB962C8B-B14F-4D97-AF65-F5344CB8AC3E}">
        <p14:creationId xmlns:p14="http://schemas.microsoft.com/office/powerpoint/2010/main" val="1832496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pt-BR"/>
              <a:t>HOJE VAMOS FALAR SOBRE</a:t>
            </a:r>
          </a:p>
        </p:txBody>
      </p:sp>
      <p:sp>
        <p:nvSpPr>
          <p:cNvPr id="12" name="Text Placeholder 11"/>
          <p:cNvSpPr>
            <a:spLocks noGrp="1"/>
          </p:cNvSpPr>
          <p:nvPr>
            <p:ph sz="quarter" idx="11"/>
          </p:nvPr>
        </p:nvSpPr>
        <p:spPr>
          <a:xfrm>
            <a:off x="5139565" y="1371600"/>
            <a:ext cx="10331663" cy="6575425"/>
          </a:xfrm>
          <a:prstGeom prst="rect">
            <a:avLst/>
          </a:prstGeom>
        </p:spPr>
        <p:txBody>
          <a:bodyPr/>
          <a:lstStyle/>
          <a:p>
            <a:r>
              <a:rPr lang="pt-BR" dirty="0" smtClean="0"/>
              <a:t>Por que mudamos?</a:t>
            </a:r>
          </a:p>
          <a:p>
            <a:endParaRPr lang="pt-BR" dirty="0" smtClean="0"/>
          </a:p>
          <a:p>
            <a:r>
              <a:rPr lang="pt-BR" dirty="0" smtClean="0"/>
              <a:t>Novas </a:t>
            </a:r>
            <a:r>
              <a:rPr lang="pt-BR" dirty="0"/>
              <a:t>funcionalidades do cálculo </a:t>
            </a:r>
            <a:r>
              <a:rPr lang="pt-BR" dirty="0" smtClean="0"/>
              <a:t>de </a:t>
            </a:r>
            <a:r>
              <a:rPr lang="pt-BR" dirty="0" smtClean="0"/>
              <a:t>Férias Coletivas;</a:t>
            </a:r>
            <a:endParaRPr lang="en-US" dirty="0"/>
          </a:p>
          <a:p>
            <a:pPr marL="0" indent="0">
              <a:buNone/>
            </a:pPr>
            <a:endParaRPr lang="pt-BR" dirty="0"/>
          </a:p>
          <a:p>
            <a:r>
              <a:rPr lang="pt-BR" dirty="0" err="1" smtClean="0"/>
              <a:t>FAQ’s</a:t>
            </a:r>
            <a:r>
              <a:rPr lang="pt-BR" dirty="0" smtClean="0"/>
              <a:t> existentes</a:t>
            </a:r>
            <a:r>
              <a:rPr lang="pt-BR" dirty="0"/>
              <a:t>;</a:t>
            </a:r>
            <a:endParaRPr lang="pt-BR" dirty="0" smtClean="0"/>
          </a:p>
          <a:p>
            <a:endParaRPr lang="pt-BR" dirty="0"/>
          </a:p>
          <a:p>
            <a:r>
              <a:rPr lang="pt-BR" dirty="0" smtClean="0"/>
              <a:t>Espaço para Perguntas.</a:t>
            </a:r>
            <a:endParaRPr lang="pt-BR" dirty="0"/>
          </a:p>
          <a:p>
            <a:endParaRPr lang="pt-BR" dirty="0"/>
          </a:p>
        </p:txBody>
      </p:sp>
    </p:spTree>
    <p:extLst>
      <p:ext uri="{BB962C8B-B14F-4D97-AF65-F5344CB8AC3E}">
        <p14:creationId xmlns:p14="http://schemas.microsoft.com/office/powerpoint/2010/main" val="3363744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03</a:t>
            </a:r>
          </a:p>
        </p:txBody>
      </p:sp>
      <p:sp>
        <p:nvSpPr>
          <p:cNvPr id="3" name="Text Placeholder 2"/>
          <p:cNvSpPr>
            <a:spLocks noGrp="1"/>
          </p:cNvSpPr>
          <p:nvPr>
            <p:ph type="body" sz="quarter" idx="11"/>
          </p:nvPr>
        </p:nvSpPr>
        <p:spPr/>
        <p:txBody>
          <a:bodyPr/>
          <a:lstStyle/>
          <a:p>
            <a:r>
              <a:rPr lang="pt-BR" dirty="0" smtClean="0"/>
              <a:t>Férias Coletivas</a:t>
            </a:r>
            <a:endParaRPr lang="pt-BR" dirty="0"/>
          </a:p>
        </p:txBody>
      </p:sp>
    </p:spTree>
    <p:extLst>
      <p:ext uri="{BB962C8B-B14F-4D97-AF65-F5344CB8AC3E}">
        <p14:creationId xmlns:p14="http://schemas.microsoft.com/office/powerpoint/2010/main" val="1175942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03.1</a:t>
            </a:r>
            <a:endParaRPr lang="pt-BR" dirty="0"/>
          </a:p>
        </p:txBody>
      </p:sp>
      <p:sp>
        <p:nvSpPr>
          <p:cNvPr id="3" name="Text Placeholder 2"/>
          <p:cNvSpPr>
            <a:spLocks noGrp="1"/>
          </p:cNvSpPr>
          <p:nvPr>
            <p:ph type="body" sz="quarter" idx="11"/>
          </p:nvPr>
        </p:nvSpPr>
        <p:spPr/>
        <p:txBody>
          <a:bodyPr/>
          <a:lstStyle/>
          <a:p>
            <a:r>
              <a:rPr lang="pt-BR" dirty="0"/>
              <a:t>Férias Empregado com menos de 12 Meses </a:t>
            </a:r>
          </a:p>
        </p:txBody>
      </p:sp>
    </p:spTree>
    <p:extLst>
      <p:ext uri="{BB962C8B-B14F-4D97-AF65-F5344CB8AC3E}">
        <p14:creationId xmlns:p14="http://schemas.microsoft.com/office/powerpoint/2010/main" val="1621354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prstGeom prst="rect">
            <a:avLst/>
          </a:prstGeom>
        </p:spPr>
        <p:txBody>
          <a:bodyPr>
            <a:normAutofit/>
          </a:bodyPr>
          <a:lstStyle/>
          <a:p>
            <a:r>
              <a:rPr lang="pt-BR" sz="4000" dirty="0"/>
              <a:t>Férias Empregado com menos de 12 Meses </a:t>
            </a:r>
          </a:p>
        </p:txBody>
      </p:sp>
      <p:sp>
        <p:nvSpPr>
          <p:cNvPr id="4" name="Content Placeholder 3"/>
          <p:cNvSpPr>
            <a:spLocks noGrp="1"/>
          </p:cNvSpPr>
          <p:nvPr>
            <p:ph sz="quarter" idx="11"/>
          </p:nvPr>
        </p:nvSpPr>
        <p:spPr>
          <a:prstGeom prst="rect">
            <a:avLst/>
          </a:prstGeom>
        </p:spPr>
        <p:txBody>
          <a:bodyPr/>
          <a:lstStyle/>
          <a:p>
            <a:pPr marL="0" indent="0">
              <a:buNone/>
            </a:pPr>
            <a:r>
              <a:rPr lang="pt-BR" dirty="0"/>
              <a:t>O empregado só fará jus às férias após cada período completo de 12 meses de vigência do contrato de trabalho. Se o mesmo solicitar dispensa antes deste período, na rescisão contratual não receberá qualquer verba a título de férias, salvo Convenção ou Acordo Coletivo em contrário. </a:t>
            </a:r>
            <a:endParaRPr lang="pt-BR" dirty="0" smtClean="0"/>
          </a:p>
          <a:p>
            <a:pPr marL="0" indent="0">
              <a:buNone/>
            </a:pPr>
            <a:endParaRPr lang="pt-BR" dirty="0"/>
          </a:p>
          <a:p>
            <a:pPr marL="0" indent="0">
              <a:buNone/>
            </a:pPr>
            <a:r>
              <a:rPr lang="pt-BR" dirty="0"/>
              <a:t>Entretanto, o Enunciado 261 do TST, reformulado pela Resolução 121/2003 (DOU 19.11.2003), assim dispõe: </a:t>
            </a:r>
          </a:p>
          <a:p>
            <a:pPr marL="0" indent="0">
              <a:buNone/>
            </a:pPr>
            <a:r>
              <a:rPr lang="pt-BR" sz="2800" b="0" i="1" dirty="0"/>
              <a:t>“O  empregado que  se demite antes de</a:t>
            </a:r>
            <a:r>
              <a:rPr lang="pt-BR" sz="2800" b="0" dirty="0"/>
              <a:t> </a:t>
            </a:r>
            <a:r>
              <a:rPr lang="pt-BR" sz="2800" b="0" i="1" dirty="0"/>
              <a:t>completar 12 (doze)</a:t>
            </a:r>
            <a:r>
              <a:rPr lang="pt-BR" sz="2800" b="0" dirty="0"/>
              <a:t> </a:t>
            </a:r>
            <a:r>
              <a:rPr lang="pt-BR" sz="2800" b="0" i="1" dirty="0"/>
              <a:t>meses de serviço tem direito a férias proporcionais.”</a:t>
            </a:r>
            <a:r>
              <a:rPr lang="pt-BR" sz="2800" b="0" dirty="0"/>
              <a:t> </a:t>
            </a:r>
          </a:p>
          <a:p>
            <a:pPr marL="0" indent="0">
              <a:buNone/>
            </a:pPr>
            <a:endParaRPr lang="pt-BR" sz="2800" b="0" dirty="0"/>
          </a:p>
          <a:p>
            <a:pPr marL="0" indent="0">
              <a:buNone/>
            </a:pPr>
            <a:endParaRPr lang="pt-BR" dirty="0"/>
          </a:p>
        </p:txBody>
      </p:sp>
    </p:spTree>
    <p:extLst>
      <p:ext uri="{BB962C8B-B14F-4D97-AF65-F5344CB8AC3E}">
        <p14:creationId xmlns:p14="http://schemas.microsoft.com/office/powerpoint/2010/main" val="197132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Empregado com menos de 12 Meses </a:t>
            </a:r>
          </a:p>
        </p:txBody>
      </p:sp>
      <p:sp>
        <p:nvSpPr>
          <p:cNvPr id="4" name="Content Placeholder 3"/>
          <p:cNvSpPr>
            <a:spLocks noGrp="1"/>
          </p:cNvSpPr>
          <p:nvPr>
            <p:ph sz="quarter" idx="11"/>
          </p:nvPr>
        </p:nvSpPr>
        <p:spPr/>
        <p:txBody>
          <a:bodyPr/>
          <a:lstStyle/>
          <a:p>
            <a:pPr marL="0" indent="0">
              <a:buNone/>
            </a:pPr>
            <a:r>
              <a:rPr lang="pt-BR" dirty="0"/>
              <a:t>Portanto, apesar de constar da CLT o não direito á percepção de férias proporcionais, no pedido de demissão pelo empregado com menos de 12 meses de serviço, os tribunais trabalhistas, baseados na Convenção 132 da OIT (ratificada pelo Brasil através do Decreto 3.197/1999), reconhecem este direito. </a:t>
            </a:r>
          </a:p>
          <a:p>
            <a:pPr marL="0" indent="0">
              <a:buNone/>
            </a:pPr>
            <a:r>
              <a:rPr lang="pt-BR" dirty="0" smtClean="0"/>
              <a:t>Caso </a:t>
            </a:r>
            <a:r>
              <a:rPr lang="pt-BR" dirty="0"/>
              <a:t>for demitido, terá direito ás férias proporcionais. </a:t>
            </a:r>
          </a:p>
          <a:p>
            <a:pPr marL="0" indent="0">
              <a:buNone/>
            </a:pPr>
            <a:endParaRPr lang="pt-BR" dirty="0" smtClean="0"/>
          </a:p>
          <a:p>
            <a:pPr marL="0" indent="0">
              <a:buNone/>
            </a:pPr>
            <a:r>
              <a:rPr lang="pt-BR" dirty="0" smtClean="0"/>
              <a:t>Quando </a:t>
            </a:r>
            <a:r>
              <a:rPr lang="pt-BR" dirty="0"/>
              <a:t>se tratar de férias coletivas, que acarrete paralisação das atividades da empresa ou de determinados estabelecimentos ou setores da mesma, os empregados que não completaram ainda o período aquisitivo ficam impedidos de prestar serviços.</a:t>
            </a:r>
            <a:endParaRPr lang="pt-BR" sz="2800" b="0" dirty="0"/>
          </a:p>
          <a:p>
            <a:pPr marL="0" indent="0">
              <a:buNone/>
            </a:pPr>
            <a:endParaRPr lang="pt-BR" dirty="0"/>
          </a:p>
        </p:txBody>
      </p:sp>
    </p:spTree>
    <p:extLst>
      <p:ext uri="{BB962C8B-B14F-4D97-AF65-F5344CB8AC3E}">
        <p14:creationId xmlns:p14="http://schemas.microsoft.com/office/powerpoint/2010/main" val="51237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Empregado com menos de 12 Meses </a:t>
            </a:r>
          </a:p>
        </p:txBody>
      </p:sp>
      <p:sp>
        <p:nvSpPr>
          <p:cNvPr id="4" name="Content Placeholder 3"/>
          <p:cNvSpPr>
            <a:spLocks noGrp="1"/>
          </p:cNvSpPr>
          <p:nvPr>
            <p:ph sz="quarter" idx="11"/>
          </p:nvPr>
        </p:nvSpPr>
        <p:spPr/>
        <p:txBody>
          <a:bodyPr/>
          <a:lstStyle/>
          <a:p>
            <a:pPr marL="0" indent="0">
              <a:buNone/>
            </a:pPr>
            <a:r>
              <a:rPr lang="pt-BR" dirty="0"/>
              <a:t>Assim, o artigo 140 da CLT estabelece que os empregados contratados há menos de 12 meses gozarão, na oportunidade, férias proporcionais ao tempo de serviço, iniciando-se, então, novo período aquisitivo. </a:t>
            </a:r>
          </a:p>
          <a:p>
            <a:pPr marL="0" indent="0">
              <a:buNone/>
            </a:pPr>
            <a:endParaRPr lang="pt-BR" dirty="0"/>
          </a:p>
          <a:p>
            <a:pPr marL="0" indent="0">
              <a:buNone/>
            </a:pPr>
            <a:r>
              <a:rPr lang="pt-BR" sz="2800" u="sng" dirty="0"/>
              <a:t>Exemplo :</a:t>
            </a:r>
            <a:r>
              <a:rPr lang="pt-BR" sz="2800" dirty="0"/>
              <a:t> </a:t>
            </a:r>
            <a:endParaRPr lang="pt-BR" sz="2800" b="0" dirty="0" smtClean="0"/>
          </a:p>
          <a:p>
            <a:pPr lvl="1">
              <a:buFont typeface="Courier New" panose="02070309020205020404" pitchFamily="49" charset="0"/>
              <a:buChar char="o"/>
            </a:pPr>
            <a:r>
              <a:rPr lang="pt-BR" b="0" dirty="0" smtClean="0"/>
              <a:t>Empregado </a:t>
            </a:r>
            <a:r>
              <a:rPr lang="pt-BR" b="0" dirty="0"/>
              <a:t>contratado em 05.05.2008 sairá de férias coletivas, concedida pelo empregador a todos os empregados da empresa, a partir do dia 22.12.2008 até o dia 10.01.2009. </a:t>
            </a:r>
          </a:p>
          <a:p>
            <a:pPr marL="0" indent="0">
              <a:buNone/>
            </a:pPr>
            <a:endParaRPr lang="pt-BR" dirty="0"/>
          </a:p>
        </p:txBody>
      </p:sp>
    </p:spTree>
    <p:extLst>
      <p:ext uri="{BB962C8B-B14F-4D97-AF65-F5344CB8AC3E}">
        <p14:creationId xmlns:p14="http://schemas.microsoft.com/office/powerpoint/2010/main" val="68779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Empregado com menos de 12 Meses </a:t>
            </a:r>
          </a:p>
        </p:txBody>
      </p:sp>
      <p:sp>
        <p:nvSpPr>
          <p:cNvPr id="4" name="Content Placeholder 3"/>
          <p:cNvSpPr>
            <a:spLocks noGrp="1"/>
          </p:cNvSpPr>
          <p:nvPr>
            <p:ph sz="quarter" idx="11"/>
          </p:nvPr>
        </p:nvSpPr>
        <p:spPr/>
        <p:txBody>
          <a:bodyPr/>
          <a:lstStyle/>
          <a:p>
            <a:pPr marL="0" indent="0">
              <a:buNone/>
            </a:pPr>
            <a:r>
              <a:rPr lang="pt-BR" dirty="0" smtClean="0"/>
              <a:t>Contagem </a:t>
            </a:r>
            <a:r>
              <a:rPr lang="pt-BR" dirty="0"/>
              <a:t>do período proporcional: </a:t>
            </a:r>
          </a:p>
          <a:p>
            <a:pPr lvl="1" fontAlgn="base">
              <a:buFont typeface="Courier New" panose="02070309020205020404" pitchFamily="49" charset="0"/>
              <a:buChar char="o"/>
            </a:pPr>
            <a:r>
              <a:rPr lang="pt-BR" dirty="0" smtClean="0"/>
              <a:t>05.05.2008 </a:t>
            </a:r>
            <a:r>
              <a:rPr lang="pt-BR" dirty="0"/>
              <a:t>a 04.06.2008 = 01/12 avos </a:t>
            </a:r>
            <a:endParaRPr lang="pt-BR" dirty="0" smtClean="0"/>
          </a:p>
          <a:p>
            <a:pPr lvl="1" fontAlgn="base">
              <a:buFont typeface="Courier New" panose="02070309020205020404" pitchFamily="49" charset="0"/>
              <a:buChar char="o"/>
            </a:pPr>
            <a:r>
              <a:rPr lang="pt-BR" dirty="0" smtClean="0"/>
              <a:t>05.06.2008 </a:t>
            </a:r>
            <a:r>
              <a:rPr lang="pt-BR" dirty="0"/>
              <a:t>a 04.07.2008 = 02/12 </a:t>
            </a:r>
            <a:r>
              <a:rPr lang="pt-BR" dirty="0" smtClean="0"/>
              <a:t>avos</a:t>
            </a:r>
          </a:p>
          <a:p>
            <a:pPr lvl="1" fontAlgn="base">
              <a:buFont typeface="Courier New" panose="02070309020205020404" pitchFamily="49" charset="0"/>
              <a:buChar char="o"/>
            </a:pPr>
            <a:r>
              <a:rPr lang="pt-BR" dirty="0" smtClean="0"/>
              <a:t>05.07.2008 </a:t>
            </a:r>
            <a:r>
              <a:rPr lang="pt-BR" dirty="0"/>
              <a:t>a 04.08.2008 = 03/12 avos </a:t>
            </a:r>
            <a:endParaRPr lang="pt-BR" dirty="0" smtClean="0"/>
          </a:p>
          <a:p>
            <a:pPr lvl="1" fontAlgn="base">
              <a:buFont typeface="Courier New" panose="02070309020205020404" pitchFamily="49" charset="0"/>
              <a:buChar char="o"/>
            </a:pPr>
            <a:r>
              <a:rPr lang="pt-BR" dirty="0" smtClean="0"/>
              <a:t>05.08.2008 </a:t>
            </a:r>
            <a:r>
              <a:rPr lang="pt-BR" dirty="0"/>
              <a:t>a 04.09.2008 = 04/12 avos </a:t>
            </a:r>
            <a:endParaRPr lang="pt-BR" dirty="0" smtClean="0"/>
          </a:p>
          <a:p>
            <a:pPr lvl="1" fontAlgn="base">
              <a:buFont typeface="Courier New" panose="02070309020205020404" pitchFamily="49" charset="0"/>
              <a:buChar char="o"/>
            </a:pPr>
            <a:r>
              <a:rPr lang="pt-BR" dirty="0" smtClean="0"/>
              <a:t>05.09.2008 </a:t>
            </a:r>
            <a:r>
              <a:rPr lang="pt-BR" dirty="0"/>
              <a:t>a 04.10.2008 = 05/12 avos </a:t>
            </a:r>
            <a:endParaRPr lang="pt-BR" dirty="0" smtClean="0"/>
          </a:p>
          <a:p>
            <a:pPr lvl="1" fontAlgn="base">
              <a:buFont typeface="Courier New" panose="02070309020205020404" pitchFamily="49" charset="0"/>
              <a:buChar char="o"/>
            </a:pPr>
            <a:r>
              <a:rPr lang="pt-BR" dirty="0" smtClean="0"/>
              <a:t>05.10.2008 </a:t>
            </a:r>
            <a:r>
              <a:rPr lang="pt-BR" dirty="0"/>
              <a:t>a 04.11.2008 = 06/12 avos </a:t>
            </a:r>
            <a:endParaRPr lang="pt-BR" dirty="0" smtClean="0"/>
          </a:p>
          <a:p>
            <a:pPr lvl="1" fontAlgn="base">
              <a:buFont typeface="Courier New" panose="02070309020205020404" pitchFamily="49" charset="0"/>
              <a:buChar char="o"/>
            </a:pPr>
            <a:r>
              <a:rPr lang="pt-BR" dirty="0" smtClean="0"/>
              <a:t>05.11.2008 </a:t>
            </a:r>
            <a:r>
              <a:rPr lang="pt-BR" dirty="0"/>
              <a:t>a 04.12.2008 = 07/12 avos </a:t>
            </a:r>
            <a:endParaRPr lang="pt-BR" dirty="0" smtClean="0"/>
          </a:p>
          <a:p>
            <a:pPr lvl="1" fontAlgn="base">
              <a:buFont typeface="Courier New" panose="02070309020205020404" pitchFamily="49" charset="0"/>
              <a:buChar char="o"/>
            </a:pPr>
            <a:r>
              <a:rPr lang="pt-BR" dirty="0" smtClean="0"/>
              <a:t>05.12.2008 </a:t>
            </a:r>
            <a:r>
              <a:rPr lang="pt-BR" dirty="0"/>
              <a:t>a 21.12.2008 = 08/12 avos (+ 17 dias trabalhados = 1 avo) </a:t>
            </a:r>
          </a:p>
          <a:p>
            <a:pPr marL="0" lvl="0" indent="0" fontAlgn="base">
              <a:buNone/>
            </a:pPr>
            <a:endParaRPr lang="pt-BR" dirty="0" smtClean="0"/>
          </a:p>
          <a:p>
            <a:pPr marL="0" lvl="0" indent="0" fontAlgn="base">
              <a:buNone/>
            </a:pPr>
            <a:r>
              <a:rPr lang="pt-BR" dirty="0" smtClean="0"/>
              <a:t>O </a:t>
            </a:r>
            <a:r>
              <a:rPr lang="pt-BR" dirty="0"/>
              <a:t>direito adquirido do empregado constitui 8/12 avos trabalhados sem nenhuma falta injustificada durante este período, o que corresponde a 20 dias de férias; </a:t>
            </a:r>
          </a:p>
          <a:p>
            <a:pPr marL="0" lvl="0" indent="0" fontAlgn="base">
              <a:buNone/>
            </a:pPr>
            <a:r>
              <a:rPr lang="pt-BR" dirty="0" smtClean="0"/>
              <a:t>  </a:t>
            </a:r>
            <a:endParaRPr lang="pt-BR" dirty="0"/>
          </a:p>
          <a:p>
            <a:pPr marL="0" indent="0">
              <a:buNone/>
            </a:pPr>
            <a:endParaRPr lang="pt-BR" dirty="0"/>
          </a:p>
        </p:txBody>
      </p:sp>
    </p:spTree>
    <p:extLst>
      <p:ext uri="{BB962C8B-B14F-4D97-AF65-F5344CB8AC3E}">
        <p14:creationId xmlns:p14="http://schemas.microsoft.com/office/powerpoint/2010/main" val="90973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Empregado com menos de 12 Meses </a:t>
            </a:r>
          </a:p>
        </p:txBody>
      </p:sp>
      <p:sp>
        <p:nvSpPr>
          <p:cNvPr id="4" name="Content Placeholder 3"/>
          <p:cNvSpPr>
            <a:spLocks noGrp="1"/>
          </p:cNvSpPr>
          <p:nvPr>
            <p:ph sz="quarter" idx="11"/>
          </p:nvPr>
        </p:nvSpPr>
        <p:spPr/>
        <p:txBody>
          <a:bodyPr/>
          <a:lstStyle/>
          <a:p>
            <a:pPr marL="0" lvl="0" indent="0" fontAlgn="base">
              <a:buNone/>
            </a:pPr>
            <a:r>
              <a:rPr lang="pt-BR" dirty="0" smtClean="0"/>
              <a:t>As </a:t>
            </a:r>
            <a:r>
              <a:rPr lang="pt-BR" dirty="0"/>
              <a:t>férias coletivas de compreende o período de 22.12.2008 a 10.01.2009 = 20 dias. </a:t>
            </a:r>
          </a:p>
          <a:p>
            <a:pPr marL="0" indent="0">
              <a:buNone/>
            </a:pPr>
            <a:endParaRPr lang="pt-BR" dirty="0" smtClean="0"/>
          </a:p>
          <a:p>
            <a:pPr marL="0" indent="0">
              <a:buNone/>
            </a:pPr>
            <a:r>
              <a:rPr lang="pt-BR" dirty="0" smtClean="0"/>
              <a:t>O </a:t>
            </a:r>
            <a:r>
              <a:rPr lang="pt-BR" dirty="0"/>
              <a:t>período aquisitivo desse empregado ficará quitado, iniciando novo período aquisitivo a partir do dia 22.12.2008. </a:t>
            </a:r>
          </a:p>
          <a:p>
            <a:pPr marL="0" indent="0">
              <a:buNone/>
            </a:pPr>
            <a:endParaRPr lang="pt-BR" dirty="0" smtClean="0"/>
          </a:p>
          <a:p>
            <a:pPr marL="0" indent="0">
              <a:buNone/>
            </a:pPr>
            <a:r>
              <a:rPr lang="pt-BR" dirty="0" smtClean="0"/>
              <a:t> </a:t>
            </a:r>
            <a:r>
              <a:rPr lang="pt-BR" u="sng" dirty="0"/>
              <a:t>Base Legal:</a:t>
            </a:r>
            <a:r>
              <a:rPr lang="pt-BR" dirty="0"/>
              <a:t> </a:t>
            </a:r>
          </a:p>
          <a:p>
            <a:pPr lvl="1">
              <a:buFont typeface="Courier New" panose="02070309020205020404" pitchFamily="49" charset="0"/>
              <a:buChar char="o"/>
            </a:pPr>
            <a:r>
              <a:rPr lang="pt-BR" b="0" dirty="0"/>
              <a:t>CLT, art. 140 </a:t>
            </a:r>
          </a:p>
          <a:p>
            <a:pPr lvl="1">
              <a:buFont typeface="Courier New" panose="02070309020205020404" pitchFamily="49" charset="0"/>
              <a:buChar char="o"/>
            </a:pPr>
            <a:r>
              <a:rPr lang="pt-BR" b="0" dirty="0"/>
              <a:t>Decreto nº 1.535/77</a:t>
            </a:r>
            <a:r>
              <a:rPr lang="pt-BR" b="0" dirty="0" smtClean="0"/>
              <a:t>  </a:t>
            </a:r>
            <a:endParaRPr lang="pt-BR" b="0" dirty="0"/>
          </a:p>
          <a:p>
            <a:pPr marL="0" indent="0">
              <a:buNone/>
            </a:pPr>
            <a:endParaRPr lang="pt-BR" dirty="0"/>
          </a:p>
        </p:txBody>
      </p:sp>
    </p:spTree>
    <p:extLst>
      <p:ext uri="{BB962C8B-B14F-4D97-AF65-F5344CB8AC3E}">
        <p14:creationId xmlns:p14="http://schemas.microsoft.com/office/powerpoint/2010/main" val="3808782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03.2</a:t>
            </a:r>
            <a:endParaRPr lang="pt-BR" dirty="0"/>
          </a:p>
        </p:txBody>
      </p:sp>
      <p:sp>
        <p:nvSpPr>
          <p:cNvPr id="3" name="Text Placeholder 2"/>
          <p:cNvSpPr>
            <a:spLocks noGrp="1"/>
          </p:cNvSpPr>
          <p:nvPr>
            <p:ph type="body" sz="quarter" idx="11"/>
          </p:nvPr>
        </p:nvSpPr>
        <p:spPr/>
        <p:txBody>
          <a:bodyPr/>
          <a:lstStyle/>
          <a:p>
            <a:r>
              <a:rPr lang="pt-BR" dirty="0"/>
              <a:t>Férias Proporcionais Inferiores às Férias Coletivas </a:t>
            </a:r>
          </a:p>
        </p:txBody>
      </p:sp>
    </p:spTree>
    <p:extLst>
      <p:ext uri="{BB962C8B-B14F-4D97-AF65-F5344CB8AC3E}">
        <p14:creationId xmlns:p14="http://schemas.microsoft.com/office/powerpoint/2010/main" val="1726660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Inferiores às Férias Coletivas </a:t>
            </a:r>
          </a:p>
        </p:txBody>
      </p:sp>
      <p:sp>
        <p:nvSpPr>
          <p:cNvPr id="4" name="Content Placeholder 3"/>
          <p:cNvSpPr>
            <a:spLocks noGrp="1"/>
          </p:cNvSpPr>
          <p:nvPr>
            <p:ph sz="quarter" idx="11"/>
          </p:nvPr>
        </p:nvSpPr>
        <p:spPr/>
        <p:txBody>
          <a:bodyPr/>
          <a:lstStyle/>
          <a:p>
            <a:pPr marL="0" indent="0">
              <a:buNone/>
            </a:pPr>
            <a:r>
              <a:rPr lang="pt-BR" dirty="0"/>
              <a:t>Se na situação anterior o empregado não tivesse direito adquirido aos 20 (vinte) dias de férias coletivas estabelecido pela empresa, ou seja, tivesse por exemplo direito a apenas 6/12 (seis doze) avos que equivale a 15 (quinze dias) de férias, o empregador deveria considerar como licença remunerada os 05 (cinco) dias que excedessem àqueles correspondentes ao direito adquirido pelo empregado. </a:t>
            </a:r>
          </a:p>
          <a:p>
            <a:pPr marL="0" indent="0">
              <a:buNone/>
            </a:pPr>
            <a:endParaRPr lang="pt-BR" dirty="0"/>
          </a:p>
          <a:p>
            <a:pPr marL="0" indent="0">
              <a:buNone/>
            </a:pPr>
            <a:r>
              <a:rPr lang="pt-BR" dirty="0"/>
              <a:t>Este valor referente aos 05 (cinco) dias deve ser pago na folha de pagamento e não pode ser descontado dele posteriormente, seja em rescisão ou concessão de férias do próximo período aquisitivo. </a:t>
            </a:r>
          </a:p>
          <a:p>
            <a:pPr marL="0" indent="0">
              <a:buNone/>
            </a:pPr>
            <a:endParaRPr lang="pt-BR" dirty="0"/>
          </a:p>
        </p:txBody>
      </p:sp>
    </p:spTree>
    <p:extLst>
      <p:ext uri="{BB962C8B-B14F-4D97-AF65-F5344CB8AC3E}">
        <p14:creationId xmlns:p14="http://schemas.microsoft.com/office/powerpoint/2010/main" val="203365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Inferiores às Férias Coletivas </a:t>
            </a:r>
          </a:p>
        </p:txBody>
      </p:sp>
      <p:sp>
        <p:nvSpPr>
          <p:cNvPr id="4" name="Content Placeholder 3"/>
          <p:cNvSpPr>
            <a:spLocks noGrp="1"/>
          </p:cNvSpPr>
          <p:nvPr>
            <p:ph sz="quarter" idx="11"/>
          </p:nvPr>
        </p:nvSpPr>
        <p:spPr/>
        <p:txBody>
          <a:bodyPr/>
          <a:lstStyle/>
          <a:p>
            <a:pPr marL="0" indent="0">
              <a:buNone/>
            </a:pPr>
            <a:r>
              <a:rPr lang="pt-BR" dirty="0"/>
              <a:t>Caso haja expediente na empresa, o empregador poderá estabelecer que o empregado retorne ao trabalho após os 15 (quinze) dias de férias coletivas a que tem direito, sem a necessidade do pagamento da licença remunerada de 05 (cinco) dias. </a:t>
            </a:r>
          </a:p>
          <a:p>
            <a:pPr marL="0" indent="0">
              <a:buNone/>
            </a:pPr>
            <a:r>
              <a:rPr lang="pt-BR" dirty="0"/>
              <a:t>  </a:t>
            </a:r>
          </a:p>
          <a:p>
            <a:pPr marL="0" indent="0">
              <a:buNone/>
            </a:pPr>
            <a:r>
              <a:rPr lang="pt-BR" u="sng" dirty="0"/>
              <a:t>Exemplo:</a:t>
            </a:r>
            <a:r>
              <a:rPr lang="pt-BR" dirty="0"/>
              <a:t> </a:t>
            </a:r>
          </a:p>
          <a:p>
            <a:pPr marL="0" indent="0">
              <a:buNone/>
            </a:pPr>
            <a:r>
              <a:rPr lang="pt-BR" dirty="0"/>
              <a:t>Empregado contratado em </a:t>
            </a:r>
            <a:r>
              <a:rPr lang="pt-BR" dirty="0" smtClean="0"/>
              <a:t>01.07.2016 </a:t>
            </a:r>
            <a:r>
              <a:rPr lang="pt-BR" dirty="0"/>
              <a:t>sairá de férias coletivas, concedida pelo empregador a todos os empregados da empresa, a partir do dia  </a:t>
            </a:r>
            <a:r>
              <a:rPr lang="pt-BR" dirty="0" smtClean="0"/>
              <a:t>22.12.2016 </a:t>
            </a:r>
            <a:r>
              <a:rPr lang="pt-BR" dirty="0"/>
              <a:t>até o dia </a:t>
            </a:r>
            <a:r>
              <a:rPr lang="pt-BR" dirty="0" smtClean="0"/>
              <a:t>10.01.2017. </a:t>
            </a:r>
            <a:endParaRPr lang="pt-BR" dirty="0"/>
          </a:p>
          <a:p>
            <a:pPr lvl="1" fontAlgn="base">
              <a:buFont typeface="Courier New" panose="02070309020205020404" pitchFamily="49" charset="0"/>
              <a:buChar char="o"/>
            </a:pPr>
            <a:r>
              <a:rPr lang="pt-BR" b="0" dirty="0"/>
              <a:t>o direito adquirido do empregado constitui </a:t>
            </a:r>
            <a:r>
              <a:rPr lang="pt-BR" b="0" dirty="0" smtClean="0"/>
              <a:t>6/12 </a:t>
            </a:r>
            <a:r>
              <a:rPr lang="pt-BR" b="0" dirty="0"/>
              <a:t>avos, o que corresponde a </a:t>
            </a:r>
            <a:r>
              <a:rPr lang="pt-BR" b="0" dirty="0" smtClean="0"/>
              <a:t>15 </a:t>
            </a:r>
            <a:r>
              <a:rPr lang="pt-BR" b="0" dirty="0"/>
              <a:t>dias de férias; </a:t>
            </a:r>
          </a:p>
          <a:p>
            <a:pPr lvl="1" fontAlgn="base">
              <a:buFont typeface="Courier New" panose="02070309020205020404" pitchFamily="49" charset="0"/>
              <a:buChar char="o"/>
            </a:pPr>
            <a:r>
              <a:rPr lang="pt-BR" b="0" dirty="0"/>
              <a:t>as férias coletivas de </a:t>
            </a:r>
            <a:r>
              <a:rPr lang="pt-BR" b="0" dirty="0" smtClean="0"/>
              <a:t>22.12.2016 </a:t>
            </a:r>
            <a:r>
              <a:rPr lang="pt-BR" b="0" dirty="0"/>
              <a:t>a </a:t>
            </a:r>
            <a:r>
              <a:rPr lang="pt-BR" dirty="0" smtClean="0"/>
              <a:t>10</a:t>
            </a:r>
            <a:r>
              <a:rPr lang="pt-BR" b="0" dirty="0" smtClean="0"/>
              <a:t>.01.2017 </a:t>
            </a:r>
            <a:r>
              <a:rPr lang="pt-BR" b="0" dirty="0"/>
              <a:t>= </a:t>
            </a:r>
            <a:r>
              <a:rPr lang="pt-BR" dirty="0" smtClean="0"/>
              <a:t>20</a:t>
            </a:r>
            <a:r>
              <a:rPr lang="pt-BR" b="0" dirty="0" smtClean="0"/>
              <a:t> </a:t>
            </a:r>
            <a:r>
              <a:rPr lang="pt-BR" b="0" dirty="0"/>
              <a:t>dias. </a:t>
            </a:r>
          </a:p>
          <a:p>
            <a:pPr marL="0" indent="0">
              <a:buNone/>
            </a:pPr>
            <a:endParaRPr lang="pt-BR" dirty="0"/>
          </a:p>
        </p:txBody>
      </p:sp>
    </p:spTree>
    <p:extLst>
      <p:ext uri="{BB962C8B-B14F-4D97-AF65-F5344CB8AC3E}">
        <p14:creationId xmlns:p14="http://schemas.microsoft.com/office/powerpoint/2010/main" val="2581532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a:t>01</a:t>
            </a:r>
          </a:p>
        </p:txBody>
      </p:sp>
      <p:sp>
        <p:nvSpPr>
          <p:cNvPr id="3" name="Text Placeholder 2"/>
          <p:cNvSpPr>
            <a:spLocks noGrp="1"/>
          </p:cNvSpPr>
          <p:nvPr>
            <p:ph type="body" sz="quarter" idx="11"/>
          </p:nvPr>
        </p:nvSpPr>
        <p:spPr/>
        <p:txBody>
          <a:bodyPr/>
          <a:lstStyle/>
          <a:p>
            <a:pPr lvl="0"/>
            <a:r>
              <a:rPr lang="pt-BR" dirty="0" smtClean="0"/>
              <a:t>Por que mudamos?</a:t>
            </a:r>
            <a:endParaRPr lang="en-US" dirty="0"/>
          </a:p>
          <a:p>
            <a:endParaRPr lang="pt-BR" dirty="0"/>
          </a:p>
        </p:txBody>
      </p:sp>
    </p:spTree>
    <p:extLst>
      <p:ext uri="{BB962C8B-B14F-4D97-AF65-F5344CB8AC3E}">
        <p14:creationId xmlns:p14="http://schemas.microsoft.com/office/powerpoint/2010/main" val="3466360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Inferiores às Férias Coletivas </a:t>
            </a:r>
          </a:p>
        </p:txBody>
      </p:sp>
      <p:pic>
        <p:nvPicPr>
          <p:cNvPr id="3" name="Espaço Reservado para Conteúdo 2"/>
          <p:cNvPicPr>
            <a:picLocks noGrp="1" noChangeAspect="1"/>
          </p:cNvPicPr>
          <p:nvPr>
            <p:ph sz="quarter" idx="11"/>
          </p:nvPr>
        </p:nvPicPr>
        <p:blipFill>
          <a:blip r:embed="rId2"/>
          <a:stretch>
            <a:fillRect/>
          </a:stretch>
        </p:blipFill>
        <p:spPr>
          <a:xfrm>
            <a:off x="1492623" y="1794485"/>
            <a:ext cx="11390313" cy="4205654"/>
          </a:xfrm>
          <a:prstGeom prst="rect">
            <a:avLst/>
          </a:prstGeom>
        </p:spPr>
      </p:pic>
      <p:sp>
        <p:nvSpPr>
          <p:cNvPr id="5" name="Espaço Reservado para Conteúdo 2"/>
          <p:cNvSpPr txBox="1">
            <a:spLocks/>
          </p:cNvSpPr>
          <p:nvPr/>
        </p:nvSpPr>
        <p:spPr>
          <a:xfrm>
            <a:off x="1492623" y="6255327"/>
            <a:ext cx="11389939" cy="1691698"/>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Serão pagos como férias coletivas 15 dias (no calculo das férias) e os 5 dias restantes serão pagos como licença remunerada na folha de pagamento normal. </a:t>
            </a:r>
          </a:p>
          <a:p>
            <a:endParaRPr lang="pt-BR" dirty="0"/>
          </a:p>
        </p:txBody>
      </p:sp>
    </p:spTree>
    <p:extLst>
      <p:ext uri="{BB962C8B-B14F-4D97-AF65-F5344CB8AC3E}">
        <p14:creationId xmlns:p14="http://schemas.microsoft.com/office/powerpoint/2010/main" val="1437143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Inferiores às Férias Coletivas </a:t>
            </a:r>
          </a:p>
        </p:txBody>
      </p:sp>
      <p:sp>
        <p:nvSpPr>
          <p:cNvPr id="4" name="Content Placeholder 3"/>
          <p:cNvSpPr>
            <a:spLocks noGrp="1"/>
          </p:cNvSpPr>
          <p:nvPr>
            <p:ph sz="quarter" idx="11"/>
          </p:nvPr>
        </p:nvSpPr>
        <p:spPr/>
        <p:txBody>
          <a:bodyPr/>
          <a:lstStyle/>
          <a:p>
            <a:pPr marL="0" indent="0">
              <a:buNone/>
            </a:pPr>
            <a:r>
              <a:rPr lang="pt-BR" dirty="0" smtClean="0"/>
              <a:t>O </a:t>
            </a:r>
            <a:r>
              <a:rPr lang="pt-BR" dirty="0"/>
              <a:t>período aquisitivo desse empregado ficará quitado, iniciando novo período aquisitivo a partir do dia </a:t>
            </a:r>
            <a:r>
              <a:rPr lang="pt-BR" dirty="0" smtClean="0"/>
              <a:t>22.12.2016.   </a:t>
            </a:r>
            <a:endParaRPr lang="pt-BR" dirty="0"/>
          </a:p>
          <a:p>
            <a:pPr lvl="1">
              <a:buFont typeface="Courier New" panose="02070309020205020404" pitchFamily="49" charset="0"/>
              <a:buChar char="o"/>
            </a:pPr>
            <a:r>
              <a:rPr lang="pt-BR" sz="3200" b="0" dirty="0" smtClean="0"/>
              <a:t>Nota: O empregador estará isento do pagamento da licença remunerada caso haja a possibilidade de o empregado retornar ao trabalho após os 15 dias a que tinha direito. Para tanto, é indispensável que parte da empresa ou alguns setores não tenham saído de férias ou estejam retornando na mesma data do empregado, ou seja, não há previsão legal de que o empregador possa determinar que um único empregado retorne ao trabalho (mesmo sem atividade) com o único objetivo de se isentar do pagamento da licença. </a:t>
            </a:r>
          </a:p>
          <a:p>
            <a:pPr marL="0" indent="0">
              <a:buNone/>
            </a:pPr>
            <a:endParaRPr lang="pt-BR" dirty="0"/>
          </a:p>
        </p:txBody>
      </p:sp>
    </p:spTree>
    <p:extLst>
      <p:ext uri="{BB962C8B-B14F-4D97-AF65-F5344CB8AC3E}">
        <p14:creationId xmlns:p14="http://schemas.microsoft.com/office/powerpoint/2010/main" val="151261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03.3</a:t>
            </a:r>
          </a:p>
        </p:txBody>
      </p:sp>
      <p:sp>
        <p:nvSpPr>
          <p:cNvPr id="3" name="Text Placeholder 2"/>
          <p:cNvSpPr>
            <a:spLocks noGrp="1"/>
          </p:cNvSpPr>
          <p:nvPr>
            <p:ph type="body" sz="quarter" idx="11"/>
          </p:nvPr>
        </p:nvSpPr>
        <p:spPr/>
        <p:txBody>
          <a:bodyPr/>
          <a:lstStyle/>
          <a:p>
            <a:r>
              <a:rPr lang="pt-BR" dirty="0"/>
              <a:t>Férias Proporcionais Superiores às Férias Coletivas </a:t>
            </a:r>
          </a:p>
        </p:txBody>
      </p:sp>
    </p:spTree>
    <p:extLst>
      <p:ext uri="{BB962C8B-B14F-4D97-AF65-F5344CB8AC3E}">
        <p14:creationId xmlns:p14="http://schemas.microsoft.com/office/powerpoint/2010/main" val="894931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Superiores às Férias Coletivas </a:t>
            </a:r>
          </a:p>
        </p:txBody>
      </p:sp>
      <p:sp>
        <p:nvSpPr>
          <p:cNvPr id="4" name="Content Placeholder 3"/>
          <p:cNvSpPr>
            <a:spLocks noGrp="1"/>
          </p:cNvSpPr>
          <p:nvPr>
            <p:ph sz="quarter" idx="11"/>
          </p:nvPr>
        </p:nvSpPr>
        <p:spPr/>
        <p:txBody>
          <a:bodyPr/>
          <a:lstStyle/>
          <a:p>
            <a:pPr marL="0" indent="0">
              <a:buNone/>
            </a:pPr>
            <a:r>
              <a:rPr lang="pt-BR" dirty="0"/>
              <a:t>Tendo, na ocasião das férias coletivas, o empregado direito às férias proporcionais superiores ao período de férias coletivas concedido pela empresa antes de completar 12 (doze) meses de trabalho, o empregador deverá conceder o período de férias coletivas e complementar os dias restantes em outra época, dentro do período concessivo, ou ainda conceder ao empregado, integralmente, o período de férias adquirido, para que haja quitação total. </a:t>
            </a:r>
            <a:endParaRPr lang="pt-BR" dirty="0" smtClean="0"/>
          </a:p>
          <a:p>
            <a:pPr marL="0" indent="0">
              <a:buNone/>
            </a:pPr>
            <a:endParaRPr lang="pt-BR" dirty="0"/>
          </a:p>
          <a:p>
            <a:pPr marL="0" indent="0">
              <a:buNone/>
            </a:pPr>
            <a:r>
              <a:rPr lang="pt-BR" u="sng" dirty="0"/>
              <a:t>Exemplo:</a:t>
            </a:r>
            <a:r>
              <a:rPr lang="pt-BR" dirty="0"/>
              <a:t> </a:t>
            </a:r>
          </a:p>
          <a:p>
            <a:r>
              <a:rPr lang="pt-BR" dirty="0" smtClean="0"/>
              <a:t>Empregado </a:t>
            </a:r>
            <a:r>
              <a:rPr lang="pt-BR" dirty="0"/>
              <a:t>contratado em </a:t>
            </a:r>
            <a:r>
              <a:rPr lang="pt-BR" dirty="0" smtClean="0"/>
              <a:t>03.03.2016, </a:t>
            </a:r>
            <a:r>
              <a:rPr lang="pt-BR" dirty="0"/>
              <a:t>sairá de férias coletivas, concedida pelo empregador a todos os empregados da empresa, a partir do dia  </a:t>
            </a:r>
            <a:r>
              <a:rPr lang="pt-BR" dirty="0" smtClean="0"/>
              <a:t>22.12.2016 </a:t>
            </a:r>
            <a:r>
              <a:rPr lang="pt-BR" dirty="0"/>
              <a:t>até o dia </a:t>
            </a:r>
            <a:r>
              <a:rPr lang="pt-BR" dirty="0" smtClean="0"/>
              <a:t>05.01.2017. </a:t>
            </a:r>
            <a:endParaRPr lang="pt-BR" dirty="0"/>
          </a:p>
          <a:p>
            <a:pPr marL="0" indent="0">
              <a:buNone/>
            </a:pPr>
            <a:endParaRPr lang="pt-BR" dirty="0"/>
          </a:p>
          <a:p>
            <a:pPr marL="0" indent="0">
              <a:buNone/>
            </a:pPr>
            <a:endParaRPr lang="pt-BR" dirty="0"/>
          </a:p>
        </p:txBody>
      </p:sp>
    </p:spTree>
    <p:extLst>
      <p:ext uri="{BB962C8B-B14F-4D97-AF65-F5344CB8AC3E}">
        <p14:creationId xmlns:p14="http://schemas.microsoft.com/office/powerpoint/2010/main" val="2675471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Superiores às Férias Coletivas </a:t>
            </a:r>
          </a:p>
        </p:txBody>
      </p:sp>
      <p:sp>
        <p:nvSpPr>
          <p:cNvPr id="4" name="Content Placeholder 3"/>
          <p:cNvSpPr>
            <a:spLocks noGrp="1"/>
          </p:cNvSpPr>
          <p:nvPr>
            <p:ph sz="quarter" idx="11"/>
          </p:nvPr>
        </p:nvSpPr>
        <p:spPr/>
        <p:txBody>
          <a:bodyPr/>
          <a:lstStyle/>
          <a:p>
            <a:pPr marL="0" indent="0">
              <a:buNone/>
            </a:pPr>
            <a:r>
              <a:rPr lang="pt-BR" dirty="0"/>
              <a:t>Contagem do período proporcional: </a:t>
            </a:r>
            <a:r>
              <a:rPr lang="pt-BR" dirty="0" smtClean="0"/>
              <a:t> </a:t>
            </a:r>
          </a:p>
          <a:p>
            <a:pPr lvl="1" fontAlgn="base">
              <a:buFont typeface="Courier New" panose="02070309020205020404" pitchFamily="49" charset="0"/>
              <a:buChar char="o"/>
            </a:pPr>
            <a:r>
              <a:rPr lang="pt-BR" b="0" dirty="0" smtClean="0"/>
              <a:t>03.03.2016 a 02.04.2016 = 01/12 avos </a:t>
            </a:r>
          </a:p>
          <a:p>
            <a:pPr lvl="1" fontAlgn="base">
              <a:buFont typeface="Courier New" panose="02070309020205020404" pitchFamily="49" charset="0"/>
              <a:buChar char="o"/>
            </a:pPr>
            <a:r>
              <a:rPr lang="pt-BR" b="0" dirty="0" smtClean="0"/>
              <a:t>03.04.20</a:t>
            </a:r>
            <a:r>
              <a:rPr lang="pt-BR" dirty="0" smtClean="0"/>
              <a:t>16</a:t>
            </a:r>
            <a:r>
              <a:rPr lang="pt-BR" b="0" dirty="0" smtClean="0"/>
              <a:t> </a:t>
            </a:r>
            <a:r>
              <a:rPr lang="pt-BR" b="0" dirty="0"/>
              <a:t>a </a:t>
            </a:r>
            <a:r>
              <a:rPr lang="pt-BR" b="0" dirty="0" smtClean="0"/>
              <a:t>02.05.2016 </a:t>
            </a:r>
            <a:r>
              <a:rPr lang="pt-BR" b="0" dirty="0"/>
              <a:t>= 02/12 avos </a:t>
            </a:r>
          </a:p>
          <a:p>
            <a:pPr lvl="1" fontAlgn="base">
              <a:buFont typeface="Courier New" panose="02070309020205020404" pitchFamily="49" charset="0"/>
              <a:buChar char="o"/>
            </a:pPr>
            <a:r>
              <a:rPr lang="pt-BR" b="0" dirty="0" smtClean="0"/>
              <a:t>03.05.20</a:t>
            </a:r>
            <a:r>
              <a:rPr lang="pt-BR" dirty="0" smtClean="0"/>
              <a:t>16</a:t>
            </a:r>
            <a:r>
              <a:rPr lang="pt-BR" b="0" dirty="0" smtClean="0"/>
              <a:t> </a:t>
            </a:r>
            <a:r>
              <a:rPr lang="pt-BR" b="0" dirty="0"/>
              <a:t>a </a:t>
            </a:r>
            <a:r>
              <a:rPr lang="pt-BR" b="0" dirty="0" smtClean="0"/>
              <a:t>02.06.20</a:t>
            </a:r>
            <a:r>
              <a:rPr lang="pt-BR" dirty="0"/>
              <a:t>16</a:t>
            </a:r>
            <a:r>
              <a:rPr lang="pt-BR" b="0" dirty="0" smtClean="0"/>
              <a:t> </a:t>
            </a:r>
            <a:r>
              <a:rPr lang="pt-BR" b="0" dirty="0"/>
              <a:t>= 03/12 avos </a:t>
            </a:r>
          </a:p>
          <a:p>
            <a:pPr lvl="1" fontAlgn="base">
              <a:buFont typeface="Courier New" panose="02070309020205020404" pitchFamily="49" charset="0"/>
              <a:buChar char="o"/>
            </a:pPr>
            <a:r>
              <a:rPr lang="pt-BR" b="0" dirty="0" smtClean="0"/>
              <a:t>03.06.20</a:t>
            </a:r>
            <a:r>
              <a:rPr lang="pt-BR" dirty="0" smtClean="0"/>
              <a:t>16</a:t>
            </a:r>
            <a:r>
              <a:rPr lang="pt-BR" b="0" dirty="0" smtClean="0"/>
              <a:t> </a:t>
            </a:r>
            <a:r>
              <a:rPr lang="pt-BR" b="0" dirty="0"/>
              <a:t>a </a:t>
            </a:r>
            <a:r>
              <a:rPr lang="pt-BR" b="0" dirty="0" smtClean="0"/>
              <a:t>02.07.20</a:t>
            </a:r>
            <a:r>
              <a:rPr lang="pt-BR" dirty="0"/>
              <a:t>16</a:t>
            </a:r>
            <a:r>
              <a:rPr lang="pt-BR" b="0" dirty="0" smtClean="0"/>
              <a:t> </a:t>
            </a:r>
            <a:r>
              <a:rPr lang="pt-BR" b="0" dirty="0"/>
              <a:t>= 04/12 avos </a:t>
            </a:r>
          </a:p>
          <a:p>
            <a:pPr lvl="1" fontAlgn="base">
              <a:buFont typeface="Courier New" panose="02070309020205020404" pitchFamily="49" charset="0"/>
              <a:buChar char="o"/>
            </a:pPr>
            <a:r>
              <a:rPr lang="pt-BR" b="0" dirty="0" smtClean="0"/>
              <a:t>03.07.20</a:t>
            </a:r>
            <a:r>
              <a:rPr lang="pt-BR" dirty="0" smtClean="0"/>
              <a:t>16</a:t>
            </a:r>
            <a:r>
              <a:rPr lang="pt-BR" b="0" dirty="0" smtClean="0"/>
              <a:t> </a:t>
            </a:r>
            <a:r>
              <a:rPr lang="pt-BR" b="0" dirty="0"/>
              <a:t>a </a:t>
            </a:r>
            <a:r>
              <a:rPr lang="pt-BR" b="0" dirty="0" smtClean="0"/>
              <a:t>02.08.20</a:t>
            </a:r>
            <a:r>
              <a:rPr lang="pt-BR" dirty="0"/>
              <a:t>16</a:t>
            </a:r>
            <a:r>
              <a:rPr lang="pt-BR" b="0" dirty="0" smtClean="0"/>
              <a:t> </a:t>
            </a:r>
            <a:r>
              <a:rPr lang="pt-BR" b="0" dirty="0"/>
              <a:t>= 05/12 avos </a:t>
            </a:r>
          </a:p>
          <a:p>
            <a:pPr lvl="1" fontAlgn="base">
              <a:buFont typeface="Courier New" panose="02070309020205020404" pitchFamily="49" charset="0"/>
              <a:buChar char="o"/>
            </a:pPr>
            <a:r>
              <a:rPr lang="pt-BR" b="0" dirty="0" smtClean="0"/>
              <a:t>03.08.20</a:t>
            </a:r>
            <a:r>
              <a:rPr lang="pt-BR" dirty="0" smtClean="0"/>
              <a:t>16</a:t>
            </a:r>
            <a:r>
              <a:rPr lang="pt-BR" b="0" dirty="0" smtClean="0"/>
              <a:t> </a:t>
            </a:r>
            <a:r>
              <a:rPr lang="pt-BR" b="0" dirty="0"/>
              <a:t>a </a:t>
            </a:r>
            <a:r>
              <a:rPr lang="pt-BR" b="0" dirty="0" smtClean="0"/>
              <a:t>02.09.20</a:t>
            </a:r>
            <a:r>
              <a:rPr lang="pt-BR" dirty="0"/>
              <a:t>16</a:t>
            </a:r>
            <a:r>
              <a:rPr lang="pt-BR" b="0" dirty="0" smtClean="0"/>
              <a:t> </a:t>
            </a:r>
            <a:r>
              <a:rPr lang="pt-BR" b="0" dirty="0"/>
              <a:t>= 06/12 avos </a:t>
            </a:r>
          </a:p>
          <a:p>
            <a:pPr lvl="1" fontAlgn="base">
              <a:buFont typeface="Courier New" panose="02070309020205020404" pitchFamily="49" charset="0"/>
              <a:buChar char="o"/>
            </a:pPr>
            <a:r>
              <a:rPr lang="pt-BR" b="0" dirty="0" smtClean="0"/>
              <a:t>03.09.20</a:t>
            </a:r>
            <a:r>
              <a:rPr lang="pt-BR" dirty="0" smtClean="0"/>
              <a:t>16</a:t>
            </a:r>
            <a:r>
              <a:rPr lang="pt-BR" b="0" dirty="0" smtClean="0"/>
              <a:t> </a:t>
            </a:r>
            <a:r>
              <a:rPr lang="pt-BR" b="0" dirty="0"/>
              <a:t>a </a:t>
            </a:r>
            <a:r>
              <a:rPr lang="pt-BR" b="0" dirty="0" smtClean="0"/>
              <a:t>02.10.20</a:t>
            </a:r>
            <a:r>
              <a:rPr lang="pt-BR" dirty="0"/>
              <a:t>16</a:t>
            </a:r>
            <a:r>
              <a:rPr lang="pt-BR" b="0" dirty="0" smtClean="0"/>
              <a:t> </a:t>
            </a:r>
            <a:r>
              <a:rPr lang="pt-BR" b="0" dirty="0"/>
              <a:t>= 07/12 avos </a:t>
            </a:r>
            <a:endParaRPr lang="pt-BR" b="0" dirty="0" smtClean="0"/>
          </a:p>
          <a:p>
            <a:pPr lvl="1" fontAlgn="base">
              <a:buFont typeface="Courier New" panose="02070309020205020404" pitchFamily="49" charset="0"/>
              <a:buChar char="o"/>
            </a:pPr>
            <a:r>
              <a:rPr lang="pt-BR" sz="2800" b="0" dirty="0" smtClean="0"/>
              <a:t>03.10.20</a:t>
            </a:r>
            <a:r>
              <a:rPr lang="pt-BR" dirty="0" smtClean="0"/>
              <a:t>16</a:t>
            </a:r>
            <a:r>
              <a:rPr lang="pt-BR" sz="2800" b="0" dirty="0" smtClean="0"/>
              <a:t> </a:t>
            </a:r>
            <a:r>
              <a:rPr lang="pt-BR" sz="2800" b="0" dirty="0"/>
              <a:t>a </a:t>
            </a:r>
            <a:r>
              <a:rPr lang="pt-BR" sz="2800" b="0" dirty="0" smtClean="0"/>
              <a:t>02.11.20</a:t>
            </a:r>
            <a:r>
              <a:rPr lang="pt-BR" dirty="0"/>
              <a:t>16</a:t>
            </a:r>
            <a:r>
              <a:rPr lang="pt-BR" sz="2800" b="0" dirty="0" smtClean="0"/>
              <a:t> </a:t>
            </a:r>
            <a:r>
              <a:rPr lang="pt-BR" sz="2800" b="0" dirty="0"/>
              <a:t>= 08/12 avos </a:t>
            </a:r>
          </a:p>
          <a:p>
            <a:pPr lvl="1" fontAlgn="base">
              <a:buFont typeface="Courier New" panose="02070309020205020404" pitchFamily="49" charset="0"/>
              <a:buChar char="o"/>
            </a:pPr>
            <a:r>
              <a:rPr lang="pt-BR" b="0" dirty="0" smtClean="0"/>
              <a:t>03.11.20</a:t>
            </a:r>
            <a:r>
              <a:rPr lang="pt-BR" dirty="0" smtClean="0"/>
              <a:t>16</a:t>
            </a:r>
            <a:r>
              <a:rPr lang="pt-BR" b="0" dirty="0" smtClean="0"/>
              <a:t> </a:t>
            </a:r>
            <a:r>
              <a:rPr lang="pt-BR" b="0" dirty="0"/>
              <a:t>a </a:t>
            </a:r>
            <a:r>
              <a:rPr lang="pt-BR" b="0" dirty="0" smtClean="0"/>
              <a:t>02.12.20</a:t>
            </a:r>
            <a:r>
              <a:rPr lang="pt-BR" dirty="0"/>
              <a:t>16</a:t>
            </a:r>
            <a:r>
              <a:rPr lang="pt-BR" b="0" dirty="0" smtClean="0"/>
              <a:t> </a:t>
            </a:r>
            <a:r>
              <a:rPr lang="pt-BR" b="0" dirty="0"/>
              <a:t>= 09/12 </a:t>
            </a:r>
            <a:r>
              <a:rPr lang="pt-BR" b="0" dirty="0" smtClean="0"/>
              <a:t>avos</a:t>
            </a:r>
          </a:p>
          <a:p>
            <a:pPr lvl="1" fontAlgn="base">
              <a:buFont typeface="Courier New" panose="02070309020205020404" pitchFamily="49" charset="0"/>
              <a:buChar char="o"/>
            </a:pPr>
            <a:r>
              <a:rPr lang="pt-BR" dirty="0" smtClean="0"/>
              <a:t>03.12.2008 </a:t>
            </a:r>
            <a:r>
              <a:rPr lang="pt-BR" dirty="0"/>
              <a:t>a </a:t>
            </a:r>
            <a:r>
              <a:rPr lang="pt-BR" dirty="0" smtClean="0"/>
              <a:t>21.12.20</a:t>
            </a:r>
            <a:r>
              <a:rPr lang="pt-BR" dirty="0"/>
              <a:t>16</a:t>
            </a:r>
            <a:r>
              <a:rPr lang="pt-BR" dirty="0" smtClean="0"/>
              <a:t> </a:t>
            </a:r>
            <a:r>
              <a:rPr lang="pt-BR" dirty="0"/>
              <a:t>= 10/12 avos (+ 19 dias trabalhados=1 avo) </a:t>
            </a:r>
          </a:p>
          <a:p>
            <a:pPr marL="266700" lvl="1" indent="0">
              <a:buNone/>
            </a:pPr>
            <a:r>
              <a:rPr lang="pt-BR" dirty="0"/>
              <a:t>  </a:t>
            </a:r>
          </a:p>
          <a:p>
            <a:pPr lvl="1" fontAlgn="base">
              <a:buFont typeface="Courier New" panose="02070309020205020404" pitchFamily="49" charset="0"/>
              <a:buChar char="o"/>
            </a:pPr>
            <a:r>
              <a:rPr lang="pt-BR" dirty="0"/>
              <a:t>o direito adquirido do empregado constitui 10/12 avos, o que corresponde a 25 dias de férias; </a:t>
            </a:r>
          </a:p>
          <a:p>
            <a:pPr lvl="1" fontAlgn="base">
              <a:buFont typeface="Courier New" panose="02070309020205020404" pitchFamily="49" charset="0"/>
              <a:buChar char="o"/>
            </a:pPr>
            <a:r>
              <a:rPr lang="pt-BR" dirty="0"/>
              <a:t>as férias coletivas de </a:t>
            </a:r>
            <a:r>
              <a:rPr lang="pt-BR" dirty="0" smtClean="0"/>
              <a:t>22.12.2016 </a:t>
            </a:r>
            <a:r>
              <a:rPr lang="pt-BR" dirty="0"/>
              <a:t>a </a:t>
            </a:r>
            <a:r>
              <a:rPr lang="pt-BR" dirty="0" smtClean="0"/>
              <a:t>05.01.2017 </a:t>
            </a:r>
            <a:r>
              <a:rPr lang="pt-BR" dirty="0"/>
              <a:t>= 15 dias. </a:t>
            </a:r>
          </a:p>
          <a:p>
            <a:pPr lvl="1" fontAlgn="base">
              <a:buFont typeface="Courier New" panose="02070309020205020404" pitchFamily="49" charset="0"/>
              <a:buChar char="o"/>
            </a:pPr>
            <a:endParaRPr lang="pt-BR" b="0" dirty="0"/>
          </a:p>
          <a:p>
            <a:pPr marL="0" indent="0">
              <a:buNone/>
            </a:pPr>
            <a:endParaRPr lang="pt-BR" dirty="0"/>
          </a:p>
          <a:p>
            <a:pPr marL="0" indent="0">
              <a:buNone/>
            </a:pPr>
            <a:endParaRPr lang="pt-BR" dirty="0"/>
          </a:p>
        </p:txBody>
      </p:sp>
    </p:spTree>
    <p:extLst>
      <p:ext uri="{BB962C8B-B14F-4D97-AF65-F5344CB8AC3E}">
        <p14:creationId xmlns:p14="http://schemas.microsoft.com/office/powerpoint/2010/main" val="4036279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sz="4000" dirty="0"/>
              <a:t>Férias Proporcionais Superiores às Férias Coletivas </a:t>
            </a:r>
          </a:p>
        </p:txBody>
      </p:sp>
      <p:sp>
        <p:nvSpPr>
          <p:cNvPr id="4" name="Content Placeholder 3"/>
          <p:cNvSpPr>
            <a:spLocks noGrp="1"/>
          </p:cNvSpPr>
          <p:nvPr>
            <p:ph sz="quarter" idx="11"/>
          </p:nvPr>
        </p:nvSpPr>
        <p:spPr/>
        <p:txBody>
          <a:bodyPr/>
          <a:lstStyle/>
          <a:p>
            <a:pPr marL="0" indent="0">
              <a:buNone/>
            </a:pPr>
            <a:r>
              <a:rPr lang="pt-BR" sz="2800" dirty="0"/>
              <a:t>Serão pagos como férias coletivas 15 dias e os 10 dias restantes deverão ser concedidos posteriormente, dentro do período concessivo, ou se o empregador preferir, poderão ser concedidas na </a:t>
            </a:r>
            <a:r>
              <a:rPr lang="pt-BR" sz="2800" dirty="0" smtClean="0"/>
              <a:t>sequência </a:t>
            </a:r>
            <a:r>
              <a:rPr lang="pt-BR" sz="2800" dirty="0"/>
              <a:t>das férias coletivas.  </a:t>
            </a:r>
            <a:endParaRPr lang="pt-BR" sz="2800" dirty="0" smtClean="0"/>
          </a:p>
          <a:p>
            <a:pPr marL="0" indent="0">
              <a:buNone/>
            </a:pPr>
            <a:r>
              <a:rPr lang="pt-BR" sz="2800" dirty="0" smtClean="0"/>
              <a:t> O novo período aquisitivo desse empregado inicia-se dia 22.12.2016. </a:t>
            </a:r>
            <a:endParaRPr lang="pt-BR" sz="2800" dirty="0"/>
          </a:p>
          <a:p>
            <a:pPr lvl="1" fontAlgn="base">
              <a:buFont typeface="Courier New" panose="02070309020205020404" pitchFamily="49" charset="0"/>
              <a:buChar char="o"/>
            </a:pPr>
            <a:endParaRPr lang="pt-BR" b="0" dirty="0"/>
          </a:p>
          <a:p>
            <a:pPr marL="0" indent="0">
              <a:buNone/>
            </a:pPr>
            <a:endParaRPr lang="pt-BR" dirty="0"/>
          </a:p>
          <a:p>
            <a:pPr marL="0" indent="0">
              <a:buNone/>
            </a:pPr>
            <a:endParaRPr lang="pt-BR" dirty="0"/>
          </a:p>
        </p:txBody>
      </p:sp>
      <p:pic>
        <p:nvPicPr>
          <p:cNvPr id="3" name="Imagem 2"/>
          <p:cNvPicPr>
            <a:picLocks noChangeAspect="1"/>
          </p:cNvPicPr>
          <p:nvPr/>
        </p:nvPicPr>
        <p:blipFill>
          <a:blip r:embed="rId2"/>
          <a:stretch>
            <a:fillRect/>
          </a:stretch>
        </p:blipFill>
        <p:spPr>
          <a:xfrm>
            <a:off x="1017444" y="932151"/>
            <a:ext cx="13030200" cy="4848225"/>
          </a:xfrm>
          <a:prstGeom prst="rect">
            <a:avLst/>
          </a:prstGeom>
        </p:spPr>
      </p:pic>
    </p:spTree>
    <p:extLst>
      <p:ext uri="{BB962C8B-B14F-4D97-AF65-F5344CB8AC3E}">
        <p14:creationId xmlns:p14="http://schemas.microsoft.com/office/powerpoint/2010/main" val="158724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lvl="0"/>
            <a:r>
              <a:rPr lang="en-US" dirty="0" err="1" smtClean="0"/>
              <a:t>Novas</a:t>
            </a:r>
            <a:r>
              <a:rPr lang="en-US" dirty="0" smtClean="0"/>
              <a:t> </a:t>
            </a:r>
            <a:r>
              <a:rPr lang="en-US" dirty="0" err="1" smtClean="0"/>
              <a:t>funcionalidades</a:t>
            </a:r>
            <a:r>
              <a:rPr lang="en-US" dirty="0" smtClean="0"/>
              <a:t> do Cálculo de Férias</a:t>
            </a:r>
            <a:endParaRPr lang="en-US" dirty="0"/>
          </a:p>
        </p:txBody>
      </p:sp>
      <p:sp>
        <p:nvSpPr>
          <p:cNvPr id="4" name="Content Placeholder 3"/>
          <p:cNvSpPr>
            <a:spLocks noGrp="1"/>
          </p:cNvSpPr>
          <p:nvPr>
            <p:ph sz="quarter" idx="11"/>
          </p:nvPr>
        </p:nvSpPr>
        <p:spPr/>
        <p:txBody>
          <a:bodyPr/>
          <a:lstStyle/>
          <a:p>
            <a:pPr marL="266700" lvl="1" indent="0" algn="just">
              <a:buNone/>
            </a:pPr>
            <a:r>
              <a:rPr lang="pt-BR" sz="2500" dirty="0" smtClean="0"/>
              <a:t>Após o calculo sempre será necessário Integrar o cálculo das Férias para folha de pagamento, caso contrario não será permitido o cálculo da Folha.</a:t>
            </a:r>
          </a:p>
          <a:p>
            <a:pPr marL="266700" lvl="1" indent="0" algn="just">
              <a:buNone/>
            </a:pPr>
            <a:endParaRPr lang="pt-BR" sz="2500" dirty="0"/>
          </a:p>
          <a:p>
            <a:pPr marL="266700" lvl="1" indent="0" algn="just">
              <a:buNone/>
            </a:pPr>
            <a:r>
              <a:rPr lang="pt-BR" sz="2500" dirty="0" smtClean="0"/>
              <a:t>Em Miscelânea &gt; Cálculo &gt; Integrações:</a:t>
            </a:r>
          </a:p>
          <a:p>
            <a:pPr marL="266700" lvl="1" indent="0" algn="just">
              <a:buNone/>
            </a:pPr>
            <a:endParaRPr lang="pt-BR" sz="2500" dirty="0"/>
          </a:p>
        </p:txBody>
      </p:sp>
      <p:pic>
        <p:nvPicPr>
          <p:cNvPr id="5" name="Imagem 4"/>
          <p:cNvPicPr>
            <a:picLocks noChangeAspect="1"/>
          </p:cNvPicPr>
          <p:nvPr/>
        </p:nvPicPr>
        <p:blipFill>
          <a:blip r:embed="rId2"/>
          <a:stretch>
            <a:fillRect/>
          </a:stretch>
        </p:blipFill>
        <p:spPr>
          <a:xfrm>
            <a:off x="2158576" y="3062450"/>
            <a:ext cx="10058031" cy="3725197"/>
          </a:xfrm>
          <a:prstGeom prst="rect">
            <a:avLst/>
          </a:prstGeom>
        </p:spPr>
      </p:pic>
    </p:spTree>
    <p:extLst>
      <p:ext uri="{BB962C8B-B14F-4D97-AF65-F5344CB8AC3E}">
        <p14:creationId xmlns:p14="http://schemas.microsoft.com/office/powerpoint/2010/main" val="330684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04</a:t>
            </a:r>
            <a:endParaRPr lang="pt-BR" dirty="0"/>
          </a:p>
        </p:txBody>
      </p:sp>
      <p:sp>
        <p:nvSpPr>
          <p:cNvPr id="3" name="Text Placeholder 2"/>
          <p:cNvSpPr>
            <a:spLocks noGrp="1"/>
          </p:cNvSpPr>
          <p:nvPr>
            <p:ph type="body" sz="quarter" idx="11"/>
          </p:nvPr>
        </p:nvSpPr>
        <p:spPr/>
        <p:txBody>
          <a:bodyPr/>
          <a:lstStyle/>
          <a:p>
            <a:r>
              <a:rPr lang="pt-BR" smtClean="0"/>
              <a:t>FAQs</a:t>
            </a:r>
            <a:endParaRPr lang="pt-BR" dirty="0"/>
          </a:p>
        </p:txBody>
      </p:sp>
    </p:spTree>
    <p:extLst>
      <p:ext uri="{BB962C8B-B14F-4D97-AF65-F5344CB8AC3E}">
        <p14:creationId xmlns:p14="http://schemas.microsoft.com/office/powerpoint/2010/main" val="655323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797481" y="279706"/>
            <a:ext cx="9753405" cy="773609"/>
          </a:xfrm>
        </p:spPr>
        <p:txBody>
          <a:bodyPr/>
          <a:lstStyle/>
          <a:p>
            <a:r>
              <a:rPr lang="pt-BR" dirty="0"/>
              <a:t>Cálculo de </a:t>
            </a:r>
            <a:r>
              <a:rPr lang="pt-BR" dirty="0" smtClean="0"/>
              <a:t>Férias Coletivas – </a:t>
            </a:r>
            <a:r>
              <a:rPr lang="pt-BR" dirty="0"/>
              <a:t>Versão 12</a:t>
            </a:r>
          </a:p>
        </p:txBody>
      </p:sp>
      <p:sp>
        <p:nvSpPr>
          <p:cNvPr id="5" name="Espaço Reservado para Conteúdo 4"/>
          <p:cNvSpPr>
            <a:spLocks noGrp="1"/>
          </p:cNvSpPr>
          <p:nvPr>
            <p:ph sz="quarter" idx="11"/>
          </p:nvPr>
        </p:nvSpPr>
        <p:spPr>
          <a:xfrm>
            <a:off x="4617051" y="1371600"/>
            <a:ext cx="11003949" cy="6575425"/>
          </a:xfrm>
        </p:spPr>
        <p:txBody>
          <a:bodyPr/>
          <a:lstStyle/>
          <a:p>
            <a:pPr algn="just"/>
            <a:r>
              <a:rPr lang="pt-BR" sz="2800" b="0" dirty="0" smtClean="0"/>
              <a:t>Criamos uma base de conhecimento especifica para versão 12, com documentações de todas as mudanças efetuadas:</a:t>
            </a:r>
          </a:p>
          <a:p>
            <a:pPr algn="just"/>
            <a:endParaRPr lang="pt-BR" sz="2800" b="0" dirty="0"/>
          </a:p>
          <a:p>
            <a:pPr algn="just"/>
            <a:endParaRPr lang="pt-BR" sz="2800" b="0" dirty="0" smtClean="0"/>
          </a:p>
          <a:p>
            <a:pPr algn="just"/>
            <a:endParaRPr lang="pt-BR" sz="2800" b="0" dirty="0"/>
          </a:p>
          <a:p>
            <a:pPr algn="just"/>
            <a:endParaRPr lang="pt-BR" sz="2800" b="0" dirty="0" smtClean="0"/>
          </a:p>
          <a:p>
            <a:pPr algn="just"/>
            <a:endParaRPr lang="pt-BR" sz="2800" b="0" dirty="0"/>
          </a:p>
          <a:p>
            <a:pPr algn="just"/>
            <a:endParaRPr lang="pt-BR" sz="2800" b="0" dirty="0" smtClean="0"/>
          </a:p>
          <a:p>
            <a:pPr algn="just"/>
            <a:endParaRPr lang="pt-BR" sz="2800" b="0" dirty="0"/>
          </a:p>
          <a:p>
            <a:pPr algn="just"/>
            <a:r>
              <a:rPr lang="pt-BR" sz="1500" b="0" dirty="0"/>
              <a:t>http://tdn.totvs.com/pages/viewpage.action?pageId=275474593</a:t>
            </a:r>
            <a:endParaRPr lang="pt-BR" sz="1500" b="0" dirty="0" smtClean="0"/>
          </a:p>
          <a:p>
            <a:pPr algn="just"/>
            <a:endParaRPr lang="pt-BR" sz="2800" b="0" dirty="0" smtClean="0"/>
          </a:p>
        </p:txBody>
      </p:sp>
      <p:pic>
        <p:nvPicPr>
          <p:cNvPr id="3" name="Imagem 2"/>
          <p:cNvPicPr>
            <a:picLocks noChangeAspect="1"/>
          </p:cNvPicPr>
          <p:nvPr/>
        </p:nvPicPr>
        <p:blipFill>
          <a:blip r:embed="rId2"/>
          <a:stretch>
            <a:fillRect/>
          </a:stretch>
        </p:blipFill>
        <p:spPr>
          <a:xfrm>
            <a:off x="4797481" y="2833686"/>
            <a:ext cx="5811463" cy="4278337"/>
          </a:xfrm>
          <a:prstGeom prst="rect">
            <a:avLst/>
          </a:prstGeom>
        </p:spPr>
      </p:pic>
    </p:spTree>
    <p:extLst>
      <p:ext uri="{BB962C8B-B14F-4D97-AF65-F5344CB8AC3E}">
        <p14:creationId xmlns:p14="http://schemas.microsoft.com/office/powerpoint/2010/main" val="2562667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smtClean="0"/>
              <a:t>05</a:t>
            </a:r>
            <a:endParaRPr lang="pt-BR" dirty="0"/>
          </a:p>
        </p:txBody>
      </p:sp>
      <p:sp>
        <p:nvSpPr>
          <p:cNvPr id="5" name="Espaço Reservado para Texto 4"/>
          <p:cNvSpPr>
            <a:spLocks noGrp="1"/>
          </p:cNvSpPr>
          <p:nvPr>
            <p:ph type="body" sz="quarter" idx="11"/>
          </p:nvPr>
        </p:nvSpPr>
        <p:spPr/>
        <p:txBody>
          <a:bodyPr/>
          <a:lstStyle/>
          <a:p>
            <a:r>
              <a:rPr lang="pt-BR" dirty="0" smtClean="0"/>
              <a:t>ESPAÇO PARA PERGUNTAS</a:t>
            </a:r>
            <a:endParaRPr lang="pt-BR" dirty="0"/>
          </a:p>
        </p:txBody>
      </p:sp>
    </p:spTree>
    <p:extLst>
      <p:ext uri="{BB962C8B-B14F-4D97-AF65-F5344CB8AC3E}">
        <p14:creationId xmlns:p14="http://schemas.microsoft.com/office/powerpoint/2010/main" val="114659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Por que mudamos?</a:t>
            </a:r>
            <a:endParaRPr lang="pt-BR" dirty="0"/>
          </a:p>
        </p:txBody>
      </p:sp>
      <p:sp>
        <p:nvSpPr>
          <p:cNvPr id="3" name="Espaço Reservado para Conteúdo 2"/>
          <p:cNvSpPr>
            <a:spLocks noGrp="1"/>
          </p:cNvSpPr>
          <p:nvPr>
            <p:ph sz="quarter" idx="11"/>
          </p:nvPr>
        </p:nvSpPr>
        <p:spPr/>
        <p:txBody>
          <a:bodyPr/>
          <a:lstStyle/>
          <a:p>
            <a:pPr lvl="1"/>
            <a:endParaRPr lang="pt-BR" smtClean="0"/>
          </a:p>
          <a:p>
            <a:pPr lvl="1"/>
            <a:endParaRPr lang="pt-BR" dirty="0" smtClean="0"/>
          </a:p>
        </p:txBody>
      </p:sp>
      <p:pic>
        <p:nvPicPr>
          <p:cNvPr id="5" name="Imagem 4"/>
          <p:cNvPicPr>
            <a:picLocks noChangeAspect="1"/>
          </p:cNvPicPr>
          <p:nvPr/>
        </p:nvPicPr>
        <p:blipFill>
          <a:blip r:embed="rId2"/>
          <a:stretch>
            <a:fillRect/>
          </a:stretch>
        </p:blipFill>
        <p:spPr>
          <a:xfrm>
            <a:off x="4797481" y="1736272"/>
            <a:ext cx="11077575" cy="5410200"/>
          </a:xfrm>
          <a:prstGeom prst="rect">
            <a:avLst/>
          </a:prstGeom>
        </p:spPr>
      </p:pic>
    </p:spTree>
    <p:extLst>
      <p:ext uri="{BB962C8B-B14F-4D97-AF65-F5344CB8AC3E}">
        <p14:creationId xmlns:p14="http://schemas.microsoft.com/office/powerpoint/2010/main" val="3868786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pt-BR" dirty="0" smtClean="0"/>
              <a:t>OBRIGADO</a:t>
            </a:r>
            <a:endParaRPr lang="pt-BR" dirty="0"/>
          </a:p>
        </p:txBody>
      </p:sp>
      <p:sp>
        <p:nvSpPr>
          <p:cNvPr id="20" name="Text Placeholder 19"/>
          <p:cNvSpPr>
            <a:spLocks noGrp="1"/>
          </p:cNvSpPr>
          <p:nvPr>
            <p:ph type="body" sz="quarter" idx="16"/>
          </p:nvPr>
        </p:nvSpPr>
        <p:spPr/>
        <p:txBody>
          <a:bodyPr/>
          <a:lstStyle/>
          <a:p>
            <a:pPr lvl="0"/>
            <a:r>
              <a:rPr lang="pt-BR"/>
              <a:t>Tecnologia + Conhecimento são nosso DNA</a:t>
            </a:r>
          </a:p>
        </p:txBody>
      </p:sp>
      <p:sp>
        <p:nvSpPr>
          <p:cNvPr id="21" name="Text Placeholder 20"/>
          <p:cNvSpPr>
            <a:spLocks noGrp="1"/>
          </p:cNvSpPr>
          <p:nvPr>
            <p:ph type="body" sz="quarter" idx="17"/>
          </p:nvPr>
        </p:nvSpPr>
        <p:spPr/>
        <p:txBody>
          <a:bodyPr/>
          <a:lstStyle/>
          <a:p>
            <a:r>
              <a:rPr lang="pt-BR" dirty="0"/>
              <a:t>#SOMOS</a:t>
            </a:r>
          </a:p>
        </p:txBody>
      </p:sp>
      <p:sp>
        <p:nvSpPr>
          <p:cNvPr id="22" name="Text Placeholder 21"/>
          <p:cNvSpPr>
            <a:spLocks noGrp="1"/>
          </p:cNvSpPr>
          <p:nvPr>
            <p:ph type="body" sz="quarter" idx="18"/>
          </p:nvPr>
        </p:nvSpPr>
        <p:spPr/>
        <p:txBody>
          <a:bodyPr/>
          <a:lstStyle/>
          <a:p>
            <a:r>
              <a:rPr lang="pt-BR" dirty="0"/>
              <a:t>TOTVERS</a:t>
            </a:r>
          </a:p>
        </p:txBody>
      </p:sp>
      <p:sp>
        <p:nvSpPr>
          <p:cNvPr id="23" name="Text Placeholder 22"/>
          <p:cNvSpPr>
            <a:spLocks noGrp="1"/>
          </p:cNvSpPr>
          <p:nvPr>
            <p:ph type="body" sz="quarter" idx="19"/>
          </p:nvPr>
        </p:nvSpPr>
        <p:spPr/>
        <p:txBody>
          <a:bodyPr/>
          <a:lstStyle/>
          <a:p>
            <a:pPr lvl="0"/>
            <a:r>
              <a:rPr lang="pt-BR" dirty="0"/>
              <a:t>O sucesso do cliente é o nosso sucesso</a:t>
            </a:r>
          </a:p>
        </p:txBody>
      </p:sp>
      <p:sp>
        <p:nvSpPr>
          <p:cNvPr id="24" name="Text Placeholder 23"/>
          <p:cNvSpPr>
            <a:spLocks noGrp="1"/>
          </p:cNvSpPr>
          <p:nvPr>
            <p:ph type="body" sz="quarter" idx="20"/>
          </p:nvPr>
        </p:nvSpPr>
        <p:spPr/>
        <p:txBody>
          <a:bodyPr/>
          <a:lstStyle/>
          <a:p>
            <a:pPr lvl="0"/>
            <a:r>
              <a:rPr lang="pt-BR"/>
              <a:t>Valorizamos gente boa que é boa gente</a:t>
            </a:r>
          </a:p>
        </p:txBody>
      </p:sp>
      <p:sp>
        <p:nvSpPr>
          <p:cNvPr id="3" name="Espaço Reservado para Texto 2"/>
          <p:cNvSpPr>
            <a:spLocks noGrp="1"/>
          </p:cNvSpPr>
          <p:nvPr>
            <p:ph type="body" sz="quarter" idx="12"/>
          </p:nvPr>
        </p:nvSpPr>
        <p:spPr/>
        <p:txBody>
          <a:bodyPr/>
          <a:lstStyle/>
          <a:p>
            <a:r>
              <a:rPr lang="pt-BR" dirty="0" smtClean="0"/>
              <a:t>Daniel Osmak Spina</a:t>
            </a:r>
            <a:endParaRPr lang="pt-BR" dirty="0"/>
          </a:p>
        </p:txBody>
      </p:sp>
      <p:sp>
        <p:nvSpPr>
          <p:cNvPr id="4" name="Espaço Reservado para Texto 3"/>
          <p:cNvSpPr>
            <a:spLocks noGrp="1"/>
          </p:cNvSpPr>
          <p:nvPr>
            <p:ph type="body" sz="quarter" idx="13"/>
          </p:nvPr>
        </p:nvSpPr>
        <p:spPr/>
        <p:txBody>
          <a:bodyPr/>
          <a:lstStyle/>
          <a:p>
            <a:r>
              <a:rPr lang="pt-BR" dirty="0" smtClean="0"/>
              <a:t>Suporte técnico RH	</a:t>
            </a:r>
            <a:endParaRPr lang="pt-BR" dirty="0"/>
          </a:p>
        </p:txBody>
      </p:sp>
      <p:sp>
        <p:nvSpPr>
          <p:cNvPr id="10" name="Espaço Reservado para Texto 9"/>
          <p:cNvSpPr>
            <a:spLocks noGrp="1"/>
          </p:cNvSpPr>
          <p:nvPr>
            <p:ph type="body" sz="quarter" idx="15"/>
          </p:nvPr>
        </p:nvSpPr>
        <p:spPr/>
        <p:txBody>
          <a:bodyPr/>
          <a:lstStyle/>
          <a:p>
            <a:r>
              <a:rPr lang="pt-BR" dirty="0"/>
              <a:t>d</a:t>
            </a:r>
            <a:r>
              <a:rPr lang="pt-BR" dirty="0" smtClean="0"/>
              <a:t>aniel.spina@totvs.com.br</a:t>
            </a:r>
            <a:endParaRPr lang="pt-BR" dirty="0"/>
          </a:p>
        </p:txBody>
      </p:sp>
      <p:sp>
        <p:nvSpPr>
          <p:cNvPr id="5" name="Espaço Reservado para Texto 4"/>
          <p:cNvSpPr>
            <a:spLocks noGrp="1"/>
          </p:cNvSpPr>
          <p:nvPr>
            <p:ph type="body" sz="quarter" idx="14"/>
          </p:nvPr>
        </p:nvSpPr>
        <p:spPr/>
        <p:txBody>
          <a:bodyPr/>
          <a:lstStyle/>
          <a:p>
            <a:r>
              <a:rPr lang="pt-BR" dirty="0" smtClean="0"/>
              <a:t>URA: (11) 4003-0015</a:t>
            </a:r>
            <a:endParaRPr lang="pt-BR" dirty="0"/>
          </a:p>
        </p:txBody>
      </p:sp>
    </p:spTree>
    <p:extLst>
      <p:ext uri="{BB962C8B-B14F-4D97-AF65-F5344CB8AC3E}">
        <p14:creationId xmlns:p14="http://schemas.microsoft.com/office/powerpoint/2010/main" val="184852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pt-BR" dirty="0" smtClean="0"/>
              <a:t>02</a:t>
            </a:r>
            <a:endParaRPr lang="pt-BR" dirty="0"/>
          </a:p>
        </p:txBody>
      </p:sp>
      <p:sp>
        <p:nvSpPr>
          <p:cNvPr id="3" name="Text Placeholder 2"/>
          <p:cNvSpPr>
            <a:spLocks noGrp="1"/>
          </p:cNvSpPr>
          <p:nvPr>
            <p:ph type="body" sz="quarter" idx="11"/>
          </p:nvPr>
        </p:nvSpPr>
        <p:spPr/>
        <p:txBody>
          <a:bodyPr>
            <a:normAutofit fontScale="55000" lnSpcReduction="20000"/>
          </a:bodyPr>
          <a:lstStyle/>
          <a:p>
            <a:r>
              <a:rPr lang="pt-BR" dirty="0"/>
              <a:t>Alterações de </a:t>
            </a:r>
            <a:r>
              <a:rPr lang="pt-BR" dirty="0" smtClean="0"/>
              <a:t>cadastros e processos </a:t>
            </a:r>
            <a:r>
              <a:rPr lang="pt-BR" dirty="0"/>
              <a:t>da versão 11 para a versão </a:t>
            </a:r>
            <a:r>
              <a:rPr lang="pt-BR" dirty="0" smtClean="0"/>
              <a:t>12: CÁLCULO DE </a:t>
            </a:r>
            <a:r>
              <a:rPr lang="pt-BR" dirty="0" smtClean="0"/>
              <a:t>FÉRIAS COLETIVAS</a:t>
            </a:r>
            <a:endParaRPr lang="pt-BR" dirty="0"/>
          </a:p>
          <a:p>
            <a:endParaRPr lang="pt-BR" dirty="0"/>
          </a:p>
        </p:txBody>
      </p:sp>
    </p:spTree>
    <p:extLst>
      <p:ext uri="{BB962C8B-B14F-4D97-AF65-F5344CB8AC3E}">
        <p14:creationId xmlns:p14="http://schemas.microsoft.com/office/powerpoint/2010/main" val="82537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sz="quarter" idx="10"/>
          </p:nvPr>
        </p:nvSpPr>
        <p:spPr/>
        <p:txBody>
          <a:bodyPr/>
          <a:lstStyle/>
          <a:p>
            <a:r>
              <a:rPr lang="pt-BR" dirty="0" smtClean="0"/>
              <a:t>02.1</a:t>
            </a:r>
            <a:endParaRPr lang="pt-BR" dirty="0"/>
          </a:p>
        </p:txBody>
      </p:sp>
      <p:sp>
        <p:nvSpPr>
          <p:cNvPr id="5" name="Espaço Reservado para Texto 4"/>
          <p:cNvSpPr>
            <a:spLocks noGrp="1"/>
          </p:cNvSpPr>
          <p:nvPr>
            <p:ph type="body" sz="quarter" idx="11"/>
          </p:nvPr>
        </p:nvSpPr>
        <p:spPr/>
        <p:txBody>
          <a:bodyPr/>
          <a:lstStyle/>
          <a:p>
            <a:r>
              <a:rPr lang="pt-BR" dirty="0" smtClean="0"/>
              <a:t>Programação de Férias X Controle de Dias de Direito</a:t>
            </a:r>
            <a:endParaRPr lang="pt-BR" dirty="0"/>
          </a:p>
        </p:txBody>
      </p:sp>
    </p:spTree>
    <p:extLst>
      <p:ext uri="{BB962C8B-B14F-4D97-AF65-F5344CB8AC3E}">
        <p14:creationId xmlns:p14="http://schemas.microsoft.com/office/powerpoint/2010/main" val="1823633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p:txBody>
          <a:bodyPr/>
          <a:lstStyle/>
          <a:p>
            <a:pPr lvl="0"/>
            <a:r>
              <a:rPr lang="pt-BR" dirty="0" smtClean="0"/>
              <a:t>Programação de Férias X Controle de Dias de Direito</a:t>
            </a:r>
            <a:endParaRPr lang="en-US" dirty="0" smtClean="0"/>
          </a:p>
          <a:p>
            <a:endParaRPr lang="pt-BR" dirty="0"/>
          </a:p>
        </p:txBody>
      </p:sp>
      <p:sp>
        <p:nvSpPr>
          <p:cNvPr id="5" name="Espaço Reservado para Conteúdo 4"/>
          <p:cNvSpPr>
            <a:spLocks noGrp="1"/>
          </p:cNvSpPr>
          <p:nvPr>
            <p:ph sz="quarter" idx="11"/>
          </p:nvPr>
        </p:nvSpPr>
        <p:spPr/>
        <p:txBody>
          <a:bodyPr/>
          <a:lstStyle/>
          <a:p>
            <a:pPr marL="0" indent="0" algn="just">
              <a:buNone/>
            </a:pPr>
            <a:endParaRPr lang="pt-BR" sz="2500" dirty="0" smtClean="0"/>
          </a:p>
          <a:p>
            <a:pPr marL="0" indent="0" algn="just">
              <a:buNone/>
            </a:pPr>
            <a:r>
              <a:rPr lang="pt-BR" sz="2500" dirty="0" smtClean="0"/>
              <a:t>A </a:t>
            </a:r>
            <a:r>
              <a:rPr lang="pt-BR" sz="2500" dirty="0" smtClean="0"/>
              <a:t>premissa de todo cálculo de férias é a Data Base de Férias, já de inicio verificamos uma grande mudança.</a:t>
            </a:r>
          </a:p>
          <a:p>
            <a:pPr marL="0" indent="0" algn="just">
              <a:buNone/>
            </a:pPr>
            <a:endParaRPr lang="pt-BR" sz="2500" dirty="0"/>
          </a:p>
          <a:p>
            <a:pPr algn="just">
              <a:buFont typeface="Courier New" panose="02070309020205020404" pitchFamily="49" charset="0"/>
              <a:buChar char="o"/>
            </a:pPr>
            <a:r>
              <a:rPr lang="pt-BR" sz="2500" b="0" dirty="0" smtClean="0"/>
              <a:t>Na versão 11 tínhamos como cadastro a Tela de Programação de Férias:</a:t>
            </a:r>
          </a:p>
          <a:p>
            <a:pPr marL="0" indent="0" algn="just">
              <a:buNone/>
            </a:pPr>
            <a:r>
              <a:rPr lang="pt-BR" sz="2500" b="0" dirty="0" smtClean="0"/>
              <a:t>(Atualização&gt;Funcionários&gt;Programação de Férias)</a:t>
            </a:r>
          </a:p>
          <a:p>
            <a:pPr marL="0" indent="0" algn="just">
              <a:buNone/>
            </a:pPr>
            <a:endParaRPr lang="pt-BR" sz="2500" b="0" dirty="0" smtClean="0"/>
          </a:p>
          <a:p>
            <a:pPr algn="just">
              <a:buFont typeface="Courier New" panose="02070309020205020404" pitchFamily="49" charset="0"/>
              <a:buChar char="o"/>
            </a:pPr>
            <a:r>
              <a:rPr lang="pt-BR" sz="2500" b="0" dirty="0" smtClean="0"/>
              <a:t>Na versão 12 foi alterado para Controle de Dias de Direito:</a:t>
            </a:r>
          </a:p>
          <a:p>
            <a:pPr marL="0" indent="0" algn="just">
              <a:buNone/>
            </a:pPr>
            <a:r>
              <a:rPr lang="pt-BR" sz="2500" b="0" dirty="0" smtClean="0"/>
              <a:t>(Atualização&gt;Funcionários&gt;Controle de Dias de Direito)</a:t>
            </a:r>
            <a:endParaRPr lang="pt-BR" sz="2500" b="0" dirty="0"/>
          </a:p>
          <a:p>
            <a:pPr marL="0" indent="0">
              <a:buNone/>
            </a:pPr>
            <a:endParaRPr lang="pt-BR" sz="2500" dirty="0" smtClean="0"/>
          </a:p>
        </p:txBody>
      </p:sp>
    </p:spTree>
    <p:extLst>
      <p:ext uri="{BB962C8B-B14F-4D97-AF65-F5344CB8AC3E}">
        <p14:creationId xmlns:p14="http://schemas.microsoft.com/office/powerpoint/2010/main" val="264623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lvl="0"/>
            <a:r>
              <a:rPr lang="pt-BR" dirty="0"/>
              <a:t>Programação de Férias X Controle de Dias de Direito</a:t>
            </a:r>
            <a:endParaRPr lang="en-US" dirty="0"/>
          </a:p>
        </p:txBody>
      </p:sp>
      <p:sp>
        <p:nvSpPr>
          <p:cNvPr id="4" name="Content Placeholder 3"/>
          <p:cNvSpPr>
            <a:spLocks noGrp="1"/>
          </p:cNvSpPr>
          <p:nvPr>
            <p:ph sz="quarter" idx="11"/>
          </p:nvPr>
        </p:nvSpPr>
        <p:spPr/>
        <p:txBody>
          <a:bodyPr/>
          <a:lstStyle/>
          <a:p>
            <a:pPr marL="0" indent="0" algn="just">
              <a:buNone/>
            </a:pPr>
            <a:r>
              <a:rPr lang="pt-BR" sz="2500" b="0" dirty="0" smtClean="0"/>
              <a:t>Na versão 11 era apresentada apenas a Primeira Programação de Férias, sendo possível apenas controlar o período Atual.</a:t>
            </a:r>
          </a:p>
          <a:p>
            <a:pPr marL="0" indent="0">
              <a:buNone/>
            </a:pPr>
            <a:endParaRPr lang="pt-BR" sz="2500" dirty="0" smtClean="0"/>
          </a:p>
          <a:p>
            <a:pPr marL="0" indent="0">
              <a:buNone/>
            </a:pPr>
            <a:endParaRPr lang="pt-BR" sz="2500" dirty="0" smtClean="0"/>
          </a:p>
          <a:p>
            <a:pPr marL="0" indent="0">
              <a:buNone/>
            </a:pPr>
            <a:endParaRPr lang="pt-BR" sz="2500" dirty="0"/>
          </a:p>
          <a:p>
            <a:pPr marL="0" indent="0">
              <a:buNone/>
            </a:pPr>
            <a:endParaRPr lang="pt-BR" sz="2500" dirty="0" smtClean="0"/>
          </a:p>
          <a:p>
            <a:pPr marL="0" indent="0">
              <a:buNone/>
            </a:pPr>
            <a:endParaRPr lang="pt-BR" sz="2500" dirty="0"/>
          </a:p>
          <a:p>
            <a:pPr marL="0" indent="0">
              <a:buNone/>
            </a:pPr>
            <a:endParaRPr lang="pt-BR" sz="2500" dirty="0" smtClean="0"/>
          </a:p>
          <a:p>
            <a:pPr marL="0" indent="0">
              <a:buNone/>
            </a:pPr>
            <a:endParaRPr lang="pt-BR" sz="2500" dirty="0"/>
          </a:p>
          <a:p>
            <a:pPr lvl="1" fontAlgn="base">
              <a:buFont typeface="Courier New" panose="02070309020205020404" pitchFamily="49" charset="0"/>
              <a:buChar char="o"/>
            </a:pPr>
            <a:endParaRPr lang="pt-BR" sz="2500" b="0" dirty="0"/>
          </a:p>
          <a:p>
            <a:pPr marL="0" indent="0">
              <a:buNone/>
            </a:pPr>
            <a:endParaRPr lang="pt-BR" sz="2500" dirty="0"/>
          </a:p>
          <a:p>
            <a:pPr marL="0" indent="0">
              <a:buNone/>
            </a:pPr>
            <a:endParaRPr lang="pt-BR" sz="2500" dirty="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3425" y="3014216"/>
            <a:ext cx="10784819" cy="4083270"/>
          </a:xfrm>
          <a:prstGeom prst="rect">
            <a:avLst/>
          </a:prstGeom>
        </p:spPr>
      </p:pic>
    </p:spTree>
    <p:extLst>
      <p:ext uri="{BB962C8B-B14F-4D97-AF65-F5344CB8AC3E}">
        <p14:creationId xmlns:p14="http://schemas.microsoft.com/office/powerpoint/2010/main" val="287184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lank Slide">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0"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Conteúdo2">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Conteúdo3">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Vídeo">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Encerramento">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bjetivos">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2">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Separata3">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Separata4">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9212</TotalTime>
  <Words>2643</Words>
  <Application>Microsoft Office PowerPoint</Application>
  <PresentationFormat>Personalizar</PresentationFormat>
  <Paragraphs>425</Paragraphs>
  <Slides>50</Slides>
  <Notes>7</Notes>
  <HiddenSlides>0</HiddenSlides>
  <MMClips>0</MMClips>
  <ScaleCrop>false</ScaleCrop>
  <HeadingPairs>
    <vt:vector size="6" baseType="variant">
      <vt:variant>
        <vt:lpstr>Fontes usadas</vt:lpstr>
      </vt:variant>
      <vt:variant>
        <vt:i4>5</vt:i4>
      </vt:variant>
      <vt:variant>
        <vt:lpstr>Tema</vt:lpstr>
      </vt:variant>
      <vt:variant>
        <vt:i4>13</vt:i4>
      </vt:variant>
      <vt:variant>
        <vt:lpstr>Títulos de slides</vt:lpstr>
      </vt:variant>
      <vt:variant>
        <vt:i4>50</vt:i4>
      </vt:variant>
    </vt:vector>
  </HeadingPairs>
  <TitlesOfParts>
    <vt:vector size="68" baseType="lpstr">
      <vt:lpstr>Arial</vt:lpstr>
      <vt:lpstr>Arial Narrow</vt:lpstr>
      <vt:lpstr>Calibri</vt:lpstr>
      <vt:lpstr>Courier New</vt:lpstr>
      <vt:lpstr>Wingdings</vt:lpstr>
      <vt:lpstr>Blank Slide</vt:lpstr>
      <vt:lpstr>Capa</vt:lpstr>
      <vt:lpstr>Objetivos</vt:lpstr>
      <vt:lpstr>Agenda</vt:lpstr>
      <vt:lpstr>Separata1</vt:lpstr>
      <vt:lpstr>Separata2</vt:lpstr>
      <vt:lpstr>Separata3</vt:lpstr>
      <vt:lpstr>Separata4</vt:lpstr>
      <vt:lpstr>Conteúdo1</vt:lpstr>
      <vt:lpstr>Conteúdo2</vt:lpstr>
      <vt:lpstr>Conteúdo3</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Daniel Osmak Spina</cp:lastModifiedBy>
  <cp:revision>304</cp:revision>
  <cp:lastPrinted>2017-01-30T19:00:37Z</cp:lastPrinted>
  <dcterms:created xsi:type="dcterms:W3CDTF">2017-01-30T18:54:37Z</dcterms:created>
  <dcterms:modified xsi:type="dcterms:W3CDTF">2017-12-12T16:28:32Z</dcterms:modified>
</cp:coreProperties>
</file>