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9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0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1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2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0" r:id="rId6"/>
    <p:sldMasterId id="2147483682" r:id="rId7"/>
    <p:sldMasterId id="2147483713" r:id="rId8"/>
    <p:sldMasterId id="2147483684" r:id="rId9"/>
    <p:sldMasterId id="2147483687" r:id="rId10"/>
    <p:sldMasterId id="2147483695" r:id="rId11"/>
    <p:sldMasterId id="2147483689" r:id="rId12"/>
    <p:sldMasterId id="2147483693" r:id="rId13"/>
  </p:sldMasterIdLst>
  <p:notesMasterIdLst>
    <p:notesMasterId r:id="rId36"/>
  </p:notesMasterIdLst>
  <p:handoutMasterIdLst>
    <p:handoutMasterId r:id="rId37"/>
  </p:handoutMasterIdLst>
  <p:sldIdLst>
    <p:sldId id="274" r:id="rId14"/>
    <p:sldId id="257" r:id="rId15"/>
    <p:sldId id="258" r:id="rId16"/>
    <p:sldId id="259" r:id="rId17"/>
    <p:sldId id="295" r:id="rId18"/>
    <p:sldId id="293" r:id="rId19"/>
    <p:sldId id="289" r:id="rId20"/>
    <p:sldId id="307" r:id="rId21"/>
    <p:sldId id="308" r:id="rId22"/>
    <p:sldId id="309" r:id="rId23"/>
    <p:sldId id="310" r:id="rId24"/>
    <p:sldId id="312" r:id="rId25"/>
    <p:sldId id="311" r:id="rId26"/>
    <p:sldId id="313" r:id="rId27"/>
    <p:sldId id="314" r:id="rId28"/>
    <p:sldId id="315" r:id="rId29"/>
    <p:sldId id="298" r:id="rId30"/>
    <p:sldId id="303" r:id="rId31"/>
    <p:sldId id="305" r:id="rId32"/>
    <p:sldId id="306" r:id="rId33"/>
    <p:sldId id="299" r:id="rId34"/>
    <p:sldId id="268" r:id="rId35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095"/>
    <a:srgbClr val="3E3776"/>
    <a:srgbClr val="565185"/>
    <a:srgbClr val="0C9ABE"/>
    <a:srgbClr val="ED9C2E"/>
    <a:srgbClr val="ACCAD2"/>
    <a:srgbClr val="7C8993"/>
    <a:srgbClr val="4A5C61"/>
    <a:srgbClr val="56E1DE"/>
    <a:srgbClr val="00B5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6525"/>
  </p:normalViewPr>
  <p:slideViewPr>
    <p:cSldViewPr snapToGrid="0" snapToObjects="1">
      <p:cViewPr varScale="1">
        <p:scale>
          <a:sx n="91" d="100"/>
          <a:sy n="91" d="100"/>
        </p:scale>
        <p:origin x="1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5" d="100"/>
          <a:sy n="165" d="100"/>
        </p:scale>
        <p:origin x="54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t>11/12/2017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6DF90-0EDF-9541-B214-FA055FBBEF5F}" type="datetimeFigureOut">
              <a:t>11/12/2017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F141-BCD2-1644-B852-0FE7DA1B820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9007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6484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7331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13543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9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9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3" name="Snip Diagonal Corner Rectangle 12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Snip Diagonal Corner Rectangle 13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199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1451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25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2" name="Snip Diagonal Corner Rectangle 1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" name="Snip Diagonal Corner Rectangle 2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2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7893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4505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95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</p:spTree>
    <p:extLst>
      <p:ext uri="{BB962C8B-B14F-4D97-AF65-F5344CB8AC3E}">
        <p14:creationId xmlns:p14="http://schemas.microsoft.com/office/powerpoint/2010/main" val="12678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0204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040091" y="625438"/>
            <a:ext cx="2209559" cy="538407"/>
            <a:chOff x="13828485" y="8377518"/>
            <a:chExt cx="2421165" cy="538407"/>
          </a:xfrm>
        </p:grpSpPr>
        <p:sp>
          <p:nvSpPr>
            <p:cNvPr id="24" name="Snip Diagonal Corner Rectangle 2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Snip Diagonal Corner Rectangle 2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581589" y="62543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Snip Diagonal Corner Rectangle 18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625438"/>
            <a:ext cx="2209559" cy="538407"/>
            <a:chOff x="14040091" y="625438"/>
            <a:chExt cx="2209559" cy="538407"/>
          </a:xfrm>
        </p:grpSpPr>
        <p:sp>
          <p:nvSpPr>
            <p:cNvPr id="19" name="Snip Diagonal Corner Rectangle 18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Snip Diagonal Corner Rectangle 20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3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4.pn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48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5.png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3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2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8" r:id="rId3"/>
    <p:sldLayoutId id="214748372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1" r:id="rId2"/>
    <p:sldLayoutId id="2147483752" r:id="rId3"/>
    <p:sldLayoutId id="214748375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54" r:id="rId2"/>
    <p:sldLayoutId id="2147483755" r:id="rId3"/>
    <p:sldLayoutId id="214748375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7" r:id="rId2"/>
    <p:sldLayoutId id="2147483758" r:id="rId3"/>
    <p:sldLayoutId id="214748375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6157732" cy="9148808"/>
          </a:xfrm>
          <a:prstGeom prst="rect">
            <a:avLst/>
          </a:prstGeom>
          <a:solidFill>
            <a:srgbClr val="EF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EFF0F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48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20"/>
          <a:stretch/>
        </p:blipFill>
        <p:spPr>
          <a:xfrm>
            <a:off x="10532961" y="0"/>
            <a:ext cx="5716687" cy="914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60" r:id="rId2"/>
    <p:sldLayoutId id="2147483761" r:id="rId3"/>
    <p:sldLayoutId id="2147483762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24" r:id="rId3"/>
    <p:sldLayoutId id="214748372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8" r:id="rId2"/>
    <p:sldLayoutId id="2147483732" r:id="rId3"/>
    <p:sldLayoutId id="214748373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6249646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33" r:id="rId2"/>
    <p:sldLayoutId id="2147483734" r:id="rId3"/>
    <p:sldLayoutId id="214748373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36" r:id="rId2"/>
    <p:sldLayoutId id="2147483737" r:id="rId3"/>
    <p:sldLayoutId id="214748373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39" r:id="rId2"/>
    <p:sldLayoutId id="2147483740" r:id="rId3"/>
    <p:sldLayoutId id="21474837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8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42" r:id="rId2"/>
    <p:sldLayoutId id="2147483743" r:id="rId3"/>
    <p:sldLayoutId id="214748374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6230836" cy="914400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5" r:id="rId2"/>
    <p:sldLayoutId id="2147483746" r:id="rId3"/>
    <p:sldLayoutId id="214748374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8" r:id="rId2"/>
    <p:sldLayoutId id="2147483749" r:id="rId3"/>
    <p:sldLayoutId id="214748375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pt-BR" dirty="0"/>
              <a:t>Workshop </a:t>
            </a:r>
            <a:r>
              <a:rPr lang="pt-BR" dirty="0" smtClean="0"/>
              <a:t>V12 – 13º Salário</a:t>
            </a:r>
            <a:endParaRPr lang="pt-B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Microsiga Protheus – Equipe de Atendimento</a:t>
            </a:r>
            <a:endParaRPr lang="pt-BR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Dezembro /</a:t>
            </a:r>
            <a:endParaRPr lang="pt-BR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2017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9877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 smtClean="0"/>
              <a:t>Cálculo </a:t>
            </a:r>
            <a:r>
              <a:rPr lang="pt-BR" dirty="0" smtClean="0"/>
              <a:t>de </a:t>
            </a:r>
            <a:r>
              <a:rPr lang="pt-BR" dirty="0" smtClean="0"/>
              <a:t>13º Salário </a:t>
            </a:r>
            <a:r>
              <a:rPr lang="pt-BR" dirty="0" smtClean="0"/>
              <a:t>– Versão 12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346379" y="1142999"/>
            <a:ext cx="11310387" cy="6172202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pt-BR" dirty="0" smtClean="0"/>
              <a:t>Cálculo da 1ª Parcela.</a:t>
            </a:r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r>
              <a:rPr lang="pt-BR" dirty="0" smtClean="0"/>
              <a:t>Na versão 12 o sistema não soma mais todos os proventos e paga na verba de ID 0022, o sistema irá realizar um cálculo exclusivo para cada adicional que o funcionário receber.</a:t>
            </a:r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076497" y="5076497"/>
            <a:ext cx="10352689" cy="3563006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573" y="1949800"/>
            <a:ext cx="11119944" cy="268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27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 smtClean="0"/>
              <a:t>Cálculo </a:t>
            </a:r>
            <a:r>
              <a:rPr lang="pt-BR" dirty="0" smtClean="0"/>
              <a:t>de </a:t>
            </a:r>
            <a:r>
              <a:rPr lang="pt-BR" dirty="0" smtClean="0"/>
              <a:t>13º Salário </a:t>
            </a:r>
            <a:r>
              <a:rPr lang="pt-BR" dirty="0" smtClean="0"/>
              <a:t>– Versão 12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346379" y="1142999"/>
            <a:ext cx="11310387" cy="6172202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pt-BR" dirty="0" smtClean="0"/>
              <a:t>Novos </a:t>
            </a:r>
            <a:r>
              <a:rPr lang="pt-BR" dirty="0" err="1" smtClean="0"/>
              <a:t>Id´s</a:t>
            </a:r>
            <a:r>
              <a:rPr lang="pt-BR" dirty="0" smtClean="0"/>
              <a:t> que será pago de acordo com o Cadastro do funcionário e Sindicato</a:t>
            </a:r>
          </a:p>
          <a:p>
            <a:pPr lvl="1">
              <a:lnSpc>
                <a:spcPct val="100000"/>
              </a:lnSpc>
            </a:pPr>
            <a:endParaRPr lang="pt-BR" dirty="0"/>
          </a:p>
          <a:p>
            <a:r>
              <a:rPr lang="pt-BR" dirty="0"/>
              <a:t>1288 - ATS 13. Salário</a:t>
            </a:r>
          </a:p>
          <a:p>
            <a:r>
              <a:rPr lang="pt-BR" dirty="0" smtClean="0"/>
              <a:t>1289 </a:t>
            </a:r>
            <a:r>
              <a:rPr lang="pt-BR" dirty="0"/>
              <a:t>- ATS 13. Salário sobre </a:t>
            </a:r>
            <a:r>
              <a:rPr lang="pt-BR" dirty="0" smtClean="0"/>
              <a:t>verbas</a:t>
            </a:r>
          </a:p>
          <a:p>
            <a:r>
              <a:rPr lang="pt-BR" dirty="0" smtClean="0"/>
              <a:t>1290 </a:t>
            </a:r>
            <a:r>
              <a:rPr lang="pt-BR" dirty="0"/>
              <a:t>- Periculosidade 13. Salario</a:t>
            </a:r>
            <a:endParaRPr lang="pt-BR" sz="4000" dirty="0"/>
          </a:p>
          <a:p>
            <a:r>
              <a:rPr lang="pt-BR" dirty="0"/>
              <a:t>1291 - Periculosidade 13. Salario sobre </a:t>
            </a:r>
            <a:r>
              <a:rPr lang="pt-BR" dirty="0" smtClean="0"/>
              <a:t>verbas</a:t>
            </a:r>
          </a:p>
          <a:p>
            <a:r>
              <a:rPr lang="pt-BR" dirty="0" smtClean="0"/>
              <a:t>1292 </a:t>
            </a:r>
            <a:r>
              <a:rPr lang="pt-BR" dirty="0"/>
              <a:t>- </a:t>
            </a:r>
            <a:r>
              <a:rPr lang="pt-BR" dirty="0" smtClean="0"/>
              <a:t>Insalubridade </a:t>
            </a:r>
            <a:r>
              <a:rPr lang="pt-BR" dirty="0"/>
              <a:t>13. Salario</a:t>
            </a:r>
            <a:endParaRPr lang="pt-BR" sz="4000" dirty="0"/>
          </a:p>
          <a:p>
            <a:r>
              <a:rPr lang="pt-BR" dirty="0"/>
              <a:t>1293 - </a:t>
            </a:r>
            <a:r>
              <a:rPr lang="pt-BR" dirty="0" smtClean="0"/>
              <a:t>Insalubridade </a:t>
            </a:r>
            <a:r>
              <a:rPr lang="pt-BR" dirty="0"/>
              <a:t>13. Salario sobre </a:t>
            </a:r>
            <a:r>
              <a:rPr lang="pt-BR" dirty="0" smtClean="0"/>
              <a:t>verbas</a:t>
            </a:r>
            <a:endParaRPr lang="pt-BR" sz="4000" dirty="0"/>
          </a:p>
          <a:p>
            <a:r>
              <a:rPr lang="pt-BR" dirty="0"/>
              <a:t>1294 - Adicional Cargo de Confiança 13.Salário</a:t>
            </a:r>
            <a:endParaRPr lang="pt-BR" sz="4000" dirty="0"/>
          </a:p>
          <a:p>
            <a:r>
              <a:rPr lang="pt-BR" dirty="0"/>
              <a:t>1295 - Adicional </a:t>
            </a:r>
            <a:r>
              <a:rPr lang="pt-BR" dirty="0" smtClean="0"/>
              <a:t>Transferência </a:t>
            </a:r>
            <a:r>
              <a:rPr lang="pt-BR" dirty="0"/>
              <a:t>13.Salário</a:t>
            </a:r>
            <a:endParaRPr lang="pt-BR" sz="4000" dirty="0"/>
          </a:p>
          <a:p>
            <a:pPr marL="266700" lvl="1" indent="0">
              <a:lnSpc>
                <a:spcPct val="100000"/>
              </a:lnSpc>
              <a:buNone/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076497" y="5076497"/>
            <a:ext cx="10352689" cy="3563006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53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/>
              <a:t>Cálculo de 13º Salário – Versão 12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346379" y="1142999"/>
            <a:ext cx="11310387" cy="6172202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pt-BR" dirty="0" smtClean="0"/>
              <a:t>Lembrando que os roteiros 131 e 132 não são necessário integra-los para folha.</a:t>
            </a:r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r>
              <a:rPr lang="pt-BR" dirty="0" smtClean="0"/>
              <a:t>O Sistema calculará direto para SRC e quando fechado o Roteiro os valores irão para SRD.</a:t>
            </a:r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r>
              <a:rPr lang="pt-BR" dirty="0" smtClean="0"/>
              <a:t>Na versão 11 existia a tabela SRI (valores 13º Salário) e RI (RIEEAAMM)</a:t>
            </a:r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076497" y="5076497"/>
            <a:ext cx="10352689" cy="3563006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81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/>
              <a:t>Cálculo de 13º Salário – Versão 12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346379" y="1142999"/>
            <a:ext cx="11310387" cy="6172202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pt-BR" dirty="0" smtClean="0"/>
              <a:t>Ao calcular a 2ª Parcela o sistema sempre irá se basear no mês do Período aberto para o roteiro 132.</a:t>
            </a:r>
          </a:p>
          <a:p>
            <a:pPr lvl="1">
              <a:lnSpc>
                <a:spcPct val="100000"/>
              </a:lnSpc>
            </a:pPr>
            <a:endParaRPr lang="pt-BR" sz="4000" dirty="0"/>
          </a:p>
          <a:p>
            <a:pPr lvl="1">
              <a:lnSpc>
                <a:spcPct val="100000"/>
              </a:lnSpc>
            </a:pPr>
            <a:endParaRPr lang="pt-BR" sz="4000" dirty="0"/>
          </a:p>
          <a:p>
            <a:pPr marL="266700" lvl="1" indent="0">
              <a:lnSpc>
                <a:spcPct val="100000"/>
              </a:lnSpc>
              <a:buNone/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076497" y="5076497"/>
            <a:ext cx="10352689" cy="3563006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145" y="2659171"/>
            <a:ext cx="10802226" cy="232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836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/>
              <a:t>Cálculo de 13º Salário – Versão 12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346379" y="1142999"/>
            <a:ext cx="11310387" cy="6172202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pt-BR" dirty="0" smtClean="0"/>
              <a:t>Para calcular a 2ª Parcela de 13º Novamente entramos em:</a:t>
            </a:r>
          </a:p>
          <a:p>
            <a:pPr marL="266700" lvl="1" indent="0">
              <a:lnSpc>
                <a:spcPct val="100000"/>
              </a:lnSpc>
              <a:buNone/>
            </a:pPr>
            <a:endParaRPr lang="pt-BR" dirty="0" smtClean="0"/>
          </a:p>
          <a:p>
            <a:pPr marL="266700" lvl="1" indent="0">
              <a:lnSpc>
                <a:spcPct val="100000"/>
              </a:lnSpc>
              <a:buNone/>
            </a:pPr>
            <a:r>
              <a:rPr lang="pt-BR" dirty="0" smtClean="0"/>
              <a:t>Miscelânea&gt;Cálculo&gt;Por Roteiros</a:t>
            </a:r>
          </a:p>
          <a:p>
            <a:pPr marL="266700" lvl="1" indent="0">
              <a:lnSpc>
                <a:spcPct val="100000"/>
              </a:lnSpc>
              <a:buNone/>
            </a:pPr>
            <a:endParaRPr lang="pt-BR" dirty="0"/>
          </a:p>
          <a:p>
            <a:pPr marL="266700" lvl="1" indent="0">
              <a:lnSpc>
                <a:spcPct val="100000"/>
              </a:lnSpc>
              <a:buNone/>
            </a:pPr>
            <a:r>
              <a:rPr lang="pt-BR" dirty="0" smtClean="0"/>
              <a:t>Selecione o Processo e Roteiro a ser calculado.</a:t>
            </a:r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marL="266700" lvl="1" indent="0">
              <a:lnSpc>
                <a:spcPct val="100000"/>
              </a:lnSpc>
              <a:buNone/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sz="4000" dirty="0"/>
          </a:p>
          <a:p>
            <a:pPr lvl="1">
              <a:lnSpc>
                <a:spcPct val="100000"/>
              </a:lnSpc>
            </a:pPr>
            <a:endParaRPr lang="pt-BR" sz="4000" dirty="0"/>
          </a:p>
          <a:p>
            <a:pPr marL="266700" lvl="1" indent="0">
              <a:lnSpc>
                <a:spcPct val="100000"/>
              </a:lnSpc>
              <a:buNone/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076497" y="5076497"/>
            <a:ext cx="10352689" cy="3563006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3108" y="3919701"/>
            <a:ext cx="7174397" cy="405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26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/>
              <a:t>Cálculo de 13º Salário – Versão 12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346379" y="1142999"/>
            <a:ext cx="11310387" cy="6172202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pt-BR" dirty="0" smtClean="0"/>
              <a:t>Novamente abrirá um Segundo Grupo de Perguntas Onde:</a:t>
            </a:r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marL="266700" lvl="1" indent="0">
              <a:lnSpc>
                <a:spcPct val="100000"/>
              </a:lnSpc>
              <a:buNone/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sz="4000" dirty="0"/>
          </a:p>
          <a:p>
            <a:pPr lvl="1">
              <a:lnSpc>
                <a:spcPct val="100000"/>
              </a:lnSpc>
            </a:pPr>
            <a:endParaRPr lang="pt-BR" sz="4000" dirty="0"/>
          </a:p>
          <a:p>
            <a:pPr marL="266700" lvl="1" indent="0">
              <a:lnSpc>
                <a:spcPct val="100000"/>
              </a:lnSpc>
              <a:buNone/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076497" y="5076497"/>
            <a:ext cx="10352689" cy="3563006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/>
          <a:srcRect b="2601"/>
          <a:stretch/>
        </p:blipFill>
        <p:spPr>
          <a:xfrm>
            <a:off x="5876925" y="1807780"/>
            <a:ext cx="7134462" cy="3930868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3"/>
          <a:srcRect t="14332"/>
          <a:stretch/>
        </p:blipFill>
        <p:spPr>
          <a:xfrm>
            <a:off x="5885627" y="5791198"/>
            <a:ext cx="7262814" cy="89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26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 smtClean="0"/>
              <a:t>Cálculo </a:t>
            </a:r>
            <a:r>
              <a:rPr lang="pt-BR" dirty="0" smtClean="0"/>
              <a:t>de </a:t>
            </a:r>
            <a:r>
              <a:rPr lang="pt-BR" dirty="0" smtClean="0"/>
              <a:t>13º Salário </a:t>
            </a:r>
            <a:r>
              <a:rPr lang="pt-BR" dirty="0" smtClean="0"/>
              <a:t>– Versão 12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346379" y="1142999"/>
            <a:ext cx="11310387" cy="6172202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pt-BR" dirty="0" smtClean="0"/>
              <a:t>Cálculo da 2ª Parcela</a:t>
            </a:r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r>
              <a:rPr lang="pt-BR" dirty="0" smtClean="0"/>
              <a:t>Novamente as verbas serão apresentadas de forma separada em proventos e Médias e o valor total já antecipado será abatido do cálculo Atual.</a:t>
            </a:r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marL="266700" lvl="1" indent="0">
              <a:lnSpc>
                <a:spcPct val="100000"/>
              </a:lnSpc>
              <a:buNone/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sz="4000" dirty="0"/>
          </a:p>
          <a:p>
            <a:pPr lvl="1">
              <a:lnSpc>
                <a:spcPct val="100000"/>
              </a:lnSpc>
            </a:pPr>
            <a:endParaRPr lang="pt-BR" sz="4000" dirty="0"/>
          </a:p>
          <a:p>
            <a:pPr marL="266700" lvl="1" indent="0">
              <a:lnSpc>
                <a:spcPct val="100000"/>
              </a:lnSpc>
              <a:buNone/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076497" y="5076497"/>
            <a:ext cx="10352689" cy="3563006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855" y="1952149"/>
            <a:ext cx="11372424" cy="403759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/>
          <a:srcRect t="1488" r="2298"/>
          <a:stretch/>
        </p:blipFill>
        <p:spPr>
          <a:xfrm>
            <a:off x="4445876" y="6011917"/>
            <a:ext cx="11351404" cy="1076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56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03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Mudanças Conceituais 11 x 12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47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/>
              <a:t>Cálculo de 13º Salário – Versão 12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346379" y="1053315"/>
            <a:ext cx="11394363" cy="7064829"/>
          </a:xfrm>
        </p:spPr>
        <p:txBody>
          <a:bodyPr/>
          <a:lstStyle/>
          <a:p>
            <a:pPr lvl="1"/>
            <a:endParaRPr lang="pt-BR" dirty="0" smtClean="0"/>
          </a:p>
          <a:p>
            <a:pPr lvl="1"/>
            <a:r>
              <a:rPr lang="pt-BR" dirty="0" smtClean="0"/>
              <a:t>Para falarmos da parte conceitual de </a:t>
            </a:r>
            <a:r>
              <a:rPr lang="pt-BR" dirty="0" smtClean="0"/>
              <a:t>13º Salário </a:t>
            </a:r>
            <a:r>
              <a:rPr lang="pt-BR" dirty="0" smtClean="0"/>
              <a:t>é necessário falar também de todos os cadastros que influenciam no resultado do calculo. </a:t>
            </a:r>
          </a:p>
          <a:p>
            <a:pPr marL="266700" lvl="1" indent="0">
              <a:buNone/>
            </a:pPr>
            <a:endParaRPr lang="pt-BR" dirty="0" smtClean="0"/>
          </a:p>
          <a:p>
            <a:pPr marL="266700" lvl="1" indent="0">
              <a:buNone/>
            </a:pPr>
            <a:r>
              <a:rPr lang="pt-BR" dirty="0" smtClean="0"/>
              <a:t>Cadastro de Tipos de Ausências</a:t>
            </a:r>
            <a:endParaRPr lang="pt-BR" dirty="0"/>
          </a:p>
          <a:p>
            <a:pPr marL="266700" lvl="1" indent="0">
              <a:buNone/>
            </a:pPr>
            <a:endParaRPr lang="pt-BR" dirty="0" smtClean="0"/>
          </a:p>
          <a:p>
            <a:pPr marL="266700" lvl="1" indent="0">
              <a:buNone/>
            </a:pPr>
            <a:endParaRPr lang="pt-BR" dirty="0"/>
          </a:p>
          <a:p>
            <a:pPr marL="266700" lvl="1" indent="0">
              <a:buNone/>
            </a:pPr>
            <a:endParaRPr lang="pt-BR" dirty="0" smtClean="0"/>
          </a:p>
          <a:p>
            <a:pPr marL="266700" lvl="1" indent="0">
              <a:buNone/>
            </a:pPr>
            <a:endParaRPr lang="pt-BR" dirty="0"/>
          </a:p>
          <a:p>
            <a:pPr marL="266700" lvl="1" indent="0">
              <a:buNone/>
            </a:pPr>
            <a:endParaRPr lang="pt-BR" dirty="0" smtClean="0"/>
          </a:p>
          <a:p>
            <a:pPr marL="266700" lvl="1" indent="0">
              <a:buNone/>
            </a:pPr>
            <a:endParaRPr lang="pt-BR" dirty="0"/>
          </a:p>
          <a:p>
            <a:pPr marL="266700" lvl="1" indent="0">
              <a:buNone/>
            </a:pPr>
            <a:endParaRPr lang="pt-BR" dirty="0" smtClean="0"/>
          </a:p>
          <a:p>
            <a:pPr marL="266700" lvl="1" indent="0">
              <a:buNone/>
            </a:pPr>
            <a:r>
              <a:rPr lang="pt-BR" dirty="0" smtClean="0"/>
              <a:t>Cadastro </a:t>
            </a:r>
            <a:r>
              <a:rPr lang="pt-BR" dirty="0"/>
              <a:t>de Ausências</a:t>
            </a:r>
          </a:p>
          <a:p>
            <a:pPr marL="266700" lvl="1" indent="0">
              <a:buNone/>
            </a:pPr>
            <a:endParaRPr lang="pt-BR" dirty="0" smtClean="0"/>
          </a:p>
          <a:p>
            <a:pPr marL="266700" lvl="1" indent="0">
              <a:buNone/>
            </a:pPr>
            <a:endParaRPr lang="pt-BR" dirty="0"/>
          </a:p>
          <a:p>
            <a:pPr marL="266700" lvl="1" indent="0" algn="r">
              <a:buNone/>
            </a:pPr>
            <a:endParaRPr lang="pt-BR" sz="1400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481" y="6667415"/>
            <a:ext cx="9805988" cy="222433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481" y="3178494"/>
            <a:ext cx="8988466" cy="29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20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04</a:t>
            </a: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smtClean="0"/>
              <a:t>FAQs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7594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/>
              <a:t>OBJETIVOS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 sz="2400" dirty="0" smtClean="0"/>
          </a:p>
          <a:p>
            <a:r>
              <a:rPr lang="pt-BR" sz="2400" dirty="0" smtClean="0"/>
              <a:t>Mostrar as novas funcionalidades do cálculo de </a:t>
            </a:r>
            <a:r>
              <a:rPr lang="pt-BR" sz="2400" dirty="0" smtClean="0"/>
              <a:t>13º Salário;</a:t>
            </a:r>
            <a:endParaRPr lang="pt-BR" sz="2400" dirty="0" smtClean="0"/>
          </a:p>
          <a:p>
            <a:r>
              <a:rPr lang="pt-BR" sz="2400" dirty="0" smtClean="0"/>
              <a:t>Demonstrar de forma prática as mudanças conceituais da versão 11 para versão 12 do Protheus.</a:t>
            </a:r>
            <a:endParaRPr lang="pt-BR" sz="24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1347608" y="896993"/>
            <a:ext cx="9547133" cy="6018836"/>
            <a:chOff x="1347608" y="896993"/>
            <a:chExt cx="9547133" cy="6018836"/>
          </a:xfrm>
        </p:grpSpPr>
        <p:sp>
          <p:nvSpPr>
            <p:cNvPr id="28" name="Rectangle 27"/>
            <p:cNvSpPr/>
            <p:nvPr userDrawn="1"/>
          </p:nvSpPr>
          <p:spPr>
            <a:xfrm>
              <a:off x="1427557" y="1169043"/>
              <a:ext cx="9387068" cy="5463251"/>
            </a:xfrm>
            <a:prstGeom prst="rect">
              <a:avLst/>
            </a:prstGeom>
            <a:noFill/>
            <a:ln w="1270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accent6"/>
                </a:solidFill>
              </a:endParaRPr>
            </a:p>
          </p:txBody>
        </p:sp>
        <p:cxnSp>
          <p:nvCxnSpPr>
            <p:cNvPr id="29" name="Straight Connector 28"/>
            <p:cNvCxnSpPr/>
            <p:nvPr userDrawn="1"/>
          </p:nvCxnSpPr>
          <p:spPr>
            <a:xfrm flipH="1">
              <a:off x="10537906" y="896993"/>
              <a:ext cx="356835" cy="0"/>
            </a:xfrm>
            <a:prstGeom prst="line">
              <a:avLst/>
            </a:prstGeom>
            <a:ln w="69850">
              <a:solidFill>
                <a:srgbClr val="ED9C2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 flipH="1">
              <a:off x="1347608" y="6915829"/>
              <a:ext cx="356835" cy="0"/>
            </a:xfrm>
            <a:prstGeom prst="line">
              <a:avLst/>
            </a:prstGeom>
            <a:ln w="69850">
              <a:solidFill>
                <a:srgbClr val="ED9C2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/>
              <a:t>Cálculo de 13º Salário – Versão 12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1"/>
          </p:nvPr>
        </p:nvSpPr>
        <p:spPr>
          <a:xfrm>
            <a:off x="4617051" y="1371600"/>
            <a:ext cx="11003949" cy="6575425"/>
          </a:xfrm>
        </p:spPr>
        <p:txBody>
          <a:bodyPr/>
          <a:lstStyle/>
          <a:p>
            <a:pPr algn="just"/>
            <a:r>
              <a:rPr lang="pt-BR" sz="2800" b="0" dirty="0" smtClean="0"/>
              <a:t>Criamos uma base de conhecimento especifica para versão 12, com documentações de todas as mudanças efetuadas:</a:t>
            </a:r>
          </a:p>
          <a:p>
            <a:pPr algn="just"/>
            <a:endParaRPr lang="pt-BR" sz="2800" b="0" dirty="0"/>
          </a:p>
          <a:p>
            <a:pPr algn="just"/>
            <a:endParaRPr lang="pt-BR" sz="2800" b="0" dirty="0" smtClean="0"/>
          </a:p>
          <a:p>
            <a:pPr algn="just"/>
            <a:endParaRPr lang="pt-BR" sz="2800" b="0" dirty="0"/>
          </a:p>
          <a:p>
            <a:pPr algn="just"/>
            <a:endParaRPr lang="pt-BR" sz="2800" b="0" dirty="0" smtClean="0"/>
          </a:p>
          <a:p>
            <a:pPr algn="just"/>
            <a:endParaRPr lang="pt-BR" sz="2800" b="0" dirty="0"/>
          </a:p>
          <a:p>
            <a:pPr algn="just"/>
            <a:endParaRPr lang="pt-BR" sz="2800" b="0" dirty="0" smtClean="0"/>
          </a:p>
          <a:p>
            <a:pPr algn="just"/>
            <a:endParaRPr lang="pt-BR" sz="2800" b="0" dirty="0"/>
          </a:p>
          <a:p>
            <a:pPr algn="just"/>
            <a:r>
              <a:rPr lang="pt-BR" sz="1500" b="0" dirty="0"/>
              <a:t>http://tdn.totvs.com/pages/viewpage.action?pageId=275474593</a:t>
            </a:r>
            <a:endParaRPr lang="pt-BR" sz="1500" b="0" dirty="0" smtClean="0"/>
          </a:p>
          <a:p>
            <a:pPr algn="just"/>
            <a:endParaRPr lang="pt-BR" sz="2800" b="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481" y="2833686"/>
            <a:ext cx="5811463" cy="427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66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05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ESPAÇO PARA PERGUNTAS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4659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OBRIGADA</a:t>
            </a:r>
            <a:endParaRPr lang="pt-BR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t-BR" dirty="0"/>
              <a:t>#SOMOS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pt-BR" dirty="0"/>
              <a:t>TOTVERS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pt-BR" dirty="0"/>
              <a:t>O sucesso do cliente é o nosso sucesso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Daniel Osmak Spina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Suporte técnico RH	</a:t>
            </a:r>
            <a:endParaRPr lang="pt-BR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pt-BR" dirty="0"/>
              <a:t>d</a:t>
            </a:r>
            <a:r>
              <a:rPr lang="pt-BR" dirty="0" smtClean="0"/>
              <a:t>aniel.spina@totvs.com.br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BR" dirty="0" smtClean="0"/>
              <a:t>URA: (11) 4003-0015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4852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/>
              <a:t>HOJE VAMOS FALAR SOBRE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dirty="0" smtClean="0"/>
              <a:t>Por que mudamos?</a:t>
            </a:r>
          </a:p>
          <a:p>
            <a:endParaRPr lang="pt-BR" dirty="0" smtClean="0"/>
          </a:p>
          <a:p>
            <a:r>
              <a:rPr lang="pt-BR" dirty="0" smtClean="0"/>
              <a:t>Novas </a:t>
            </a:r>
            <a:r>
              <a:rPr lang="pt-BR" dirty="0"/>
              <a:t>funcionalidades do cálculo </a:t>
            </a:r>
            <a:r>
              <a:rPr lang="pt-BR" dirty="0" smtClean="0"/>
              <a:t>de </a:t>
            </a:r>
            <a:r>
              <a:rPr lang="pt-BR" dirty="0" smtClean="0"/>
              <a:t>13º Salário;</a:t>
            </a:r>
            <a:endParaRPr lang="en-US" dirty="0"/>
          </a:p>
          <a:p>
            <a:endParaRPr lang="en-US" dirty="0"/>
          </a:p>
          <a:p>
            <a:r>
              <a:rPr lang="pt-BR" dirty="0" smtClean="0"/>
              <a:t>Alterações </a:t>
            </a:r>
            <a:r>
              <a:rPr lang="pt-BR" dirty="0"/>
              <a:t>de conceito da versão 11 para a versão </a:t>
            </a:r>
            <a:r>
              <a:rPr lang="pt-BR" dirty="0" smtClean="0"/>
              <a:t>12;</a:t>
            </a:r>
          </a:p>
          <a:p>
            <a:endParaRPr lang="pt-BR" dirty="0"/>
          </a:p>
          <a:p>
            <a:r>
              <a:rPr lang="pt-BR" dirty="0" err="1" smtClean="0"/>
              <a:t>FAQ’s</a:t>
            </a:r>
            <a:r>
              <a:rPr lang="pt-BR" dirty="0" smtClean="0"/>
              <a:t> existentes</a:t>
            </a:r>
            <a:r>
              <a:rPr lang="pt-BR" dirty="0"/>
              <a:t>;</a:t>
            </a:r>
            <a:endParaRPr lang="pt-BR" dirty="0" smtClean="0"/>
          </a:p>
          <a:p>
            <a:endParaRPr lang="pt-BR" dirty="0"/>
          </a:p>
          <a:p>
            <a:r>
              <a:rPr lang="pt-BR" dirty="0" smtClean="0"/>
              <a:t>Espaço para Perguntas.</a:t>
            </a: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8409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01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pt-BR" dirty="0" smtClean="0"/>
              <a:t>Por que mudamos?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6338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 smtClean="0"/>
              <a:t>Por que mudamos?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10655606" cy="7064829"/>
          </a:xfrm>
        </p:spPr>
        <p:txBody>
          <a:bodyPr/>
          <a:lstStyle/>
          <a:p>
            <a:pPr lvl="1"/>
            <a:endParaRPr lang="pt-BR" smtClean="0"/>
          </a:p>
          <a:p>
            <a:pPr lvl="1"/>
            <a:endParaRPr lang="pt-BR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481" y="1736272"/>
            <a:ext cx="11077575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91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mtClean="0"/>
              <a:t>02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pt-BR" dirty="0" smtClean="0"/>
              <a:t>Novas funcionalidades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604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 smtClean="0"/>
              <a:t>Cálculo </a:t>
            </a:r>
            <a:r>
              <a:rPr lang="pt-BR" dirty="0" smtClean="0"/>
              <a:t>de </a:t>
            </a:r>
            <a:r>
              <a:rPr lang="pt-BR" dirty="0" smtClean="0"/>
              <a:t>13º Salário </a:t>
            </a:r>
            <a:r>
              <a:rPr lang="pt-BR" dirty="0" smtClean="0"/>
              <a:t>– Versão 12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346379" y="1142999"/>
            <a:ext cx="11310387" cy="6172202"/>
          </a:xfrm>
        </p:spPr>
        <p:txBody>
          <a:bodyPr/>
          <a:lstStyle/>
          <a:p>
            <a:pPr lvl="1"/>
            <a:endParaRPr lang="pt-BR" dirty="0" smtClean="0"/>
          </a:p>
          <a:p>
            <a:pPr lvl="1"/>
            <a:r>
              <a:rPr lang="pt-BR" dirty="0" smtClean="0"/>
              <a:t>Já de inicio podemos notar as mudanças na tela </a:t>
            </a:r>
            <a:r>
              <a:rPr lang="pt-BR" dirty="0" smtClean="0"/>
              <a:t>processo de cálculo, sendo necessário realizar a criação do Roteiro a ser calculado na rotina de períodos.</a:t>
            </a:r>
          </a:p>
          <a:p>
            <a:pPr lvl="1"/>
            <a:endParaRPr lang="pt-BR" dirty="0"/>
          </a:p>
          <a:p>
            <a:pPr lvl="1"/>
            <a:r>
              <a:rPr lang="pt-BR" dirty="0" smtClean="0"/>
              <a:t>Independente do mês, quando for necessário realizar o calculo da 1ª ou 2ª Parcela do 13º Salário, deverá incluir o roteiro no período de cálculo. </a:t>
            </a:r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481" y="4445025"/>
            <a:ext cx="11033790" cy="240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15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 smtClean="0"/>
              <a:t>Cálculo </a:t>
            </a:r>
            <a:r>
              <a:rPr lang="pt-BR" dirty="0" smtClean="0"/>
              <a:t>de </a:t>
            </a:r>
            <a:r>
              <a:rPr lang="pt-BR" dirty="0" smtClean="0"/>
              <a:t>13º Salário </a:t>
            </a:r>
            <a:r>
              <a:rPr lang="pt-BR" dirty="0" smtClean="0"/>
              <a:t>– Versão 12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346379" y="1142999"/>
            <a:ext cx="11310387" cy="6172202"/>
          </a:xfrm>
        </p:spPr>
        <p:txBody>
          <a:bodyPr/>
          <a:lstStyle/>
          <a:p>
            <a:pPr lvl="1"/>
            <a:endParaRPr lang="pt-BR" dirty="0" smtClean="0"/>
          </a:p>
          <a:p>
            <a:pPr lvl="1"/>
            <a:r>
              <a:rPr lang="pt-BR" dirty="0" smtClean="0"/>
              <a:t>Em Miscelânea&gt;Cálculo&gt;Por Roteiro, selecione o Processo e Roteiro que deseja calcular.</a:t>
            </a:r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Em seguida abrirá um segundo Grupo de Perguntas para ser parametrizado.</a:t>
            </a:r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  <a:p>
            <a:pPr lvl="1"/>
            <a:endParaRPr lang="pt-BR" dirty="0" smtClean="0"/>
          </a:p>
          <a:p>
            <a:pPr lvl="1"/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5498" y="2055593"/>
            <a:ext cx="7179113" cy="318906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/>
          <a:srcRect b="27849"/>
          <a:stretch/>
        </p:blipFill>
        <p:spPr>
          <a:xfrm>
            <a:off x="4470508" y="6370419"/>
            <a:ext cx="5384531" cy="219551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/>
          <a:srcRect t="3951"/>
          <a:stretch/>
        </p:blipFill>
        <p:spPr>
          <a:xfrm>
            <a:off x="10145054" y="6821214"/>
            <a:ext cx="5682646" cy="1744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824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797481" y="279706"/>
            <a:ext cx="9753405" cy="773609"/>
          </a:xfrm>
        </p:spPr>
        <p:txBody>
          <a:bodyPr/>
          <a:lstStyle/>
          <a:p>
            <a:r>
              <a:rPr lang="pt-BR" dirty="0" smtClean="0"/>
              <a:t>Cálculo </a:t>
            </a:r>
            <a:r>
              <a:rPr lang="pt-BR" dirty="0" smtClean="0"/>
              <a:t>de </a:t>
            </a:r>
            <a:r>
              <a:rPr lang="pt-BR" dirty="0" smtClean="0"/>
              <a:t>13º Salário </a:t>
            </a:r>
            <a:r>
              <a:rPr lang="pt-BR" dirty="0" smtClean="0"/>
              <a:t>– Versão 12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1"/>
          </p:nvPr>
        </p:nvSpPr>
        <p:spPr>
          <a:xfrm>
            <a:off x="4346379" y="1142999"/>
            <a:ext cx="11310387" cy="6172202"/>
          </a:xfrm>
        </p:spPr>
        <p:txBody>
          <a:bodyPr/>
          <a:lstStyle/>
          <a:p>
            <a:pPr lvl="1">
              <a:lnSpc>
                <a:spcPct val="100000"/>
              </a:lnSpc>
            </a:pPr>
            <a:r>
              <a:rPr lang="pt-BR" dirty="0" smtClean="0"/>
              <a:t>Onde:</a:t>
            </a:r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  <a:p>
            <a:pPr lvl="1">
              <a:lnSpc>
                <a:spcPct val="100000"/>
              </a:lnSpc>
            </a:pPr>
            <a:endParaRPr lang="pt-BR" dirty="0" smtClean="0"/>
          </a:p>
          <a:p>
            <a:pPr lvl="1">
              <a:lnSpc>
                <a:spcPct val="100000"/>
              </a:lnSpc>
            </a:pP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2"/>
          <a:srcRect b="27849"/>
          <a:stretch/>
        </p:blipFill>
        <p:spPr>
          <a:xfrm>
            <a:off x="6194199" y="1960233"/>
            <a:ext cx="8612728" cy="3511791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/>
          <a:srcRect t="3951"/>
          <a:stretch/>
        </p:blipFill>
        <p:spPr>
          <a:xfrm>
            <a:off x="6373351" y="5472024"/>
            <a:ext cx="8433576" cy="2589322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5076497" y="5076497"/>
            <a:ext cx="10352689" cy="3563006"/>
          </a:xfrm>
          <a:prstGeom prst="rect">
            <a:avLst/>
          </a:prstGeom>
        </p:spPr>
        <p:txBody>
          <a:bodyPr wrap="squar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49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0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onteúdo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onteúdo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íde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Encerrament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bjetivos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parata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eparata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eparata4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údo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8956</TotalTime>
  <Words>595</Words>
  <Application>Microsoft Office PowerPoint</Application>
  <PresentationFormat>Personalizar</PresentationFormat>
  <Paragraphs>351</Paragraphs>
  <Slides>22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13</vt:i4>
      </vt:variant>
      <vt:variant>
        <vt:lpstr>Títulos de slides</vt:lpstr>
      </vt:variant>
      <vt:variant>
        <vt:i4>22</vt:i4>
      </vt:variant>
    </vt:vector>
  </HeadingPairs>
  <TitlesOfParts>
    <vt:vector size="40" baseType="lpstr">
      <vt:lpstr>Arial</vt:lpstr>
      <vt:lpstr>Arial Narrow</vt:lpstr>
      <vt:lpstr>Calibri</vt:lpstr>
      <vt:lpstr>Courier New</vt:lpstr>
      <vt:lpstr>Wingdings</vt:lpstr>
      <vt:lpstr>Blank Slide</vt:lpstr>
      <vt:lpstr>Capa</vt:lpstr>
      <vt:lpstr>Objetivos</vt:lpstr>
      <vt:lpstr>Agenda</vt:lpstr>
      <vt:lpstr>Separata1</vt:lpstr>
      <vt:lpstr>Separata2</vt:lpstr>
      <vt:lpstr>Separata3</vt:lpstr>
      <vt:lpstr>Separata4</vt:lpstr>
      <vt:lpstr>Conteúdo1</vt:lpstr>
      <vt:lpstr>Conteúdo2</vt:lpstr>
      <vt:lpstr>Conteúdo3</vt:lpstr>
      <vt:lpstr>Vídeo</vt:lpstr>
      <vt:lpstr>Encerramento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Daniel Osmak Spina</cp:lastModifiedBy>
  <cp:revision>299</cp:revision>
  <cp:lastPrinted>2017-01-30T19:00:37Z</cp:lastPrinted>
  <dcterms:created xsi:type="dcterms:W3CDTF">2017-01-30T18:54:37Z</dcterms:created>
  <dcterms:modified xsi:type="dcterms:W3CDTF">2017-12-11T17:14:27Z</dcterms:modified>
</cp:coreProperties>
</file>