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5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7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8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9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10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11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2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13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  <p:sldMasterId id="2147483764" r:id="rId14"/>
  </p:sldMasterIdLst>
  <p:notesMasterIdLst>
    <p:notesMasterId r:id="rId29"/>
  </p:notesMasterIdLst>
  <p:handoutMasterIdLst>
    <p:handoutMasterId r:id="rId30"/>
  </p:handoutMasterIdLst>
  <p:sldIdLst>
    <p:sldId id="274" r:id="rId15"/>
    <p:sldId id="278" r:id="rId16"/>
    <p:sldId id="314" r:id="rId17"/>
    <p:sldId id="306" r:id="rId18"/>
    <p:sldId id="315" r:id="rId19"/>
    <p:sldId id="323" r:id="rId20"/>
    <p:sldId id="296" r:id="rId21"/>
    <p:sldId id="322" r:id="rId22"/>
    <p:sldId id="320" r:id="rId23"/>
    <p:sldId id="324" r:id="rId24"/>
    <p:sldId id="321" r:id="rId25"/>
    <p:sldId id="325" r:id="rId26"/>
    <p:sldId id="326" r:id="rId27"/>
    <p:sldId id="312" r:id="rId28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CAD2"/>
    <a:srgbClr val="003A4E"/>
    <a:srgbClr val="D9E0E2"/>
    <a:srgbClr val="272054"/>
    <a:srgbClr val="7C8993"/>
    <a:srgbClr val="ED9C2E"/>
    <a:srgbClr val="4A5C61"/>
    <a:srgbClr val="56E1DE"/>
    <a:srgbClr val="00B5C7"/>
    <a:srgbClr val="0C9A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91" autoAdjust="0"/>
    <p:restoredTop sz="94951" autoAdjust="0"/>
  </p:normalViewPr>
  <p:slideViewPr>
    <p:cSldViewPr snapToGrid="0" snapToObjects="1">
      <p:cViewPr varScale="1">
        <p:scale>
          <a:sx n="53" d="100"/>
          <a:sy n="53" d="100"/>
        </p:scale>
        <p:origin x="702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90D13D-D93C-4E55-94F1-9363353353E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08369FF-547D-4477-993E-591245AC7FEE}">
      <dgm:prSet phldrT="[Texto]" custT="1"/>
      <dgm:spPr/>
      <dgm:t>
        <a:bodyPr/>
        <a:lstStyle/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7DDDC977-F1C6-44F3-AF4A-AB7A238A27D0}" type="parTrans" cxnId="{0D6A701F-6B45-46F9-89A1-D7174ABBFB11}">
      <dgm:prSet/>
      <dgm:spPr/>
      <dgm:t>
        <a:bodyPr/>
        <a:lstStyle/>
        <a:p>
          <a:endParaRPr lang="pt-BR"/>
        </a:p>
      </dgm:t>
    </dgm:pt>
    <dgm:pt modelId="{DF31C675-64D0-43B7-9A1E-C877D52117A8}" type="sibTrans" cxnId="{0D6A701F-6B45-46F9-89A1-D7174ABBFB11}">
      <dgm:prSet/>
      <dgm:spPr/>
      <dgm:t>
        <a:bodyPr/>
        <a:lstStyle/>
        <a:p>
          <a:endParaRPr lang="pt-BR"/>
        </a:p>
      </dgm:t>
    </dgm:pt>
    <dgm:pt modelId="{C6CFDF71-9EFB-405C-9A88-6DB33DDA27E8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  <a:p>
          <a:endParaRPr lang="pt-BR" sz="4800" dirty="0" smtClean="0"/>
        </a:p>
      </dgm:t>
    </dgm:pt>
    <dgm:pt modelId="{B3438E6D-908C-4389-BA45-7DE429EBB28A}" type="parTrans" cxnId="{8FDA3B75-CF29-47D7-BA0E-E45314F240B9}">
      <dgm:prSet/>
      <dgm:spPr/>
      <dgm:t>
        <a:bodyPr/>
        <a:lstStyle/>
        <a:p>
          <a:endParaRPr lang="pt-BR"/>
        </a:p>
      </dgm:t>
    </dgm:pt>
    <dgm:pt modelId="{D1FAB8EF-A260-4E3C-8C2C-FE12AAC095DA}" type="sibTrans" cxnId="{8FDA3B75-CF29-47D7-BA0E-E45314F240B9}">
      <dgm:prSet/>
      <dgm:spPr/>
      <dgm:t>
        <a:bodyPr/>
        <a:lstStyle/>
        <a:p>
          <a:endParaRPr lang="pt-BR"/>
        </a:p>
      </dgm:t>
    </dgm:pt>
    <dgm:pt modelId="{B7BCA889-EB00-4175-985B-26D9866E21EC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+ 4 </a:t>
          </a:r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Releases</a:t>
          </a:r>
        </a:p>
        <a:p>
          <a:r>
            <a:rPr lang="pt-BR" sz="4700" dirty="0" smtClean="0"/>
            <a:t>       </a:t>
          </a:r>
          <a:endParaRPr lang="pt-BR" sz="4700" dirty="0"/>
        </a:p>
      </dgm:t>
    </dgm:pt>
    <dgm:pt modelId="{11CDE369-3A6D-465B-A120-D004029EB54E}" type="parTrans" cxnId="{30DFB5D4-CC37-4B5C-847B-D9FEFFC23FBA}">
      <dgm:prSet/>
      <dgm:spPr/>
      <dgm:t>
        <a:bodyPr/>
        <a:lstStyle/>
        <a:p>
          <a:endParaRPr lang="pt-BR"/>
        </a:p>
      </dgm:t>
    </dgm:pt>
    <dgm:pt modelId="{4435ED0B-E39D-4C9C-8E59-CBF29C9DEA0C}" type="sibTrans" cxnId="{30DFB5D4-CC37-4B5C-847B-D9FEFFC23FBA}">
      <dgm:prSet/>
      <dgm:spPr/>
      <dgm:t>
        <a:bodyPr/>
        <a:lstStyle/>
        <a:p>
          <a:endParaRPr lang="pt-BR"/>
        </a:p>
      </dgm:t>
    </dgm:pt>
    <dgm:pt modelId="{043E93F0-CF56-4902-93CD-672C12100C67}" type="pres">
      <dgm:prSet presAssocID="{4890D13D-D93C-4E55-94F1-9363353353E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35B7024-09B3-41D2-9241-90E91E81008F}" type="pres">
      <dgm:prSet presAssocID="{4890D13D-D93C-4E55-94F1-9363353353EA}" presName="arrow" presStyleLbl="bgShp" presStyleIdx="0" presStyleCnt="1" custScaleX="125298" custLinFactNeighborX="-2432" custLinFactNeighborY="-2565"/>
      <dgm:spPr/>
    </dgm:pt>
    <dgm:pt modelId="{1CBDFCE2-A7F5-4B52-A627-A8E9F875F2A2}" type="pres">
      <dgm:prSet presAssocID="{4890D13D-D93C-4E55-94F1-9363353353EA}" presName="arrowDiagram3" presStyleCnt="0"/>
      <dgm:spPr/>
    </dgm:pt>
    <dgm:pt modelId="{1C7C4A09-5888-477D-86FD-857A6FE84AC1}" type="pres">
      <dgm:prSet presAssocID="{F08369FF-547D-4477-993E-591245AC7FEE}" presName="bullet3a" presStyleLbl="node1" presStyleIdx="0" presStyleCnt="3" custLinFactX="-100000" custLinFactNeighborX="-105597" custLinFactNeighborY="-52239"/>
      <dgm:spPr/>
    </dgm:pt>
    <dgm:pt modelId="{4AEEF07E-90CF-40E8-B6CC-2BFDFFB1FE0D}" type="pres">
      <dgm:prSet presAssocID="{F08369FF-547D-4477-993E-591245AC7FEE}" presName="textBox3a" presStyleLbl="revTx" presStyleIdx="0" presStyleCnt="3" custScaleY="30024" custLinFactNeighborX="-57887" custLinFactNeighborY="-8454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DB428-DC44-46BB-A565-409EA04866D9}" type="pres">
      <dgm:prSet presAssocID="{C6CFDF71-9EFB-405C-9A88-6DB33DDA27E8}" presName="bullet3b" presStyleLbl="node1" presStyleIdx="1" presStyleCnt="3"/>
      <dgm:spPr/>
    </dgm:pt>
    <dgm:pt modelId="{AEB0D831-AA28-4FD8-9D23-4D5997B8BF07}" type="pres">
      <dgm:prSet presAssocID="{C6CFDF71-9EFB-405C-9A88-6DB33DDA27E8}" presName="textBox3b" presStyleLbl="revTx" presStyleIdx="1" presStyleCnt="3" custScaleY="17036" custLinFactNeighborX="3208" custLinFactNeighborY="-610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5F4FBF-646F-459E-9A2E-EFD657D3A9EC}" type="pres">
      <dgm:prSet presAssocID="{B7BCA889-EB00-4175-985B-26D9866E21EC}" presName="bullet3c" presStyleLbl="node1" presStyleIdx="2" presStyleCnt="3"/>
      <dgm:spPr/>
    </dgm:pt>
    <dgm:pt modelId="{71D30534-31CC-45EE-BC47-596DB534D6BB}" type="pres">
      <dgm:prSet presAssocID="{B7BCA889-EB00-4175-985B-26D9866E21EC}" presName="textBox3c" presStyleLbl="revTx" presStyleIdx="2" presStyleCnt="3" custScaleY="14669" custLinFactNeighborX="7738" custLinFactNeighborY="-5234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D6A701F-6B45-46F9-89A1-D7174ABBFB11}" srcId="{4890D13D-D93C-4E55-94F1-9363353353EA}" destId="{F08369FF-547D-4477-993E-591245AC7FEE}" srcOrd="0" destOrd="0" parTransId="{7DDDC977-F1C6-44F3-AF4A-AB7A238A27D0}" sibTransId="{DF31C675-64D0-43B7-9A1E-C877D52117A8}"/>
    <dgm:cxn modelId="{9C538DD5-9C1A-4124-BCAE-8B2539C0FC30}" type="presOf" srcId="{4890D13D-D93C-4E55-94F1-9363353353EA}" destId="{043E93F0-CF56-4902-93CD-672C12100C67}" srcOrd="0" destOrd="0" presId="urn:microsoft.com/office/officeart/2005/8/layout/arrow2"/>
    <dgm:cxn modelId="{49BA4425-694B-4F41-8A0A-B908AF0A6A92}" type="presOf" srcId="{B7BCA889-EB00-4175-985B-26D9866E21EC}" destId="{71D30534-31CC-45EE-BC47-596DB534D6BB}" srcOrd="0" destOrd="0" presId="urn:microsoft.com/office/officeart/2005/8/layout/arrow2"/>
    <dgm:cxn modelId="{8D7B3216-81EE-4C0F-91AE-E910A8E76CFA}" type="presOf" srcId="{C6CFDF71-9EFB-405C-9A88-6DB33DDA27E8}" destId="{AEB0D831-AA28-4FD8-9D23-4D5997B8BF07}" srcOrd="0" destOrd="0" presId="urn:microsoft.com/office/officeart/2005/8/layout/arrow2"/>
    <dgm:cxn modelId="{8FDA3B75-CF29-47D7-BA0E-E45314F240B9}" srcId="{4890D13D-D93C-4E55-94F1-9363353353EA}" destId="{C6CFDF71-9EFB-405C-9A88-6DB33DDA27E8}" srcOrd="1" destOrd="0" parTransId="{B3438E6D-908C-4389-BA45-7DE429EBB28A}" sibTransId="{D1FAB8EF-A260-4E3C-8C2C-FE12AAC095DA}"/>
    <dgm:cxn modelId="{30DFB5D4-CC37-4B5C-847B-D9FEFFC23FBA}" srcId="{4890D13D-D93C-4E55-94F1-9363353353EA}" destId="{B7BCA889-EB00-4175-985B-26D9866E21EC}" srcOrd="2" destOrd="0" parTransId="{11CDE369-3A6D-465B-A120-D004029EB54E}" sibTransId="{4435ED0B-E39D-4C9C-8E59-CBF29C9DEA0C}"/>
    <dgm:cxn modelId="{0F7E69C5-1A74-4DED-B0EC-F6633903676F}" type="presOf" srcId="{F08369FF-547D-4477-993E-591245AC7FEE}" destId="{4AEEF07E-90CF-40E8-B6CC-2BFDFFB1FE0D}" srcOrd="0" destOrd="0" presId="urn:microsoft.com/office/officeart/2005/8/layout/arrow2"/>
    <dgm:cxn modelId="{4E6C7856-DD25-48A4-8DA4-7AB9C375ACC9}" type="presParOf" srcId="{043E93F0-CF56-4902-93CD-672C12100C67}" destId="{C35B7024-09B3-41D2-9241-90E91E81008F}" srcOrd="0" destOrd="0" presId="urn:microsoft.com/office/officeart/2005/8/layout/arrow2"/>
    <dgm:cxn modelId="{70779CAD-CC7E-4E52-867A-E352D4765C59}" type="presParOf" srcId="{043E93F0-CF56-4902-93CD-672C12100C67}" destId="{1CBDFCE2-A7F5-4B52-A627-A8E9F875F2A2}" srcOrd="1" destOrd="0" presId="urn:microsoft.com/office/officeart/2005/8/layout/arrow2"/>
    <dgm:cxn modelId="{D70A8A4D-67F4-4ED8-ACE2-F4FE31061D3F}" type="presParOf" srcId="{1CBDFCE2-A7F5-4B52-A627-A8E9F875F2A2}" destId="{1C7C4A09-5888-477D-86FD-857A6FE84AC1}" srcOrd="0" destOrd="0" presId="urn:microsoft.com/office/officeart/2005/8/layout/arrow2"/>
    <dgm:cxn modelId="{A213690D-0CE0-46C1-A1F0-B3825BAA13E3}" type="presParOf" srcId="{1CBDFCE2-A7F5-4B52-A627-A8E9F875F2A2}" destId="{4AEEF07E-90CF-40E8-B6CC-2BFDFFB1FE0D}" srcOrd="1" destOrd="0" presId="urn:microsoft.com/office/officeart/2005/8/layout/arrow2"/>
    <dgm:cxn modelId="{ED71A40C-B15D-4764-AC27-038007E03180}" type="presParOf" srcId="{1CBDFCE2-A7F5-4B52-A627-A8E9F875F2A2}" destId="{B80DB428-DC44-46BB-A565-409EA04866D9}" srcOrd="2" destOrd="0" presId="urn:microsoft.com/office/officeart/2005/8/layout/arrow2"/>
    <dgm:cxn modelId="{8B360026-ED7B-46F9-90A0-571E07633E0A}" type="presParOf" srcId="{1CBDFCE2-A7F5-4B52-A627-A8E9F875F2A2}" destId="{AEB0D831-AA28-4FD8-9D23-4D5997B8BF07}" srcOrd="3" destOrd="0" presId="urn:microsoft.com/office/officeart/2005/8/layout/arrow2"/>
    <dgm:cxn modelId="{29153235-21B9-43AD-B42A-F9B08004EE3D}" type="presParOf" srcId="{1CBDFCE2-A7F5-4B52-A627-A8E9F875F2A2}" destId="{D95F4FBF-646F-459E-9A2E-EFD657D3A9EC}" srcOrd="4" destOrd="0" presId="urn:microsoft.com/office/officeart/2005/8/layout/arrow2"/>
    <dgm:cxn modelId="{236B353F-CCDE-4EC3-A94F-7AEA3A7D8792}" type="presParOf" srcId="{1CBDFCE2-A7F5-4B52-A627-A8E9F875F2A2}" destId="{71D30534-31CC-45EE-BC47-596DB534D6B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90D13D-D93C-4E55-94F1-9363353353E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08369FF-547D-4477-993E-591245AC7FEE}">
      <dgm:prSet phldrT="[Texto]" custT="1"/>
      <dgm:spPr/>
      <dgm:t>
        <a:bodyPr/>
        <a:lstStyle/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7DDDC977-F1C6-44F3-AF4A-AB7A238A27D0}" type="parTrans" cxnId="{0D6A701F-6B45-46F9-89A1-D7174ABBFB11}">
      <dgm:prSet/>
      <dgm:spPr/>
      <dgm:t>
        <a:bodyPr/>
        <a:lstStyle/>
        <a:p>
          <a:endParaRPr lang="pt-BR"/>
        </a:p>
      </dgm:t>
    </dgm:pt>
    <dgm:pt modelId="{DF31C675-64D0-43B7-9A1E-C877D52117A8}" type="sibTrans" cxnId="{0D6A701F-6B45-46F9-89A1-D7174ABBFB11}">
      <dgm:prSet/>
      <dgm:spPr/>
      <dgm:t>
        <a:bodyPr/>
        <a:lstStyle/>
        <a:p>
          <a:endParaRPr lang="pt-BR"/>
        </a:p>
      </dgm:t>
    </dgm:pt>
    <dgm:pt modelId="{C6CFDF71-9EFB-405C-9A88-6DB33DDA27E8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  <a:p>
          <a:endParaRPr lang="pt-BR" sz="4800" dirty="0" smtClean="0"/>
        </a:p>
      </dgm:t>
    </dgm:pt>
    <dgm:pt modelId="{B3438E6D-908C-4389-BA45-7DE429EBB28A}" type="parTrans" cxnId="{8FDA3B75-CF29-47D7-BA0E-E45314F240B9}">
      <dgm:prSet/>
      <dgm:spPr/>
      <dgm:t>
        <a:bodyPr/>
        <a:lstStyle/>
        <a:p>
          <a:endParaRPr lang="pt-BR"/>
        </a:p>
      </dgm:t>
    </dgm:pt>
    <dgm:pt modelId="{D1FAB8EF-A260-4E3C-8C2C-FE12AAC095DA}" type="sibTrans" cxnId="{8FDA3B75-CF29-47D7-BA0E-E45314F240B9}">
      <dgm:prSet/>
      <dgm:spPr/>
      <dgm:t>
        <a:bodyPr/>
        <a:lstStyle/>
        <a:p>
          <a:endParaRPr lang="pt-BR"/>
        </a:p>
      </dgm:t>
    </dgm:pt>
    <dgm:pt modelId="{B7BCA889-EB00-4175-985B-26D9866E21EC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+ 4 </a:t>
          </a:r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Releases</a:t>
          </a:r>
        </a:p>
        <a:p>
          <a:r>
            <a:rPr lang="pt-BR" sz="4700" dirty="0" smtClean="0"/>
            <a:t>       </a:t>
          </a:r>
          <a:endParaRPr lang="pt-BR" sz="4700" dirty="0"/>
        </a:p>
      </dgm:t>
    </dgm:pt>
    <dgm:pt modelId="{11CDE369-3A6D-465B-A120-D004029EB54E}" type="parTrans" cxnId="{30DFB5D4-CC37-4B5C-847B-D9FEFFC23FBA}">
      <dgm:prSet/>
      <dgm:spPr/>
      <dgm:t>
        <a:bodyPr/>
        <a:lstStyle/>
        <a:p>
          <a:endParaRPr lang="pt-BR"/>
        </a:p>
      </dgm:t>
    </dgm:pt>
    <dgm:pt modelId="{4435ED0B-E39D-4C9C-8E59-CBF29C9DEA0C}" type="sibTrans" cxnId="{30DFB5D4-CC37-4B5C-847B-D9FEFFC23FBA}">
      <dgm:prSet/>
      <dgm:spPr/>
      <dgm:t>
        <a:bodyPr/>
        <a:lstStyle/>
        <a:p>
          <a:endParaRPr lang="pt-BR"/>
        </a:p>
      </dgm:t>
    </dgm:pt>
    <dgm:pt modelId="{043E93F0-CF56-4902-93CD-672C12100C67}" type="pres">
      <dgm:prSet presAssocID="{4890D13D-D93C-4E55-94F1-9363353353E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35B7024-09B3-41D2-9241-90E91E81008F}" type="pres">
      <dgm:prSet presAssocID="{4890D13D-D93C-4E55-94F1-9363353353EA}" presName="arrow" presStyleLbl="bgShp" presStyleIdx="0" presStyleCnt="1" custScaleX="125298" custLinFactNeighborX="-2432" custLinFactNeighborY="-2565"/>
      <dgm:spPr/>
    </dgm:pt>
    <dgm:pt modelId="{1CBDFCE2-A7F5-4B52-A627-A8E9F875F2A2}" type="pres">
      <dgm:prSet presAssocID="{4890D13D-D93C-4E55-94F1-9363353353EA}" presName="arrowDiagram3" presStyleCnt="0"/>
      <dgm:spPr/>
    </dgm:pt>
    <dgm:pt modelId="{1C7C4A09-5888-477D-86FD-857A6FE84AC1}" type="pres">
      <dgm:prSet presAssocID="{F08369FF-547D-4477-993E-591245AC7FEE}" presName="bullet3a" presStyleLbl="node1" presStyleIdx="0" presStyleCnt="3" custLinFactX="-100000" custLinFactNeighborX="-105597" custLinFactNeighborY="-52239"/>
      <dgm:spPr>
        <a:solidFill>
          <a:srgbClr val="00B050"/>
        </a:solidFill>
      </dgm:spPr>
      <dgm:t>
        <a:bodyPr/>
        <a:lstStyle/>
        <a:p>
          <a:endParaRPr lang="pt-BR"/>
        </a:p>
      </dgm:t>
    </dgm:pt>
    <dgm:pt modelId="{4AEEF07E-90CF-40E8-B6CC-2BFDFFB1FE0D}" type="pres">
      <dgm:prSet presAssocID="{F08369FF-547D-4477-993E-591245AC7FEE}" presName="textBox3a" presStyleLbl="revTx" presStyleIdx="0" presStyleCnt="3" custScaleY="30024" custLinFactNeighborX="-57887" custLinFactNeighborY="-8454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DB428-DC44-46BB-A565-409EA04866D9}" type="pres">
      <dgm:prSet presAssocID="{C6CFDF71-9EFB-405C-9A88-6DB33DDA27E8}" presName="bullet3b" presStyleLbl="node1" presStyleIdx="1" presStyleCnt="3"/>
      <dgm:spPr>
        <a:solidFill>
          <a:srgbClr val="00B050"/>
        </a:solidFill>
      </dgm:spPr>
      <dgm:t>
        <a:bodyPr/>
        <a:lstStyle/>
        <a:p>
          <a:endParaRPr lang="pt-BR"/>
        </a:p>
      </dgm:t>
    </dgm:pt>
    <dgm:pt modelId="{AEB0D831-AA28-4FD8-9D23-4D5997B8BF07}" type="pres">
      <dgm:prSet presAssocID="{C6CFDF71-9EFB-405C-9A88-6DB33DDA27E8}" presName="textBox3b" presStyleLbl="revTx" presStyleIdx="1" presStyleCnt="3" custScaleY="17036" custLinFactNeighborX="3208" custLinFactNeighborY="-610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5F4FBF-646F-459E-9A2E-EFD657D3A9EC}" type="pres">
      <dgm:prSet presAssocID="{B7BCA889-EB00-4175-985B-26D9866E21EC}" presName="bullet3c" presStyleLbl="node1" presStyleIdx="2" presStyleCnt="3"/>
      <dgm:spPr>
        <a:solidFill>
          <a:srgbClr val="00B050"/>
        </a:solidFill>
      </dgm:spPr>
      <dgm:t>
        <a:bodyPr/>
        <a:lstStyle/>
        <a:p>
          <a:endParaRPr lang="pt-BR"/>
        </a:p>
      </dgm:t>
    </dgm:pt>
    <dgm:pt modelId="{71D30534-31CC-45EE-BC47-596DB534D6BB}" type="pres">
      <dgm:prSet presAssocID="{B7BCA889-EB00-4175-985B-26D9866E21EC}" presName="textBox3c" presStyleLbl="revTx" presStyleIdx="2" presStyleCnt="3" custScaleY="14669" custLinFactNeighborX="7738" custLinFactNeighborY="-5234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D6A701F-6B45-46F9-89A1-D7174ABBFB11}" srcId="{4890D13D-D93C-4E55-94F1-9363353353EA}" destId="{F08369FF-547D-4477-993E-591245AC7FEE}" srcOrd="0" destOrd="0" parTransId="{7DDDC977-F1C6-44F3-AF4A-AB7A238A27D0}" sibTransId="{DF31C675-64D0-43B7-9A1E-C877D52117A8}"/>
    <dgm:cxn modelId="{408C8736-1CB4-4290-9AD2-CF8C3F2BFD9C}" type="presOf" srcId="{F08369FF-547D-4477-993E-591245AC7FEE}" destId="{4AEEF07E-90CF-40E8-B6CC-2BFDFFB1FE0D}" srcOrd="0" destOrd="0" presId="urn:microsoft.com/office/officeart/2005/8/layout/arrow2"/>
    <dgm:cxn modelId="{8FDA3B75-CF29-47D7-BA0E-E45314F240B9}" srcId="{4890D13D-D93C-4E55-94F1-9363353353EA}" destId="{C6CFDF71-9EFB-405C-9A88-6DB33DDA27E8}" srcOrd="1" destOrd="0" parTransId="{B3438E6D-908C-4389-BA45-7DE429EBB28A}" sibTransId="{D1FAB8EF-A260-4E3C-8C2C-FE12AAC095DA}"/>
    <dgm:cxn modelId="{30DFB5D4-CC37-4B5C-847B-D9FEFFC23FBA}" srcId="{4890D13D-D93C-4E55-94F1-9363353353EA}" destId="{B7BCA889-EB00-4175-985B-26D9866E21EC}" srcOrd="2" destOrd="0" parTransId="{11CDE369-3A6D-465B-A120-D004029EB54E}" sibTransId="{4435ED0B-E39D-4C9C-8E59-CBF29C9DEA0C}"/>
    <dgm:cxn modelId="{5B665132-49DD-4506-8399-02786E61C60B}" type="presOf" srcId="{B7BCA889-EB00-4175-985B-26D9866E21EC}" destId="{71D30534-31CC-45EE-BC47-596DB534D6BB}" srcOrd="0" destOrd="0" presId="urn:microsoft.com/office/officeart/2005/8/layout/arrow2"/>
    <dgm:cxn modelId="{1D012506-CFAF-4808-B4FB-CC6684659120}" type="presOf" srcId="{4890D13D-D93C-4E55-94F1-9363353353EA}" destId="{043E93F0-CF56-4902-93CD-672C12100C67}" srcOrd="0" destOrd="0" presId="urn:microsoft.com/office/officeart/2005/8/layout/arrow2"/>
    <dgm:cxn modelId="{B9DF4BAA-9ED2-404C-A688-40F2DD7CEC8C}" type="presOf" srcId="{C6CFDF71-9EFB-405C-9A88-6DB33DDA27E8}" destId="{AEB0D831-AA28-4FD8-9D23-4D5997B8BF07}" srcOrd="0" destOrd="0" presId="urn:microsoft.com/office/officeart/2005/8/layout/arrow2"/>
    <dgm:cxn modelId="{D73AA620-4590-43A8-9CA0-36E41B267551}" type="presParOf" srcId="{043E93F0-CF56-4902-93CD-672C12100C67}" destId="{C35B7024-09B3-41D2-9241-90E91E81008F}" srcOrd="0" destOrd="0" presId="urn:microsoft.com/office/officeart/2005/8/layout/arrow2"/>
    <dgm:cxn modelId="{677ADAC7-CADB-4242-9545-1996F6C8CE89}" type="presParOf" srcId="{043E93F0-CF56-4902-93CD-672C12100C67}" destId="{1CBDFCE2-A7F5-4B52-A627-A8E9F875F2A2}" srcOrd="1" destOrd="0" presId="urn:microsoft.com/office/officeart/2005/8/layout/arrow2"/>
    <dgm:cxn modelId="{8E8F947C-1A54-4018-ABD2-8197A9E3B0C1}" type="presParOf" srcId="{1CBDFCE2-A7F5-4B52-A627-A8E9F875F2A2}" destId="{1C7C4A09-5888-477D-86FD-857A6FE84AC1}" srcOrd="0" destOrd="0" presId="urn:microsoft.com/office/officeart/2005/8/layout/arrow2"/>
    <dgm:cxn modelId="{2946F361-F8E1-4712-898A-03F8EC670E62}" type="presParOf" srcId="{1CBDFCE2-A7F5-4B52-A627-A8E9F875F2A2}" destId="{4AEEF07E-90CF-40E8-B6CC-2BFDFFB1FE0D}" srcOrd="1" destOrd="0" presId="urn:microsoft.com/office/officeart/2005/8/layout/arrow2"/>
    <dgm:cxn modelId="{FEC54ADC-9D56-4265-A39B-2B6EC71673B6}" type="presParOf" srcId="{1CBDFCE2-A7F5-4B52-A627-A8E9F875F2A2}" destId="{B80DB428-DC44-46BB-A565-409EA04866D9}" srcOrd="2" destOrd="0" presId="urn:microsoft.com/office/officeart/2005/8/layout/arrow2"/>
    <dgm:cxn modelId="{C1AEAFAF-E64C-490A-8808-0D29EA06FC4A}" type="presParOf" srcId="{1CBDFCE2-A7F5-4B52-A627-A8E9F875F2A2}" destId="{AEB0D831-AA28-4FD8-9D23-4D5997B8BF07}" srcOrd="3" destOrd="0" presId="urn:microsoft.com/office/officeart/2005/8/layout/arrow2"/>
    <dgm:cxn modelId="{B000B585-499E-4090-BB6E-780850CFB9E6}" type="presParOf" srcId="{1CBDFCE2-A7F5-4B52-A627-A8E9F875F2A2}" destId="{D95F4FBF-646F-459E-9A2E-EFD657D3A9EC}" srcOrd="4" destOrd="0" presId="urn:microsoft.com/office/officeart/2005/8/layout/arrow2"/>
    <dgm:cxn modelId="{CF9FDB00-96AE-4C44-A898-E2F47183D505}" type="presParOf" srcId="{1CBDFCE2-A7F5-4B52-A627-A8E9F875F2A2}" destId="{71D30534-31CC-45EE-BC47-596DB534D6B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890D13D-D93C-4E55-94F1-9363353353E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08369FF-547D-4477-993E-591245AC7FEE}">
      <dgm:prSet phldrT="[Texto]" custT="1"/>
      <dgm:spPr/>
      <dgm:t>
        <a:bodyPr/>
        <a:lstStyle/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7DDDC977-F1C6-44F3-AF4A-AB7A238A27D0}" type="parTrans" cxnId="{0D6A701F-6B45-46F9-89A1-D7174ABBFB11}">
      <dgm:prSet/>
      <dgm:spPr/>
      <dgm:t>
        <a:bodyPr/>
        <a:lstStyle/>
        <a:p>
          <a:endParaRPr lang="pt-BR"/>
        </a:p>
      </dgm:t>
    </dgm:pt>
    <dgm:pt modelId="{DF31C675-64D0-43B7-9A1E-C877D52117A8}" type="sibTrans" cxnId="{0D6A701F-6B45-46F9-89A1-D7174ABBFB11}">
      <dgm:prSet/>
      <dgm:spPr/>
      <dgm:t>
        <a:bodyPr/>
        <a:lstStyle/>
        <a:p>
          <a:endParaRPr lang="pt-BR"/>
        </a:p>
      </dgm:t>
    </dgm:pt>
    <dgm:pt modelId="{C6CFDF71-9EFB-405C-9A88-6DB33DDA27E8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  <a:p>
          <a:endParaRPr lang="pt-BR" sz="4800" dirty="0" smtClean="0"/>
        </a:p>
      </dgm:t>
    </dgm:pt>
    <dgm:pt modelId="{B3438E6D-908C-4389-BA45-7DE429EBB28A}" type="parTrans" cxnId="{8FDA3B75-CF29-47D7-BA0E-E45314F240B9}">
      <dgm:prSet/>
      <dgm:spPr/>
      <dgm:t>
        <a:bodyPr/>
        <a:lstStyle/>
        <a:p>
          <a:endParaRPr lang="pt-BR"/>
        </a:p>
      </dgm:t>
    </dgm:pt>
    <dgm:pt modelId="{D1FAB8EF-A260-4E3C-8C2C-FE12AAC095DA}" type="sibTrans" cxnId="{8FDA3B75-CF29-47D7-BA0E-E45314F240B9}">
      <dgm:prSet/>
      <dgm:spPr/>
      <dgm:t>
        <a:bodyPr/>
        <a:lstStyle/>
        <a:p>
          <a:endParaRPr lang="pt-BR"/>
        </a:p>
      </dgm:t>
    </dgm:pt>
    <dgm:pt modelId="{B7BCA889-EB00-4175-985B-26D9866E21EC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+ 4 </a:t>
          </a:r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Releases</a:t>
          </a:r>
        </a:p>
        <a:p>
          <a:r>
            <a:rPr lang="pt-BR" sz="4700" dirty="0" smtClean="0"/>
            <a:t>       </a:t>
          </a:r>
          <a:endParaRPr lang="pt-BR" sz="4700" dirty="0"/>
        </a:p>
      </dgm:t>
    </dgm:pt>
    <dgm:pt modelId="{11CDE369-3A6D-465B-A120-D004029EB54E}" type="parTrans" cxnId="{30DFB5D4-CC37-4B5C-847B-D9FEFFC23FBA}">
      <dgm:prSet/>
      <dgm:spPr/>
      <dgm:t>
        <a:bodyPr/>
        <a:lstStyle/>
        <a:p>
          <a:endParaRPr lang="pt-BR"/>
        </a:p>
      </dgm:t>
    </dgm:pt>
    <dgm:pt modelId="{4435ED0B-E39D-4C9C-8E59-CBF29C9DEA0C}" type="sibTrans" cxnId="{30DFB5D4-CC37-4B5C-847B-D9FEFFC23FBA}">
      <dgm:prSet/>
      <dgm:spPr/>
      <dgm:t>
        <a:bodyPr/>
        <a:lstStyle/>
        <a:p>
          <a:endParaRPr lang="pt-BR"/>
        </a:p>
      </dgm:t>
    </dgm:pt>
    <dgm:pt modelId="{043E93F0-CF56-4902-93CD-672C12100C67}" type="pres">
      <dgm:prSet presAssocID="{4890D13D-D93C-4E55-94F1-9363353353E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35B7024-09B3-41D2-9241-90E91E81008F}" type="pres">
      <dgm:prSet presAssocID="{4890D13D-D93C-4E55-94F1-9363353353EA}" presName="arrow" presStyleLbl="bgShp" presStyleIdx="0" presStyleCnt="1" custScaleX="125298" custLinFactNeighborX="-2432" custLinFactNeighborY="-2565"/>
      <dgm:spPr/>
    </dgm:pt>
    <dgm:pt modelId="{1CBDFCE2-A7F5-4B52-A627-A8E9F875F2A2}" type="pres">
      <dgm:prSet presAssocID="{4890D13D-D93C-4E55-94F1-9363353353EA}" presName="arrowDiagram3" presStyleCnt="0"/>
      <dgm:spPr/>
    </dgm:pt>
    <dgm:pt modelId="{1C7C4A09-5888-477D-86FD-857A6FE84AC1}" type="pres">
      <dgm:prSet presAssocID="{F08369FF-547D-4477-993E-591245AC7FEE}" presName="bullet3a" presStyleLbl="node1" presStyleIdx="0" presStyleCnt="3" custLinFactX="-100000" custLinFactNeighborX="-105597" custLinFactNeighborY="-52239"/>
      <dgm:spPr>
        <a:solidFill>
          <a:srgbClr val="FFFF00"/>
        </a:solidFill>
      </dgm:spPr>
      <dgm:t>
        <a:bodyPr/>
        <a:lstStyle/>
        <a:p>
          <a:endParaRPr lang="pt-BR"/>
        </a:p>
      </dgm:t>
    </dgm:pt>
    <dgm:pt modelId="{4AEEF07E-90CF-40E8-B6CC-2BFDFFB1FE0D}" type="pres">
      <dgm:prSet presAssocID="{F08369FF-547D-4477-993E-591245AC7FEE}" presName="textBox3a" presStyleLbl="revTx" presStyleIdx="0" presStyleCnt="3" custScaleY="30024" custLinFactNeighborX="-57887" custLinFactNeighborY="-8454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DB428-DC44-46BB-A565-409EA04866D9}" type="pres">
      <dgm:prSet presAssocID="{C6CFDF71-9EFB-405C-9A88-6DB33DDA27E8}" presName="bullet3b" presStyleLbl="node1" presStyleIdx="1" presStyleCnt="3"/>
      <dgm:spPr>
        <a:solidFill>
          <a:srgbClr val="FFFF00"/>
        </a:solidFill>
      </dgm:spPr>
      <dgm:t>
        <a:bodyPr/>
        <a:lstStyle/>
        <a:p>
          <a:endParaRPr lang="pt-BR"/>
        </a:p>
      </dgm:t>
    </dgm:pt>
    <dgm:pt modelId="{AEB0D831-AA28-4FD8-9D23-4D5997B8BF07}" type="pres">
      <dgm:prSet presAssocID="{C6CFDF71-9EFB-405C-9A88-6DB33DDA27E8}" presName="textBox3b" presStyleLbl="revTx" presStyleIdx="1" presStyleCnt="3" custScaleY="17036" custLinFactNeighborX="3208" custLinFactNeighborY="-610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5F4FBF-646F-459E-9A2E-EFD657D3A9EC}" type="pres">
      <dgm:prSet presAssocID="{B7BCA889-EB00-4175-985B-26D9866E21EC}" presName="bullet3c" presStyleLbl="node1" presStyleIdx="2" presStyleCnt="3"/>
      <dgm:spPr>
        <a:solidFill>
          <a:srgbClr val="FFFF00"/>
        </a:solidFill>
      </dgm:spPr>
      <dgm:t>
        <a:bodyPr/>
        <a:lstStyle/>
        <a:p>
          <a:endParaRPr lang="pt-BR"/>
        </a:p>
      </dgm:t>
    </dgm:pt>
    <dgm:pt modelId="{71D30534-31CC-45EE-BC47-596DB534D6BB}" type="pres">
      <dgm:prSet presAssocID="{B7BCA889-EB00-4175-985B-26D9866E21EC}" presName="textBox3c" presStyleLbl="revTx" presStyleIdx="2" presStyleCnt="3" custScaleY="14669" custLinFactNeighborX="7738" custLinFactNeighborY="-5234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56C0A2A7-3FB3-483C-9E19-A9610875C746}" type="presOf" srcId="{B7BCA889-EB00-4175-985B-26D9866E21EC}" destId="{71D30534-31CC-45EE-BC47-596DB534D6BB}" srcOrd="0" destOrd="0" presId="urn:microsoft.com/office/officeart/2005/8/layout/arrow2"/>
    <dgm:cxn modelId="{30DFB5D4-CC37-4B5C-847B-D9FEFFC23FBA}" srcId="{4890D13D-D93C-4E55-94F1-9363353353EA}" destId="{B7BCA889-EB00-4175-985B-26D9866E21EC}" srcOrd="2" destOrd="0" parTransId="{11CDE369-3A6D-465B-A120-D004029EB54E}" sibTransId="{4435ED0B-E39D-4C9C-8E59-CBF29C9DEA0C}"/>
    <dgm:cxn modelId="{712A388C-D698-4D38-9F7D-6F5155D154AF}" type="presOf" srcId="{C6CFDF71-9EFB-405C-9A88-6DB33DDA27E8}" destId="{AEB0D831-AA28-4FD8-9D23-4D5997B8BF07}" srcOrd="0" destOrd="0" presId="urn:microsoft.com/office/officeart/2005/8/layout/arrow2"/>
    <dgm:cxn modelId="{8689CEE4-8A4F-465C-B88E-5AFA251A3162}" type="presOf" srcId="{F08369FF-547D-4477-993E-591245AC7FEE}" destId="{4AEEF07E-90CF-40E8-B6CC-2BFDFFB1FE0D}" srcOrd="0" destOrd="0" presId="urn:microsoft.com/office/officeart/2005/8/layout/arrow2"/>
    <dgm:cxn modelId="{B138E987-03D1-4648-A891-B9D12336FF52}" type="presOf" srcId="{4890D13D-D93C-4E55-94F1-9363353353EA}" destId="{043E93F0-CF56-4902-93CD-672C12100C67}" srcOrd="0" destOrd="0" presId="urn:microsoft.com/office/officeart/2005/8/layout/arrow2"/>
    <dgm:cxn modelId="{8FDA3B75-CF29-47D7-BA0E-E45314F240B9}" srcId="{4890D13D-D93C-4E55-94F1-9363353353EA}" destId="{C6CFDF71-9EFB-405C-9A88-6DB33DDA27E8}" srcOrd="1" destOrd="0" parTransId="{B3438E6D-908C-4389-BA45-7DE429EBB28A}" sibTransId="{D1FAB8EF-A260-4E3C-8C2C-FE12AAC095DA}"/>
    <dgm:cxn modelId="{0D6A701F-6B45-46F9-89A1-D7174ABBFB11}" srcId="{4890D13D-D93C-4E55-94F1-9363353353EA}" destId="{F08369FF-547D-4477-993E-591245AC7FEE}" srcOrd="0" destOrd="0" parTransId="{7DDDC977-F1C6-44F3-AF4A-AB7A238A27D0}" sibTransId="{DF31C675-64D0-43B7-9A1E-C877D52117A8}"/>
    <dgm:cxn modelId="{9FE2A487-C5A4-414A-9452-9D0CB40A7F29}" type="presParOf" srcId="{043E93F0-CF56-4902-93CD-672C12100C67}" destId="{C35B7024-09B3-41D2-9241-90E91E81008F}" srcOrd="0" destOrd="0" presId="urn:microsoft.com/office/officeart/2005/8/layout/arrow2"/>
    <dgm:cxn modelId="{83E5335F-5F1C-4569-8CEA-FC7888BB4136}" type="presParOf" srcId="{043E93F0-CF56-4902-93CD-672C12100C67}" destId="{1CBDFCE2-A7F5-4B52-A627-A8E9F875F2A2}" srcOrd="1" destOrd="0" presId="urn:microsoft.com/office/officeart/2005/8/layout/arrow2"/>
    <dgm:cxn modelId="{5D8F2686-0429-4ACB-AB5C-0423AA2CB6E8}" type="presParOf" srcId="{1CBDFCE2-A7F5-4B52-A627-A8E9F875F2A2}" destId="{1C7C4A09-5888-477D-86FD-857A6FE84AC1}" srcOrd="0" destOrd="0" presId="urn:microsoft.com/office/officeart/2005/8/layout/arrow2"/>
    <dgm:cxn modelId="{ACDA5E81-9B6C-40ED-8635-2C199DB57FEC}" type="presParOf" srcId="{1CBDFCE2-A7F5-4B52-A627-A8E9F875F2A2}" destId="{4AEEF07E-90CF-40E8-B6CC-2BFDFFB1FE0D}" srcOrd="1" destOrd="0" presId="urn:microsoft.com/office/officeart/2005/8/layout/arrow2"/>
    <dgm:cxn modelId="{3DB25615-7900-439E-ABF3-E8DA6FDA1B46}" type="presParOf" srcId="{1CBDFCE2-A7F5-4B52-A627-A8E9F875F2A2}" destId="{B80DB428-DC44-46BB-A565-409EA04866D9}" srcOrd="2" destOrd="0" presId="urn:microsoft.com/office/officeart/2005/8/layout/arrow2"/>
    <dgm:cxn modelId="{1CDAA6EB-8109-42E6-87E2-22FBFC7E42E3}" type="presParOf" srcId="{1CBDFCE2-A7F5-4B52-A627-A8E9F875F2A2}" destId="{AEB0D831-AA28-4FD8-9D23-4D5997B8BF07}" srcOrd="3" destOrd="0" presId="urn:microsoft.com/office/officeart/2005/8/layout/arrow2"/>
    <dgm:cxn modelId="{3A356439-290A-4EBF-A65F-6B23F90610B2}" type="presParOf" srcId="{1CBDFCE2-A7F5-4B52-A627-A8E9F875F2A2}" destId="{D95F4FBF-646F-459E-9A2E-EFD657D3A9EC}" srcOrd="4" destOrd="0" presId="urn:microsoft.com/office/officeart/2005/8/layout/arrow2"/>
    <dgm:cxn modelId="{CAE95372-E6E6-4B58-8B0C-9B2DFB3FAA6D}" type="presParOf" srcId="{1CBDFCE2-A7F5-4B52-A627-A8E9F875F2A2}" destId="{71D30534-31CC-45EE-BC47-596DB534D6B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890D13D-D93C-4E55-94F1-9363353353EA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F08369FF-547D-4477-993E-591245AC7FEE}">
      <dgm:prSet phldrT="[Texto]" custT="1"/>
      <dgm:spPr/>
      <dgm:t>
        <a:bodyPr/>
        <a:lstStyle/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algn="ctr"/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dirty="0">
            <a:solidFill>
              <a:schemeClr val="accent1">
                <a:lumMod val="75000"/>
              </a:schemeClr>
            </a:solidFill>
          </a:endParaRPr>
        </a:p>
      </dgm:t>
    </dgm:pt>
    <dgm:pt modelId="{7DDDC977-F1C6-44F3-AF4A-AB7A238A27D0}" type="parTrans" cxnId="{0D6A701F-6B45-46F9-89A1-D7174ABBFB11}">
      <dgm:prSet/>
      <dgm:spPr/>
      <dgm:t>
        <a:bodyPr/>
        <a:lstStyle/>
        <a:p>
          <a:endParaRPr lang="pt-BR"/>
        </a:p>
      </dgm:t>
    </dgm:pt>
    <dgm:pt modelId="{DF31C675-64D0-43B7-9A1E-C877D52117A8}" type="sibTrans" cxnId="{0D6A701F-6B45-46F9-89A1-D7174ABBFB11}">
      <dgm:prSet/>
      <dgm:spPr/>
      <dgm:t>
        <a:bodyPr/>
        <a:lstStyle/>
        <a:p>
          <a:endParaRPr lang="pt-BR"/>
        </a:p>
      </dgm:t>
    </dgm:pt>
    <dgm:pt modelId="{C6CFDF71-9EFB-405C-9A88-6DB33DDA27E8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  <a:p>
          <a:endParaRPr lang="pt-BR" sz="4800" dirty="0" smtClean="0"/>
        </a:p>
      </dgm:t>
    </dgm:pt>
    <dgm:pt modelId="{B3438E6D-908C-4389-BA45-7DE429EBB28A}" type="parTrans" cxnId="{8FDA3B75-CF29-47D7-BA0E-E45314F240B9}">
      <dgm:prSet/>
      <dgm:spPr/>
      <dgm:t>
        <a:bodyPr/>
        <a:lstStyle/>
        <a:p>
          <a:endParaRPr lang="pt-BR"/>
        </a:p>
      </dgm:t>
    </dgm:pt>
    <dgm:pt modelId="{D1FAB8EF-A260-4E3C-8C2C-FE12AAC095DA}" type="sibTrans" cxnId="{8FDA3B75-CF29-47D7-BA0E-E45314F240B9}">
      <dgm:prSet/>
      <dgm:spPr/>
      <dgm:t>
        <a:bodyPr/>
        <a:lstStyle/>
        <a:p>
          <a:endParaRPr lang="pt-BR"/>
        </a:p>
      </dgm:t>
    </dgm:pt>
    <dgm:pt modelId="{B7BCA889-EB00-4175-985B-26D9866E21EC}">
      <dgm:prSet phldrT="[Texto]" custT="1"/>
      <dgm:spPr/>
      <dgm:t>
        <a:bodyPr/>
        <a:lstStyle/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+ 4 </a:t>
          </a:r>
          <a:r>
            <a:rPr lang="pt-BR" sz="2000" b="1" dirty="0" smtClean="0">
              <a:solidFill>
                <a:schemeClr val="accent1">
                  <a:lumMod val="75000"/>
                </a:schemeClr>
              </a:solidFill>
            </a:rPr>
            <a:t>Releases</a:t>
          </a:r>
        </a:p>
        <a:p>
          <a:r>
            <a:rPr lang="pt-BR" sz="4700" dirty="0" smtClean="0"/>
            <a:t>       </a:t>
          </a:r>
          <a:endParaRPr lang="pt-BR" sz="4700" dirty="0"/>
        </a:p>
      </dgm:t>
    </dgm:pt>
    <dgm:pt modelId="{11CDE369-3A6D-465B-A120-D004029EB54E}" type="parTrans" cxnId="{30DFB5D4-CC37-4B5C-847B-D9FEFFC23FBA}">
      <dgm:prSet/>
      <dgm:spPr/>
      <dgm:t>
        <a:bodyPr/>
        <a:lstStyle/>
        <a:p>
          <a:endParaRPr lang="pt-BR"/>
        </a:p>
      </dgm:t>
    </dgm:pt>
    <dgm:pt modelId="{4435ED0B-E39D-4C9C-8E59-CBF29C9DEA0C}" type="sibTrans" cxnId="{30DFB5D4-CC37-4B5C-847B-D9FEFFC23FBA}">
      <dgm:prSet/>
      <dgm:spPr/>
      <dgm:t>
        <a:bodyPr/>
        <a:lstStyle/>
        <a:p>
          <a:endParaRPr lang="pt-BR"/>
        </a:p>
      </dgm:t>
    </dgm:pt>
    <dgm:pt modelId="{043E93F0-CF56-4902-93CD-672C12100C67}" type="pres">
      <dgm:prSet presAssocID="{4890D13D-D93C-4E55-94F1-9363353353EA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35B7024-09B3-41D2-9241-90E91E81008F}" type="pres">
      <dgm:prSet presAssocID="{4890D13D-D93C-4E55-94F1-9363353353EA}" presName="arrow" presStyleLbl="bgShp" presStyleIdx="0" presStyleCnt="1" custScaleX="125298" custLinFactNeighborX="-2432" custLinFactNeighborY="-2565"/>
      <dgm:spPr/>
    </dgm:pt>
    <dgm:pt modelId="{1CBDFCE2-A7F5-4B52-A627-A8E9F875F2A2}" type="pres">
      <dgm:prSet presAssocID="{4890D13D-D93C-4E55-94F1-9363353353EA}" presName="arrowDiagram3" presStyleCnt="0"/>
      <dgm:spPr/>
    </dgm:pt>
    <dgm:pt modelId="{1C7C4A09-5888-477D-86FD-857A6FE84AC1}" type="pres">
      <dgm:prSet presAssocID="{F08369FF-547D-4477-993E-591245AC7FEE}" presName="bullet3a" presStyleLbl="node1" presStyleIdx="0" presStyleCnt="3" custLinFactX="-100000" custLinFactNeighborX="-105597" custLinFactNeighborY="-52239"/>
      <dgm:spPr>
        <a:solidFill>
          <a:srgbClr val="FFFF00"/>
        </a:solidFill>
      </dgm:spPr>
      <dgm:t>
        <a:bodyPr/>
        <a:lstStyle/>
        <a:p>
          <a:endParaRPr lang="pt-BR"/>
        </a:p>
      </dgm:t>
    </dgm:pt>
    <dgm:pt modelId="{4AEEF07E-90CF-40E8-B6CC-2BFDFFB1FE0D}" type="pres">
      <dgm:prSet presAssocID="{F08369FF-547D-4477-993E-591245AC7FEE}" presName="textBox3a" presStyleLbl="revTx" presStyleIdx="0" presStyleCnt="3" custScaleY="30024" custLinFactNeighborX="-57887" custLinFactNeighborY="-8454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80DB428-DC44-46BB-A565-409EA04866D9}" type="pres">
      <dgm:prSet presAssocID="{C6CFDF71-9EFB-405C-9A88-6DB33DDA27E8}" presName="bullet3b" presStyleLbl="node1" presStyleIdx="1" presStyleCnt="3"/>
      <dgm:spPr>
        <a:solidFill>
          <a:srgbClr val="FFFF00"/>
        </a:solidFill>
      </dgm:spPr>
      <dgm:t>
        <a:bodyPr/>
        <a:lstStyle/>
        <a:p>
          <a:endParaRPr lang="pt-BR"/>
        </a:p>
      </dgm:t>
    </dgm:pt>
    <dgm:pt modelId="{AEB0D831-AA28-4FD8-9D23-4D5997B8BF07}" type="pres">
      <dgm:prSet presAssocID="{C6CFDF71-9EFB-405C-9A88-6DB33DDA27E8}" presName="textBox3b" presStyleLbl="revTx" presStyleIdx="1" presStyleCnt="3" custScaleY="17036" custLinFactNeighborX="3208" custLinFactNeighborY="-6102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95F4FBF-646F-459E-9A2E-EFD657D3A9EC}" type="pres">
      <dgm:prSet presAssocID="{B7BCA889-EB00-4175-985B-26D9866E21EC}" presName="bullet3c" presStyleLbl="node1" presStyleIdx="2" presStyleCnt="3"/>
      <dgm:spPr>
        <a:solidFill>
          <a:srgbClr val="FFFF00"/>
        </a:solidFill>
      </dgm:spPr>
      <dgm:t>
        <a:bodyPr/>
        <a:lstStyle/>
        <a:p>
          <a:endParaRPr lang="pt-BR"/>
        </a:p>
      </dgm:t>
    </dgm:pt>
    <dgm:pt modelId="{71D30534-31CC-45EE-BC47-596DB534D6BB}" type="pres">
      <dgm:prSet presAssocID="{B7BCA889-EB00-4175-985B-26D9866E21EC}" presName="textBox3c" presStyleLbl="revTx" presStyleIdx="2" presStyleCnt="3" custScaleY="14669" custLinFactNeighborX="7738" custLinFactNeighborY="-5234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D6A701F-6B45-46F9-89A1-D7174ABBFB11}" srcId="{4890D13D-D93C-4E55-94F1-9363353353EA}" destId="{F08369FF-547D-4477-993E-591245AC7FEE}" srcOrd="0" destOrd="0" parTransId="{7DDDC977-F1C6-44F3-AF4A-AB7A238A27D0}" sibTransId="{DF31C675-64D0-43B7-9A1E-C877D52117A8}"/>
    <dgm:cxn modelId="{E8CACB78-39A4-42E4-8190-0AF9C79ACF14}" type="presOf" srcId="{B7BCA889-EB00-4175-985B-26D9866E21EC}" destId="{71D30534-31CC-45EE-BC47-596DB534D6BB}" srcOrd="0" destOrd="0" presId="urn:microsoft.com/office/officeart/2005/8/layout/arrow2"/>
    <dgm:cxn modelId="{603A1ADF-F299-44DC-AC0B-63AFC2E932BB}" type="presOf" srcId="{F08369FF-547D-4477-993E-591245AC7FEE}" destId="{4AEEF07E-90CF-40E8-B6CC-2BFDFFB1FE0D}" srcOrd="0" destOrd="0" presId="urn:microsoft.com/office/officeart/2005/8/layout/arrow2"/>
    <dgm:cxn modelId="{CAF761C8-AC93-48B3-AB78-427B3A6ED35B}" type="presOf" srcId="{C6CFDF71-9EFB-405C-9A88-6DB33DDA27E8}" destId="{AEB0D831-AA28-4FD8-9D23-4D5997B8BF07}" srcOrd="0" destOrd="0" presId="urn:microsoft.com/office/officeart/2005/8/layout/arrow2"/>
    <dgm:cxn modelId="{8FDA3B75-CF29-47D7-BA0E-E45314F240B9}" srcId="{4890D13D-D93C-4E55-94F1-9363353353EA}" destId="{C6CFDF71-9EFB-405C-9A88-6DB33DDA27E8}" srcOrd="1" destOrd="0" parTransId="{B3438E6D-908C-4389-BA45-7DE429EBB28A}" sibTransId="{D1FAB8EF-A260-4E3C-8C2C-FE12AAC095DA}"/>
    <dgm:cxn modelId="{30DFB5D4-CC37-4B5C-847B-D9FEFFC23FBA}" srcId="{4890D13D-D93C-4E55-94F1-9363353353EA}" destId="{B7BCA889-EB00-4175-985B-26D9866E21EC}" srcOrd="2" destOrd="0" parTransId="{11CDE369-3A6D-465B-A120-D004029EB54E}" sibTransId="{4435ED0B-E39D-4C9C-8E59-CBF29C9DEA0C}"/>
    <dgm:cxn modelId="{B0FEF701-4676-40DE-9649-4B155BF9C8B8}" type="presOf" srcId="{4890D13D-D93C-4E55-94F1-9363353353EA}" destId="{043E93F0-CF56-4902-93CD-672C12100C67}" srcOrd="0" destOrd="0" presId="urn:microsoft.com/office/officeart/2005/8/layout/arrow2"/>
    <dgm:cxn modelId="{EDA9DDEE-3AFE-44C1-BCAA-FB4F835C2772}" type="presParOf" srcId="{043E93F0-CF56-4902-93CD-672C12100C67}" destId="{C35B7024-09B3-41D2-9241-90E91E81008F}" srcOrd="0" destOrd="0" presId="urn:microsoft.com/office/officeart/2005/8/layout/arrow2"/>
    <dgm:cxn modelId="{2AB28BD9-CB19-41A2-98BF-2F30394AC9BA}" type="presParOf" srcId="{043E93F0-CF56-4902-93CD-672C12100C67}" destId="{1CBDFCE2-A7F5-4B52-A627-A8E9F875F2A2}" srcOrd="1" destOrd="0" presId="urn:microsoft.com/office/officeart/2005/8/layout/arrow2"/>
    <dgm:cxn modelId="{BB98FD4A-D2A7-4099-962D-6101D9EEF3B5}" type="presParOf" srcId="{1CBDFCE2-A7F5-4B52-A627-A8E9F875F2A2}" destId="{1C7C4A09-5888-477D-86FD-857A6FE84AC1}" srcOrd="0" destOrd="0" presId="urn:microsoft.com/office/officeart/2005/8/layout/arrow2"/>
    <dgm:cxn modelId="{B374FCBB-C294-4B93-8DB2-57F8B7639426}" type="presParOf" srcId="{1CBDFCE2-A7F5-4B52-A627-A8E9F875F2A2}" destId="{4AEEF07E-90CF-40E8-B6CC-2BFDFFB1FE0D}" srcOrd="1" destOrd="0" presId="urn:microsoft.com/office/officeart/2005/8/layout/arrow2"/>
    <dgm:cxn modelId="{C8DB3464-8AEE-4FE4-8BD4-1E84DFFF6370}" type="presParOf" srcId="{1CBDFCE2-A7F5-4B52-A627-A8E9F875F2A2}" destId="{B80DB428-DC44-46BB-A565-409EA04866D9}" srcOrd="2" destOrd="0" presId="urn:microsoft.com/office/officeart/2005/8/layout/arrow2"/>
    <dgm:cxn modelId="{45B20160-B67A-48B3-B8E1-A7F36E691803}" type="presParOf" srcId="{1CBDFCE2-A7F5-4B52-A627-A8E9F875F2A2}" destId="{AEB0D831-AA28-4FD8-9D23-4D5997B8BF07}" srcOrd="3" destOrd="0" presId="urn:microsoft.com/office/officeart/2005/8/layout/arrow2"/>
    <dgm:cxn modelId="{798465D4-70B6-4100-ACBA-0F20BF271125}" type="presParOf" srcId="{1CBDFCE2-A7F5-4B52-A627-A8E9F875F2A2}" destId="{D95F4FBF-646F-459E-9A2E-EFD657D3A9EC}" srcOrd="4" destOrd="0" presId="urn:microsoft.com/office/officeart/2005/8/layout/arrow2"/>
    <dgm:cxn modelId="{08D3BC19-3579-4454-AAB8-4A6FF6B070FC}" type="presParOf" srcId="{1CBDFCE2-A7F5-4B52-A627-A8E9F875F2A2}" destId="{71D30534-31CC-45EE-BC47-596DB534D6B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B7024-09B3-41D2-9241-90E91E81008F}">
      <dsp:nvSpPr>
        <dsp:cNvPr id="0" name=""/>
        <dsp:cNvSpPr/>
      </dsp:nvSpPr>
      <dsp:spPr>
        <a:xfrm>
          <a:off x="0" y="0"/>
          <a:ext cx="14838464" cy="740158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C4A09-5888-477D-86FD-857A6FE84AC1}">
      <dsp:nvSpPr>
        <dsp:cNvPr id="0" name=""/>
        <dsp:cNvSpPr/>
      </dsp:nvSpPr>
      <dsp:spPr>
        <a:xfrm>
          <a:off x="2656880" y="4947728"/>
          <a:ext cx="307906" cy="30790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F07E-90CF-40E8-B6CC-2BFDFFB1FE0D}">
      <dsp:nvSpPr>
        <dsp:cNvPr id="0" name=""/>
        <dsp:cNvSpPr/>
      </dsp:nvSpPr>
      <dsp:spPr>
        <a:xfrm>
          <a:off x="1846596" y="4202517"/>
          <a:ext cx="2759311" cy="642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53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846596" y="4202517"/>
        <a:ext cx="2759311" cy="642230"/>
      </dsp:txXfrm>
    </dsp:sp>
    <dsp:sp modelId="{B80DB428-DC44-46BB-A565-409EA04866D9}">
      <dsp:nvSpPr>
        <dsp:cNvPr id="0" name=""/>
        <dsp:cNvSpPr/>
      </dsp:nvSpPr>
      <dsp:spPr>
        <a:xfrm>
          <a:off x="6007788" y="3096824"/>
          <a:ext cx="556599" cy="55659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0D831-AA28-4FD8-9D23-4D5997B8BF07}">
      <dsp:nvSpPr>
        <dsp:cNvPr id="0" name=""/>
        <dsp:cNvSpPr/>
      </dsp:nvSpPr>
      <dsp:spPr>
        <a:xfrm>
          <a:off x="6377266" y="2588151"/>
          <a:ext cx="2842209" cy="685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493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4800" kern="1200" dirty="0" smtClean="0"/>
        </a:p>
      </dsp:txBody>
      <dsp:txXfrm>
        <a:off x="6377266" y="2588151"/>
        <a:ext cx="2842209" cy="685948"/>
      </dsp:txXfrm>
    </dsp:sp>
    <dsp:sp modelId="{D95F4FBF-646F-459E-9A2E-EFD657D3A9EC}">
      <dsp:nvSpPr>
        <dsp:cNvPr id="0" name=""/>
        <dsp:cNvSpPr/>
      </dsp:nvSpPr>
      <dsp:spPr>
        <a:xfrm>
          <a:off x="9276329" y="1872601"/>
          <a:ext cx="769765" cy="7697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30534-31CC-45EE-BC47-596DB534D6BB}">
      <dsp:nvSpPr>
        <dsp:cNvPr id="0" name=""/>
        <dsp:cNvSpPr/>
      </dsp:nvSpPr>
      <dsp:spPr>
        <a:xfrm>
          <a:off x="9881142" y="1759714"/>
          <a:ext cx="2842209" cy="754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7883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+ 4 </a:t>
          </a: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700" kern="1200" dirty="0" smtClean="0"/>
            <a:t>       </a:t>
          </a:r>
          <a:endParaRPr lang="pt-BR" sz="4700" kern="1200" dirty="0"/>
        </a:p>
      </dsp:txBody>
      <dsp:txXfrm>
        <a:off x="9881142" y="1759714"/>
        <a:ext cx="2842209" cy="7545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B7024-09B3-41D2-9241-90E91E81008F}">
      <dsp:nvSpPr>
        <dsp:cNvPr id="0" name=""/>
        <dsp:cNvSpPr/>
      </dsp:nvSpPr>
      <dsp:spPr>
        <a:xfrm>
          <a:off x="0" y="0"/>
          <a:ext cx="14838464" cy="740158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C4A09-5888-477D-86FD-857A6FE84AC1}">
      <dsp:nvSpPr>
        <dsp:cNvPr id="0" name=""/>
        <dsp:cNvSpPr/>
      </dsp:nvSpPr>
      <dsp:spPr>
        <a:xfrm>
          <a:off x="2656880" y="4947728"/>
          <a:ext cx="307906" cy="307906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F07E-90CF-40E8-B6CC-2BFDFFB1FE0D}">
      <dsp:nvSpPr>
        <dsp:cNvPr id="0" name=""/>
        <dsp:cNvSpPr/>
      </dsp:nvSpPr>
      <dsp:spPr>
        <a:xfrm>
          <a:off x="1846596" y="4202517"/>
          <a:ext cx="2759311" cy="642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53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846596" y="4202517"/>
        <a:ext cx="2759311" cy="642230"/>
      </dsp:txXfrm>
    </dsp:sp>
    <dsp:sp modelId="{B80DB428-DC44-46BB-A565-409EA04866D9}">
      <dsp:nvSpPr>
        <dsp:cNvPr id="0" name=""/>
        <dsp:cNvSpPr/>
      </dsp:nvSpPr>
      <dsp:spPr>
        <a:xfrm>
          <a:off x="6007788" y="3096824"/>
          <a:ext cx="556599" cy="556599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0D831-AA28-4FD8-9D23-4D5997B8BF07}">
      <dsp:nvSpPr>
        <dsp:cNvPr id="0" name=""/>
        <dsp:cNvSpPr/>
      </dsp:nvSpPr>
      <dsp:spPr>
        <a:xfrm>
          <a:off x="6377266" y="2588151"/>
          <a:ext cx="2842209" cy="685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493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4800" kern="1200" dirty="0" smtClean="0"/>
        </a:p>
      </dsp:txBody>
      <dsp:txXfrm>
        <a:off x="6377266" y="2588151"/>
        <a:ext cx="2842209" cy="685948"/>
      </dsp:txXfrm>
    </dsp:sp>
    <dsp:sp modelId="{D95F4FBF-646F-459E-9A2E-EFD657D3A9EC}">
      <dsp:nvSpPr>
        <dsp:cNvPr id="0" name=""/>
        <dsp:cNvSpPr/>
      </dsp:nvSpPr>
      <dsp:spPr>
        <a:xfrm>
          <a:off x="9276329" y="1872601"/>
          <a:ext cx="769765" cy="769765"/>
        </a:xfrm>
        <a:prstGeom prst="ellipse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30534-31CC-45EE-BC47-596DB534D6BB}">
      <dsp:nvSpPr>
        <dsp:cNvPr id="0" name=""/>
        <dsp:cNvSpPr/>
      </dsp:nvSpPr>
      <dsp:spPr>
        <a:xfrm>
          <a:off x="9881142" y="1759714"/>
          <a:ext cx="2842209" cy="754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7883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+ 4 </a:t>
          </a: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700" kern="1200" dirty="0" smtClean="0"/>
            <a:t>       </a:t>
          </a:r>
          <a:endParaRPr lang="pt-BR" sz="4700" kern="1200" dirty="0"/>
        </a:p>
      </dsp:txBody>
      <dsp:txXfrm>
        <a:off x="9881142" y="1759714"/>
        <a:ext cx="2842209" cy="7545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B7024-09B3-41D2-9241-90E91E81008F}">
      <dsp:nvSpPr>
        <dsp:cNvPr id="0" name=""/>
        <dsp:cNvSpPr/>
      </dsp:nvSpPr>
      <dsp:spPr>
        <a:xfrm>
          <a:off x="0" y="0"/>
          <a:ext cx="14838464" cy="740158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C4A09-5888-477D-86FD-857A6FE84AC1}">
      <dsp:nvSpPr>
        <dsp:cNvPr id="0" name=""/>
        <dsp:cNvSpPr/>
      </dsp:nvSpPr>
      <dsp:spPr>
        <a:xfrm>
          <a:off x="2656880" y="4947728"/>
          <a:ext cx="307906" cy="307906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F07E-90CF-40E8-B6CC-2BFDFFB1FE0D}">
      <dsp:nvSpPr>
        <dsp:cNvPr id="0" name=""/>
        <dsp:cNvSpPr/>
      </dsp:nvSpPr>
      <dsp:spPr>
        <a:xfrm>
          <a:off x="1846596" y="4202517"/>
          <a:ext cx="2759311" cy="642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53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846596" y="4202517"/>
        <a:ext cx="2759311" cy="642230"/>
      </dsp:txXfrm>
    </dsp:sp>
    <dsp:sp modelId="{B80DB428-DC44-46BB-A565-409EA04866D9}">
      <dsp:nvSpPr>
        <dsp:cNvPr id="0" name=""/>
        <dsp:cNvSpPr/>
      </dsp:nvSpPr>
      <dsp:spPr>
        <a:xfrm>
          <a:off x="6007788" y="3096824"/>
          <a:ext cx="556599" cy="556599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0D831-AA28-4FD8-9D23-4D5997B8BF07}">
      <dsp:nvSpPr>
        <dsp:cNvPr id="0" name=""/>
        <dsp:cNvSpPr/>
      </dsp:nvSpPr>
      <dsp:spPr>
        <a:xfrm>
          <a:off x="6377266" y="2588151"/>
          <a:ext cx="2842209" cy="685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493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4800" kern="1200" dirty="0" smtClean="0"/>
        </a:p>
      </dsp:txBody>
      <dsp:txXfrm>
        <a:off x="6377266" y="2588151"/>
        <a:ext cx="2842209" cy="685948"/>
      </dsp:txXfrm>
    </dsp:sp>
    <dsp:sp modelId="{D95F4FBF-646F-459E-9A2E-EFD657D3A9EC}">
      <dsp:nvSpPr>
        <dsp:cNvPr id="0" name=""/>
        <dsp:cNvSpPr/>
      </dsp:nvSpPr>
      <dsp:spPr>
        <a:xfrm>
          <a:off x="9276329" y="1872601"/>
          <a:ext cx="769765" cy="769765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30534-31CC-45EE-BC47-596DB534D6BB}">
      <dsp:nvSpPr>
        <dsp:cNvPr id="0" name=""/>
        <dsp:cNvSpPr/>
      </dsp:nvSpPr>
      <dsp:spPr>
        <a:xfrm>
          <a:off x="9881142" y="1759714"/>
          <a:ext cx="2842209" cy="754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7883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+ 4 </a:t>
          </a: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700" kern="1200" dirty="0" smtClean="0"/>
            <a:t>       </a:t>
          </a:r>
          <a:endParaRPr lang="pt-BR" sz="4700" kern="1200" dirty="0"/>
        </a:p>
      </dsp:txBody>
      <dsp:txXfrm>
        <a:off x="9881142" y="1759714"/>
        <a:ext cx="2842209" cy="75458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B7024-09B3-41D2-9241-90E91E81008F}">
      <dsp:nvSpPr>
        <dsp:cNvPr id="0" name=""/>
        <dsp:cNvSpPr/>
      </dsp:nvSpPr>
      <dsp:spPr>
        <a:xfrm>
          <a:off x="0" y="0"/>
          <a:ext cx="14838464" cy="7401587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7C4A09-5888-477D-86FD-857A6FE84AC1}">
      <dsp:nvSpPr>
        <dsp:cNvPr id="0" name=""/>
        <dsp:cNvSpPr/>
      </dsp:nvSpPr>
      <dsp:spPr>
        <a:xfrm>
          <a:off x="2656880" y="4947728"/>
          <a:ext cx="307906" cy="307906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EEF07E-90CF-40E8-B6CC-2BFDFFB1FE0D}">
      <dsp:nvSpPr>
        <dsp:cNvPr id="0" name=""/>
        <dsp:cNvSpPr/>
      </dsp:nvSpPr>
      <dsp:spPr>
        <a:xfrm>
          <a:off x="1846596" y="4202517"/>
          <a:ext cx="2759311" cy="6422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53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Curto Prazo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2 Releases </a:t>
          </a:r>
          <a:endParaRPr lang="pt-BR" sz="20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1846596" y="4202517"/>
        <a:ext cx="2759311" cy="642230"/>
      </dsp:txXfrm>
    </dsp:sp>
    <dsp:sp modelId="{B80DB428-DC44-46BB-A565-409EA04866D9}">
      <dsp:nvSpPr>
        <dsp:cNvPr id="0" name=""/>
        <dsp:cNvSpPr/>
      </dsp:nvSpPr>
      <dsp:spPr>
        <a:xfrm>
          <a:off x="6007788" y="3096824"/>
          <a:ext cx="556599" cy="556599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B0D831-AA28-4FD8-9D23-4D5997B8BF07}">
      <dsp:nvSpPr>
        <dsp:cNvPr id="0" name=""/>
        <dsp:cNvSpPr/>
      </dsp:nvSpPr>
      <dsp:spPr>
        <a:xfrm>
          <a:off x="6377266" y="2588151"/>
          <a:ext cx="2842209" cy="6859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4930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Médio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4 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4800" kern="1200" dirty="0" smtClean="0"/>
        </a:p>
      </dsp:txBody>
      <dsp:txXfrm>
        <a:off x="6377266" y="2588151"/>
        <a:ext cx="2842209" cy="685948"/>
      </dsp:txXfrm>
    </dsp:sp>
    <dsp:sp modelId="{D95F4FBF-646F-459E-9A2E-EFD657D3A9EC}">
      <dsp:nvSpPr>
        <dsp:cNvPr id="0" name=""/>
        <dsp:cNvSpPr/>
      </dsp:nvSpPr>
      <dsp:spPr>
        <a:xfrm>
          <a:off x="9276329" y="1872601"/>
          <a:ext cx="769765" cy="769765"/>
        </a:xfrm>
        <a:prstGeom prst="ellipse">
          <a:avLst/>
        </a:prstGeom>
        <a:solidFill>
          <a:srgbClr val="FFFF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D30534-31CC-45EE-BC47-596DB534D6BB}">
      <dsp:nvSpPr>
        <dsp:cNvPr id="0" name=""/>
        <dsp:cNvSpPr/>
      </dsp:nvSpPr>
      <dsp:spPr>
        <a:xfrm>
          <a:off x="9881142" y="1759714"/>
          <a:ext cx="2842209" cy="7545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7883" tIns="0" rIns="0" bIns="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Longo Prazo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+ 4 </a:t>
          </a:r>
          <a:r>
            <a:rPr lang="pt-BR" sz="2000" b="1" kern="1200" dirty="0" smtClean="0">
              <a:solidFill>
                <a:schemeClr val="accent1">
                  <a:lumMod val="75000"/>
                </a:schemeClr>
              </a:solidFill>
            </a:rPr>
            <a:t>Releases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4700" kern="1200" dirty="0" smtClean="0"/>
            <a:t>       </a:t>
          </a:r>
          <a:endParaRPr lang="pt-BR" sz="4700" kern="1200" dirty="0"/>
        </a:p>
      </dsp:txBody>
      <dsp:txXfrm>
        <a:off x="9881142" y="1759714"/>
        <a:ext cx="2842209" cy="7545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t>27/06/2017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t>27/06/2017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Vou</a:t>
            </a:r>
            <a:r>
              <a:rPr lang="pt-BR" baseline="0" dirty="0" smtClean="0"/>
              <a:t> apresentar </a:t>
            </a:r>
            <a:r>
              <a:rPr lang="pt-BR" baseline="0" dirty="0" err="1" smtClean="0"/>
              <a:t>hj</a:t>
            </a:r>
            <a:r>
              <a:rPr lang="pt-BR" baseline="0" dirty="0" smtClean="0"/>
              <a:t> a visão do </a:t>
            </a:r>
            <a:r>
              <a:rPr lang="pt-BR" baseline="0" dirty="0" err="1" smtClean="0"/>
              <a:t>Backoffice</a:t>
            </a:r>
            <a:r>
              <a:rPr lang="pt-BR" baseline="0" dirty="0" smtClean="0"/>
              <a:t>.</a:t>
            </a:r>
          </a:p>
          <a:p>
            <a:r>
              <a:rPr lang="pt-BR" baseline="0" dirty="0" smtClean="0"/>
              <a:t>Esta visão é um resumo do trabalho que foi realizado em conjunto com os </a:t>
            </a:r>
            <a:r>
              <a:rPr lang="pt-BR" baseline="0" dirty="0" err="1" smtClean="0"/>
              <a:t>PO´s</a:t>
            </a:r>
            <a:r>
              <a:rPr lang="pt-BR" baseline="0" dirty="0" smtClean="0"/>
              <a:t> por conta do projeto ágil, onde foi elaborado um documento de visão para cada </a:t>
            </a:r>
            <a:r>
              <a:rPr lang="pt-BR" baseline="0" dirty="0" err="1" smtClean="0"/>
              <a:t>squad</a:t>
            </a:r>
            <a:r>
              <a:rPr lang="pt-BR" baseline="0" dirty="0" smtClean="0"/>
              <a:t> do </a:t>
            </a:r>
            <a:r>
              <a:rPr lang="pt-BR" baseline="0" dirty="0" err="1" smtClean="0"/>
              <a:t>backoffice</a:t>
            </a:r>
            <a:r>
              <a:rPr lang="pt-BR" baseline="0" dirty="0" smtClean="0"/>
              <a:t> com cada PO. E a soma das partes reflete o que te temos como uma visão geral para o </a:t>
            </a:r>
            <a:r>
              <a:rPr lang="pt-BR" baseline="0" dirty="0" err="1" smtClean="0"/>
              <a:t>Backoffice</a:t>
            </a:r>
            <a:r>
              <a:rPr lang="pt-BR" baseline="0" dirty="0" smtClean="0"/>
              <a:t>.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528679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Vamos</a:t>
            </a:r>
            <a:r>
              <a:rPr lang="pt-BR" baseline="0" dirty="0" smtClean="0"/>
              <a:t> abordar aqui uma analise das forças e fraquezas, oportunidades e ameaças  do ponto de vista do </a:t>
            </a:r>
            <a:r>
              <a:rPr lang="pt-BR" baseline="0" dirty="0" err="1" smtClean="0"/>
              <a:t>backoffice</a:t>
            </a:r>
            <a:r>
              <a:rPr lang="pt-BR" baseline="0" dirty="0" smtClean="0"/>
              <a:t> </a:t>
            </a:r>
          </a:p>
          <a:p>
            <a:r>
              <a:rPr lang="pt-BR" baseline="0" dirty="0" smtClean="0"/>
              <a:t>Entender qual é visão geral do </a:t>
            </a:r>
            <a:r>
              <a:rPr lang="pt-BR" baseline="0" dirty="0" err="1" smtClean="0"/>
              <a:t>backoffice</a:t>
            </a:r>
            <a:endParaRPr lang="pt-BR" baseline="0" dirty="0" smtClean="0"/>
          </a:p>
          <a:p>
            <a:r>
              <a:rPr lang="pt-BR" baseline="0" dirty="0" smtClean="0"/>
              <a:t>E desmembramento das visões por cada </a:t>
            </a:r>
            <a:r>
              <a:rPr lang="pt-BR" baseline="0" dirty="0" err="1" smtClean="0"/>
              <a:t>squad</a:t>
            </a:r>
            <a:r>
              <a:rPr lang="pt-BR" baseline="0" dirty="0" smtClean="0"/>
              <a:t> do </a:t>
            </a:r>
            <a:r>
              <a:rPr lang="pt-BR" baseline="0" dirty="0" err="1" smtClean="0"/>
              <a:t>backoffice</a:t>
            </a:r>
            <a:r>
              <a:rPr lang="pt-BR" baseline="0" dirty="0" smtClean="0"/>
              <a:t>.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37645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 defTabSz="457200">
              <a:buFont typeface="Wingdings" panose="05000000000000000000" pitchFamily="2" charset="2"/>
              <a:buNone/>
            </a:pP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O </a:t>
            </a:r>
            <a:r>
              <a:rPr lang="pt-BR" sz="1200" dirty="0" err="1" smtClean="0">
                <a:solidFill>
                  <a:schemeClr val="accent6">
                    <a:lumMod val="50000"/>
                  </a:schemeClr>
                </a:solidFill>
              </a:rPr>
              <a:t>backoffice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  atende os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segmento de manufatura.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Logisitca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, agro e saúde.</a:t>
            </a:r>
          </a:p>
          <a:p>
            <a:pPr marL="0" indent="0" defTabSz="457200">
              <a:buFont typeface="Wingdings" panose="05000000000000000000" pitchFamily="2" charset="2"/>
              <a:buNone/>
            </a:pP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Entao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nossa visão de futuro para o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backoffice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é cada vez mais que ele seja aderente aos clientes do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Supply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e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Healthcare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 marL="0" indent="0" defTabSz="457200">
              <a:buFont typeface="Wingdings" panose="05000000000000000000" pitchFamily="2" charset="2"/>
              <a:buNone/>
            </a:pPr>
            <a:endParaRPr lang="pt-BR" sz="1200" baseline="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defTabSz="457200">
              <a:buFont typeface="Wingdings" panose="05000000000000000000" pitchFamily="2" charset="2"/>
              <a:buNone/>
            </a:pP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E 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Quais são as ações que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irão nos guiar para sermos este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backoffice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aderente as necessidades dos clientes?</a:t>
            </a:r>
            <a:endParaRPr lang="pt-BR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defTabSz="457200">
              <a:buFont typeface="Wingdings" panose="05000000000000000000" pitchFamily="2" charset="2"/>
              <a:buNone/>
            </a:pP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As decisões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devem estar pautada </a:t>
            </a:r>
            <a:r>
              <a:rPr lang="pt-BR" sz="1200" b="1" baseline="0" dirty="0" smtClean="0">
                <a:solidFill>
                  <a:schemeClr val="accent6">
                    <a:lumMod val="50000"/>
                  </a:schemeClr>
                </a:solidFill>
              </a:rPr>
              <a:t>em </a:t>
            </a:r>
            <a:r>
              <a:rPr lang="pt-BR" sz="1200" b="1" dirty="0" smtClean="0">
                <a:solidFill>
                  <a:schemeClr val="accent6">
                    <a:lumMod val="50000"/>
                  </a:schemeClr>
                </a:solidFill>
              </a:rPr>
              <a:t>Reter os  Clientes 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,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por que o custo uma implementação é bem menor que o custo de desenvolver um novo cliente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marL="0" indent="0" defTabSz="457200">
              <a:buFont typeface="Wingdings" panose="05000000000000000000" pitchFamily="2" charset="2"/>
              <a:buNone/>
            </a:pPr>
            <a:r>
              <a:rPr lang="pt-BR" sz="1200" b="1" dirty="0" smtClean="0">
                <a:solidFill>
                  <a:schemeClr val="accent6">
                    <a:lumMod val="50000"/>
                  </a:schemeClr>
                </a:solidFill>
              </a:rPr>
              <a:t>Estabilidade/Qualidade do produto 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, o cliente quer novidade, mas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mais ainda ele quer que o que ele tem que continue funcionando.</a:t>
            </a:r>
            <a:endParaRPr lang="pt-BR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defTabSz="457200">
              <a:buFont typeface="Wingdings" panose="05000000000000000000" pitchFamily="2" charset="2"/>
              <a:buNone/>
            </a:pPr>
            <a:r>
              <a:rPr lang="pt-BR" sz="1200" b="1" dirty="0" smtClean="0">
                <a:solidFill>
                  <a:schemeClr val="accent6">
                    <a:lumMod val="50000"/>
                  </a:schemeClr>
                </a:solidFill>
              </a:rPr>
              <a:t>Automatizar processos- 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clientes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reclamam de processos ainda morosos no sistema que deveriam ser mais automáticos integrados.ems2 ems5</a:t>
            </a:r>
            <a:endParaRPr lang="pt-BR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defTabSz="457200">
              <a:buFont typeface="Wingdings" panose="05000000000000000000" pitchFamily="2" charset="2"/>
              <a:buNone/>
            </a:pPr>
            <a:r>
              <a:rPr lang="pt-BR" sz="1200" b="1" dirty="0" smtClean="0">
                <a:solidFill>
                  <a:schemeClr val="accent6">
                    <a:lumMod val="50000"/>
                  </a:schemeClr>
                </a:solidFill>
              </a:rPr>
              <a:t>Acompanhar evolução tecnológica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pt-BR" sz="1200" dirty="0" err="1" smtClean="0">
                <a:solidFill>
                  <a:schemeClr val="accent6">
                    <a:lumMod val="50000"/>
                  </a:schemeClr>
                </a:solidFill>
              </a:rPr>
              <a:t>hj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ainda não conseguimos retirar o produto do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Flex,que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é uma tecnologia já descontinuada, sem falar no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delplhi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ou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powerbulid</a:t>
            </a:r>
            <a:endParaRPr lang="pt-BR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fontAlgn="base"/>
            <a:r>
              <a:rPr lang="pt-BR" sz="1200" b="1" dirty="0" smtClean="0">
                <a:solidFill>
                  <a:schemeClr val="accent6">
                    <a:lumMod val="50000"/>
                  </a:schemeClr>
                </a:solidFill>
              </a:rPr>
              <a:t>Mobilidade 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os cliente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s e nos também experimentamos no dia a dia, solução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apps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que dos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dao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mobilidade, assim os clientes também querem ter estas mobilidades interagindo com o sistema, porque não pagar on-line um titulo via 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Itaú </a:t>
            </a:r>
            <a:r>
              <a:rPr lang="pt-B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Shopline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ou </a:t>
            </a:r>
            <a:r>
              <a:rPr lang="pt-BR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pagseguro</a:t>
            </a:r>
            <a:r>
              <a:rPr lang="pt-BR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</a:t>
            </a:r>
            <a:r>
              <a:rPr lang="pt-BR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UOL</a:t>
            </a:r>
            <a:endParaRPr lang="pt-BR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﻿</a:t>
            </a:r>
            <a:r>
              <a:rPr lang="pt-BR" sz="1200" b="1" dirty="0" smtClean="0">
                <a:solidFill>
                  <a:schemeClr val="accent6">
                    <a:lumMod val="50000"/>
                  </a:schemeClr>
                </a:solidFill>
              </a:rPr>
              <a:t>Atender as legislações</a:t>
            </a:r>
          </a:p>
          <a:p>
            <a:pPr marL="0" indent="0" defTabSz="457200">
              <a:buFont typeface="Wingdings" panose="05000000000000000000" pitchFamily="2" charset="2"/>
              <a:buNone/>
            </a:pPr>
            <a:r>
              <a:rPr lang="pt-BR" sz="1200" b="1" dirty="0" smtClean="0">
                <a:solidFill>
                  <a:schemeClr val="accent6">
                    <a:lumMod val="50000"/>
                  </a:schemeClr>
                </a:solidFill>
              </a:rPr>
              <a:t>Evolução funcional 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, temos um </a:t>
            </a:r>
            <a:r>
              <a:rPr lang="pt-BR" sz="1200" dirty="0" err="1" smtClean="0">
                <a:solidFill>
                  <a:schemeClr val="accent6">
                    <a:lumMod val="50000"/>
                  </a:schemeClr>
                </a:solidFill>
              </a:rPr>
              <a:t>backlog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 nas áreas de sugestões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de melhorias que dificilmente conseguimos atacar.</a:t>
            </a:r>
            <a:endParaRPr lang="pt-BR" sz="12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defTabSz="457200">
              <a:buFont typeface="Wingdings" panose="05000000000000000000" pitchFamily="2" charset="2"/>
              <a:buNone/>
            </a:pPr>
            <a:r>
              <a:rPr lang="pt-BR" sz="1200" b="1" dirty="0" smtClean="0">
                <a:solidFill>
                  <a:schemeClr val="accent6">
                    <a:lumMod val="50000"/>
                  </a:schemeClr>
                </a:solidFill>
              </a:rPr>
              <a:t>Tendências e conceitos</a:t>
            </a:r>
            <a:r>
              <a:rPr lang="pt-BR" sz="1200" dirty="0" smtClean="0">
                <a:solidFill>
                  <a:schemeClr val="accent6">
                    <a:lumMod val="50000"/>
                  </a:schemeClr>
                </a:solidFill>
              </a:rPr>
              <a:t>, os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bancos estão avançados com a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modernida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do relacionamento com seus clientes, com autoatendimento, ate para reduzir custo de atendimento e tempo dos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cleitnes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 nas agencias, podemos trazer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ested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cases para o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backoffice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e evoluir os conceitos de </a:t>
            </a:r>
            <a:r>
              <a:rPr lang="pt-BR" sz="1200" baseline="0" dirty="0" err="1" smtClean="0">
                <a:solidFill>
                  <a:schemeClr val="accent6">
                    <a:lumMod val="50000"/>
                  </a:schemeClr>
                </a:solidFill>
              </a:rPr>
              <a:t>autoatencimento</a:t>
            </a:r>
            <a:r>
              <a:rPr lang="pt-BR" sz="1200" baseline="0" dirty="0" smtClean="0">
                <a:solidFill>
                  <a:schemeClr val="accent6">
                    <a:lumMod val="50000"/>
                  </a:schemeClr>
                </a:solidFill>
              </a:rPr>
              <a:t> em CRM, pedidos, financeiro, geração de boletos atualizados.</a:t>
            </a:r>
          </a:p>
          <a:p>
            <a:pPr marL="0" indent="0" defTabSz="457200">
              <a:buFont typeface="Wingdings" panose="05000000000000000000" pitchFamily="2" charset="2"/>
              <a:buNone/>
            </a:pP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435630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Tivemos</a:t>
            </a:r>
            <a:r>
              <a:rPr lang="pt-BR" baseline="0" dirty="0" smtClean="0"/>
              <a:t> uma conversa com o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JAVIER MARBEC Gerente de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Servicios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Cono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</a:t>
            </a:r>
            <a:endParaRPr lang="pt-B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baseline="0" dirty="0" smtClean="0"/>
              <a:t>sobre como podemos ajuda-los e entendemos que para fomentar a conversão para a v12 será necessário uma forte </a:t>
            </a:r>
            <a:r>
              <a:rPr lang="pt-BR" baseline="0" dirty="0" err="1" smtClean="0"/>
              <a:t>forte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capacitacao</a:t>
            </a:r>
            <a:r>
              <a:rPr lang="pt-BR" baseline="0" dirty="0" smtClean="0"/>
              <a:t> dos canais para que eles tenham como absorver as demandas para conversão.</a:t>
            </a:r>
          </a:p>
          <a:p>
            <a:r>
              <a:rPr lang="pt-BR" baseline="0" dirty="0" err="1" smtClean="0"/>
              <a:t>Paises</a:t>
            </a:r>
            <a:r>
              <a:rPr lang="pt-BR" baseline="0" dirty="0" smtClean="0"/>
              <a:t> na v12 , Argentina México, EUA ,Chile e Colômbia  saiu também e Paraguai na 12.1.17 e Equador para agosto.</a:t>
            </a:r>
            <a:endParaRPr lang="pt-BR" baseline="0" dirty="0"/>
          </a:p>
          <a:p>
            <a:r>
              <a:rPr lang="pt-BR" baseline="0" dirty="0" err="1" smtClean="0"/>
              <a:t>Expanção</a:t>
            </a:r>
            <a:r>
              <a:rPr lang="pt-BR" baseline="0" dirty="0" smtClean="0"/>
              <a:t> 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 que são localizações que temos poucos clientes e não sabemos que tão abrangente é o produto, até porque os clientes abrem poucos tickets de legislação por exemplo</a:t>
            </a:r>
            <a:endParaRPr lang="pt-BR" baseline="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10652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Tivemos</a:t>
            </a:r>
            <a:r>
              <a:rPr lang="pt-BR" baseline="0" dirty="0" smtClean="0"/>
              <a:t> uma conversa com o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JAVIER MARBEC Gerente de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Servicios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Cono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</a:t>
            </a:r>
            <a:endParaRPr lang="pt-B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baseline="0" dirty="0" smtClean="0"/>
              <a:t>sobre como podemos ajuda-los e entendemos que para fomentar a conversão para a v12 será necessário uma forte </a:t>
            </a:r>
            <a:r>
              <a:rPr lang="pt-BR" baseline="0" dirty="0" err="1" smtClean="0"/>
              <a:t>forte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capacitacao</a:t>
            </a:r>
            <a:r>
              <a:rPr lang="pt-BR" baseline="0" dirty="0" smtClean="0"/>
              <a:t> dos canais para que eles tenham como absorver as demandas para conversão.</a:t>
            </a:r>
          </a:p>
          <a:p>
            <a:r>
              <a:rPr lang="pt-BR" baseline="0" dirty="0" err="1" smtClean="0"/>
              <a:t>Paises</a:t>
            </a:r>
            <a:r>
              <a:rPr lang="pt-BR" baseline="0" dirty="0" smtClean="0"/>
              <a:t> na v12 , Argentina México, EUA ,Chile e Colômbia  saiu também e Paraguai na 12.1.17 e Equador para agosto.</a:t>
            </a:r>
            <a:endParaRPr lang="pt-BR" baseline="0" dirty="0"/>
          </a:p>
          <a:p>
            <a:r>
              <a:rPr lang="pt-BR" baseline="0" dirty="0" err="1" smtClean="0"/>
              <a:t>Expanção</a:t>
            </a:r>
            <a:r>
              <a:rPr lang="pt-BR" baseline="0" dirty="0" smtClean="0"/>
              <a:t> 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 que são localizações que temos poucos clientes e não sabemos que tão abrangente é o produto, até porque os clientes abrem poucos tickets de legislação por exemplo</a:t>
            </a:r>
            <a:endParaRPr lang="pt-BR" baseline="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941224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Tivemos</a:t>
            </a:r>
            <a:r>
              <a:rPr lang="pt-BR" baseline="0" dirty="0" smtClean="0"/>
              <a:t> uma conversa com o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JAVIER MARBEC Gerente de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Servicios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Cono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</a:t>
            </a:r>
            <a:endParaRPr lang="pt-B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baseline="0" dirty="0" smtClean="0"/>
              <a:t>sobre como podemos ajuda-los e entendemos que para fomentar a conversão para a v12 será necessário uma forte </a:t>
            </a:r>
            <a:r>
              <a:rPr lang="pt-BR" baseline="0" dirty="0" err="1" smtClean="0"/>
              <a:t>forte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capacitacao</a:t>
            </a:r>
            <a:r>
              <a:rPr lang="pt-BR" baseline="0" dirty="0" smtClean="0"/>
              <a:t> dos canais para que eles tenham como absorver as demandas para conversão.</a:t>
            </a:r>
          </a:p>
          <a:p>
            <a:r>
              <a:rPr lang="pt-BR" baseline="0" dirty="0" err="1" smtClean="0"/>
              <a:t>Paises</a:t>
            </a:r>
            <a:r>
              <a:rPr lang="pt-BR" baseline="0" dirty="0" smtClean="0"/>
              <a:t> na v12 , Argentina México, EUA ,Chile e Colômbia  saiu também e Paraguai na 12.1.17 e Equador para agosto.</a:t>
            </a:r>
            <a:endParaRPr lang="pt-BR" baseline="0" dirty="0"/>
          </a:p>
          <a:p>
            <a:r>
              <a:rPr lang="pt-BR" baseline="0" dirty="0" err="1" smtClean="0"/>
              <a:t>Expanção</a:t>
            </a:r>
            <a:r>
              <a:rPr lang="pt-BR" baseline="0" dirty="0" smtClean="0"/>
              <a:t> 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 que são localizações que temos poucos clientes e não sabemos que tão abrangente é o produto, até porque os clientes abrem poucos tickets de legislação por exemplo</a:t>
            </a:r>
            <a:endParaRPr lang="pt-BR" baseline="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881511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Tivemos</a:t>
            </a:r>
            <a:r>
              <a:rPr lang="pt-BR" baseline="0" dirty="0" smtClean="0"/>
              <a:t> uma conversa com o 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JAVIER MARBEC Gerente de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Servicios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Cono</a:t>
            </a:r>
            <a:r>
              <a:rPr lang="pt-B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t-BR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Sur</a:t>
            </a:r>
            <a:endParaRPr lang="pt-BR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BR" baseline="0" dirty="0" smtClean="0"/>
              <a:t>sobre como podemos ajuda-los e entendemos que para fomentar a conversão para a v12 será necessário uma forte </a:t>
            </a:r>
            <a:r>
              <a:rPr lang="pt-BR" baseline="0" dirty="0" err="1" smtClean="0"/>
              <a:t>forte</a:t>
            </a:r>
            <a:r>
              <a:rPr lang="pt-BR" baseline="0" dirty="0" smtClean="0"/>
              <a:t> </a:t>
            </a:r>
            <a:r>
              <a:rPr lang="pt-BR" baseline="0" dirty="0" err="1" smtClean="0"/>
              <a:t>capacitacao</a:t>
            </a:r>
            <a:r>
              <a:rPr lang="pt-BR" baseline="0" dirty="0" smtClean="0"/>
              <a:t> dos canais para que eles tenham como absorver as demandas para conversão.</a:t>
            </a:r>
          </a:p>
          <a:p>
            <a:r>
              <a:rPr lang="pt-BR" baseline="0" dirty="0" err="1" smtClean="0"/>
              <a:t>Paises</a:t>
            </a:r>
            <a:r>
              <a:rPr lang="pt-BR" baseline="0" dirty="0" smtClean="0"/>
              <a:t> na v12 , Argentina México, EUA ,Chile e Colômbia  saiu também e Paraguai na 12.1.17 e Equador para agosto.</a:t>
            </a:r>
            <a:endParaRPr lang="pt-BR" baseline="0" dirty="0"/>
          </a:p>
          <a:p>
            <a:r>
              <a:rPr lang="pt-BR" baseline="0" dirty="0" err="1" smtClean="0"/>
              <a:t>Expanção</a:t>
            </a:r>
            <a:r>
              <a:rPr lang="pt-BR" baseline="0" dirty="0" smtClean="0"/>
              <a:t> 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é que são localizações que temos poucos clientes e não sabemos que tão abrangente é o produto, até porque os clientes abrem poucos tickets de legislação por exemplo</a:t>
            </a:r>
            <a:endParaRPr lang="pt-BR" baseline="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96830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0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4.emf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2.png"/></Relationships>
</file>

<file path=ppt/slideLayouts/_rels/slideLayout5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4.emf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2.png"/></Relationships>
</file>

<file path=ppt/slideLayouts/_rels/slideLayout5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4.emf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2.png"/></Relationships>
</file>

<file path=ppt/slideLayouts/_rels/slideLayout5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4.emf"/><Relationship Id="rId3" Type="http://schemas.openxmlformats.org/officeDocument/2006/relationships/image" Target="../media/image19.png"/><Relationship Id="rId7" Type="http://schemas.openxmlformats.org/officeDocument/2006/relationships/image" Target="../media/image21.png"/><Relationship Id="rId12" Type="http://schemas.microsoft.com/office/2007/relationships/hdphoto" Target="../media/hdphoto5.wdp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3.png"/><Relationship Id="rId5" Type="http://schemas.openxmlformats.org/officeDocument/2006/relationships/image" Target="../media/image20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2.png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27.png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4.xml"/><Relationship Id="rId4" Type="http://schemas.openxmlformats.org/officeDocument/2006/relationships/image" Target="../media/image28.png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4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37.png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1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40.jpg"/><Relationship Id="rId1" Type="http://schemas.openxmlformats.org/officeDocument/2006/relationships/slideMaster" Target="../slideMasters/slideMaster1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 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1" y="1842298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0" y="2542564"/>
            <a:ext cx="8288931" cy="518113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-121920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255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7CDB50-8774-184B-A66B-D0F244FA425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"/>
                <a:cs typeface="Arial Narrow"/>
              </a:rPr>
              <a:pPr marL="0" marR="0" lvl="0" indent="0" algn="ctr" defTabSz="72553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ea typeface="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4213080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19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032848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apresentação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807783"/>
            <a:ext cx="11324234" cy="615320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r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DO AUTOR – MÊS / AAAA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45397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- CONFIDENCIAL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apresentação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807783"/>
            <a:ext cx="11324234" cy="615320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r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DO AUTOR – MÊS / AAAA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72497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- INTERNO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9644" y="7084145"/>
            <a:ext cx="3317537" cy="133189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40880"/>
            <a:ext cx="2103120" cy="210312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4" hasCustomPrompt="1"/>
          </p:nvPr>
        </p:nvSpPr>
        <p:spPr>
          <a:xfrm>
            <a:off x="1860129" y="1744394"/>
            <a:ext cx="12457383" cy="3404381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marR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lang="pt-BR" sz="7200" b="1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marL="0" marR="0" lvl="0" indent="0" algn="ct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de </a:t>
            </a:r>
            <a:r>
              <a:rPr lang="en-US" dirty="0" err="1" smtClean="0"/>
              <a:t>sua</a:t>
            </a:r>
            <a:r>
              <a:rPr lang="en-US" dirty="0" smtClean="0"/>
              <a:t> </a:t>
            </a:r>
            <a:r>
              <a:rPr lang="en-US" dirty="0" err="1" smtClean="0"/>
              <a:t>apresentação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852947" y="5807783"/>
            <a:ext cx="11324234" cy="615320"/>
          </a:xfrm>
          <a:prstGeom prst="rect">
            <a:avLst/>
          </a:prstGeom>
        </p:spPr>
        <p:txBody>
          <a:bodyPr lIns="91382" tIns="45691" rIns="91382" bIns="45691" anchor="ctr"/>
          <a:lstStyle>
            <a:lvl1pPr algn="r">
              <a:defRPr sz="2100" b="1" baseline="0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DO AUTOR – MÊS / AAAA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8055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parata 04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9"/>
          <p:cNvSpPr>
            <a:spLocks noGrp="1"/>
          </p:cNvSpPr>
          <p:nvPr>
            <p:ph type="pic" sz="quarter" idx="16" hasCustomPrompt="1"/>
          </p:nvPr>
        </p:nvSpPr>
        <p:spPr>
          <a:xfrm>
            <a:off x="4741468" y="2898325"/>
            <a:ext cx="1489730" cy="1489732"/>
          </a:xfrm>
          <a:prstGeom prst="rect">
            <a:avLst/>
          </a:prstGeom>
        </p:spPr>
        <p:txBody>
          <a:bodyPr vert="horz" lIns="91382" tIns="45691" rIns="91382" bIns="45691" anchor="ctr"/>
          <a:lstStyle>
            <a:lvl1pPr marL="0" indent="0" algn="ctr">
              <a:buNone/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um </a:t>
            </a:r>
            <a:r>
              <a:rPr lang="en-US" dirty="0" err="1" smtClean="0"/>
              <a:t>ícone</a:t>
            </a:r>
            <a:r>
              <a:rPr lang="en-US" dirty="0" smtClean="0"/>
              <a:t> da </a:t>
            </a:r>
            <a:r>
              <a:rPr lang="en-US" dirty="0" err="1" smtClean="0"/>
              <a:t>biblioteca</a:t>
            </a:r>
            <a:r>
              <a:rPr lang="en-US" dirty="0" smtClean="0"/>
              <a:t> TOTVS, </a:t>
            </a:r>
            <a:endParaRPr lang="en-US" dirty="0"/>
          </a:p>
        </p:txBody>
      </p:sp>
      <p:pic>
        <p:nvPicPr>
          <p:cNvPr id="10" name="Picture 9" descr="totvs_negativ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9477" y="233502"/>
            <a:ext cx="1571130" cy="462096"/>
          </a:xfrm>
          <a:prstGeom prst="rect">
            <a:avLst/>
          </a:prstGeom>
        </p:spPr>
      </p:pic>
      <p:sp>
        <p:nvSpPr>
          <p:cNvPr id="7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567765" y="3264151"/>
            <a:ext cx="9066221" cy="2981904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indent="0" algn="l" rtl="0">
              <a:buNone/>
              <a:defRPr lang="pt-BR" sz="6000" b="0" i="0" u="none" strike="noStrike" baseline="0" smtClean="0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err="1" smtClean="0"/>
              <a:t>Insira</a:t>
            </a:r>
            <a:r>
              <a:rPr lang="en-US" dirty="0" smtClean="0"/>
              <a:t> </a:t>
            </a:r>
            <a:r>
              <a:rPr lang="en-US" dirty="0" err="1" smtClean="0"/>
              <a:t>aqui</a:t>
            </a:r>
            <a:r>
              <a:rPr lang="en-US" dirty="0" smtClean="0"/>
              <a:t> o </a:t>
            </a:r>
            <a:r>
              <a:rPr lang="en-US" dirty="0" err="1" smtClean="0"/>
              <a:t>título</a:t>
            </a:r>
            <a:r>
              <a:rPr lang="en-US" dirty="0" smtClean="0"/>
              <a:t> do </a:t>
            </a:r>
            <a:r>
              <a:rPr lang="en-US" dirty="0" err="1" smtClean="0"/>
              <a:t>capítulo</a:t>
            </a:r>
            <a:r>
              <a:rPr lang="en-US" dirty="0" smtClean="0"/>
              <a:t> (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ultrapasse</a:t>
            </a:r>
            <a:r>
              <a:rPr lang="en-US" dirty="0" smtClean="0"/>
              <a:t> o </a:t>
            </a:r>
            <a:r>
              <a:rPr lang="en-US" dirty="0" err="1" smtClean="0"/>
              <a:t>limite</a:t>
            </a:r>
            <a:r>
              <a:rPr lang="en-US" dirty="0" smtClean="0"/>
              <a:t> de 3 </a:t>
            </a:r>
            <a:r>
              <a:rPr lang="en-US" dirty="0" err="1" smtClean="0"/>
              <a:t>linhas</a:t>
            </a:r>
            <a:r>
              <a:rPr lang="en-US" dirty="0" smtClean="0"/>
              <a:t>)</a:t>
            </a:r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>
          <a:xfrm>
            <a:off x="-121920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A7CDB50-8774-184B-A66B-D0F244FA425D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890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racapa">
    <p:bg>
      <p:bgPr>
        <a:blipFill rotWithShape="1">
          <a:blip r:embed="rId2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OTVS_po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8979" y="2246742"/>
            <a:ext cx="3875068" cy="1555730"/>
          </a:xfrm>
          <a:prstGeom prst="rect">
            <a:avLst/>
          </a:prstGeom>
        </p:spPr>
      </p:pic>
      <p:pic>
        <p:nvPicPr>
          <p:cNvPr id="4" name="Picture 3" descr="icone_face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4487409"/>
            <a:ext cx="438225" cy="438225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4" hasCustomPrompt="1"/>
          </p:nvPr>
        </p:nvSpPr>
        <p:spPr>
          <a:xfrm>
            <a:off x="2700317" y="458900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/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5367939"/>
            <a:ext cx="438225" cy="438225"/>
          </a:xfrm>
          <a:prstGeom prst="rect">
            <a:avLst/>
          </a:prstGeom>
        </p:spPr>
      </p:pic>
      <p:sp>
        <p:nvSpPr>
          <p:cNvPr id="14" name="Content Placeholder 2"/>
          <p:cNvSpPr>
            <a:spLocks noGrp="1"/>
          </p:cNvSpPr>
          <p:nvPr>
            <p:ph idx="15" hasCustomPrompt="1"/>
          </p:nvPr>
        </p:nvSpPr>
        <p:spPr>
          <a:xfrm>
            <a:off x="2700317" y="5469537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@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6248468"/>
            <a:ext cx="438225" cy="438225"/>
          </a:xfrm>
          <a:prstGeom prst="rect">
            <a:avLst/>
          </a:prstGeom>
        </p:spPr>
      </p:pic>
      <p:sp>
        <p:nvSpPr>
          <p:cNvPr id="17" name="Content Placeholder 2"/>
          <p:cNvSpPr>
            <a:spLocks noGrp="1"/>
          </p:cNvSpPr>
          <p:nvPr>
            <p:ph idx="16" hasCustomPrompt="1"/>
          </p:nvPr>
        </p:nvSpPr>
        <p:spPr>
          <a:xfrm>
            <a:off x="2700317" y="6350066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blog.totvs.com</a:t>
            </a:r>
            <a:endParaRPr lang="en-US" dirty="0" smtClean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7123" y="7145930"/>
            <a:ext cx="438225" cy="438225"/>
          </a:xfrm>
          <a:prstGeom prst="rect">
            <a:avLst/>
          </a:prstGeom>
        </p:spPr>
      </p:pic>
      <p:sp>
        <p:nvSpPr>
          <p:cNvPr id="19" name="Content Placeholder 2"/>
          <p:cNvSpPr>
            <a:spLocks noGrp="1"/>
          </p:cNvSpPr>
          <p:nvPr>
            <p:ph idx="17" hasCustomPrompt="1"/>
          </p:nvPr>
        </p:nvSpPr>
        <p:spPr>
          <a:xfrm>
            <a:off x="2700317" y="724752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company/</a:t>
            </a:r>
            <a:r>
              <a:rPr lang="en-US" dirty="0" err="1" smtClean="0"/>
              <a:t>totvs</a:t>
            </a:r>
            <a:endParaRPr lang="en-US" dirty="0" smtClean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9398000" y="4372077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Nome </a:t>
            </a:r>
            <a:r>
              <a:rPr lang="en-US" dirty="0" err="1" smtClean="0"/>
              <a:t>Sobrenome</a:t>
            </a:r>
            <a:endParaRPr lang="en-US" dirty="0" smtClean="0"/>
          </a:p>
        </p:txBody>
      </p:sp>
      <p:sp>
        <p:nvSpPr>
          <p:cNvPr id="24" name="Content Placeholder 2"/>
          <p:cNvSpPr>
            <a:spLocks noGrp="1"/>
          </p:cNvSpPr>
          <p:nvPr>
            <p:ph idx="18" hasCustomPrompt="1"/>
          </p:nvPr>
        </p:nvSpPr>
        <p:spPr>
          <a:xfrm>
            <a:off x="9398000" y="6163733"/>
            <a:ext cx="6104405" cy="897467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err="1" smtClean="0"/>
              <a:t>Nome.sobrenome@totvs.com.br</a:t>
            </a:r>
            <a:endParaRPr lang="en-US" dirty="0" smtClean="0"/>
          </a:p>
          <a:p>
            <a:pPr lvl="0"/>
            <a:endParaRPr lang="en-US" dirty="0" smtClean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9" hasCustomPrompt="1"/>
          </p:nvPr>
        </p:nvSpPr>
        <p:spPr>
          <a:xfrm>
            <a:off x="9398000" y="7777304"/>
            <a:ext cx="6104405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r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600" b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Obrigado ;)</a:t>
            </a:r>
          </a:p>
        </p:txBody>
      </p:sp>
      <p:pic>
        <p:nvPicPr>
          <p:cNvPr id="26" name="Picture 7"/>
          <p:cNvPicPr>
            <a:picLocks noChangeAspect="1"/>
          </p:cNvPicPr>
          <p:nvPr userDrawn="1"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3795843" y="2246742"/>
            <a:ext cx="1706562" cy="170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Content Placeholder 2"/>
          <p:cNvSpPr>
            <a:spLocks noGrp="1"/>
          </p:cNvSpPr>
          <p:nvPr>
            <p:ph idx="22" hasCustomPrompt="1"/>
          </p:nvPr>
        </p:nvSpPr>
        <p:spPr>
          <a:xfrm>
            <a:off x="9398000" y="5257793"/>
            <a:ext cx="6104405" cy="397941"/>
          </a:xfrm>
          <a:prstGeom prst="rect">
            <a:avLst/>
          </a:prstGeom>
        </p:spPr>
        <p:txBody>
          <a:bodyPr lIns="91382" tIns="45691" rIns="91382" bIns="45691"/>
          <a:lstStyle>
            <a:lvl1pPr marL="0" marR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i="0" baseline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  <a:p>
            <a:pPr marL="0" marR="0" lvl="0" indent="0" algn="r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+55 (00) 0000-0000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7123" y="7992920"/>
            <a:ext cx="438225" cy="438225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23" hasCustomPrompt="1"/>
          </p:nvPr>
        </p:nvSpPr>
        <p:spPr>
          <a:xfrm>
            <a:off x="2700317" y="8094518"/>
            <a:ext cx="3875068" cy="438225"/>
          </a:xfrm>
          <a:prstGeom prst="rect">
            <a:avLst/>
          </a:prstGeom>
        </p:spPr>
        <p:txBody>
          <a:bodyPr lIns="91382" tIns="45691" rIns="91382" bIns="45691" anchor="ctr" anchorCtr="0"/>
          <a:lstStyle>
            <a:lvl1pPr marL="0" indent="0" algn="l" rtl="0">
              <a:spcBef>
                <a:spcPts val="52"/>
              </a:spcBef>
              <a:spcAft>
                <a:spcPts val="600"/>
              </a:spcAft>
              <a:buFont typeface="+mj-lt"/>
              <a:buNone/>
              <a:defRPr lang="en-US" sz="4400" b="0" i="0" u="none" strike="noStrike" baseline="30000" smtClean="0">
                <a:solidFill>
                  <a:srgbClr val="FFFFFF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err="1" smtClean="0"/>
              <a:t>fluig.com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34752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OTVS_po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447" y="378639"/>
            <a:ext cx="1324878" cy="531567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5129212" y="378639"/>
            <a:ext cx="10518637" cy="558800"/>
          </a:xfrm>
          <a:prstGeom prst="rect">
            <a:avLst/>
          </a:prstGeom>
        </p:spPr>
        <p:txBody>
          <a:bodyPr anchor="t"/>
          <a:lstStyle>
            <a:lvl1pPr algn="r">
              <a:defRPr sz="3200" b="1">
                <a:solidFill>
                  <a:srgbClr val="4A5C61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01800" y="1175133"/>
            <a:ext cx="3694331" cy="85301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29211" y="2090861"/>
            <a:ext cx="10518637" cy="6658652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177925" indent="-452438">
              <a:buSzPct val="100000"/>
              <a:buFont typeface="Arial"/>
              <a:buChar char="•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812925" indent="-361950">
              <a:buSzPct val="70000"/>
              <a:buFont typeface="Courier New"/>
              <a:buChar char="o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538413" indent="-361950">
              <a:buSzPct val="100000"/>
              <a:buFont typeface="Lucida Grande"/>
              <a:buChar char="–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3366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Índic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8124840" y="3244663"/>
            <a:ext cx="5828227" cy="3012427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742950" marR="0" indent="-74295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AutoNum type="arabicPeriod"/>
              <a:tabLst/>
              <a:defRPr sz="3600" b="0" baseline="0">
                <a:solidFill>
                  <a:srgbClr val="00739C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7" indent="0">
              <a:buNone/>
              <a:defRPr sz="2500" b="1"/>
            </a:lvl5pPr>
            <a:lvl6pPr marL="3625369" indent="0">
              <a:buNone/>
              <a:defRPr sz="2500" b="1"/>
            </a:lvl6pPr>
            <a:lvl7pPr marL="4350443" indent="0">
              <a:buNone/>
              <a:defRPr sz="2500" b="1"/>
            </a:lvl7pPr>
            <a:lvl8pPr marL="5075520" indent="0">
              <a:buNone/>
              <a:defRPr sz="2500" b="1"/>
            </a:lvl8pPr>
            <a:lvl9pPr marL="5800589" indent="0">
              <a:buNone/>
              <a:defRPr sz="2500" b="1"/>
            </a:lvl9pPr>
          </a:lstStyle>
          <a:p>
            <a:pPr lvl="0"/>
            <a:r>
              <a:rPr lang="en-US" dirty="0" smtClean="0"/>
              <a:t>Item 1</a:t>
            </a:r>
          </a:p>
          <a:p>
            <a:pPr lvl="0"/>
            <a:r>
              <a:rPr lang="en-US" dirty="0" smtClean="0"/>
              <a:t>Item 2</a:t>
            </a:r>
          </a:p>
          <a:p>
            <a:pPr lvl="0"/>
            <a:r>
              <a:rPr lang="en-US" dirty="0" smtClean="0"/>
              <a:t>Item 3</a:t>
            </a:r>
          </a:p>
          <a:p>
            <a:pPr lvl="0"/>
            <a:r>
              <a:rPr lang="en-US" dirty="0" smtClean="0"/>
              <a:t>Item 4</a:t>
            </a:r>
          </a:p>
          <a:p>
            <a:pPr lvl="0"/>
            <a:r>
              <a:rPr lang="en-US" dirty="0" smtClean="0"/>
              <a:t>Item 5</a:t>
            </a:r>
          </a:p>
          <a:p>
            <a:pPr lvl="0"/>
            <a:endParaRPr lang="en-US" dirty="0" smtClean="0"/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sp>
        <p:nvSpPr>
          <p:cNvPr id="13" name="Text Placeholder 10"/>
          <p:cNvSpPr>
            <a:spLocks noGrp="1"/>
          </p:cNvSpPr>
          <p:nvPr>
            <p:ph type="body" idx="15" hasCustomPrompt="1"/>
          </p:nvPr>
        </p:nvSpPr>
        <p:spPr>
          <a:xfrm>
            <a:off x="1022317" y="56927"/>
            <a:ext cx="3280544" cy="711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rgbClr val="5CACB6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ÍNDICE</a:t>
            </a:r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1022319" y="848009"/>
            <a:ext cx="14951107" cy="0"/>
            <a:chOff x="1022319" y="848009"/>
            <a:chExt cx="14951107" cy="0"/>
          </a:xfrm>
        </p:grpSpPr>
        <p:cxnSp>
          <p:nvCxnSpPr>
            <p:cNvPr id="12" name="Straight Connector 11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-121920" y="8718550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CA7CDB50-8774-184B-A66B-D0F244FA425D}" type="slidenum">
              <a:rPr lang="en-US" smtClean="0"/>
              <a:pPr>
                <a:defRPr/>
              </a:pPr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5384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údo 02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7310731" y="1842300"/>
            <a:ext cx="8288931" cy="51978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3000" b="0">
                <a:solidFill>
                  <a:srgbClr val="297BB5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6" indent="0">
              <a:buNone/>
              <a:defRPr sz="2500" b="1"/>
            </a:lvl5pPr>
            <a:lvl6pPr marL="3625368" indent="0">
              <a:buNone/>
              <a:defRPr sz="2500" b="1"/>
            </a:lvl6pPr>
            <a:lvl7pPr marL="4350442" indent="0">
              <a:buNone/>
              <a:defRPr sz="2500" b="1"/>
            </a:lvl7pPr>
            <a:lvl8pPr marL="5075519" indent="0">
              <a:buNone/>
              <a:defRPr sz="2500" b="1"/>
            </a:lvl8pPr>
            <a:lvl9pPr marL="5800588" indent="0">
              <a:buNone/>
              <a:defRPr sz="2500" b="1"/>
            </a:lvl9pPr>
          </a:lstStyle>
          <a:p>
            <a:pPr lvl="0"/>
            <a:r>
              <a:rPr lang="en-US" dirty="0" smtClean="0"/>
              <a:t>SUBTÍTULO</a:t>
            </a:r>
          </a:p>
        </p:txBody>
      </p:sp>
      <p:pic>
        <p:nvPicPr>
          <p:cNvPr id="9" name="Picture 8" descr="TOTVS_cmyk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2298" y="108419"/>
            <a:ext cx="1681128" cy="674282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1022320" y="848009"/>
            <a:ext cx="14951107" cy="0"/>
            <a:chOff x="1022319" y="848009"/>
            <a:chExt cx="14951107" cy="0"/>
          </a:xfrm>
        </p:grpSpPr>
        <p:cxnSp>
          <p:nvCxnSpPr>
            <p:cNvPr id="3" name="Straight Connector 2"/>
            <p:cNvCxnSpPr/>
            <p:nvPr userDrawn="1"/>
          </p:nvCxnSpPr>
          <p:spPr>
            <a:xfrm flipV="1">
              <a:off x="1022319" y="848009"/>
              <a:ext cx="14951107" cy="0"/>
            </a:xfrm>
            <a:prstGeom prst="line">
              <a:avLst/>
            </a:prstGeom>
            <a:ln w="9525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 userDrawn="1"/>
          </p:nvCxnSpPr>
          <p:spPr>
            <a:xfrm>
              <a:off x="1022319" y="848009"/>
              <a:ext cx="4503635" cy="0"/>
            </a:xfrm>
            <a:prstGeom prst="line">
              <a:avLst/>
            </a:prstGeom>
            <a:ln w="38100" cmpd="sng">
              <a:solidFill>
                <a:srgbClr val="5BB3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7310730" y="2542566"/>
            <a:ext cx="8288931" cy="5181133"/>
          </a:xfrm>
          <a:prstGeom prst="rect">
            <a:avLst/>
          </a:prstGeom>
        </p:spPr>
        <p:txBody>
          <a:bodyPr lIns="91382" tIns="45691" rIns="91382" bIns="45691"/>
          <a:lstStyle>
            <a:lvl1pPr marL="0" indent="0">
              <a:spcBef>
                <a:spcPts val="52"/>
              </a:spcBef>
              <a:spcAft>
                <a:spcPts val="600"/>
              </a:spcAft>
              <a:buFont typeface="+mj-lt"/>
              <a:buNone/>
              <a:defRPr sz="22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1239057" indent="-514027">
              <a:buSzPct val="10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964088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2689120" indent="-514027">
              <a:buSzPct val="70000"/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3414149" indent="-514027">
              <a:buFont typeface="+mj-lt"/>
              <a:buAutoNum type="arabicPeriod"/>
              <a:defRPr sz="2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  <a:p>
            <a:pPr lvl="0"/>
            <a:r>
              <a:rPr lang="en-US" dirty="0" smtClean="0"/>
              <a:t>txt</a:t>
            </a:r>
          </a:p>
        </p:txBody>
      </p:sp>
      <p:sp>
        <p:nvSpPr>
          <p:cNvPr id="16" name="Text Placeholder 2"/>
          <p:cNvSpPr>
            <a:spLocks noGrp="1"/>
          </p:cNvSpPr>
          <p:nvPr>
            <p:ph type="body" idx="15" hasCustomPrompt="1"/>
          </p:nvPr>
        </p:nvSpPr>
        <p:spPr>
          <a:xfrm>
            <a:off x="1022318" y="56929"/>
            <a:ext cx="13269981" cy="711141"/>
          </a:xfrm>
          <a:prstGeom prst="rect">
            <a:avLst/>
          </a:prstGeom>
        </p:spPr>
        <p:txBody>
          <a:bodyPr lIns="91382" tIns="45691" rIns="91382" bIns="45691" anchor="t"/>
          <a:lstStyle>
            <a:lvl1pPr marL="0" marR="0" indent="0" algn="l" defTabSz="725032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 sz="4000" b="0">
                <a:solidFill>
                  <a:srgbClr val="5BB3CA"/>
                </a:solidFill>
                <a:latin typeface="Arial Narrow"/>
                <a:cs typeface="Arial Narrow"/>
              </a:defRPr>
            </a:lvl1pPr>
            <a:lvl2pPr marL="725076" indent="0">
              <a:buNone/>
              <a:defRPr sz="3200" b="1"/>
            </a:lvl2pPr>
            <a:lvl3pPr marL="1450147" indent="0">
              <a:buNone/>
              <a:defRPr sz="2800" b="1"/>
            </a:lvl3pPr>
            <a:lvl4pPr marL="2175221" indent="0">
              <a:buNone/>
              <a:defRPr sz="2500" b="1"/>
            </a:lvl4pPr>
            <a:lvl5pPr marL="2900296" indent="0">
              <a:buNone/>
              <a:defRPr sz="2500" b="1"/>
            </a:lvl5pPr>
            <a:lvl6pPr marL="3625368" indent="0">
              <a:buNone/>
              <a:defRPr sz="2500" b="1"/>
            </a:lvl6pPr>
            <a:lvl7pPr marL="4350442" indent="0">
              <a:buNone/>
              <a:defRPr sz="2500" b="1"/>
            </a:lvl7pPr>
            <a:lvl8pPr marL="5075519" indent="0">
              <a:buNone/>
              <a:defRPr sz="2500" b="1"/>
            </a:lvl8pPr>
            <a:lvl9pPr marL="5800588" indent="0">
              <a:buNone/>
              <a:defRPr sz="2500" b="1"/>
            </a:lvl9pPr>
          </a:lstStyle>
          <a:p>
            <a:pPr lvl="0"/>
            <a:r>
              <a:rPr lang="en-US" dirty="0" smtClean="0"/>
              <a:t>TÍTULO</a:t>
            </a:r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-121919" y="8718552"/>
            <a:ext cx="1259749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725531" rtl="0" eaLnBrk="1" latinLnBrk="0" hangingPunct="1">
              <a:defRPr sz="1800" kern="1200">
                <a:solidFill>
                  <a:srgbClr val="FFFFFF"/>
                </a:solidFill>
                <a:latin typeface="Arial Narrow"/>
                <a:ea typeface="+mn-ea"/>
                <a:cs typeface="Arial Narrow"/>
              </a:defRPr>
            </a:lvl1pPr>
            <a:lvl2pPr marL="72553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1061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76592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90212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627653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353184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07871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04245" algn="l" defTabSz="725531" rtl="0" eaLnBrk="1" latinLnBrk="0" hangingPunct="1">
              <a:defRPr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72553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7CDB50-8774-184B-A66B-D0F244FA425D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 Narrow"/>
                <a:ea typeface=""/>
                <a:cs typeface="Arial Narrow"/>
              </a:rPr>
              <a:pPr marL="0" marR="0" lvl="0" indent="0" algn="ctr" defTabSz="725531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‹nº›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 Narrow"/>
              <a:ea typeface="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285224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3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image" Target="../media/image15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7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6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51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image" Target="../media/image17.png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5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theme" Target="../theme/theme14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8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2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10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3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5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14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6157732" cy="9148808"/>
          </a:xfrm>
          <a:prstGeom prst="rect">
            <a:avLst/>
          </a:prstGeom>
          <a:solidFill>
            <a:srgbClr val="EF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FF0F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48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0"/>
          <a:stretch/>
        </p:blipFill>
        <p:spPr>
          <a:xfrm>
            <a:off x="10532961" y="0"/>
            <a:ext cx="5716687" cy="914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916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9" r:id="rId4"/>
    <p:sldLayoutId id="2147483770" r:id="rId5"/>
    <p:sldLayoutId id="2147483771" r:id="rId6"/>
    <p:sldLayoutId id="2147483772" r:id="rId7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  <p:sldLayoutId id="2147483773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6249646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  <p:sldLayoutId id="2147483763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  <p:sldLayoutId id="2147483774" r:id="rId5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6230836" cy="914400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VISÃO </a:t>
            </a:r>
            <a:r>
              <a:rPr lang="pt-BR" dirty="0" smtClean="0"/>
              <a:t>HEALTHCARE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PRESTADORES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Junho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8777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Cenário Hospitalar RM</a:t>
            </a:r>
            <a:br>
              <a:rPr lang="pt-BR" dirty="0" smtClean="0"/>
            </a:br>
            <a:r>
              <a:rPr lang="pt-BR" dirty="0" smtClean="0"/>
              <a:t>&amp; inputs para </a:t>
            </a:r>
            <a:br>
              <a:rPr lang="pt-BR" dirty="0" smtClean="0"/>
            </a:br>
            <a:r>
              <a:rPr lang="pt-BR" dirty="0" smtClean="0"/>
              <a:t>definição do </a:t>
            </a:r>
            <a:r>
              <a:rPr lang="pt-BR" dirty="0" err="1" smtClean="0"/>
              <a:t>Roadmap</a:t>
            </a:r>
            <a:endParaRPr lang="pt-BR" dirty="0"/>
          </a:p>
        </p:txBody>
      </p:sp>
      <p:sp>
        <p:nvSpPr>
          <p:cNvPr id="4" name="Content Placeholder 8"/>
          <p:cNvSpPr txBox="1">
            <a:spLocks/>
          </p:cNvSpPr>
          <p:nvPr/>
        </p:nvSpPr>
        <p:spPr>
          <a:xfrm>
            <a:off x="6524347" y="1101622"/>
            <a:ext cx="9367925" cy="69450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Clientes</a:t>
            </a:r>
            <a:r>
              <a:rPr lang="en-US" sz="2000" dirty="0" smtClean="0">
                <a:solidFill>
                  <a:srgbClr val="F59528"/>
                </a:solidFill>
              </a:rPr>
              <a:t> : </a:t>
            </a:r>
            <a:r>
              <a:rPr lang="en-US" sz="2000" dirty="0" err="1" smtClean="0"/>
              <a:t>Foco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finalização</a:t>
            </a:r>
            <a:r>
              <a:rPr lang="en-US" sz="2000" dirty="0" smtClean="0"/>
              <a:t>  da </a:t>
            </a:r>
            <a:r>
              <a:rPr lang="en-US" sz="2000" dirty="0" err="1" smtClean="0"/>
              <a:t>migração</a:t>
            </a:r>
            <a:r>
              <a:rPr lang="en-US" sz="2000" dirty="0" smtClean="0"/>
              <a:t>. A FRAME RM é </a:t>
            </a:r>
            <a:r>
              <a:rPr lang="en-US" sz="2000" dirty="0" err="1" smtClean="0"/>
              <a:t>consolidada</a:t>
            </a:r>
            <a:r>
              <a:rPr lang="en-US" sz="2000" dirty="0" smtClean="0"/>
              <a:t> e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clientes</a:t>
            </a:r>
            <a:r>
              <a:rPr lang="en-US" sz="2000" dirty="0" smtClean="0"/>
              <a:t> </a:t>
            </a:r>
            <a:r>
              <a:rPr lang="en-US" sz="2000" dirty="0" err="1" smtClean="0"/>
              <a:t>já</a:t>
            </a:r>
            <a:r>
              <a:rPr lang="en-US" sz="2000" dirty="0" smtClean="0"/>
              <a:t> </a:t>
            </a:r>
            <a:r>
              <a:rPr lang="en-US" sz="2000" dirty="0" err="1" smtClean="0"/>
              <a:t>conhecem</a:t>
            </a:r>
            <a:r>
              <a:rPr lang="en-US" sz="2000" dirty="0" smtClean="0"/>
              <a:t> e </a:t>
            </a:r>
            <a:r>
              <a:rPr lang="en-US" sz="2000" dirty="0" err="1" smtClean="0"/>
              <a:t>sabem</a:t>
            </a:r>
            <a:r>
              <a:rPr lang="en-US" sz="2000" dirty="0" smtClean="0"/>
              <a:t> o </a:t>
            </a:r>
            <a:r>
              <a:rPr lang="en-US" sz="2000" dirty="0" err="1" smtClean="0"/>
              <a:t>ganho</a:t>
            </a:r>
            <a:r>
              <a:rPr lang="en-US" sz="2000" dirty="0" smtClean="0"/>
              <a:t> com o </a:t>
            </a:r>
            <a:r>
              <a:rPr lang="en-US" sz="2000" dirty="0" err="1" smtClean="0"/>
              <a:t>uso</a:t>
            </a:r>
            <a:r>
              <a:rPr lang="en-US" sz="2000" dirty="0" smtClean="0"/>
              <a:t> da </a:t>
            </a:r>
            <a:r>
              <a:rPr lang="en-US" sz="2000" dirty="0" err="1" smtClean="0"/>
              <a:t>mesma</a:t>
            </a:r>
            <a:r>
              <a:rPr lang="en-US" sz="2000" dirty="0" smtClean="0"/>
              <a:t>. Este é o </a:t>
            </a:r>
            <a:r>
              <a:rPr lang="en-US" sz="2000" dirty="0" err="1" smtClean="0"/>
              <a:t>nosso</a:t>
            </a:r>
            <a:r>
              <a:rPr lang="en-US" sz="2000" dirty="0" smtClean="0"/>
              <a:t> </a:t>
            </a:r>
            <a:r>
              <a:rPr lang="en-US" sz="2000" dirty="0" err="1" smtClean="0"/>
              <a:t>foco</a:t>
            </a:r>
            <a:r>
              <a:rPr lang="en-US" sz="2000" dirty="0" smtClean="0"/>
              <a:t>. </a:t>
            </a:r>
            <a:r>
              <a:rPr lang="en-US" sz="2000" dirty="0" err="1" smtClean="0"/>
              <a:t>Temos</a:t>
            </a:r>
            <a:r>
              <a:rPr lang="en-US" sz="2000" dirty="0" smtClean="0"/>
              <a:t> 2 </a:t>
            </a:r>
            <a:r>
              <a:rPr lang="en-US" sz="2000" dirty="0" err="1" smtClean="0"/>
              <a:t>pessoas</a:t>
            </a:r>
            <a:r>
              <a:rPr lang="en-US" sz="2000" dirty="0" smtClean="0"/>
              <a:t> FULL time </a:t>
            </a:r>
            <a:r>
              <a:rPr lang="en-US" sz="2000" dirty="0" err="1" smtClean="0"/>
              <a:t>trabalhando</a:t>
            </a:r>
            <a:r>
              <a:rPr lang="en-US" sz="2000" dirty="0" smtClean="0"/>
              <a:t> </a:t>
            </a:r>
            <a:r>
              <a:rPr lang="en-US" sz="2000" dirty="0" err="1" smtClean="0"/>
              <a:t>nesta</a:t>
            </a:r>
            <a:r>
              <a:rPr lang="en-US" sz="2000" dirty="0" smtClean="0"/>
              <a:t> </a:t>
            </a:r>
            <a:r>
              <a:rPr lang="en-US" sz="2000" dirty="0" err="1" smtClean="0"/>
              <a:t>demanda</a:t>
            </a:r>
            <a:r>
              <a:rPr lang="en-US" sz="2000" dirty="0" smtClean="0"/>
              <a:t>.</a:t>
            </a:r>
          </a:p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Comercial</a:t>
            </a:r>
            <a:r>
              <a:rPr lang="en-US" sz="2000" dirty="0" smtClean="0">
                <a:solidFill>
                  <a:srgbClr val="F59528"/>
                </a:solidFill>
              </a:rPr>
              <a:t> e Mercado: </a:t>
            </a:r>
            <a:r>
              <a:rPr lang="en-US" sz="2000" dirty="0" err="1" smtClean="0"/>
              <a:t>Equipe</a:t>
            </a:r>
            <a:r>
              <a:rPr lang="en-US" sz="2000" dirty="0" smtClean="0"/>
              <a:t> </a:t>
            </a:r>
            <a:r>
              <a:rPr lang="en-US" sz="2000" dirty="0" err="1" smtClean="0"/>
              <a:t>Comercial</a:t>
            </a:r>
            <a:r>
              <a:rPr lang="en-US" sz="2000" dirty="0" smtClean="0"/>
              <a:t> e de Mercado </a:t>
            </a:r>
            <a:r>
              <a:rPr lang="en-US" sz="2000" dirty="0" err="1" smtClean="0"/>
              <a:t>hoje</a:t>
            </a:r>
            <a:r>
              <a:rPr lang="en-US" sz="2000" dirty="0" smtClean="0"/>
              <a:t> </a:t>
            </a:r>
            <a:r>
              <a:rPr lang="en-US" sz="2000" dirty="0" err="1" smtClean="0"/>
              <a:t>nos</a:t>
            </a:r>
            <a:r>
              <a:rPr lang="en-US" sz="2000" dirty="0" smtClean="0"/>
              <a:t> </a:t>
            </a:r>
            <a:r>
              <a:rPr lang="en-US" sz="2000" dirty="0" err="1" smtClean="0"/>
              <a:t>pressiona</a:t>
            </a:r>
            <a:r>
              <a:rPr lang="en-US" sz="2000" dirty="0" smtClean="0"/>
              <a:t> </a:t>
            </a:r>
            <a:r>
              <a:rPr lang="en-US" sz="2000" dirty="0" err="1" smtClean="0"/>
              <a:t>pouco</a:t>
            </a:r>
            <a:r>
              <a:rPr lang="en-US" sz="2000" dirty="0" smtClean="0"/>
              <a:t>. </a:t>
            </a:r>
            <a:r>
              <a:rPr lang="en-US" sz="2000" dirty="0" err="1" smtClean="0"/>
              <a:t>Também</a:t>
            </a:r>
            <a:r>
              <a:rPr lang="en-US" sz="2000" dirty="0" smtClean="0"/>
              <a:t> </a:t>
            </a:r>
            <a:r>
              <a:rPr lang="en-US" sz="2000" dirty="0" err="1" smtClean="0"/>
              <a:t>reconhecem</a:t>
            </a:r>
            <a:r>
              <a:rPr lang="en-US" sz="2000" dirty="0" smtClean="0"/>
              <a:t> o </a:t>
            </a:r>
            <a:r>
              <a:rPr lang="en-US" sz="2000" dirty="0" err="1" smtClean="0"/>
              <a:t>ganho</a:t>
            </a:r>
            <a:r>
              <a:rPr lang="en-US" sz="2000" dirty="0" smtClean="0"/>
              <a:t> com a </a:t>
            </a:r>
            <a:r>
              <a:rPr lang="en-US" sz="2000" dirty="0" err="1" smtClean="0"/>
              <a:t>finalização</a:t>
            </a:r>
            <a:r>
              <a:rPr lang="en-US" sz="2000" dirty="0" smtClean="0"/>
              <a:t> da </a:t>
            </a:r>
            <a:r>
              <a:rPr lang="en-US" sz="2000" dirty="0" err="1" smtClean="0"/>
              <a:t>Migração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err="1" smtClean="0"/>
              <a:t>Importante</a:t>
            </a:r>
            <a:r>
              <a:rPr lang="en-US" sz="2000" dirty="0" smtClean="0"/>
              <a:t> </a:t>
            </a:r>
            <a:r>
              <a:rPr lang="en-US" sz="2000" dirty="0" err="1" smtClean="0"/>
              <a:t>seguirmos</a:t>
            </a:r>
            <a:r>
              <a:rPr lang="en-US" sz="2000" dirty="0" smtClean="0"/>
              <a:t> </a:t>
            </a:r>
            <a:r>
              <a:rPr lang="en-US" sz="2000" dirty="0" err="1" smtClean="0"/>
              <a:t>nesta</a:t>
            </a:r>
            <a:r>
              <a:rPr lang="en-US" sz="2000" dirty="0" smtClean="0"/>
              <a:t> </a:t>
            </a:r>
            <a:r>
              <a:rPr lang="en-US" sz="2000" dirty="0" err="1" smtClean="0"/>
              <a:t>frente</a:t>
            </a:r>
            <a:r>
              <a:rPr lang="en-US" sz="2000" dirty="0" smtClean="0"/>
              <a:t>. A </a:t>
            </a:r>
            <a:r>
              <a:rPr lang="en-US" sz="2000" dirty="0" err="1" smtClean="0"/>
              <a:t>pressão</a:t>
            </a:r>
            <a:r>
              <a:rPr lang="en-US" sz="2000" dirty="0" smtClean="0"/>
              <a:t> </a:t>
            </a:r>
            <a:r>
              <a:rPr lang="en-US" sz="2000" dirty="0" err="1" smtClean="0"/>
              <a:t>vem</a:t>
            </a:r>
            <a:r>
              <a:rPr lang="en-US" sz="2000" dirty="0" smtClean="0"/>
              <a:t> </a:t>
            </a:r>
            <a:r>
              <a:rPr lang="en-US" sz="2000" dirty="0" err="1" smtClean="0"/>
              <a:t>pontualmente</a:t>
            </a:r>
            <a:r>
              <a:rPr lang="en-US" sz="2000" dirty="0" smtClean="0"/>
              <a:t> em </a:t>
            </a:r>
            <a:r>
              <a:rPr lang="en-US" sz="2000" dirty="0" err="1" smtClean="0"/>
              <a:t>questões</a:t>
            </a:r>
            <a:r>
              <a:rPr lang="en-US" sz="2000" dirty="0" smtClean="0"/>
              <a:t> do PEP 2, agora </a:t>
            </a:r>
            <a:r>
              <a:rPr lang="en-US" sz="2000" dirty="0" err="1" smtClean="0"/>
              <a:t>já</a:t>
            </a:r>
            <a:r>
              <a:rPr lang="en-US" sz="2000" dirty="0" smtClean="0"/>
              <a:t> </a:t>
            </a:r>
            <a:r>
              <a:rPr lang="en-US" sz="2000" dirty="0" err="1" smtClean="0"/>
              <a:t>integrado</a:t>
            </a:r>
            <a:r>
              <a:rPr lang="en-US" sz="2000" dirty="0" smtClean="0"/>
              <a:t> à </a:t>
            </a:r>
            <a:r>
              <a:rPr lang="en-US" sz="2000" dirty="0" err="1" smtClean="0"/>
              <a:t>linha</a:t>
            </a:r>
            <a:r>
              <a:rPr lang="en-US" sz="2000" dirty="0" smtClean="0"/>
              <a:t> RM e </a:t>
            </a:r>
            <a:r>
              <a:rPr lang="en-US" sz="2000" dirty="0" err="1" smtClean="0"/>
              <a:t>outras</a:t>
            </a:r>
            <a:r>
              <a:rPr lang="en-US" sz="2000" dirty="0" smtClean="0"/>
              <a:t> </a:t>
            </a:r>
            <a:r>
              <a:rPr lang="en-US" sz="2000" dirty="0" err="1" smtClean="0"/>
              <a:t>questões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temos</a:t>
            </a:r>
            <a:r>
              <a:rPr lang="en-US" sz="2000" dirty="0" smtClean="0"/>
              <a:t> de resolver. </a:t>
            </a:r>
            <a:r>
              <a:rPr lang="en-US" sz="2000" dirty="0" err="1" smtClean="0"/>
              <a:t>Normalmente</a:t>
            </a:r>
            <a:r>
              <a:rPr lang="en-US" sz="2000" dirty="0" smtClean="0"/>
              <a:t> </a:t>
            </a:r>
            <a:r>
              <a:rPr lang="en-US" sz="2000" dirty="0" err="1" smtClean="0"/>
              <a:t>pequenas</a:t>
            </a:r>
            <a:r>
              <a:rPr lang="en-US" sz="2000" dirty="0" smtClean="0"/>
              <a:t> </a:t>
            </a:r>
            <a:r>
              <a:rPr lang="en-US" sz="2000" dirty="0" err="1" smtClean="0"/>
              <a:t>entregas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complementa</a:t>
            </a:r>
            <a:r>
              <a:rPr lang="en-US" sz="2000" dirty="0" smtClean="0"/>
              <a:t> o </a:t>
            </a:r>
            <a:r>
              <a:rPr lang="en-US" sz="2000" dirty="0" err="1" smtClean="0"/>
              <a:t>escopo</a:t>
            </a:r>
            <a:r>
              <a:rPr lang="en-US" sz="2000" dirty="0" smtClean="0"/>
              <a:t>.</a:t>
            </a:r>
          </a:p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Projetos</a:t>
            </a:r>
            <a:r>
              <a:rPr lang="en-US" sz="2000" dirty="0" smtClean="0">
                <a:solidFill>
                  <a:srgbClr val="F59528"/>
                </a:solidFill>
              </a:rPr>
              <a:t>: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projetos</a:t>
            </a:r>
            <a:r>
              <a:rPr lang="en-US" sz="2000" dirty="0" smtClean="0"/>
              <a:t>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vários</a:t>
            </a:r>
            <a:r>
              <a:rPr lang="en-US" sz="2000" dirty="0" smtClean="0"/>
              <a:t> e </a:t>
            </a:r>
            <a:r>
              <a:rPr lang="en-US" sz="2000" dirty="0" err="1" smtClean="0"/>
              <a:t>puxam</a:t>
            </a:r>
            <a:r>
              <a:rPr lang="en-US" sz="2000" dirty="0" smtClean="0"/>
              <a:t> as </a:t>
            </a:r>
            <a:r>
              <a:rPr lang="en-US" sz="2000" dirty="0" err="1" smtClean="0"/>
              <a:t>pequenas</a:t>
            </a:r>
            <a:r>
              <a:rPr lang="en-US" sz="2000" dirty="0" smtClean="0"/>
              <a:t> </a:t>
            </a:r>
            <a:r>
              <a:rPr lang="en-US" sz="2000" dirty="0" err="1" smtClean="0"/>
              <a:t>implementações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necessárias</a:t>
            </a:r>
            <a:r>
              <a:rPr lang="en-US" sz="2000" dirty="0" smtClean="0"/>
              <a:t> e </a:t>
            </a:r>
            <a:r>
              <a:rPr lang="en-US" sz="2000" dirty="0" err="1" smtClean="0"/>
              <a:t>identificadas</a:t>
            </a:r>
            <a:r>
              <a:rPr lang="en-US" sz="2000" dirty="0" smtClean="0"/>
              <a:t> </a:t>
            </a:r>
            <a:r>
              <a:rPr lang="en-US" sz="2000" dirty="0" err="1" smtClean="0"/>
              <a:t>muitas</a:t>
            </a:r>
            <a:r>
              <a:rPr lang="en-US" sz="2000" dirty="0" smtClean="0"/>
              <a:t> </a:t>
            </a:r>
            <a:r>
              <a:rPr lang="en-US" sz="2000" dirty="0" err="1" smtClean="0"/>
              <a:t>vezes</a:t>
            </a:r>
            <a:r>
              <a:rPr lang="en-US" sz="2000" dirty="0" smtClean="0"/>
              <a:t> </a:t>
            </a:r>
            <a:r>
              <a:rPr lang="en-US" sz="2000" dirty="0" err="1" smtClean="0"/>
              <a:t>durante</a:t>
            </a:r>
            <a:r>
              <a:rPr lang="en-US" sz="2000" dirty="0" smtClean="0"/>
              <a:t> o </a:t>
            </a:r>
            <a:r>
              <a:rPr lang="en-US" sz="2000" dirty="0" err="1" smtClean="0"/>
              <a:t>projeto</a:t>
            </a:r>
            <a:r>
              <a:rPr lang="en-US" sz="2000" dirty="0" smtClean="0"/>
              <a:t> de </a:t>
            </a:r>
            <a:r>
              <a:rPr lang="en-US" sz="2000" dirty="0" err="1" smtClean="0"/>
              <a:t>implatação</a:t>
            </a:r>
            <a:r>
              <a:rPr lang="en-US" sz="2000" dirty="0" smtClean="0"/>
              <a:t>. Com a entrada </a:t>
            </a:r>
            <a:r>
              <a:rPr lang="en-US" sz="2000" dirty="0" err="1" smtClean="0"/>
              <a:t>massante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exemplo</a:t>
            </a:r>
            <a:r>
              <a:rPr lang="en-US" sz="2000" dirty="0" smtClean="0"/>
              <a:t> no Estado de </a:t>
            </a:r>
            <a:r>
              <a:rPr lang="en-US" sz="2000" dirty="0" err="1" smtClean="0"/>
              <a:t>Goiás</a:t>
            </a:r>
            <a:r>
              <a:rPr lang="en-US" sz="2000" dirty="0" smtClean="0"/>
              <a:t>, </a:t>
            </a:r>
            <a:r>
              <a:rPr lang="en-US" sz="2000" dirty="0" err="1" smtClean="0"/>
              <a:t>algumas</a:t>
            </a:r>
            <a:r>
              <a:rPr lang="en-US" sz="2000" dirty="0" smtClean="0"/>
              <a:t> </a:t>
            </a:r>
            <a:r>
              <a:rPr lang="en-US" sz="2000" dirty="0" err="1" smtClean="0"/>
              <a:t>modificações</a:t>
            </a:r>
            <a:r>
              <a:rPr lang="en-US" sz="2000" dirty="0" smtClean="0"/>
              <a:t> </a:t>
            </a:r>
            <a:r>
              <a:rPr lang="en-US" sz="2000" dirty="0" err="1" smtClean="0"/>
              <a:t>nos</a:t>
            </a:r>
            <a:r>
              <a:rPr lang="en-US" sz="2000" dirty="0" smtClean="0"/>
              <a:t> </a:t>
            </a:r>
            <a:r>
              <a:rPr lang="en-US" sz="2000" dirty="0" err="1" smtClean="0"/>
              <a:t>foram</a:t>
            </a:r>
            <a:r>
              <a:rPr lang="en-US" sz="2000" dirty="0" smtClean="0"/>
              <a:t> </a:t>
            </a:r>
            <a:r>
              <a:rPr lang="en-US" sz="2000" dirty="0" err="1" smtClean="0"/>
              <a:t>solicitadas</a:t>
            </a:r>
            <a:r>
              <a:rPr lang="en-US" sz="2000" dirty="0" smtClean="0"/>
              <a:t> e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decorrentes</a:t>
            </a:r>
            <a:r>
              <a:rPr lang="en-US" sz="2000" dirty="0" smtClean="0"/>
              <a:t> de </a:t>
            </a:r>
            <a:r>
              <a:rPr lang="en-US" sz="2000" dirty="0" err="1" smtClean="0"/>
              <a:t>relacionamento</a:t>
            </a:r>
            <a:r>
              <a:rPr lang="en-US" sz="2000" dirty="0" smtClean="0"/>
              <a:t> de </a:t>
            </a:r>
            <a:r>
              <a:rPr lang="en-US" sz="2000" dirty="0" err="1" smtClean="0"/>
              <a:t>convênios</a:t>
            </a:r>
            <a:r>
              <a:rPr lang="en-US" sz="2000" dirty="0" smtClean="0"/>
              <a:t> e </a:t>
            </a:r>
            <a:r>
              <a:rPr lang="en-US" sz="2000" dirty="0" err="1" smtClean="0"/>
              <a:t>práticas</a:t>
            </a:r>
            <a:r>
              <a:rPr lang="en-US" sz="2000" dirty="0" smtClean="0"/>
              <a:t> </a:t>
            </a:r>
            <a:r>
              <a:rPr lang="en-US" sz="2000" dirty="0" err="1" smtClean="0"/>
              <a:t>locais</a:t>
            </a:r>
            <a:r>
              <a:rPr lang="en-US" sz="2000" dirty="0" smtClean="0"/>
              <a:t>. </a:t>
            </a:r>
            <a:r>
              <a:rPr lang="en-US" sz="2000" dirty="0" err="1" smtClean="0"/>
              <a:t>Ou</a:t>
            </a:r>
            <a:r>
              <a:rPr lang="en-US" sz="2000" dirty="0" smtClean="0"/>
              <a:t> </a:t>
            </a:r>
            <a:r>
              <a:rPr lang="en-US" sz="2000" dirty="0" err="1" smtClean="0"/>
              <a:t>ainda</a:t>
            </a:r>
            <a:r>
              <a:rPr lang="en-US" sz="2000" dirty="0" smtClean="0"/>
              <a:t> </a:t>
            </a:r>
            <a:r>
              <a:rPr lang="en-US" sz="2000" dirty="0" err="1" smtClean="0"/>
              <a:t>pequenas</a:t>
            </a:r>
            <a:r>
              <a:rPr lang="en-US" sz="2000" dirty="0" smtClean="0"/>
              <a:t> </a:t>
            </a:r>
            <a:r>
              <a:rPr lang="en-US" sz="2000" dirty="0" err="1" smtClean="0"/>
              <a:t>alterações</a:t>
            </a:r>
            <a:r>
              <a:rPr lang="en-US" sz="2000" dirty="0" smtClean="0"/>
              <a:t> com a entrada de </a:t>
            </a:r>
            <a:r>
              <a:rPr lang="en-US" sz="2000" dirty="0" err="1" smtClean="0"/>
              <a:t>empresas</a:t>
            </a:r>
            <a:r>
              <a:rPr lang="en-US" sz="2000" dirty="0" smtClean="0"/>
              <a:t> </a:t>
            </a:r>
            <a:r>
              <a:rPr lang="en-US" sz="2000" dirty="0" err="1" smtClean="0"/>
              <a:t>focadas</a:t>
            </a:r>
            <a:r>
              <a:rPr lang="en-US" sz="2000" dirty="0" smtClean="0"/>
              <a:t> em </a:t>
            </a:r>
            <a:r>
              <a:rPr lang="en-US" sz="2000" dirty="0" err="1" smtClean="0"/>
              <a:t>algumas</a:t>
            </a:r>
            <a:r>
              <a:rPr lang="en-US" sz="2000" dirty="0" smtClean="0"/>
              <a:t> </a:t>
            </a:r>
            <a:r>
              <a:rPr lang="en-US" sz="2000" dirty="0" err="1" smtClean="0"/>
              <a:t>especialidades</a:t>
            </a:r>
            <a:r>
              <a:rPr lang="en-US" sz="2000" dirty="0" smtClean="0"/>
              <a:t> – Hospital </a:t>
            </a:r>
            <a:r>
              <a:rPr lang="en-US" sz="2000" dirty="0" err="1" smtClean="0"/>
              <a:t>infantil</a:t>
            </a:r>
            <a:r>
              <a:rPr lang="en-US" sz="2000" dirty="0" smtClean="0"/>
              <a:t>. </a:t>
            </a:r>
            <a:r>
              <a:rPr lang="en-US" sz="2000" dirty="0" err="1" smtClean="0"/>
              <a:t>Temos</a:t>
            </a:r>
            <a:r>
              <a:rPr lang="en-US" sz="2000" dirty="0" smtClean="0"/>
              <a:t> </a:t>
            </a:r>
            <a:r>
              <a:rPr lang="en-US" sz="2000" dirty="0" err="1" smtClean="0"/>
              <a:t>negado</a:t>
            </a:r>
            <a:r>
              <a:rPr lang="en-US" sz="2000" dirty="0" smtClean="0"/>
              <a:t> </a:t>
            </a:r>
            <a:r>
              <a:rPr lang="en-US" sz="2000" dirty="0" err="1" smtClean="0"/>
              <a:t>vários</a:t>
            </a:r>
            <a:r>
              <a:rPr lang="en-US" sz="2000" dirty="0" smtClean="0"/>
              <a:t> </a:t>
            </a:r>
            <a:r>
              <a:rPr lang="en-US" sz="2000" dirty="0" err="1" smtClean="0"/>
              <a:t>chamados</a:t>
            </a:r>
            <a:r>
              <a:rPr lang="en-US" sz="2000" dirty="0" smtClean="0"/>
              <a:t> e </a:t>
            </a:r>
            <a:r>
              <a:rPr lang="en-US" sz="2000" dirty="0" err="1" smtClean="0"/>
              <a:t>estamos</a:t>
            </a:r>
            <a:r>
              <a:rPr lang="en-US" sz="2000" dirty="0" smtClean="0"/>
              <a:t> </a:t>
            </a:r>
            <a:r>
              <a:rPr lang="en-US" sz="2000" dirty="0" err="1" smtClean="0"/>
              <a:t>alinhando</a:t>
            </a:r>
            <a:r>
              <a:rPr lang="en-US" sz="2000" dirty="0" smtClean="0"/>
              <a:t>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possivel</a:t>
            </a:r>
            <a:r>
              <a:rPr lang="en-US" sz="2000" dirty="0" smtClean="0"/>
              <a:t> passage de </a:t>
            </a:r>
            <a:r>
              <a:rPr lang="en-US" sz="2000" dirty="0" err="1" smtClean="0"/>
              <a:t>pedidos</a:t>
            </a:r>
            <a:r>
              <a:rPr lang="en-US" sz="2000" dirty="0" smtClean="0"/>
              <a:t> de </a:t>
            </a:r>
            <a:r>
              <a:rPr lang="en-US" sz="2000" dirty="0" err="1" smtClean="0"/>
              <a:t>customização</a:t>
            </a:r>
            <a:r>
              <a:rPr lang="en-US" sz="2000" dirty="0" smtClean="0"/>
              <a:t> para </a:t>
            </a:r>
            <a:r>
              <a:rPr lang="en-US" sz="2000" dirty="0" err="1" smtClean="0"/>
              <a:t>Equipe</a:t>
            </a:r>
            <a:r>
              <a:rPr lang="en-US" sz="2000" dirty="0" smtClean="0"/>
              <a:t> de BH.</a:t>
            </a:r>
            <a:br>
              <a:rPr lang="en-US" sz="2000" dirty="0" smtClean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038556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32213" y="2564171"/>
            <a:ext cx="9273167" cy="4107161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Entrega .NET Estoque e Movimentações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Entrega .NET Atendimento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Início dos trabalhos migração dos Módulos de Gestão de Glosas 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( </a:t>
            </a: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</a:rPr>
              <a:t>Componentização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 + 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nova FRAME .NET Core + HTML 5 )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Manutenção pequenas entregas 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demandadas pelos clientes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pt-BR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pt-BR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174625" indent="-174625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579064319"/>
              </p:ext>
            </p:extLst>
          </p:nvPr>
        </p:nvGraphicFramePr>
        <p:xfrm>
          <a:off x="835264" y="1417652"/>
          <a:ext cx="15414386" cy="7401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0" y="257175"/>
            <a:ext cx="12047538" cy="774700"/>
          </a:xfrm>
          <a:prstGeom prst="rect">
            <a:avLst/>
          </a:prstGeom>
        </p:spPr>
        <p:txBody>
          <a:bodyPr/>
          <a:lstStyle/>
          <a:p>
            <a:r>
              <a:rPr lang="pt-BR" dirty="0" smtClean="0"/>
              <a:t>VISÃO Hospitalar RM</a:t>
            </a:r>
            <a:endParaRPr lang="pt-BR" dirty="0"/>
          </a:p>
        </p:txBody>
      </p:sp>
      <p:grpSp>
        <p:nvGrpSpPr>
          <p:cNvPr id="7" name="Grupo 6"/>
          <p:cNvGrpSpPr/>
          <p:nvPr/>
        </p:nvGrpSpPr>
        <p:grpSpPr>
          <a:xfrm rot="11882094">
            <a:off x="10087798" y="4471312"/>
            <a:ext cx="1351484" cy="1153125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8" name="Elipse 7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Elipse 9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1" name="Grupo 10"/>
          <p:cNvGrpSpPr/>
          <p:nvPr/>
        </p:nvGrpSpPr>
        <p:grpSpPr>
          <a:xfrm rot="19745879">
            <a:off x="5392462" y="3813682"/>
            <a:ext cx="1351484" cy="1153125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12" name="Elipse 11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Elipse 12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Elipse 13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5" name="Grupo 14"/>
          <p:cNvGrpSpPr/>
          <p:nvPr/>
        </p:nvGrpSpPr>
        <p:grpSpPr>
          <a:xfrm rot="11665935">
            <a:off x="3639960" y="7089817"/>
            <a:ext cx="1141248" cy="855350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16" name="Elipse 15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Elipse 16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Elipse 17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CaixaDeTexto 1"/>
          <p:cNvSpPr txBox="1"/>
          <p:nvPr/>
        </p:nvSpPr>
        <p:spPr>
          <a:xfrm>
            <a:off x="4769118" y="6441323"/>
            <a:ext cx="5722009" cy="2489238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Manutenção e ajustes demandados para melhoria de performance da camada de integração com PEP 2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Incremento funcional demandado por </a:t>
            </a: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</a:rPr>
              <a:t>Madrecor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 e nova carteira de clientes em Goiânia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Continuação Migração .NET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Inicio Piloto .NET Estoque e Atendimento Hospitalar RM</a:t>
            </a:r>
            <a:endParaRPr lang="pt-BR" sz="18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11417388" y="4824828"/>
            <a:ext cx="4832261" cy="2394384"/>
          </a:xfrm>
          <a:prstGeom prst="rect">
            <a:avLst/>
          </a:prstGeom>
        </p:spPr>
        <p:txBody>
          <a:bodyPr wrap="square" rtlCol="0">
            <a:noAutofit/>
          </a:bodyPr>
          <a:lstStyle>
            <a:defPPr>
              <a:defRPr lang="en-US"/>
            </a:defPPr>
            <a:lvl1pPr marL="285750" indent="-285750">
              <a:lnSpc>
                <a:spcPct val="110000"/>
              </a:lnSpc>
              <a:buFont typeface="Wingdings" panose="05000000000000000000" pitchFamily="2" charset="2"/>
              <a:buChar char="ü"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t-BR" dirty="0" smtClean="0"/>
              <a:t>Suporte Manutenção e Entrada de novas contas </a:t>
            </a:r>
          </a:p>
          <a:p>
            <a:r>
              <a:rPr lang="pt-BR" dirty="0" smtClean="0"/>
              <a:t>Gestão de Glosas nova FRAME – Início Piloto</a:t>
            </a:r>
          </a:p>
          <a:p>
            <a:r>
              <a:rPr lang="pt-BR" dirty="0" err="1" smtClean="0"/>
              <a:t>Componentização</a:t>
            </a:r>
            <a:r>
              <a:rPr lang="pt-BR" dirty="0" smtClean="0"/>
              <a:t> e Convergência</a:t>
            </a:r>
            <a:br>
              <a:rPr lang="pt-BR" dirty="0" smtClean="0"/>
            </a:br>
            <a:r>
              <a:rPr lang="pt-BR" dirty="0" smtClean="0"/>
              <a:t>- Central de Autorizações</a:t>
            </a:r>
            <a:br>
              <a:rPr lang="pt-BR" dirty="0" smtClean="0"/>
            </a:br>
            <a:r>
              <a:rPr lang="pt-BR" dirty="0" smtClean="0"/>
              <a:t>- Agenda de Cirurgias</a:t>
            </a:r>
            <a:br>
              <a:rPr lang="pt-BR" dirty="0" smtClean="0"/>
            </a:br>
            <a:r>
              <a:rPr lang="pt-BR" dirty="0" smtClean="0"/>
              <a:t>- Registro de Informações de Cirurgias</a:t>
            </a:r>
            <a:br>
              <a:rPr lang="pt-BR" dirty="0" smtClean="0"/>
            </a:br>
            <a:r>
              <a:rPr lang="pt-BR" dirty="0" smtClean="0"/>
              <a:t>- Início NOVO SUS Migração HTML5 (baseado no novo barramento de  interoperabilidade DATASUS)</a:t>
            </a:r>
          </a:p>
          <a:p>
            <a:pPr marL="0" indent="0">
              <a:buNone/>
            </a:pPr>
            <a:endParaRPr lang="pt-BR" dirty="0" smtClean="0"/>
          </a:p>
          <a:p>
            <a:pPr lvl="1"/>
            <a:endParaRPr lang="pt-BR" dirty="0"/>
          </a:p>
          <a:p>
            <a:endParaRPr lang="pt-BR" dirty="0"/>
          </a:p>
        </p:txBody>
      </p:sp>
      <p:sp>
        <p:nvSpPr>
          <p:cNvPr id="22" name="Retângulo 21"/>
          <p:cNvSpPr/>
          <p:nvPr/>
        </p:nvSpPr>
        <p:spPr>
          <a:xfrm>
            <a:off x="609796" y="944047"/>
            <a:ext cx="921042" cy="1495454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dirty="0" smtClean="0"/>
              <a:t>VISÃO DE FUTURO</a:t>
            </a:r>
            <a:endParaRPr lang="pt-BR" sz="2000" dirty="0"/>
          </a:p>
        </p:txBody>
      </p:sp>
      <p:sp>
        <p:nvSpPr>
          <p:cNvPr id="23" name="Retângulo 22"/>
          <p:cNvSpPr/>
          <p:nvPr/>
        </p:nvSpPr>
        <p:spPr>
          <a:xfrm>
            <a:off x="1530838" y="944046"/>
            <a:ext cx="11087882" cy="1495454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46800" rIns="360000" rtlCol="0" anchor="ctr"/>
          <a:lstStyle/>
          <a:p>
            <a:r>
              <a:rPr lang="pt-BR" sz="2000" dirty="0" smtClean="0">
                <a:solidFill>
                  <a:schemeClr val="accent6">
                    <a:lumMod val="50000"/>
                  </a:schemeClr>
                </a:solidFill>
              </a:rPr>
              <a:t>Manter a carteira de clientes atuais com uma solução cada vez mais confiável, garantindo a satisfação dos clientes do mercado SMB e ao mesmo tempo continuar garantindo novos clientes. Além de pequenas entregas já envolvendo as funcionalidades existentes, o foco é uniformizar solução 100% .NET.</a:t>
            </a:r>
            <a:endParaRPr lang="pt-BR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799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Cenário Vida Única </a:t>
            </a:r>
          </a:p>
          <a:p>
            <a:r>
              <a:rPr lang="pt-BR" dirty="0" smtClean="0"/>
              <a:t>&amp; inputs para </a:t>
            </a:r>
            <a:br>
              <a:rPr lang="pt-BR" dirty="0" smtClean="0"/>
            </a:br>
            <a:r>
              <a:rPr lang="pt-BR" dirty="0" smtClean="0"/>
              <a:t>definição do </a:t>
            </a:r>
            <a:r>
              <a:rPr lang="pt-BR" dirty="0" err="1" smtClean="0"/>
              <a:t>Roadmap</a:t>
            </a:r>
            <a:endParaRPr lang="pt-BR" dirty="0"/>
          </a:p>
        </p:txBody>
      </p:sp>
      <p:sp>
        <p:nvSpPr>
          <p:cNvPr id="4" name="Content Placeholder 8"/>
          <p:cNvSpPr txBox="1">
            <a:spLocks/>
          </p:cNvSpPr>
          <p:nvPr/>
        </p:nvSpPr>
        <p:spPr>
          <a:xfrm>
            <a:off x="6524347" y="1101622"/>
            <a:ext cx="9367925" cy="694509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Clientes</a:t>
            </a:r>
            <a:r>
              <a:rPr lang="en-US" sz="2000" dirty="0" smtClean="0">
                <a:solidFill>
                  <a:srgbClr val="F59528"/>
                </a:solidFill>
              </a:rPr>
              <a:t> : </a:t>
            </a:r>
            <a:r>
              <a:rPr lang="en-US" sz="2000" dirty="0" err="1" smtClean="0"/>
              <a:t>xxxxxxxxxxxxxxxxxxxxxx</a:t>
            </a:r>
            <a:r>
              <a:rPr lang="en-US" sz="2000" dirty="0" smtClean="0"/>
              <a:t>.</a:t>
            </a:r>
          </a:p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Comercial</a:t>
            </a:r>
            <a:r>
              <a:rPr lang="en-US" sz="2000" dirty="0" smtClean="0">
                <a:solidFill>
                  <a:srgbClr val="F59528"/>
                </a:solidFill>
              </a:rPr>
              <a:t> e Mercado: </a:t>
            </a:r>
            <a:r>
              <a:rPr lang="en-US" sz="2000" dirty="0" err="1" smtClean="0"/>
              <a:t>xxxxxxxxxxxxxxxxxxxxx</a:t>
            </a:r>
            <a:r>
              <a:rPr lang="en-US" sz="2000" dirty="0" smtClean="0"/>
              <a:t>.</a:t>
            </a:r>
          </a:p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Projetos</a:t>
            </a:r>
            <a:r>
              <a:rPr lang="en-US" sz="2000" dirty="0" smtClean="0">
                <a:solidFill>
                  <a:srgbClr val="F59528"/>
                </a:solidFill>
              </a:rPr>
              <a:t>: </a:t>
            </a:r>
            <a:r>
              <a:rPr lang="en-US" sz="2000" dirty="0" err="1" smtClean="0"/>
              <a:t>xxxxxxxxxxxxxxxxxxxxxxxxxxxx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54151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32213" y="2564171"/>
            <a:ext cx="9273167" cy="4107161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</a:rPr>
              <a:t>Xxxxxxxxxxxxxxxxxx</a:t>
            </a:r>
            <a:endParaRPr lang="pt-BR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</a:rPr>
              <a:t>Yyyyyyyyyyyyyyyyyyyyyy</a:t>
            </a:r>
            <a:endParaRPr lang="pt-BR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</a:rPr>
              <a:t>Wwwwwwwwwwwwwwwwwwwwwwww</a:t>
            </a:r>
            <a:endParaRPr lang="pt-BR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endParaRPr lang="pt-BR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pt-BR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174625" indent="-174625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579064319"/>
              </p:ext>
            </p:extLst>
          </p:nvPr>
        </p:nvGraphicFramePr>
        <p:xfrm>
          <a:off x="835264" y="1417652"/>
          <a:ext cx="15414386" cy="7401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0" y="257175"/>
            <a:ext cx="12047538" cy="774700"/>
          </a:xfrm>
          <a:prstGeom prst="rect">
            <a:avLst/>
          </a:prstGeom>
        </p:spPr>
        <p:txBody>
          <a:bodyPr/>
          <a:lstStyle/>
          <a:p>
            <a:r>
              <a:rPr lang="pt-BR" dirty="0" smtClean="0"/>
              <a:t>VISÃO Vida Única</a:t>
            </a:r>
            <a:endParaRPr lang="pt-BR" dirty="0"/>
          </a:p>
        </p:txBody>
      </p:sp>
      <p:grpSp>
        <p:nvGrpSpPr>
          <p:cNvPr id="7" name="Grupo 6"/>
          <p:cNvGrpSpPr/>
          <p:nvPr/>
        </p:nvGrpSpPr>
        <p:grpSpPr>
          <a:xfrm rot="11882094">
            <a:off x="10087798" y="4471312"/>
            <a:ext cx="1351484" cy="1153125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8" name="Elipse 7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Elipse 9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1" name="Grupo 10"/>
          <p:cNvGrpSpPr/>
          <p:nvPr/>
        </p:nvGrpSpPr>
        <p:grpSpPr>
          <a:xfrm rot="19745879">
            <a:off x="5392462" y="3813682"/>
            <a:ext cx="1351484" cy="1153125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12" name="Elipse 11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Elipse 12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Elipse 13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5" name="Grupo 14"/>
          <p:cNvGrpSpPr/>
          <p:nvPr/>
        </p:nvGrpSpPr>
        <p:grpSpPr>
          <a:xfrm rot="11665935">
            <a:off x="3639960" y="7089817"/>
            <a:ext cx="1141248" cy="855350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16" name="Elipse 15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Elipse 16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Elipse 17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CaixaDeTexto 1"/>
          <p:cNvSpPr txBox="1"/>
          <p:nvPr/>
        </p:nvSpPr>
        <p:spPr>
          <a:xfrm>
            <a:off x="4769118" y="6441323"/>
            <a:ext cx="5722009" cy="2489238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</a:rPr>
              <a:t>Xxxxxxxxxxxxxxxxxx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</a:rPr>
              <a:t>Yyyyyyyyyyyyyyyyyyyyyy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</a:rPr>
              <a:t>Wwwwwwwwwwwwwwwwwwwwwwww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CaixaDeTexto 19"/>
          <p:cNvSpPr txBox="1"/>
          <p:nvPr/>
        </p:nvSpPr>
        <p:spPr>
          <a:xfrm>
            <a:off x="11417388" y="4824828"/>
            <a:ext cx="4832261" cy="2394384"/>
          </a:xfrm>
          <a:prstGeom prst="rect">
            <a:avLst/>
          </a:prstGeom>
        </p:spPr>
        <p:txBody>
          <a:bodyPr wrap="square" rtlCol="0">
            <a:noAutofit/>
          </a:bodyPr>
          <a:lstStyle>
            <a:defPPr>
              <a:defRPr lang="en-US"/>
            </a:defPPr>
            <a:lvl1pPr marL="285750" indent="-285750">
              <a:lnSpc>
                <a:spcPct val="110000"/>
              </a:lnSpc>
              <a:buFont typeface="Wingdings" panose="05000000000000000000" pitchFamily="2" charset="2"/>
              <a:buChar char="ü"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t-BR" dirty="0" err="1"/>
              <a:t>Xxxxxxxxxxxxxxxxxx</a:t>
            </a:r>
            <a:endParaRPr lang="pt-BR" dirty="0"/>
          </a:p>
          <a:p>
            <a:r>
              <a:rPr lang="pt-BR" dirty="0" err="1"/>
              <a:t>Yyyyyyyyyyyyyyyyyyyyyy</a:t>
            </a:r>
            <a:endParaRPr lang="pt-BR" dirty="0"/>
          </a:p>
          <a:p>
            <a:r>
              <a:rPr lang="pt-BR" dirty="0" err="1"/>
              <a:t>Wwwwwwwwwwwwwwwwwwwwwwww</a:t>
            </a:r>
            <a:endParaRPr lang="pt-BR" dirty="0"/>
          </a:p>
          <a:p>
            <a:pPr lvl="1"/>
            <a:endParaRPr lang="pt-BR" dirty="0"/>
          </a:p>
          <a:p>
            <a:endParaRPr lang="pt-BR" dirty="0"/>
          </a:p>
        </p:txBody>
      </p:sp>
      <p:sp>
        <p:nvSpPr>
          <p:cNvPr id="22" name="Retângulo 21"/>
          <p:cNvSpPr/>
          <p:nvPr/>
        </p:nvSpPr>
        <p:spPr>
          <a:xfrm>
            <a:off x="609796" y="944047"/>
            <a:ext cx="921042" cy="1495454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dirty="0" smtClean="0"/>
              <a:t>VISÃO DE FUTURO</a:t>
            </a:r>
            <a:endParaRPr lang="pt-BR" sz="2000" dirty="0"/>
          </a:p>
        </p:txBody>
      </p:sp>
      <p:sp>
        <p:nvSpPr>
          <p:cNvPr id="23" name="Retângulo 22"/>
          <p:cNvSpPr/>
          <p:nvPr/>
        </p:nvSpPr>
        <p:spPr>
          <a:xfrm>
            <a:off x="1530838" y="944046"/>
            <a:ext cx="11087882" cy="1495454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46800" rIns="360000" rtlCol="0" anchor="ctr"/>
          <a:lstStyle/>
          <a:p>
            <a:r>
              <a:rPr lang="pt-BR" sz="2000" dirty="0" err="1" smtClean="0">
                <a:solidFill>
                  <a:schemeClr val="accent6">
                    <a:lumMod val="50000"/>
                  </a:schemeClr>
                </a:solidFill>
              </a:rPr>
              <a:t>xxxxxxxxxxxxxxxxxxxxxxxxxxxxxxxxxxxxxx</a:t>
            </a:r>
            <a:endParaRPr lang="pt-BR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251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Ricardo Rocha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err="1" smtClean="0"/>
              <a:t>Healthcare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dirty="0" smtClean="0"/>
              <a:t>51 2139-5255</a:t>
            </a:r>
            <a:endParaRPr lang="pt-BR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t-BR" dirty="0"/>
              <a:t>r</a:t>
            </a:r>
            <a:r>
              <a:rPr lang="pt-BR" dirty="0" smtClean="0"/>
              <a:t>icardo.rocha</a:t>
            </a:r>
            <a:r>
              <a:rPr lang="pt-BR" dirty="0" smtClean="0"/>
              <a:t>@totvs.com.br</a:t>
            </a:r>
            <a:endParaRPr lang="pt-BR" dirty="0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1" name="Espaço Reservado para Texto 1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2" name="Espaço Reservado para Texto 1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206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VISÃO DE FUTURO HEALTHCARE PRESTADORES </a:t>
            </a:r>
          </a:p>
          <a:p>
            <a:endParaRPr lang="pt-BR" dirty="0" smtClean="0"/>
          </a:p>
          <a:p>
            <a:r>
              <a:rPr lang="pt-BR" dirty="0" smtClean="0"/>
              <a:t>VISÃO POR </a:t>
            </a:r>
            <a:r>
              <a:rPr lang="pt-BR" dirty="0" smtClean="0"/>
              <a:t>SQUAD</a:t>
            </a:r>
            <a:endParaRPr lang="pt-BR" dirty="0" smtClean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4681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Texto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01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VISÃO FUTURO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478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VISÃO DE FUTURO HEALTCARE</a:t>
            </a:r>
            <a:endParaRPr lang="en-US" dirty="0"/>
          </a:p>
        </p:txBody>
      </p:sp>
      <p:pic>
        <p:nvPicPr>
          <p:cNvPr id="48" name="Imagem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4711585" y="2139013"/>
            <a:ext cx="1920523" cy="2400657"/>
          </a:xfrm>
          <a:prstGeom prst="rect">
            <a:avLst/>
          </a:prstGeom>
        </p:spPr>
      </p:pic>
      <p:sp>
        <p:nvSpPr>
          <p:cNvPr id="32" name="Retângulo 31"/>
          <p:cNvSpPr/>
          <p:nvPr/>
        </p:nvSpPr>
        <p:spPr>
          <a:xfrm>
            <a:off x="6454415" y="5925342"/>
            <a:ext cx="4540734" cy="2995018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marL="173038" indent="-173038" defTabSz="457200">
              <a:buFont typeface="Arial" panose="020B0604020202020204" pitchFamily="34" charset="0"/>
              <a:buChar char="•"/>
            </a:pPr>
            <a:endParaRPr lang="pt-BR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4" name="Retângulo 33"/>
          <p:cNvSpPr/>
          <p:nvPr/>
        </p:nvSpPr>
        <p:spPr>
          <a:xfrm>
            <a:off x="8598334" y="5504539"/>
            <a:ext cx="7408262" cy="3415821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2000" rIns="72000" rtlCol="0" anchor="t" anchorCtr="0"/>
          <a:lstStyle/>
          <a:p>
            <a:pPr marL="342900" indent="-342900" defTabSz="457200">
              <a:buFont typeface="Wingdings" panose="05000000000000000000" pitchFamily="2" charset="2"/>
              <a:buChar char="ü"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Retenção de Clientes </a:t>
            </a:r>
          </a:p>
          <a:p>
            <a:pPr marL="342900" indent="-342900" defTabSz="457200">
              <a:buFont typeface="Wingdings" panose="05000000000000000000" pitchFamily="2" charset="2"/>
              <a:buChar char="ü"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Estabilidade/Qualidade do produto</a:t>
            </a:r>
          </a:p>
          <a:p>
            <a:pPr marL="342900" indent="-342900" defTabSz="457200">
              <a:buFont typeface="Wingdings" panose="05000000000000000000" pitchFamily="2" charset="2"/>
              <a:buChar char="ü"/>
            </a:pPr>
            <a:r>
              <a:rPr lang="pt-BR" sz="2400" dirty="0" err="1" smtClean="0">
                <a:solidFill>
                  <a:schemeClr val="accent6">
                    <a:lumMod val="50000"/>
                  </a:schemeClr>
                </a:solidFill>
              </a:rPr>
              <a:t>Compliance</a:t>
            </a:r>
            <a:endParaRPr lang="pt-BR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defTabSz="457200">
              <a:buFont typeface="Wingdings" panose="05000000000000000000" pitchFamily="2" charset="2"/>
              <a:buChar char="ü"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Interoperabilidade </a:t>
            </a:r>
            <a:endParaRPr lang="pt-BR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defTabSz="457200">
              <a:buFont typeface="Wingdings" panose="05000000000000000000" pitchFamily="2" charset="2"/>
              <a:buChar char="ü"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Mobilidade</a:t>
            </a:r>
          </a:p>
          <a:p>
            <a:pPr marL="342900" indent="-342900" defTabSz="457200">
              <a:buFont typeface="Wingdings" panose="05000000000000000000" pitchFamily="2" charset="2"/>
              <a:buChar char="ü"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Maior aderência e atratividade das soluções</a:t>
            </a:r>
            <a:endParaRPr lang="pt-BR" sz="2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342900" indent="-342900" defTabSz="457200">
              <a:buFont typeface="Wingdings" panose="05000000000000000000" pitchFamily="2" charset="2"/>
              <a:buChar char="ü"/>
            </a:pP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Especialização</a:t>
            </a:r>
          </a:p>
          <a:p>
            <a:pPr marL="342900" indent="-342900" defTabSz="457200">
              <a:buFont typeface="Wingdings" panose="05000000000000000000" pitchFamily="2" charset="2"/>
              <a:buChar char="ü"/>
            </a:pPr>
            <a:r>
              <a:rPr lang="pt-BR" sz="2400" dirty="0" err="1" smtClean="0">
                <a:solidFill>
                  <a:schemeClr val="accent6">
                    <a:lumMod val="50000"/>
                  </a:schemeClr>
                </a:solidFill>
              </a:rPr>
              <a:t>Componentização</a:t>
            </a:r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 dando base para convergência</a:t>
            </a:r>
            <a:endParaRPr lang="pt-BR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defTabSz="457200"/>
            <a:endParaRPr lang="pt-BR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173038" indent="-173038" defTabSz="457200">
              <a:buFont typeface="Arial" panose="020B0604020202020204" pitchFamily="34" charset="0"/>
              <a:buChar char="•"/>
            </a:pP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 defTabSz="457200">
              <a:defRPr/>
            </a:pPr>
            <a:endParaRPr lang="pt-BR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173038" indent="-173038" defTabSz="457200">
              <a:buFont typeface="Arial" panose="020B0604020202020204" pitchFamily="34" charset="0"/>
              <a:buChar char="•"/>
              <a:defRPr/>
            </a:pP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5" name="Retângulo 34"/>
          <p:cNvSpPr/>
          <p:nvPr/>
        </p:nvSpPr>
        <p:spPr>
          <a:xfrm>
            <a:off x="8196096" y="4862972"/>
            <a:ext cx="7810500" cy="325783"/>
          </a:xfrm>
          <a:prstGeom prst="rect">
            <a:avLst/>
          </a:prstGeom>
          <a:noFill/>
          <a:ln w="28575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r>
              <a:rPr lang="pt-BR" sz="2400" b="1" dirty="0" smtClean="0">
                <a:solidFill>
                  <a:srgbClr val="252E30"/>
                </a:solidFill>
              </a:rPr>
              <a:t>PREMISSAS DE SUSTENTABILIDADE</a:t>
            </a:r>
            <a:endParaRPr lang="pt-BR" sz="2400" b="1" dirty="0">
              <a:solidFill>
                <a:srgbClr val="252E30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8196096" y="3962413"/>
            <a:ext cx="56789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i="1" dirty="0">
                <a:solidFill>
                  <a:srgbClr val="4C727B"/>
                </a:solidFill>
              </a:rPr>
              <a:t>ESCOLHAS PARA </a:t>
            </a:r>
            <a:r>
              <a:rPr lang="pt-BR" sz="3200" i="1" dirty="0" smtClean="0">
                <a:solidFill>
                  <a:srgbClr val="4C727B"/>
                </a:solidFill>
              </a:rPr>
              <a:t>2017-2020</a:t>
            </a:r>
            <a:endParaRPr lang="pt-BR" sz="3200" i="1" dirty="0">
              <a:solidFill>
                <a:srgbClr val="4C727B"/>
              </a:solidFill>
            </a:endParaRPr>
          </a:p>
        </p:txBody>
      </p:sp>
      <p:sp>
        <p:nvSpPr>
          <p:cNvPr id="5" name="Retângulo 4"/>
          <p:cNvSpPr/>
          <p:nvPr/>
        </p:nvSpPr>
        <p:spPr>
          <a:xfrm>
            <a:off x="7472888" y="1598739"/>
            <a:ext cx="8751114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600" i="1" dirty="0" smtClean="0">
                <a:solidFill>
                  <a:schemeClr val="accent1">
                    <a:lumMod val="75000"/>
                  </a:schemeClr>
                </a:solidFill>
              </a:rPr>
              <a:t>Soluções de qualidade, conformes,</a:t>
            </a:r>
            <a:br>
              <a:rPr lang="pt-BR" sz="36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pt-BR" sz="3600" i="1" dirty="0" smtClean="0">
                <a:solidFill>
                  <a:schemeClr val="accent1">
                    <a:lumMod val="75000"/>
                  </a:schemeClr>
                </a:solidFill>
              </a:rPr>
              <a:t>especializadas e  </a:t>
            </a:r>
            <a:r>
              <a:rPr lang="pt-BR" sz="3600" i="1" dirty="0" smtClean="0">
                <a:solidFill>
                  <a:schemeClr val="accent1">
                    <a:lumMod val="75000"/>
                  </a:schemeClr>
                </a:solidFill>
              </a:rPr>
              <a:t>com um barramento de </a:t>
            </a:r>
            <a:br>
              <a:rPr lang="pt-BR" sz="3600" i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pt-BR" sz="3600" i="1" dirty="0" smtClean="0">
                <a:solidFill>
                  <a:schemeClr val="accent1">
                    <a:lumMod val="75000"/>
                  </a:schemeClr>
                </a:solidFill>
              </a:rPr>
              <a:t>integração em operação.</a:t>
            </a:r>
            <a:endParaRPr lang="pt-BR" sz="36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1118219" y="1302921"/>
            <a:ext cx="2099766" cy="203642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r>
              <a:rPr lang="pt-BR" sz="1800" b="1" dirty="0" smtClean="0">
                <a:solidFill>
                  <a:schemeClr val="bg1"/>
                </a:solidFill>
              </a:rPr>
              <a:t>SBIS</a:t>
            </a:r>
            <a:endParaRPr lang="pt-BR" sz="2400" b="1" dirty="0">
              <a:solidFill>
                <a:schemeClr val="bg1"/>
              </a:solidFill>
            </a:endParaRPr>
          </a:p>
        </p:txBody>
      </p:sp>
      <p:sp>
        <p:nvSpPr>
          <p:cNvPr id="31" name="CaixaDeTexto 30"/>
          <p:cNvSpPr txBox="1"/>
          <p:nvPr/>
        </p:nvSpPr>
        <p:spPr>
          <a:xfrm>
            <a:off x="5144250" y="6443087"/>
            <a:ext cx="2620330" cy="2477273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r>
              <a:rPr lang="pt-BR" sz="1200" b="1" dirty="0" smtClean="0">
                <a:solidFill>
                  <a:schemeClr val="bg1"/>
                </a:solidFill>
              </a:rPr>
              <a:t>INTEROPERABILIDADE</a:t>
            </a:r>
            <a:endParaRPr lang="pt-BR" sz="1200" b="1" dirty="0">
              <a:solidFill>
                <a:schemeClr val="bg1"/>
              </a:solidFill>
            </a:endParaRPr>
          </a:p>
        </p:txBody>
      </p:sp>
      <p:sp>
        <p:nvSpPr>
          <p:cNvPr id="36" name="CaixaDeTexto 35"/>
          <p:cNvSpPr txBox="1"/>
          <p:nvPr/>
        </p:nvSpPr>
        <p:spPr>
          <a:xfrm>
            <a:off x="3318871" y="3765446"/>
            <a:ext cx="2417661" cy="2324677"/>
          </a:xfrm>
          <a:prstGeom prst="ellipse">
            <a:avLst/>
          </a:prstGeom>
          <a:solidFill>
            <a:srgbClr val="252E30"/>
          </a:solidFill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r>
              <a:rPr lang="pt-BR" sz="1800" b="1" dirty="0" smtClean="0">
                <a:solidFill>
                  <a:schemeClr val="bg1"/>
                </a:solidFill>
              </a:rPr>
              <a:t>HEALTHCARE</a:t>
            </a:r>
            <a:endParaRPr lang="pt-BR" sz="1400" b="1" dirty="0">
              <a:solidFill>
                <a:schemeClr val="bg1"/>
              </a:solidFill>
            </a:endParaRPr>
          </a:p>
        </p:txBody>
      </p:sp>
      <p:pic>
        <p:nvPicPr>
          <p:cNvPr id="38" name="Imagem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740821">
            <a:off x="3133820" y="2654129"/>
            <a:ext cx="957673" cy="1197092"/>
          </a:xfrm>
          <a:prstGeom prst="rect">
            <a:avLst/>
          </a:prstGeom>
        </p:spPr>
      </p:pic>
      <p:pic>
        <p:nvPicPr>
          <p:cNvPr id="41" name="Imagem 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866062" flipV="1">
            <a:off x="2717464" y="5650456"/>
            <a:ext cx="933232" cy="1166541"/>
          </a:xfrm>
          <a:prstGeom prst="rect">
            <a:avLst/>
          </a:prstGeom>
        </p:spPr>
      </p:pic>
      <p:sp>
        <p:nvSpPr>
          <p:cNvPr id="45" name="CaixaDeTexto 44"/>
          <p:cNvSpPr txBox="1"/>
          <p:nvPr/>
        </p:nvSpPr>
        <p:spPr>
          <a:xfrm>
            <a:off x="1047866" y="6443087"/>
            <a:ext cx="2081888" cy="2079147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r>
              <a:rPr lang="pt-BR" sz="1200" b="1" dirty="0" smtClean="0">
                <a:solidFill>
                  <a:schemeClr val="bg1"/>
                </a:solidFill>
              </a:rPr>
              <a:t>NOVAS ESPECIALIDADES</a:t>
            </a:r>
            <a:endParaRPr lang="pt-BR" sz="1200" b="1" dirty="0">
              <a:solidFill>
                <a:schemeClr val="bg1"/>
              </a:solidFill>
            </a:endParaRPr>
          </a:p>
        </p:txBody>
      </p:sp>
      <p:pic>
        <p:nvPicPr>
          <p:cNvPr id="46" name="Imagem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532922" flipV="1">
            <a:off x="5444888" y="5623120"/>
            <a:ext cx="674468" cy="843085"/>
          </a:xfrm>
          <a:prstGeom prst="rect">
            <a:avLst/>
          </a:prstGeom>
        </p:spPr>
      </p:pic>
      <p:sp>
        <p:nvSpPr>
          <p:cNvPr id="47" name="CaixaDeTexto 46"/>
          <p:cNvSpPr txBox="1"/>
          <p:nvPr/>
        </p:nvSpPr>
        <p:spPr>
          <a:xfrm>
            <a:off x="102669" y="3934748"/>
            <a:ext cx="2099766" cy="2036420"/>
          </a:xfrm>
          <a:prstGeom prst="ellipse">
            <a:avLst/>
          </a:prstGeom>
          <a:solidFill>
            <a:srgbClr val="0C9ABE"/>
          </a:solidFill>
        </p:spPr>
        <p:txBody>
          <a:bodyPr wrap="square" lIns="0" tIns="72000" rIns="0" bIns="72000" rtlCol="0" anchor="ctr" anchorCtr="0">
            <a:noAutofit/>
          </a:bodyPr>
          <a:lstStyle/>
          <a:p>
            <a:pPr algn="ctr"/>
            <a:r>
              <a:rPr lang="pt-BR" sz="1400" b="1" dirty="0" smtClean="0">
                <a:solidFill>
                  <a:schemeClr val="bg1"/>
                </a:solidFill>
              </a:rPr>
              <a:t>ESTABILIZAÇÃO</a:t>
            </a:r>
            <a:endParaRPr lang="pt-BR" sz="1400" b="1" dirty="0">
              <a:solidFill>
                <a:schemeClr val="bg1"/>
              </a:solidFill>
            </a:endParaRPr>
          </a:p>
        </p:txBody>
      </p:sp>
      <p:pic>
        <p:nvPicPr>
          <p:cNvPr id="49" name="Imagem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782293">
            <a:off x="2194413" y="3939298"/>
            <a:ext cx="883310" cy="110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96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02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Visão por SQUAD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12915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Cenário HIS</a:t>
            </a:r>
            <a:br>
              <a:rPr lang="pt-BR" dirty="0" smtClean="0"/>
            </a:br>
            <a:r>
              <a:rPr lang="pt-BR" dirty="0" smtClean="0"/>
              <a:t>&amp; inputs para </a:t>
            </a:r>
            <a:br>
              <a:rPr lang="pt-BR" dirty="0" smtClean="0"/>
            </a:br>
            <a:r>
              <a:rPr lang="pt-BR" dirty="0" smtClean="0"/>
              <a:t>definição do </a:t>
            </a:r>
            <a:r>
              <a:rPr lang="pt-BR" dirty="0" err="1" smtClean="0"/>
              <a:t>Roadmap</a:t>
            </a:r>
            <a:endParaRPr lang="pt-BR" dirty="0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6432907" y="1182394"/>
            <a:ext cx="9148469" cy="518113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Clientes</a:t>
            </a:r>
            <a:r>
              <a:rPr lang="en-US" sz="2000" dirty="0" smtClean="0">
                <a:solidFill>
                  <a:srgbClr val="F59528"/>
                </a:solidFill>
              </a:rPr>
              <a:t> e </a:t>
            </a:r>
            <a:r>
              <a:rPr lang="en-US" sz="2000" dirty="0" err="1" smtClean="0">
                <a:solidFill>
                  <a:srgbClr val="F59528"/>
                </a:solidFill>
              </a:rPr>
              <a:t>Projetos</a:t>
            </a:r>
            <a:r>
              <a:rPr lang="en-US" sz="2000" dirty="0" smtClean="0">
                <a:solidFill>
                  <a:srgbClr val="F59528"/>
                </a:solidFill>
              </a:rPr>
              <a:t> : </a:t>
            </a:r>
            <a:r>
              <a:rPr lang="en-US" sz="2000" dirty="0" err="1" smtClean="0"/>
              <a:t>Temos</a:t>
            </a:r>
            <a:r>
              <a:rPr lang="en-US" sz="2000" dirty="0" smtClean="0"/>
              <a:t>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solução</a:t>
            </a:r>
            <a:r>
              <a:rPr lang="en-US" sz="2000" dirty="0" smtClean="0"/>
              <a:t> nova em </a:t>
            </a:r>
            <a:r>
              <a:rPr lang="en-US" sz="2000" dirty="0" err="1" smtClean="0"/>
              <a:t>processo</a:t>
            </a:r>
            <a:r>
              <a:rPr lang="en-US" sz="2000" dirty="0" smtClean="0"/>
              <a:t> de </a:t>
            </a:r>
            <a:r>
              <a:rPr lang="en-US" sz="2000" dirty="0" err="1" smtClean="0"/>
              <a:t>amadurecimento</a:t>
            </a:r>
            <a:r>
              <a:rPr lang="en-US" sz="2000" dirty="0" smtClean="0"/>
              <a:t>  com </a:t>
            </a:r>
            <a:r>
              <a:rPr lang="en-US" sz="2000" dirty="0" err="1" smtClean="0"/>
              <a:t>processos</a:t>
            </a:r>
            <a:r>
              <a:rPr lang="en-US" sz="2000" dirty="0" smtClean="0"/>
              <a:t> </a:t>
            </a:r>
            <a:r>
              <a:rPr lang="en-US" sz="2000" dirty="0" err="1" smtClean="0"/>
              <a:t>extremamente</a:t>
            </a:r>
            <a:r>
              <a:rPr lang="en-US" sz="2000" dirty="0" smtClean="0"/>
              <a:t> </a:t>
            </a:r>
            <a:r>
              <a:rPr lang="en-US" sz="2000" dirty="0" err="1" smtClean="0"/>
              <a:t>complexos</a:t>
            </a:r>
            <a:r>
              <a:rPr lang="en-US" sz="2000" dirty="0" smtClean="0"/>
              <a:t> e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vem</a:t>
            </a:r>
            <a:r>
              <a:rPr lang="en-US" sz="2000" dirty="0" smtClean="0"/>
              <a:t> </a:t>
            </a:r>
            <a:r>
              <a:rPr lang="en-US" sz="2000" dirty="0" err="1" smtClean="0"/>
              <a:t>atendendo</a:t>
            </a:r>
            <a:r>
              <a:rPr lang="en-US" sz="2000" dirty="0" smtClean="0"/>
              <a:t> a </a:t>
            </a:r>
            <a:r>
              <a:rPr lang="en-US" sz="2000" dirty="0" err="1" smtClean="0"/>
              <a:t>operação</a:t>
            </a:r>
            <a:r>
              <a:rPr lang="en-US" sz="2000" dirty="0" smtClean="0"/>
              <a:t> do HCOR e da Unimed </a:t>
            </a:r>
            <a:r>
              <a:rPr lang="en-US" sz="2000" dirty="0" err="1" smtClean="0"/>
              <a:t>Ribeirão</a:t>
            </a:r>
            <a:r>
              <a:rPr lang="en-US" sz="2000" dirty="0" smtClean="0"/>
              <a:t> </a:t>
            </a:r>
            <a:r>
              <a:rPr lang="en-US" sz="2000" dirty="0" err="1" smtClean="0"/>
              <a:t>Preto</a:t>
            </a:r>
            <a:r>
              <a:rPr lang="en-US" sz="2000" dirty="0" smtClean="0"/>
              <a:t> </a:t>
            </a:r>
            <a:r>
              <a:rPr lang="en-US" sz="2000" dirty="0" err="1" smtClean="0"/>
              <a:t>num</a:t>
            </a:r>
            <a:r>
              <a:rPr lang="en-US" sz="2000" dirty="0" smtClean="0"/>
              <a:t> </a:t>
            </a:r>
            <a:r>
              <a:rPr lang="en-US" sz="2000" dirty="0" err="1" smtClean="0"/>
              <a:t>cenário</a:t>
            </a:r>
            <a:r>
              <a:rPr lang="en-US" sz="2000" dirty="0" smtClean="0"/>
              <a:t> de </a:t>
            </a:r>
            <a:r>
              <a:rPr lang="en-US" sz="2000" dirty="0" err="1" smtClean="0"/>
              <a:t>Gestão</a:t>
            </a:r>
            <a:r>
              <a:rPr lang="en-US" sz="2000" dirty="0" smtClean="0"/>
              <a:t> </a:t>
            </a:r>
            <a:r>
              <a:rPr lang="en-US" sz="2000" dirty="0" err="1" smtClean="0"/>
              <a:t>Hospitalar</a:t>
            </a:r>
            <a:r>
              <a:rPr lang="en-US" sz="2000" dirty="0" smtClean="0"/>
              <a:t> de </a:t>
            </a:r>
            <a:r>
              <a:rPr lang="en-US" sz="2000" dirty="0" err="1" smtClean="0"/>
              <a:t>escopo</a:t>
            </a:r>
            <a:r>
              <a:rPr lang="en-US" sz="2000" dirty="0" smtClean="0"/>
              <a:t> </a:t>
            </a:r>
            <a:r>
              <a:rPr lang="en-US" sz="2000" dirty="0" err="1" smtClean="0"/>
              <a:t>maior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>Unimed POA e BSL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clientes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usam</a:t>
            </a:r>
            <a:r>
              <a:rPr lang="en-US" sz="2000" dirty="0" smtClean="0"/>
              <a:t> um </a:t>
            </a:r>
            <a:r>
              <a:rPr lang="en-US" sz="2000" dirty="0" err="1" smtClean="0"/>
              <a:t>escopo</a:t>
            </a:r>
            <a:r>
              <a:rPr lang="en-US" sz="2000" dirty="0" smtClean="0"/>
              <a:t> </a:t>
            </a:r>
            <a:r>
              <a:rPr lang="en-US" sz="2000" dirty="0" err="1" smtClean="0"/>
              <a:t>menor</a:t>
            </a:r>
            <a:r>
              <a:rPr lang="en-US" sz="2000" dirty="0" smtClean="0"/>
              <a:t> da </a:t>
            </a:r>
            <a:r>
              <a:rPr lang="en-US" sz="2000" dirty="0" err="1" smtClean="0"/>
              <a:t>Solução</a:t>
            </a:r>
            <a:r>
              <a:rPr lang="en-US" sz="2000" dirty="0" smtClean="0"/>
              <a:t> e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também</a:t>
            </a:r>
            <a:r>
              <a:rPr lang="en-US" sz="2000" dirty="0" smtClean="0"/>
              <a:t> </a:t>
            </a:r>
            <a:r>
              <a:rPr lang="en-US" sz="2000" dirty="0" err="1" smtClean="0"/>
              <a:t>tiveram</a:t>
            </a:r>
            <a:r>
              <a:rPr lang="en-US" sz="2000" dirty="0" smtClean="0"/>
              <a:t>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atenção</a:t>
            </a:r>
            <a:r>
              <a:rPr lang="en-US" sz="2000" dirty="0" smtClean="0"/>
              <a:t> especial.</a:t>
            </a:r>
            <a:br>
              <a:rPr lang="en-US" sz="2000" dirty="0" smtClean="0"/>
            </a:br>
            <a:r>
              <a:rPr lang="en-US" sz="2000" dirty="0" err="1" smtClean="0"/>
              <a:t>Dessa</a:t>
            </a:r>
            <a:r>
              <a:rPr lang="en-US" sz="2000" dirty="0" smtClean="0"/>
              <a:t> forma, </a:t>
            </a:r>
            <a:r>
              <a:rPr lang="en-US" sz="2000" dirty="0" err="1" smtClean="0"/>
              <a:t>hoje</a:t>
            </a:r>
            <a:r>
              <a:rPr lang="en-US" sz="2000" dirty="0" smtClean="0"/>
              <a:t> a </a:t>
            </a:r>
            <a:r>
              <a:rPr lang="en-US" sz="2000" dirty="0" err="1" smtClean="0"/>
              <a:t>equipe</a:t>
            </a:r>
            <a:r>
              <a:rPr lang="en-US" sz="2000" dirty="0" smtClean="0"/>
              <a:t> é </a:t>
            </a:r>
            <a:r>
              <a:rPr lang="en-US" sz="2000" dirty="0" err="1" smtClean="0"/>
              <a:t>bem</a:t>
            </a:r>
            <a:r>
              <a:rPr lang="en-US" sz="2000" dirty="0" smtClean="0"/>
              <a:t> </a:t>
            </a:r>
            <a:r>
              <a:rPr lang="en-US" sz="2000" dirty="0" err="1" smtClean="0"/>
              <a:t>dedicada</a:t>
            </a:r>
            <a:r>
              <a:rPr lang="en-US" sz="2000" dirty="0" smtClean="0"/>
              <a:t> a </a:t>
            </a:r>
            <a:r>
              <a:rPr lang="en-US" sz="2000" dirty="0" err="1" smtClean="0"/>
              <a:t>garantir</a:t>
            </a:r>
            <a:r>
              <a:rPr lang="en-US" sz="2000" dirty="0" smtClean="0"/>
              <a:t> a </a:t>
            </a:r>
            <a:r>
              <a:rPr lang="en-US" sz="2000" dirty="0" err="1" smtClean="0"/>
              <a:t>operação</a:t>
            </a:r>
            <a:r>
              <a:rPr lang="en-US" sz="2000" dirty="0" smtClean="0"/>
              <a:t> </a:t>
            </a:r>
            <a:r>
              <a:rPr lang="en-US" sz="2000" dirty="0" err="1" smtClean="0"/>
              <a:t>destes</a:t>
            </a:r>
            <a:r>
              <a:rPr lang="en-US" sz="2000" dirty="0" smtClean="0"/>
              <a:t> </a:t>
            </a:r>
            <a:r>
              <a:rPr lang="en-US" sz="2000" dirty="0" err="1" smtClean="0"/>
              <a:t>clientes</a:t>
            </a:r>
            <a:r>
              <a:rPr lang="en-US" sz="2000" dirty="0" smtClean="0"/>
              <a:t> em </a:t>
            </a:r>
            <a:r>
              <a:rPr lang="en-US" sz="2000" dirty="0" err="1" smtClean="0"/>
              <a:t>produção</a:t>
            </a:r>
            <a:r>
              <a:rPr lang="en-US" sz="2000" dirty="0" smtClean="0"/>
              <a:t> </a:t>
            </a:r>
            <a:r>
              <a:rPr lang="en-US" sz="2000" dirty="0" err="1" smtClean="0"/>
              <a:t>eliminando</a:t>
            </a:r>
            <a:r>
              <a:rPr lang="en-US" sz="2000" dirty="0" smtClean="0"/>
              <a:t> </a:t>
            </a:r>
            <a:r>
              <a:rPr lang="en-US" sz="2000" dirty="0" err="1" smtClean="0"/>
              <a:t>falhas</a:t>
            </a:r>
            <a:r>
              <a:rPr lang="en-US" sz="2000" dirty="0" smtClean="0"/>
              <a:t> e </a:t>
            </a:r>
            <a:r>
              <a:rPr lang="en-US" sz="2000" dirty="0" err="1" smtClean="0"/>
              <a:t>buscando</a:t>
            </a:r>
            <a:r>
              <a:rPr lang="en-US" sz="2000" dirty="0" smtClean="0"/>
              <a:t> </a:t>
            </a:r>
            <a:r>
              <a:rPr lang="en-US" sz="2000" dirty="0" err="1" smtClean="0"/>
              <a:t>atender</a:t>
            </a:r>
            <a:r>
              <a:rPr lang="en-US" sz="2000" dirty="0" smtClean="0"/>
              <a:t> </a:t>
            </a:r>
            <a:r>
              <a:rPr lang="en-US" sz="2000" dirty="0" err="1" smtClean="0"/>
              <a:t>pequenas</a:t>
            </a:r>
            <a:r>
              <a:rPr lang="en-US" sz="2000" dirty="0" smtClean="0"/>
              <a:t> </a:t>
            </a:r>
            <a:r>
              <a:rPr lang="en-US" sz="2000" dirty="0" err="1" smtClean="0"/>
              <a:t>implementações</a:t>
            </a:r>
            <a:r>
              <a:rPr lang="en-US" sz="2000" dirty="0" smtClean="0"/>
              <a:t>, </a:t>
            </a:r>
            <a:r>
              <a:rPr lang="en-US" sz="2000" dirty="0" err="1" smtClean="0"/>
              <a:t>muitas</a:t>
            </a:r>
            <a:r>
              <a:rPr lang="en-US" sz="2000" dirty="0" smtClean="0"/>
              <a:t> </a:t>
            </a:r>
            <a:r>
              <a:rPr lang="en-US" sz="2000" dirty="0" err="1" smtClean="0"/>
              <a:t>vezes</a:t>
            </a:r>
            <a:r>
              <a:rPr lang="en-US" sz="2000" dirty="0" smtClean="0"/>
              <a:t> IN LOCO.</a:t>
            </a:r>
            <a:br>
              <a:rPr lang="en-US" sz="2000" dirty="0" smtClean="0"/>
            </a:br>
            <a:r>
              <a:rPr lang="en-US" sz="2000" dirty="0" smtClean="0"/>
              <a:t>Vale um </a:t>
            </a:r>
            <a:r>
              <a:rPr lang="en-US" sz="2000" dirty="0" err="1" smtClean="0"/>
              <a:t>registro</a:t>
            </a:r>
            <a:r>
              <a:rPr lang="en-US" sz="2000" dirty="0" smtClean="0"/>
              <a:t> especial para o HCOR. </a:t>
            </a:r>
            <a:r>
              <a:rPr lang="en-US" sz="2000" dirty="0" err="1" smtClean="0"/>
              <a:t>Temos</a:t>
            </a:r>
            <a:r>
              <a:rPr lang="en-US" sz="2000" dirty="0" smtClean="0"/>
              <a:t> em </a:t>
            </a:r>
            <a:r>
              <a:rPr lang="en-US" sz="2000" dirty="0" err="1" smtClean="0"/>
              <a:t>mãos</a:t>
            </a:r>
            <a:r>
              <a:rPr lang="en-US" sz="2000" dirty="0" smtClean="0"/>
              <a:t> um </a:t>
            </a:r>
            <a:r>
              <a:rPr lang="en-US" sz="2000" dirty="0" err="1" smtClean="0"/>
              <a:t>grande</a:t>
            </a:r>
            <a:r>
              <a:rPr lang="en-US" sz="2000" dirty="0" smtClean="0"/>
              <a:t> </a:t>
            </a:r>
            <a:r>
              <a:rPr lang="en-US" sz="2000" dirty="0" err="1" smtClean="0"/>
              <a:t>cliente</a:t>
            </a:r>
            <a:r>
              <a:rPr lang="en-US" sz="2000" dirty="0" smtClean="0"/>
              <a:t>. </a:t>
            </a:r>
            <a:r>
              <a:rPr lang="en-US" sz="2000" dirty="0" err="1" smtClean="0"/>
              <a:t>Colocamos</a:t>
            </a:r>
            <a:r>
              <a:rPr lang="en-US" sz="2000" dirty="0" smtClean="0"/>
              <a:t>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operação</a:t>
            </a:r>
            <a:r>
              <a:rPr lang="en-US" sz="2000" dirty="0" smtClean="0"/>
              <a:t> </a:t>
            </a:r>
            <a:r>
              <a:rPr lang="en-US" sz="2000" dirty="0" err="1" smtClean="0"/>
              <a:t>complexa</a:t>
            </a:r>
            <a:r>
              <a:rPr lang="en-US" sz="2000" dirty="0" smtClean="0"/>
              <a:t> em </a:t>
            </a:r>
            <a:r>
              <a:rPr lang="en-US" sz="2000" dirty="0" err="1" smtClean="0"/>
              <a:t>movimento</a:t>
            </a:r>
            <a:r>
              <a:rPr lang="en-US" sz="2000" dirty="0" smtClean="0"/>
              <a:t> e agora </a:t>
            </a:r>
            <a:r>
              <a:rPr lang="en-US" sz="2000" dirty="0" err="1" smtClean="0"/>
              <a:t>temos</a:t>
            </a:r>
            <a:r>
              <a:rPr lang="en-US" sz="2000" dirty="0" smtClean="0"/>
              <a:t> a </a:t>
            </a:r>
            <a:r>
              <a:rPr lang="en-US" sz="2000" dirty="0" err="1" smtClean="0"/>
              <a:t>missão</a:t>
            </a:r>
            <a:r>
              <a:rPr lang="en-US" sz="2000" dirty="0" smtClean="0"/>
              <a:t> de </a:t>
            </a:r>
            <a:r>
              <a:rPr lang="en-US" sz="2000" dirty="0" err="1" smtClean="0"/>
              <a:t>coloca</a:t>
            </a:r>
            <a:r>
              <a:rPr lang="en-US" sz="2000" dirty="0" smtClean="0"/>
              <a:t>-los </a:t>
            </a:r>
            <a:r>
              <a:rPr lang="en-US" sz="2000" dirty="0" err="1" smtClean="0"/>
              <a:t>num</a:t>
            </a:r>
            <a:r>
              <a:rPr lang="en-US" sz="2000" dirty="0" smtClean="0"/>
              <a:t> </a:t>
            </a:r>
            <a:r>
              <a:rPr lang="en-US" sz="2000" dirty="0" err="1" smtClean="0"/>
              <a:t>ciclo</a:t>
            </a:r>
            <a:r>
              <a:rPr lang="en-US" sz="2000" dirty="0" smtClean="0"/>
              <a:t> de </a:t>
            </a:r>
            <a:r>
              <a:rPr lang="en-US" sz="2000" dirty="0" err="1" smtClean="0"/>
              <a:t>operação</a:t>
            </a:r>
            <a:r>
              <a:rPr lang="en-US" sz="2000" dirty="0" smtClean="0"/>
              <a:t> </a:t>
            </a:r>
            <a:r>
              <a:rPr lang="en-US" sz="2000" dirty="0" err="1" smtClean="0"/>
              <a:t>próximo</a:t>
            </a:r>
            <a:r>
              <a:rPr lang="en-US" sz="2000" dirty="0" smtClean="0"/>
              <a:t> </a:t>
            </a:r>
            <a:r>
              <a:rPr lang="en-US" sz="2000" dirty="0" err="1" smtClean="0"/>
              <a:t>ao</a:t>
            </a:r>
            <a:r>
              <a:rPr lang="en-US" sz="2000" dirty="0" smtClean="0"/>
              <a:t> </a:t>
            </a:r>
            <a:r>
              <a:rPr lang="en-US" sz="2000" dirty="0" err="1" smtClean="0"/>
              <a:t>modelo</a:t>
            </a:r>
            <a:r>
              <a:rPr lang="en-US" sz="2000" dirty="0" smtClean="0"/>
              <a:t> dos </a:t>
            </a:r>
            <a:r>
              <a:rPr lang="en-US" sz="2000" dirty="0" err="1" smtClean="0"/>
              <a:t>demais</a:t>
            </a:r>
            <a:r>
              <a:rPr lang="en-US" sz="2000" dirty="0" smtClean="0"/>
              <a:t> </a:t>
            </a:r>
            <a:r>
              <a:rPr lang="en-US" sz="2000" dirty="0" err="1" smtClean="0"/>
              <a:t>grandes</a:t>
            </a:r>
            <a:r>
              <a:rPr lang="en-US" sz="2000" dirty="0" smtClean="0"/>
              <a:t> </a:t>
            </a:r>
            <a:r>
              <a:rPr lang="en-US" sz="2000" dirty="0" err="1" smtClean="0"/>
              <a:t>clientes</a:t>
            </a:r>
            <a:r>
              <a:rPr lang="en-US" sz="2000" dirty="0" smtClean="0"/>
              <a:t> TOTVS. </a:t>
            </a:r>
            <a:r>
              <a:rPr lang="en-US" sz="2000" dirty="0" err="1" smtClean="0"/>
              <a:t>Muita</a:t>
            </a:r>
            <a:r>
              <a:rPr lang="en-US" sz="2000" dirty="0" smtClean="0"/>
              <a:t> </a:t>
            </a:r>
            <a:r>
              <a:rPr lang="en-US" sz="2000" dirty="0" err="1" smtClean="0"/>
              <a:t>atenção</a:t>
            </a:r>
            <a:r>
              <a:rPr lang="en-US" sz="2000" dirty="0" smtClean="0"/>
              <a:t>, </a:t>
            </a:r>
            <a:r>
              <a:rPr lang="en-US" sz="2000" dirty="0" err="1" smtClean="0"/>
              <a:t>planejamento</a:t>
            </a:r>
            <a:r>
              <a:rPr lang="en-US" sz="2000" dirty="0" smtClean="0"/>
              <a:t> e </a:t>
            </a:r>
            <a:r>
              <a:rPr lang="en-US" sz="2000" dirty="0" err="1" smtClean="0"/>
              <a:t>qualidade</a:t>
            </a:r>
            <a:r>
              <a:rPr lang="en-US" sz="2000" dirty="0" smtClean="0"/>
              <a:t> para </a:t>
            </a:r>
            <a:r>
              <a:rPr lang="en-US" sz="2000" dirty="0" err="1" smtClean="0"/>
              <a:t>garantirmos</a:t>
            </a:r>
            <a:r>
              <a:rPr lang="en-US" sz="2000" dirty="0" smtClean="0"/>
              <a:t> a </a:t>
            </a:r>
            <a:r>
              <a:rPr lang="en-US" sz="2000" dirty="0" err="1" smtClean="0"/>
              <a:t>primeira</a:t>
            </a:r>
            <a:r>
              <a:rPr lang="en-US" sz="2000" dirty="0" smtClean="0"/>
              <a:t> </a:t>
            </a:r>
            <a:r>
              <a:rPr lang="en-US" sz="2000" dirty="0" err="1" smtClean="0"/>
              <a:t>atualizaçao</a:t>
            </a:r>
            <a:r>
              <a:rPr lang="en-US" sz="2000" dirty="0" smtClean="0"/>
              <a:t> de </a:t>
            </a:r>
            <a:r>
              <a:rPr lang="en-US" sz="2000" dirty="0" err="1" smtClean="0"/>
              <a:t>versão</a:t>
            </a:r>
            <a:r>
              <a:rPr lang="en-US" sz="2000" dirty="0" smtClean="0"/>
              <a:t> com SUCESSO. Um </a:t>
            </a:r>
            <a:r>
              <a:rPr lang="en-US" sz="2000" dirty="0" err="1" smtClean="0"/>
              <a:t>grande</a:t>
            </a:r>
            <a:r>
              <a:rPr lang="en-US" sz="2000" dirty="0" smtClean="0"/>
              <a:t> </a:t>
            </a:r>
            <a:r>
              <a:rPr lang="en-US" sz="2000" dirty="0" err="1" smtClean="0"/>
              <a:t>projeto</a:t>
            </a:r>
            <a:r>
              <a:rPr lang="en-US" sz="2000" dirty="0" smtClean="0"/>
              <a:t>, </a:t>
            </a:r>
            <a:r>
              <a:rPr lang="en-US" sz="2000" dirty="0" err="1" smtClean="0"/>
              <a:t>grandes</a:t>
            </a:r>
            <a:r>
              <a:rPr lang="en-US" sz="2000" dirty="0" smtClean="0"/>
              <a:t> </a:t>
            </a:r>
            <a:r>
              <a:rPr lang="en-US" sz="2000" dirty="0" err="1" smtClean="0"/>
              <a:t>responsabilidades</a:t>
            </a:r>
            <a:r>
              <a:rPr lang="en-US" sz="2000" dirty="0" smtClean="0"/>
              <a:t> e </a:t>
            </a:r>
            <a:r>
              <a:rPr lang="en-US" sz="2000" dirty="0" err="1" smtClean="0"/>
              <a:t>temos</a:t>
            </a:r>
            <a:r>
              <a:rPr lang="en-US" sz="2000" dirty="0" smtClean="0"/>
              <a:t> </a:t>
            </a:r>
            <a:r>
              <a:rPr lang="en-US" sz="2000" dirty="0" err="1" smtClean="0"/>
              <a:t>tudo</a:t>
            </a:r>
            <a:r>
              <a:rPr lang="en-US" sz="2000" dirty="0" smtClean="0"/>
              <a:t> para </a:t>
            </a:r>
            <a:r>
              <a:rPr lang="en-US" sz="2000" dirty="0" err="1" smtClean="0"/>
              <a:t>gerar</a:t>
            </a:r>
            <a:r>
              <a:rPr lang="en-US" sz="2000" dirty="0" smtClean="0"/>
              <a:t> GRANDES e BELOS </a:t>
            </a:r>
            <a:r>
              <a:rPr lang="en-US" sz="2000" dirty="0" err="1" smtClean="0"/>
              <a:t>frutos</a:t>
            </a:r>
            <a:r>
              <a:rPr lang="en-US" sz="2000" dirty="0" smtClean="0"/>
              <a:t> </a:t>
            </a:r>
            <a:r>
              <a:rPr lang="en-US" sz="2000" dirty="0" err="1" smtClean="0"/>
              <a:t>deste</a:t>
            </a:r>
            <a:r>
              <a:rPr lang="en-US" sz="2000" dirty="0" smtClean="0"/>
              <a:t> </a:t>
            </a:r>
            <a:r>
              <a:rPr lang="en-US" sz="2000" dirty="0" err="1" smtClean="0"/>
              <a:t>trabalho</a:t>
            </a:r>
            <a:r>
              <a:rPr lang="en-US" sz="2000" dirty="0" smtClean="0"/>
              <a:t>.</a:t>
            </a:r>
          </a:p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Comercial</a:t>
            </a:r>
            <a:r>
              <a:rPr lang="en-US" sz="2000" dirty="0" smtClean="0">
                <a:solidFill>
                  <a:srgbClr val="F59528"/>
                </a:solidFill>
              </a:rPr>
              <a:t> e Mercado: </a:t>
            </a:r>
            <a:r>
              <a:rPr lang="en-US" sz="2000" dirty="0" err="1" smtClean="0"/>
              <a:t>Decorrentes</a:t>
            </a:r>
            <a:r>
              <a:rPr lang="en-US" sz="2000" dirty="0" smtClean="0"/>
              <a:t> </a:t>
            </a:r>
            <a:r>
              <a:rPr lang="en-US" sz="2000" dirty="0" err="1" smtClean="0"/>
              <a:t>destes</a:t>
            </a:r>
            <a:r>
              <a:rPr lang="en-US" sz="2000" dirty="0" smtClean="0"/>
              <a:t> </a:t>
            </a:r>
            <a:r>
              <a:rPr lang="en-US" sz="2000" dirty="0" err="1" smtClean="0"/>
              <a:t>projetos</a:t>
            </a:r>
            <a:r>
              <a:rPr lang="en-US" sz="2000" dirty="0" smtClean="0"/>
              <a:t> </a:t>
            </a:r>
            <a:r>
              <a:rPr lang="en-US" sz="2000" dirty="0" err="1" smtClean="0"/>
              <a:t>já</a:t>
            </a:r>
            <a:r>
              <a:rPr lang="en-US" sz="2000" dirty="0" smtClean="0"/>
              <a:t> </a:t>
            </a:r>
            <a:r>
              <a:rPr lang="en-US" sz="2000" dirty="0" err="1" smtClean="0"/>
              <a:t>temos</a:t>
            </a:r>
            <a:r>
              <a:rPr lang="en-US" sz="2000" dirty="0" smtClean="0"/>
              <a:t> um backlog </a:t>
            </a:r>
            <a:r>
              <a:rPr lang="en-US" sz="2000" dirty="0" err="1" smtClean="0"/>
              <a:t>consistente</a:t>
            </a:r>
            <a:r>
              <a:rPr lang="en-US" sz="2000" dirty="0" smtClean="0"/>
              <a:t> de </a:t>
            </a:r>
            <a:r>
              <a:rPr lang="en-US" sz="2000" dirty="0" err="1" smtClean="0"/>
              <a:t>pedidos</a:t>
            </a:r>
            <a:r>
              <a:rPr lang="en-US" sz="2000" dirty="0" smtClean="0"/>
              <a:t> de </a:t>
            </a:r>
            <a:r>
              <a:rPr lang="en-US" sz="2000" dirty="0" err="1" smtClean="0"/>
              <a:t>melhorias</a:t>
            </a:r>
            <a:r>
              <a:rPr lang="en-US" sz="2000" dirty="0" smtClean="0"/>
              <a:t>. </a:t>
            </a:r>
            <a:r>
              <a:rPr lang="en-US" sz="2000" dirty="0" err="1" smtClean="0"/>
              <a:t>Temos</a:t>
            </a:r>
            <a:r>
              <a:rPr lang="en-US" sz="2000" dirty="0" smtClean="0"/>
              <a:t> </a:t>
            </a:r>
            <a:r>
              <a:rPr lang="en-US" sz="2000" dirty="0" err="1" smtClean="0"/>
              <a:t>também</a:t>
            </a:r>
            <a:r>
              <a:rPr lang="en-US" sz="2000" dirty="0" smtClean="0"/>
              <a:t> um backlog de gaps </a:t>
            </a:r>
            <a:r>
              <a:rPr lang="en-US" sz="2000" dirty="0" err="1" smtClean="0"/>
              <a:t>identificados</a:t>
            </a:r>
            <a:r>
              <a:rPr lang="en-US" sz="2000" dirty="0" smtClean="0"/>
              <a:t> em </a:t>
            </a:r>
            <a:r>
              <a:rPr lang="en-US" sz="2000" dirty="0" err="1" smtClean="0"/>
              <a:t>processos</a:t>
            </a:r>
            <a:r>
              <a:rPr lang="en-US" sz="2000" dirty="0" smtClean="0"/>
              <a:t> de </a:t>
            </a:r>
            <a:r>
              <a:rPr lang="en-US" sz="2000" dirty="0" err="1" smtClean="0"/>
              <a:t>venda</a:t>
            </a:r>
            <a:r>
              <a:rPr lang="en-US" sz="2000" dirty="0" smtClean="0"/>
              <a:t> (RFPs e </a:t>
            </a:r>
            <a:r>
              <a:rPr lang="en-US" sz="2000" dirty="0" err="1" smtClean="0"/>
              <a:t>Licitações</a:t>
            </a:r>
            <a:r>
              <a:rPr lang="en-US" sz="2000" dirty="0" smtClean="0"/>
              <a:t>) </a:t>
            </a:r>
            <a:r>
              <a:rPr lang="en-US" sz="2000" dirty="0" err="1" smtClean="0"/>
              <a:t>que</a:t>
            </a:r>
            <a:r>
              <a:rPr lang="en-US" sz="2000" dirty="0" smtClean="0"/>
              <a:t> </a:t>
            </a:r>
            <a:r>
              <a:rPr lang="en-US" sz="2000" dirty="0" err="1" smtClean="0"/>
              <a:t>deverão</a:t>
            </a:r>
            <a:r>
              <a:rPr lang="en-US" sz="2000" dirty="0" smtClean="0"/>
              <a:t> </a:t>
            </a:r>
            <a:r>
              <a:rPr lang="en-US" sz="2000" dirty="0" err="1" smtClean="0"/>
              <a:t>ser</a:t>
            </a:r>
            <a:r>
              <a:rPr lang="en-US" sz="2000" dirty="0" smtClean="0"/>
              <a:t> </a:t>
            </a:r>
            <a:r>
              <a:rPr lang="en-US" sz="2000" dirty="0" err="1" smtClean="0"/>
              <a:t>avaliados</a:t>
            </a:r>
            <a:r>
              <a:rPr lang="en-US" sz="2000" dirty="0" smtClean="0"/>
              <a:t>, </a:t>
            </a:r>
            <a:r>
              <a:rPr lang="en-US" sz="2000" dirty="0" err="1" smtClean="0"/>
              <a:t>priorizados</a:t>
            </a:r>
            <a:r>
              <a:rPr lang="en-US" sz="2000" dirty="0" smtClean="0"/>
              <a:t> e </a:t>
            </a:r>
            <a:r>
              <a:rPr lang="en-US" sz="2000" dirty="0" err="1" smtClean="0"/>
              <a:t>planejados</a:t>
            </a:r>
            <a:r>
              <a:rPr lang="en-US" sz="2000" dirty="0" smtClean="0"/>
              <a:t> para </a:t>
            </a:r>
            <a:r>
              <a:rPr lang="en-US" sz="2000" dirty="0" err="1" smtClean="0"/>
              <a:t>entrega</a:t>
            </a:r>
            <a:r>
              <a:rPr lang="en-US" sz="2000" dirty="0" smtClean="0"/>
              <a:t> </a:t>
            </a:r>
            <a:r>
              <a:rPr lang="en-US" sz="2000" dirty="0" err="1" smtClean="0"/>
              <a:t>futura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24557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32214" y="2655612"/>
            <a:ext cx="7386625" cy="3489156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HCOR no modelo padrão de atendimento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Sistematização para aplicação dos releases no HCOR,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uma vez que outros clientes já o fazem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Crescimento funcional para maior 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aderência a cenários mais complexos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</a:rPr>
              <a:t>Compliance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 SBIS – Primeiras entregas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Habilitar Módulo SUS da Linha RM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Especialização Oncologia 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(Quimioterapia e Radioterapia)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pt-BR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174625" indent="-174625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0" y="257175"/>
            <a:ext cx="12047538" cy="774700"/>
          </a:xfrm>
          <a:prstGeom prst="rect">
            <a:avLst/>
          </a:prstGeom>
        </p:spPr>
        <p:txBody>
          <a:bodyPr/>
          <a:lstStyle/>
          <a:p>
            <a:r>
              <a:rPr lang="pt-BR" dirty="0" smtClean="0"/>
              <a:t>VISÃO HIS </a:t>
            </a:r>
            <a:endParaRPr lang="pt-BR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782028577"/>
              </p:ext>
            </p:extLst>
          </p:nvPr>
        </p:nvGraphicFramePr>
        <p:xfrm>
          <a:off x="835264" y="1417652"/>
          <a:ext cx="15414386" cy="7401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7" name="Grupo 6"/>
          <p:cNvGrpSpPr/>
          <p:nvPr/>
        </p:nvGrpSpPr>
        <p:grpSpPr>
          <a:xfrm rot="11882094">
            <a:off x="10187610" y="4613040"/>
            <a:ext cx="1351484" cy="1153125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8" name="Elipse 7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Elipse 9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1" name="Grupo 10"/>
          <p:cNvGrpSpPr/>
          <p:nvPr/>
        </p:nvGrpSpPr>
        <p:grpSpPr>
          <a:xfrm rot="20512079">
            <a:off x="5154718" y="3703954"/>
            <a:ext cx="1351484" cy="1153125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12" name="Elipse 11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Elipse 12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Elipse 13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5" name="Grupo 14"/>
          <p:cNvGrpSpPr/>
          <p:nvPr/>
        </p:nvGrpSpPr>
        <p:grpSpPr>
          <a:xfrm rot="11665935">
            <a:off x="3639960" y="7089817"/>
            <a:ext cx="1141248" cy="855350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16" name="Elipse 15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Elipse 16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Elipse 17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CaixaDeTexto 1"/>
          <p:cNvSpPr txBox="1"/>
          <p:nvPr/>
        </p:nvSpPr>
        <p:spPr>
          <a:xfrm>
            <a:off x="4843761" y="6622855"/>
            <a:ext cx="5722009" cy="2489238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>
                <a:solidFill>
                  <a:schemeClr val="accent6">
                    <a:lumMod val="50000"/>
                  </a:schemeClr>
                </a:solidFill>
              </a:rPr>
              <a:t>Estabilizando 12.1.18 após uma 12.1.16 já elogiada por clientes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Manutenção atendimento HCOR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Pacote de Melhorias Unimed Ribeirão e novo TISS 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Direcionamento Estratégico </a:t>
            </a: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</a:rPr>
              <a:t>ILPIs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 / BSL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11417389" y="5161809"/>
            <a:ext cx="4385684" cy="2394384"/>
          </a:xfrm>
          <a:prstGeom prst="rect">
            <a:avLst/>
          </a:prstGeom>
        </p:spPr>
        <p:txBody>
          <a:bodyPr wrap="square" rtlCol="0">
            <a:noAutofit/>
          </a:bodyPr>
          <a:lstStyle>
            <a:defPPr>
              <a:defRPr lang="en-US"/>
            </a:defPPr>
            <a:lvl1pPr marL="285750" indent="-285750">
              <a:lnSpc>
                <a:spcPct val="110000"/>
              </a:lnSpc>
              <a:buFont typeface="Wingdings" panose="05000000000000000000" pitchFamily="2" charset="2"/>
              <a:buChar char="ü"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t-BR" dirty="0"/>
              <a:t>Conquista de novos clientes ANHAP </a:t>
            </a:r>
          </a:p>
          <a:p>
            <a:r>
              <a:rPr lang="pt-BR" dirty="0" smtClean="0"/>
              <a:t>SBIS </a:t>
            </a:r>
            <a:r>
              <a:rPr lang="pt-BR" dirty="0" err="1" smtClean="0"/>
              <a:t>Ready</a:t>
            </a:r>
            <a:endParaRPr lang="pt-BR" dirty="0" smtClean="0"/>
          </a:p>
          <a:p>
            <a:r>
              <a:rPr lang="pt-BR" dirty="0" smtClean="0"/>
              <a:t>Agendamento ON LINE</a:t>
            </a:r>
          </a:p>
          <a:p>
            <a:r>
              <a:rPr lang="pt-BR" dirty="0"/>
              <a:t>Habilitar Estoque como um serviço do ERP</a:t>
            </a:r>
          </a:p>
          <a:p>
            <a:r>
              <a:rPr lang="pt-BR" dirty="0" smtClean="0"/>
              <a:t>HTML5 </a:t>
            </a:r>
            <a:r>
              <a:rPr lang="pt-BR" dirty="0" err="1" smtClean="0"/>
              <a:t>Ready</a:t>
            </a:r>
            <a:r>
              <a:rPr lang="pt-BR" dirty="0" smtClean="0"/>
              <a:t> Periféricos : Farmácia,, Avaliação Farmacêutica, Agenda Cirurgias p/ o Médico</a:t>
            </a:r>
          </a:p>
          <a:p>
            <a:r>
              <a:rPr lang="pt-BR" dirty="0" smtClean="0"/>
              <a:t>Convergência </a:t>
            </a:r>
            <a:r>
              <a:rPr lang="pt-BR" dirty="0"/>
              <a:t>e </a:t>
            </a:r>
            <a:r>
              <a:rPr lang="pt-BR" dirty="0" err="1"/>
              <a:t>Componentização</a:t>
            </a:r>
            <a:r>
              <a:rPr lang="pt-BR" dirty="0"/>
              <a:t> </a:t>
            </a:r>
          </a:p>
          <a:p>
            <a:r>
              <a:rPr lang="pt-BR" dirty="0"/>
              <a:t>Início frente EMRAM-HIMSS para habilitar Hospital Piloto (</a:t>
            </a:r>
            <a:r>
              <a:rPr lang="pt-BR" dirty="0" err="1"/>
              <a:t>Stage</a:t>
            </a:r>
            <a:r>
              <a:rPr lang="pt-BR" dirty="0"/>
              <a:t> 6 - </a:t>
            </a:r>
            <a:r>
              <a:rPr lang="pt-BR" dirty="0" err="1"/>
              <a:t>goal</a:t>
            </a:r>
            <a:r>
              <a:rPr lang="pt-BR" dirty="0"/>
              <a:t> #01)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22" name="Retângulo 21"/>
          <p:cNvSpPr/>
          <p:nvPr/>
        </p:nvSpPr>
        <p:spPr>
          <a:xfrm>
            <a:off x="609796" y="944047"/>
            <a:ext cx="921042" cy="1495454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dirty="0" smtClean="0"/>
              <a:t>VISÃO DE FUTURO</a:t>
            </a:r>
            <a:endParaRPr lang="pt-BR" sz="2000" dirty="0"/>
          </a:p>
        </p:txBody>
      </p:sp>
      <p:sp>
        <p:nvSpPr>
          <p:cNvPr id="23" name="Retângulo 22"/>
          <p:cNvSpPr/>
          <p:nvPr/>
        </p:nvSpPr>
        <p:spPr>
          <a:xfrm>
            <a:off x="1530838" y="944046"/>
            <a:ext cx="11087882" cy="1495454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46800" rIns="360000" rtlCol="0" anchor="ctr"/>
          <a:lstStyle/>
          <a:p>
            <a:r>
              <a:rPr lang="pt-BR" sz="2400" dirty="0" smtClean="0">
                <a:solidFill>
                  <a:schemeClr val="accent6">
                    <a:lumMod val="50000"/>
                  </a:schemeClr>
                </a:solidFill>
              </a:rPr>
              <a:t>Estabilização da versão atual, sistematização da aplicação dos releases e estabelecimento de atendimento padrão para o HCOR, crescimento funcional e conquista de mais clientes representativos na ANHAP</a:t>
            </a:r>
            <a:endParaRPr lang="pt-BR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811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exto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Cenário PEP</a:t>
            </a:r>
            <a:br>
              <a:rPr lang="pt-BR" dirty="0" smtClean="0"/>
            </a:br>
            <a:r>
              <a:rPr lang="pt-BR" dirty="0" smtClean="0"/>
              <a:t>&amp; inputs para </a:t>
            </a:r>
            <a:br>
              <a:rPr lang="pt-BR" dirty="0" smtClean="0"/>
            </a:br>
            <a:r>
              <a:rPr lang="pt-BR" dirty="0" smtClean="0"/>
              <a:t>definição do </a:t>
            </a:r>
            <a:r>
              <a:rPr lang="pt-BR" dirty="0" err="1" smtClean="0"/>
              <a:t>Roadmap</a:t>
            </a:r>
            <a:endParaRPr lang="pt-BR" dirty="0"/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6634074" y="1263650"/>
            <a:ext cx="8288931" cy="70391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Clientes</a:t>
            </a:r>
            <a:r>
              <a:rPr lang="en-US" sz="2000" dirty="0" smtClean="0">
                <a:solidFill>
                  <a:srgbClr val="F59528"/>
                </a:solidFill>
              </a:rPr>
              <a:t> : </a:t>
            </a:r>
            <a:r>
              <a:rPr lang="en-US" sz="2000" dirty="0" err="1" smtClean="0"/>
              <a:t>Diversos</a:t>
            </a:r>
            <a:r>
              <a:rPr lang="en-US" sz="2000" dirty="0" smtClean="0"/>
              <a:t> </a:t>
            </a:r>
            <a:r>
              <a:rPr lang="en-US" sz="2000" dirty="0" err="1" smtClean="0"/>
              <a:t>clientes</a:t>
            </a:r>
            <a:r>
              <a:rPr lang="en-US" sz="2000" dirty="0" smtClean="0"/>
              <a:t> em </a:t>
            </a:r>
            <a:r>
              <a:rPr lang="en-US" sz="2000" dirty="0" err="1" smtClean="0"/>
              <a:t>operação</a:t>
            </a:r>
            <a:r>
              <a:rPr lang="en-US" sz="2000" dirty="0" smtClean="0"/>
              <a:t> </a:t>
            </a:r>
            <a:r>
              <a:rPr lang="en-US" sz="2000" dirty="0" err="1" smtClean="0"/>
              <a:t>hoje</a:t>
            </a:r>
            <a:r>
              <a:rPr lang="en-US" sz="2000" dirty="0" smtClean="0"/>
              <a:t> (Araras, Bebedouro, BSL, Unimed POA, Unimed RP, HCOR e </a:t>
            </a:r>
            <a:r>
              <a:rPr lang="en-US" sz="2000" dirty="0" err="1" smtClean="0"/>
              <a:t>Círculo</a:t>
            </a:r>
            <a:r>
              <a:rPr lang="en-US" sz="2000" dirty="0" smtClean="0"/>
              <a:t>). E </a:t>
            </a:r>
            <a:r>
              <a:rPr lang="en-US" sz="2000" dirty="0" err="1" smtClean="0"/>
              <a:t>neste</a:t>
            </a:r>
            <a:r>
              <a:rPr lang="en-US" sz="2000" dirty="0" smtClean="0"/>
              <a:t> </a:t>
            </a:r>
            <a:r>
              <a:rPr lang="en-US" sz="2000" dirty="0" err="1" smtClean="0"/>
              <a:t>cenário</a:t>
            </a:r>
            <a:r>
              <a:rPr lang="en-US" sz="2000" dirty="0" smtClean="0"/>
              <a:t>, </a:t>
            </a:r>
            <a:r>
              <a:rPr lang="en-US" sz="2000" dirty="0" err="1" smtClean="0"/>
              <a:t>várias</a:t>
            </a:r>
            <a:r>
              <a:rPr lang="en-US" sz="2000" dirty="0" smtClean="0"/>
              <a:t> </a:t>
            </a:r>
            <a:r>
              <a:rPr lang="en-US" sz="2000" dirty="0" err="1" smtClean="0"/>
              <a:t>melhorias</a:t>
            </a:r>
            <a:r>
              <a:rPr lang="en-US" sz="2000" dirty="0" smtClean="0"/>
              <a:t> </a:t>
            </a:r>
            <a:r>
              <a:rPr lang="en-US" sz="2000" dirty="0" err="1" smtClean="0"/>
              <a:t>pequenas</a:t>
            </a:r>
            <a:r>
              <a:rPr lang="en-US" sz="2000" dirty="0" smtClean="0"/>
              <a:t>, mas </a:t>
            </a:r>
            <a:r>
              <a:rPr lang="en-US" sz="2000" dirty="0" err="1" smtClean="0"/>
              <a:t>importantes</a:t>
            </a:r>
            <a:r>
              <a:rPr lang="en-US" sz="2000" dirty="0" smtClean="0"/>
              <a:t>,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registradas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>Com o </a:t>
            </a:r>
            <a:r>
              <a:rPr lang="en-US" sz="2000" dirty="0" err="1" smtClean="0"/>
              <a:t>maior</a:t>
            </a:r>
            <a:r>
              <a:rPr lang="en-US" sz="2000" dirty="0" smtClean="0"/>
              <a:t> </a:t>
            </a:r>
            <a:r>
              <a:rPr lang="en-US" sz="2000" dirty="0" err="1" smtClean="0"/>
              <a:t>uso</a:t>
            </a:r>
            <a:r>
              <a:rPr lang="en-US" sz="2000" dirty="0" smtClean="0"/>
              <a:t>, o </a:t>
            </a:r>
            <a:r>
              <a:rPr lang="en-US" sz="2000" dirty="0" err="1" smtClean="0"/>
              <a:t>tema</a:t>
            </a:r>
            <a:r>
              <a:rPr lang="en-US" sz="2000" dirty="0" smtClean="0"/>
              <a:t> performance, </a:t>
            </a:r>
            <a:r>
              <a:rPr lang="en-US" sz="2000" dirty="0" err="1" smtClean="0"/>
              <a:t>padronização</a:t>
            </a:r>
            <a:r>
              <a:rPr lang="en-US" sz="2000" dirty="0" smtClean="0"/>
              <a:t> e </a:t>
            </a:r>
            <a:r>
              <a:rPr lang="en-US" sz="2000" dirty="0" err="1" smtClean="0"/>
              <a:t>usabilidade</a:t>
            </a:r>
            <a:r>
              <a:rPr lang="en-US" sz="2000" dirty="0" smtClean="0"/>
              <a:t>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abordados</a:t>
            </a:r>
            <a:r>
              <a:rPr lang="en-US" sz="2000" dirty="0" smtClean="0"/>
              <a:t> com </a:t>
            </a:r>
            <a:r>
              <a:rPr lang="en-US" sz="2000" dirty="0" err="1" smtClean="0"/>
              <a:t>frequencia</a:t>
            </a:r>
            <a:r>
              <a:rPr lang="en-US" sz="2000" dirty="0" smtClean="0"/>
              <a:t>, </a:t>
            </a:r>
            <a:r>
              <a:rPr lang="en-US" sz="2000" dirty="0" err="1" smtClean="0"/>
              <a:t>mesmo</a:t>
            </a:r>
            <a:r>
              <a:rPr lang="en-US" sz="2000" dirty="0" smtClean="0"/>
              <a:t> com </a:t>
            </a:r>
            <a:r>
              <a:rPr lang="en-US" sz="2000" dirty="0" err="1" smtClean="0"/>
              <a:t>recentes</a:t>
            </a:r>
            <a:r>
              <a:rPr lang="en-US" sz="2000" dirty="0" smtClean="0"/>
              <a:t> </a:t>
            </a:r>
            <a:r>
              <a:rPr lang="en-US" sz="2000" dirty="0" err="1" smtClean="0"/>
              <a:t>elogios</a:t>
            </a:r>
            <a:r>
              <a:rPr lang="en-US" sz="2000" dirty="0" smtClean="0"/>
              <a:t> dos heavy-users. </a:t>
            </a:r>
          </a:p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Comercial</a:t>
            </a:r>
            <a:r>
              <a:rPr lang="en-US" sz="2000" dirty="0" smtClean="0">
                <a:solidFill>
                  <a:srgbClr val="F59528"/>
                </a:solidFill>
              </a:rPr>
              <a:t> e Mercado: </a:t>
            </a:r>
            <a:r>
              <a:rPr lang="en-US" sz="2000" dirty="0" err="1" smtClean="0"/>
              <a:t>Hoje</a:t>
            </a:r>
            <a:r>
              <a:rPr lang="en-US" sz="2000" dirty="0" smtClean="0"/>
              <a:t> a </a:t>
            </a:r>
            <a:r>
              <a:rPr lang="en-US" sz="2000" dirty="0" err="1" smtClean="0"/>
              <a:t>Equipe</a:t>
            </a:r>
            <a:r>
              <a:rPr lang="en-US" sz="2000" dirty="0" smtClean="0"/>
              <a:t> </a:t>
            </a:r>
            <a:r>
              <a:rPr lang="en-US" sz="2000" dirty="0" err="1" smtClean="0"/>
              <a:t>Comercial</a:t>
            </a:r>
            <a:r>
              <a:rPr lang="en-US" sz="2000" dirty="0" smtClean="0"/>
              <a:t> e Mercado </a:t>
            </a:r>
            <a:r>
              <a:rPr lang="en-US" sz="2000" dirty="0" err="1" smtClean="0"/>
              <a:t>busca</a:t>
            </a:r>
            <a:r>
              <a:rPr lang="en-US" sz="2000" dirty="0" smtClean="0"/>
              <a:t> </a:t>
            </a:r>
            <a:r>
              <a:rPr lang="en-US" sz="2000" dirty="0" err="1" smtClean="0"/>
              <a:t>basicamente</a:t>
            </a:r>
            <a:r>
              <a:rPr lang="en-US" sz="2000" dirty="0" smtClean="0"/>
              <a:t> a </a:t>
            </a:r>
            <a:r>
              <a:rPr lang="en-US" sz="2000" dirty="0" err="1" smtClean="0"/>
              <a:t>possibilidade</a:t>
            </a:r>
            <a:r>
              <a:rPr lang="en-US" sz="2000" dirty="0" smtClean="0"/>
              <a:t> de </a:t>
            </a:r>
            <a:r>
              <a:rPr lang="en-US" sz="2000" dirty="0" err="1" smtClean="0"/>
              <a:t>uso</a:t>
            </a:r>
            <a:r>
              <a:rPr lang="en-US" sz="2000" dirty="0" smtClean="0"/>
              <a:t> do PEP 2 </a:t>
            </a:r>
            <a:r>
              <a:rPr lang="en-US" sz="2000" dirty="0" err="1" smtClean="0"/>
              <a:t>na</a:t>
            </a:r>
            <a:r>
              <a:rPr lang="en-US" sz="2000" dirty="0" smtClean="0"/>
              <a:t> web e com </a:t>
            </a:r>
            <a:r>
              <a:rPr lang="en-US" sz="2000" dirty="0" err="1" smtClean="0"/>
              <a:t>isso</a:t>
            </a:r>
            <a:r>
              <a:rPr lang="en-US" sz="2000" dirty="0" smtClean="0"/>
              <a:t> a </a:t>
            </a:r>
            <a:r>
              <a:rPr lang="en-US" sz="2000" dirty="0" err="1" smtClean="0"/>
              <a:t>certificação</a:t>
            </a:r>
            <a:r>
              <a:rPr lang="en-US" sz="2000" dirty="0" smtClean="0"/>
              <a:t> </a:t>
            </a:r>
            <a:r>
              <a:rPr lang="en-US" sz="2000" dirty="0" err="1" smtClean="0"/>
              <a:t>vem</a:t>
            </a:r>
            <a:r>
              <a:rPr lang="en-US" sz="2000" dirty="0" smtClean="0"/>
              <a:t> </a:t>
            </a:r>
            <a:r>
              <a:rPr lang="en-US" sz="2000" dirty="0" err="1" smtClean="0"/>
              <a:t>sendo</a:t>
            </a:r>
            <a:r>
              <a:rPr lang="en-US" sz="2000" dirty="0" smtClean="0"/>
              <a:t> </a:t>
            </a:r>
            <a:r>
              <a:rPr lang="en-US" sz="2000" dirty="0" err="1" smtClean="0"/>
              <a:t>constantemente</a:t>
            </a:r>
            <a:r>
              <a:rPr lang="en-US" sz="2000" dirty="0" smtClean="0"/>
              <a:t> </a:t>
            </a:r>
            <a:r>
              <a:rPr lang="en-US" sz="2000" dirty="0" err="1" smtClean="0"/>
              <a:t>lembrada</a:t>
            </a:r>
            <a:r>
              <a:rPr lang="en-US" sz="2000" dirty="0" smtClean="0"/>
              <a:t>. </a:t>
            </a:r>
            <a:r>
              <a:rPr lang="en-US" sz="2000" dirty="0" err="1" smtClean="0"/>
              <a:t>Temos</a:t>
            </a:r>
            <a:r>
              <a:rPr lang="en-US" sz="2000" dirty="0" smtClean="0"/>
              <a:t> a </a:t>
            </a:r>
            <a:r>
              <a:rPr lang="en-US" sz="2000" dirty="0" err="1" smtClean="0"/>
              <a:t>certificação</a:t>
            </a:r>
            <a:r>
              <a:rPr lang="en-US" sz="2000" dirty="0" smtClean="0"/>
              <a:t> da </a:t>
            </a:r>
            <a:r>
              <a:rPr lang="en-US" sz="2000" dirty="0" err="1" smtClean="0"/>
              <a:t>versão</a:t>
            </a:r>
            <a:r>
              <a:rPr lang="en-US" sz="2000" dirty="0" smtClean="0"/>
              <a:t> RM e é </a:t>
            </a:r>
            <a:r>
              <a:rPr lang="en-US" sz="2000" dirty="0" err="1" smtClean="0"/>
              <a:t>hora</a:t>
            </a:r>
            <a:r>
              <a:rPr lang="en-US" sz="2000" dirty="0" smtClean="0"/>
              <a:t> de </a:t>
            </a:r>
            <a:r>
              <a:rPr lang="en-US" sz="2000" dirty="0" err="1" smtClean="0"/>
              <a:t>investirmos</a:t>
            </a:r>
            <a:r>
              <a:rPr lang="en-US" sz="2000" dirty="0" smtClean="0"/>
              <a:t> no PEP 2.</a:t>
            </a:r>
            <a:br>
              <a:rPr lang="en-US" sz="2000" dirty="0" smtClean="0"/>
            </a:br>
            <a:r>
              <a:rPr lang="en-US" sz="2000" dirty="0" smtClean="0"/>
              <a:t>Com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novos</a:t>
            </a:r>
            <a:r>
              <a:rPr lang="en-US" sz="2000" dirty="0" smtClean="0"/>
              <a:t> </a:t>
            </a:r>
            <a:r>
              <a:rPr lang="en-US" sz="2000" dirty="0" err="1" smtClean="0"/>
              <a:t>projetos</a:t>
            </a:r>
            <a:r>
              <a:rPr lang="en-US" sz="2000" dirty="0" smtClean="0"/>
              <a:t>, </a:t>
            </a:r>
            <a:r>
              <a:rPr lang="en-US" sz="2000" dirty="0" err="1" smtClean="0"/>
              <a:t>novas</a:t>
            </a:r>
            <a:r>
              <a:rPr lang="en-US" sz="2000" dirty="0" smtClean="0"/>
              <a:t> </a:t>
            </a:r>
            <a:r>
              <a:rPr lang="en-US" sz="2000" dirty="0" err="1" smtClean="0"/>
              <a:t>demandas</a:t>
            </a:r>
            <a:r>
              <a:rPr lang="en-US" sz="2000" dirty="0" smtClean="0"/>
              <a:t> </a:t>
            </a:r>
            <a:r>
              <a:rPr lang="en-US" sz="2000" dirty="0" err="1" smtClean="0"/>
              <a:t>condicionais</a:t>
            </a:r>
            <a:r>
              <a:rPr lang="en-US" sz="2000" dirty="0" smtClean="0"/>
              <a:t> para </a:t>
            </a:r>
            <a:r>
              <a:rPr lang="en-US" sz="2000" dirty="0" err="1" smtClean="0"/>
              <a:t>fechamento</a:t>
            </a:r>
            <a:r>
              <a:rPr lang="en-US" sz="2000" dirty="0" smtClean="0"/>
              <a:t> </a:t>
            </a:r>
            <a:r>
              <a:rPr lang="en-US" sz="2000" dirty="0" err="1" smtClean="0"/>
              <a:t>aparecem</a:t>
            </a:r>
            <a:r>
              <a:rPr lang="en-US" sz="2000" dirty="0" smtClean="0"/>
              <a:t> e </a:t>
            </a:r>
            <a:r>
              <a:rPr lang="en-US" sz="2000" dirty="0" err="1" smtClean="0"/>
              <a:t>geram</a:t>
            </a:r>
            <a:r>
              <a:rPr lang="en-US" sz="2000" dirty="0" smtClean="0"/>
              <a:t> </a:t>
            </a:r>
            <a:r>
              <a:rPr lang="en-US" sz="2000" dirty="0" err="1" smtClean="0"/>
              <a:t>mudanças</a:t>
            </a:r>
            <a:r>
              <a:rPr lang="en-US" sz="2000" dirty="0" smtClean="0"/>
              <a:t> no </a:t>
            </a:r>
            <a:r>
              <a:rPr lang="en-US" sz="2000" dirty="0" err="1" smtClean="0"/>
              <a:t>planejamento</a:t>
            </a:r>
            <a:r>
              <a:rPr lang="en-US" sz="2000" dirty="0" smtClean="0"/>
              <a:t> </a:t>
            </a:r>
            <a:r>
              <a:rPr lang="en-US" sz="2000" dirty="0" err="1" smtClean="0"/>
              <a:t>realizado</a:t>
            </a:r>
            <a:r>
              <a:rPr lang="en-US" sz="2000" dirty="0" smtClean="0"/>
              <a:t>. </a:t>
            </a:r>
            <a:r>
              <a:rPr lang="en-US" sz="2000" dirty="0" err="1" smtClean="0"/>
              <a:t>Infelizmente</a:t>
            </a:r>
            <a:r>
              <a:rPr lang="en-US" sz="2000" dirty="0"/>
              <a:t> </a:t>
            </a:r>
            <a:r>
              <a:rPr lang="en-US" sz="2000" dirty="0" err="1" smtClean="0"/>
              <a:t>temos</a:t>
            </a:r>
            <a:r>
              <a:rPr lang="en-US" sz="2000" dirty="0" smtClean="0"/>
              <a:t> </a:t>
            </a:r>
            <a:r>
              <a:rPr lang="en-US" sz="2000" dirty="0" err="1" smtClean="0"/>
              <a:t>também</a:t>
            </a:r>
            <a:r>
              <a:rPr lang="en-US" sz="2000" dirty="0" smtClean="0"/>
              <a:t> </a:t>
            </a:r>
            <a:r>
              <a:rPr lang="en-US" sz="2000" dirty="0" err="1" smtClean="0"/>
              <a:t>os</a:t>
            </a:r>
            <a:r>
              <a:rPr lang="en-US" sz="2000" dirty="0" smtClean="0"/>
              <a:t> </a:t>
            </a:r>
            <a:r>
              <a:rPr lang="en-US" sz="2000" dirty="0" err="1" smtClean="0"/>
              <a:t>casos</a:t>
            </a:r>
            <a:r>
              <a:rPr lang="en-US" sz="2000" dirty="0" smtClean="0"/>
              <a:t> em </a:t>
            </a:r>
            <a:r>
              <a:rPr lang="en-US" sz="2000" dirty="0" err="1" smtClean="0"/>
              <a:t>que</a:t>
            </a:r>
            <a:r>
              <a:rPr lang="en-US" sz="2000" dirty="0" smtClean="0"/>
              <a:t> as </a:t>
            </a:r>
            <a:r>
              <a:rPr lang="en-US" sz="2000" dirty="0" err="1" smtClean="0"/>
              <a:t>demandas</a:t>
            </a:r>
            <a:r>
              <a:rPr lang="en-US" sz="2000" dirty="0" smtClean="0"/>
              <a:t> </a:t>
            </a:r>
            <a:r>
              <a:rPr lang="en-US" sz="2000" dirty="0" err="1" smtClean="0"/>
              <a:t>aparecem</a:t>
            </a:r>
            <a:r>
              <a:rPr lang="en-US" sz="2000" dirty="0" smtClean="0"/>
              <a:t> </a:t>
            </a:r>
            <a:r>
              <a:rPr lang="en-US" sz="2000" dirty="0" err="1" smtClean="0"/>
              <a:t>após</a:t>
            </a:r>
            <a:r>
              <a:rPr lang="en-US" sz="2000" dirty="0" smtClean="0"/>
              <a:t> </a:t>
            </a:r>
            <a:r>
              <a:rPr lang="en-US" sz="2000" dirty="0" err="1" smtClean="0"/>
              <a:t>produção</a:t>
            </a:r>
            <a:r>
              <a:rPr lang="en-US" sz="2000" dirty="0" smtClean="0"/>
              <a:t> e </a:t>
            </a:r>
            <a:r>
              <a:rPr lang="en-US" sz="2000" dirty="0" err="1" smtClean="0"/>
              <a:t>não</a:t>
            </a:r>
            <a:r>
              <a:rPr lang="en-US" sz="2000" dirty="0" smtClean="0"/>
              <a:t> </a:t>
            </a:r>
            <a:r>
              <a:rPr lang="en-US" sz="2000" dirty="0" err="1" smtClean="0"/>
              <a:t>durante</a:t>
            </a:r>
            <a:r>
              <a:rPr lang="en-US" sz="2000" dirty="0" smtClean="0"/>
              <a:t> </a:t>
            </a:r>
            <a:r>
              <a:rPr lang="en-US" sz="2000" dirty="0" err="1" smtClean="0"/>
              <a:t>simulação</a:t>
            </a:r>
            <a:r>
              <a:rPr lang="en-US" sz="2000" dirty="0" smtClean="0"/>
              <a:t> e </a:t>
            </a:r>
            <a:r>
              <a:rPr lang="en-US" sz="2000" dirty="0" err="1" smtClean="0"/>
              <a:t>treinamento</a:t>
            </a:r>
            <a:r>
              <a:rPr lang="en-US" sz="2000" dirty="0" smtClean="0"/>
              <a:t> final ads </a:t>
            </a:r>
            <a:r>
              <a:rPr lang="en-US" sz="2000" dirty="0" err="1" smtClean="0"/>
              <a:t>equipes</a:t>
            </a:r>
            <a:r>
              <a:rPr lang="en-US" sz="2000" dirty="0" smtClean="0"/>
              <a:t> </a:t>
            </a:r>
            <a:r>
              <a:rPr lang="en-US" sz="2000" dirty="0" err="1" smtClean="0"/>
              <a:t>pré-golive</a:t>
            </a:r>
            <a:r>
              <a:rPr lang="en-US" sz="2000" dirty="0" smtClean="0"/>
              <a:t>.</a:t>
            </a:r>
          </a:p>
          <a:p>
            <a:pPr marL="457200" indent="-457200">
              <a:spcAft>
                <a:spcPts val="1200"/>
              </a:spcAft>
            </a:pPr>
            <a:r>
              <a:rPr lang="en-US" sz="2000" dirty="0" err="1" smtClean="0">
                <a:solidFill>
                  <a:srgbClr val="F59528"/>
                </a:solidFill>
              </a:rPr>
              <a:t>Projetos</a:t>
            </a:r>
            <a:r>
              <a:rPr lang="en-US" sz="2000" dirty="0" smtClean="0">
                <a:solidFill>
                  <a:srgbClr val="F59528"/>
                </a:solidFill>
              </a:rPr>
              <a:t>: </a:t>
            </a:r>
            <a:r>
              <a:rPr lang="en-US" sz="2000" dirty="0" smtClean="0"/>
              <a:t>Em </a:t>
            </a:r>
            <a:r>
              <a:rPr lang="en-US" sz="2000" dirty="0" err="1" smtClean="0"/>
              <a:t>projetos</a:t>
            </a:r>
            <a:r>
              <a:rPr lang="en-US" sz="2000" dirty="0" smtClean="0"/>
              <a:t> </a:t>
            </a:r>
            <a:r>
              <a:rPr lang="en-US" sz="2000" dirty="0" err="1" smtClean="0"/>
              <a:t>entrantes</a:t>
            </a:r>
            <a:r>
              <a:rPr lang="en-US" sz="2000" dirty="0" smtClean="0"/>
              <a:t> </a:t>
            </a:r>
            <a:r>
              <a:rPr lang="en-US" sz="2000" dirty="0" err="1" smtClean="0"/>
              <a:t>às</a:t>
            </a:r>
            <a:r>
              <a:rPr lang="en-US" sz="2000" dirty="0" smtClean="0"/>
              <a:t> </a:t>
            </a:r>
            <a:r>
              <a:rPr lang="en-US" sz="2000" dirty="0" err="1" smtClean="0"/>
              <a:t>vezes</a:t>
            </a:r>
            <a:r>
              <a:rPr lang="en-US" sz="2000" dirty="0" smtClean="0"/>
              <a:t> </a:t>
            </a:r>
            <a:r>
              <a:rPr lang="en-US" sz="2000" dirty="0" err="1" smtClean="0"/>
              <a:t>por</a:t>
            </a:r>
            <a:r>
              <a:rPr lang="en-US" sz="2000" dirty="0" smtClean="0"/>
              <a:t> </a:t>
            </a:r>
            <a:r>
              <a:rPr lang="en-US" sz="2000" dirty="0" err="1" smtClean="0"/>
              <a:t>falta</a:t>
            </a:r>
            <a:r>
              <a:rPr lang="en-US" sz="2000" dirty="0" smtClean="0"/>
              <a:t> de </a:t>
            </a:r>
            <a:r>
              <a:rPr lang="en-US" sz="2000" dirty="0" err="1" smtClean="0"/>
              <a:t>conhecimento</a:t>
            </a:r>
            <a:r>
              <a:rPr lang="en-US" sz="2000" dirty="0" smtClean="0"/>
              <a:t> </a:t>
            </a:r>
            <a:r>
              <a:rPr lang="en-US" sz="2000" dirty="0" err="1" smtClean="0"/>
              <a:t>completo</a:t>
            </a:r>
            <a:r>
              <a:rPr lang="en-US" sz="2000" dirty="0" smtClean="0"/>
              <a:t> de </a:t>
            </a:r>
            <a:r>
              <a:rPr lang="en-US" sz="2000" dirty="0" err="1" smtClean="0"/>
              <a:t>todas</a:t>
            </a:r>
            <a:r>
              <a:rPr lang="en-US" sz="2000" dirty="0" smtClean="0"/>
              <a:t> as </a:t>
            </a:r>
            <a:r>
              <a:rPr lang="en-US" sz="2000" dirty="0" err="1" smtClean="0"/>
              <a:t>possibilidades</a:t>
            </a:r>
            <a:r>
              <a:rPr lang="en-US" sz="2000" dirty="0" smtClean="0"/>
              <a:t> e </a:t>
            </a:r>
            <a:r>
              <a:rPr lang="en-US" sz="2000" dirty="0" err="1" smtClean="0"/>
              <a:t>entendimento</a:t>
            </a:r>
            <a:r>
              <a:rPr lang="en-US" sz="2000" dirty="0" smtClean="0"/>
              <a:t> do </a:t>
            </a:r>
            <a:r>
              <a:rPr lang="en-US" sz="2000" dirty="0" err="1" smtClean="0"/>
              <a:t>modo</a:t>
            </a:r>
            <a:r>
              <a:rPr lang="en-US" sz="2000" dirty="0" smtClean="0"/>
              <a:t> de </a:t>
            </a:r>
            <a:r>
              <a:rPr lang="en-US" sz="2000" dirty="0" err="1" smtClean="0"/>
              <a:t>operação</a:t>
            </a:r>
            <a:r>
              <a:rPr lang="en-US" sz="2000" dirty="0" smtClean="0"/>
              <a:t> da </a:t>
            </a:r>
            <a:r>
              <a:rPr lang="en-US" sz="2000" dirty="0" err="1" smtClean="0"/>
              <a:t>solução</a:t>
            </a:r>
            <a:r>
              <a:rPr lang="en-US" sz="2000" dirty="0" smtClean="0"/>
              <a:t>, </a:t>
            </a:r>
            <a:r>
              <a:rPr lang="en-US" sz="2000" dirty="0" err="1" smtClean="0"/>
              <a:t>pedidos</a:t>
            </a:r>
            <a:r>
              <a:rPr lang="en-US" sz="2000" dirty="0" smtClean="0"/>
              <a:t> </a:t>
            </a:r>
            <a:r>
              <a:rPr lang="en-US" sz="2000" dirty="0" err="1" smtClean="0"/>
              <a:t>desnecessários</a:t>
            </a:r>
            <a:r>
              <a:rPr lang="en-US" sz="2000" dirty="0" smtClean="0"/>
              <a:t> </a:t>
            </a:r>
            <a:r>
              <a:rPr lang="en-US" sz="2000" dirty="0" err="1" smtClean="0"/>
              <a:t>são</a:t>
            </a:r>
            <a:r>
              <a:rPr lang="en-US" sz="2000" dirty="0" smtClean="0"/>
              <a:t> </a:t>
            </a:r>
            <a:r>
              <a:rPr lang="en-US" sz="2000" dirty="0" err="1" smtClean="0"/>
              <a:t>gerados</a:t>
            </a:r>
            <a:r>
              <a:rPr lang="en-US" sz="2000" dirty="0" smtClean="0"/>
              <a:t> </a:t>
            </a:r>
            <a:r>
              <a:rPr lang="en-US" sz="2000" dirty="0" err="1" smtClean="0"/>
              <a:t>uma</a:t>
            </a:r>
            <a:r>
              <a:rPr lang="en-US" sz="2000" dirty="0" smtClean="0"/>
              <a:t> </a:t>
            </a:r>
            <a:r>
              <a:rPr lang="en-US" sz="2000" dirty="0" err="1" smtClean="0"/>
              <a:t>vez</a:t>
            </a:r>
            <a:r>
              <a:rPr lang="en-US" sz="2000" dirty="0" smtClean="0"/>
              <a:t> </a:t>
            </a:r>
            <a:r>
              <a:rPr lang="en-US" sz="2000" dirty="0" err="1" smtClean="0"/>
              <a:t>que</a:t>
            </a:r>
            <a:r>
              <a:rPr lang="en-US" sz="2000" dirty="0" smtClean="0"/>
              <a:t> a </a:t>
            </a:r>
            <a:r>
              <a:rPr lang="en-US" sz="2000" dirty="0" err="1" smtClean="0"/>
              <a:t>Equipe</a:t>
            </a:r>
            <a:r>
              <a:rPr lang="en-US" sz="2000" dirty="0" smtClean="0"/>
              <a:t> de Consultoria </a:t>
            </a:r>
            <a:r>
              <a:rPr lang="en-US" sz="2000" dirty="0" err="1" smtClean="0"/>
              <a:t>entrante</a:t>
            </a:r>
            <a:r>
              <a:rPr lang="en-US" sz="2000" dirty="0" smtClean="0"/>
              <a:t> tem </a:t>
            </a:r>
            <a:r>
              <a:rPr lang="en-US" sz="2000" dirty="0" err="1" smtClean="0"/>
              <a:t>baixo</a:t>
            </a:r>
            <a:r>
              <a:rPr lang="en-US" sz="2000" dirty="0" smtClean="0"/>
              <a:t> </a:t>
            </a:r>
            <a:r>
              <a:rPr lang="en-US" sz="2000" dirty="0" err="1" smtClean="0"/>
              <a:t>poder</a:t>
            </a:r>
            <a:r>
              <a:rPr lang="en-US" sz="2000" dirty="0" smtClean="0"/>
              <a:t> de </a:t>
            </a:r>
            <a:r>
              <a:rPr lang="en-US" sz="2000" dirty="0" err="1" smtClean="0"/>
              <a:t>conhecimento</a:t>
            </a:r>
            <a:r>
              <a:rPr lang="en-US" sz="2000" dirty="0" smtClean="0"/>
              <a:t> e </a:t>
            </a:r>
            <a:r>
              <a:rPr lang="en-US" sz="2000" dirty="0" err="1" smtClean="0"/>
              <a:t>persuasão</a:t>
            </a:r>
            <a:r>
              <a:rPr lang="en-US" sz="2000" dirty="0" smtClean="0"/>
              <a:t>. Do backlog </a:t>
            </a:r>
            <a:r>
              <a:rPr lang="en-US" sz="2000" dirty="0" err="1" smtClean="0"/>
              <a:t>existente</a:t>
            </a:r>
            <a:r>
              <a:rPr lang="en-US" sz="2000" dirty="0" smtClean="0"/>
              <a:t>, </a:t>
            </a:r>
            <a:r>
              <a:rPr lang="en-US" sz="2000" dirty="0" err="1" smtClean="0"/>
              <a:t>vários</a:t>
            </a:r>
            <a:r>
              <a:rPr lang="en-US" sz="2000" dirty="0" smtClean="0"/>
              <a:t> </a:t>
            </a:r>
            <a:r>
              <a:rPr lang="en-US" sz="2000" dirty="0" err="1" smtClean="0"/>
              <a:t>pedidos</a:t>
            </a:r>
            <a:r>
              <a:rPr lang="en-US" sz="2000" dirty="0" smtClean="0"/>
              <a:t> </a:t>
            </a:r>
            <a:r>
              <a:rPr lang="en-US" sz="2000" dirty="0" err="1" smtClean="0"/>
              <a:t>serão</a:t>
            </a:r>
            <a:r>
              <a:rPr lang="en-US" sz="2000" dirty="0" smtClean="0"/>
              <a:t> </a:t>
            </a:r>
            <a:r>
              <a:rPr lang="en-US" sz="2000" dirty="0" err="1" smtClean="0"/>
              <a:t>cancelados</a:t>
            </a:r>
            <a:r>
              <a:rPr lang="en-US" sz="2000" dirty="0" smtClean="0"/>
              <a:t>;</a:t>
            </a:r>
            <a:br>
              <a:rPr lang="en-US" sz="2000" dirty="0" smtClean="0"/>
            </a:b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06542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432213" y="2564171"/>
            <a:ext cx="9273167" cy="4107161"/>
          </a:xfrm>
          <a:prstGeom prst="rect">
            <a:avLst/>
          </a:prstGeom>
        </p:spPr>
        <p:txBody>
          <a:bodyPr wrap="none" rtlCol="0">
            <a:normAutofit lnSpcReduction="10000"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</a:rPr>
              <a:t>Compliance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 SBIS – Primeiras entregas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Especialização Oncologia (Quimioterapia e Radioterapia)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Maior independência e facilidades para a customização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de saídas pelos clientes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Migração e garantia de adequação para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outros clientes das base RM 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(convergência PEP 1 dos maiores clientes)</a:t>
            </a:r>
          </a:p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1ª. Iniciativa AI com participação 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de piloto (foco na UTI)</a:t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>
                <a:solidFill>
                  <a:schemeClr val="accent6">
                    <a:lumMod val="50000"/>
                  </a:schemeClr>
                </a:solidFill>
              </a:rPr>
              <a:t>Extratores NOSQL ”</a:t>
            </a: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</a:rPr>
              <a:t>friendly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pt-BR" sz="1800" dirty="0" err="1">
                <a:solidFill>
                  <a:schemeClr val="accent6">
                    <a:lumMod val="50000"/>
                  </a:schemeClr>
                </a:solidFill>
              </a:rPr>
              <a:t>user</a:t>
            </a:r>
            <a:r>
              <a:rPr lang="pt-BR" sz="1800" dirty="0">
                <a:solidFill>
                  <a:schemeClr val="accent6">
                    <a:lumMod val="50000"/>
                  </a:schemeClr>
                </a:solidFill>
              </a:rPr>
              <a:t>”</a:t>
            </a:r>
          </a:p>
          <a:p>
            <a:pPr>
              <a:lnSpc>
                <a:spcPct val="110000"/>
              </a:lnSpc>
            </a:pPr>
            <a:endParaRPr lang="pt-BR" sz="18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lnSpc>
                <a:spcPct val="110000"/>
              </a:lnSpc>
            </a:pPr>
            <a:endParaRPr lang="pt-BR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174625" indent="-174625">
              <a:lnSpc>
                <a:spcPct val="110000"/>
              </a:lnSpc>
              <a:buFont typeface="Arial" panose="020B0604020202020204" pitchFamily="34" charset="0"/>
              <a:buChar char="•"/>
            </a:pPr>
            <a:endParaRPr lang="pt-BR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792682879"/>
              </p:ext>
            </p:extLst>
          </p:nvPr>
        </p:nvGraphicFramePr>
        <p:xfrm>
          <a:off x="835264" y="1417652"/>
          <a:ext cx="15414386" cy="7401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0" y="257175"/>
            <a:ext cx="12047538" cy="774700"/>
          </a:xfrm>
          <a:prstGeom prst="rect">
            <a:avLst/>
          </a:prstGeom>
        </p:spPr>
        <p:txBody>
          <a:bodyPr/>
          <a:lstStyle/>
          <a:p>
            <a:r>
              <a:rPr lang="pt-BR" dirty="0" smtClean="0"/>
              <a:t>VISÃO PEP</a:t>
            </a:r>
            <a:endParaRPr lang="pt-BR" dirty="0"/>
          </a:p>
        </p:txBody>
      </p:sp>
      <p:grpSp>
        <p:nvGrpSpPr>
          <p:cNvPr id="7" name="Grupo 6"/>
          <p:cNvGrpSpPr/>
          <p:nvPr/>
        </p:nvGrpSpPr>
        <p:grpSpPr>
          <a:xfrm rot="11882094">
            <a:off x="10087798" y="4471312"/>
            <a:ext cx="1351484" cy="1153125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8" name="Elipse 7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9" name="Elipse 8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0" name="Elipse 9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1" name="Grupo 10"/>
          <p:cNvGrpSpPr/>
          <p:nvPr/>
        </p:nvGrpSpPr>
        <p:grpSpPr>
          <a:xfrm rot="19745879">
            <a:off x="5392462" y="3813682"/>
            <a:ext cx="1351484" cy="1153125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12" name="Elipse 11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3" name="Elipse 12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4" name="Elipse 13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grpSp>
        <p:nvGrpSpPr>
          <p:cNvPr id="15" name="Grupo 14"/>
          <p:cNvGrpSpPr/>
          <p:nvPr/>
        </p:nvGrpSpPr>
        <p:grpSpPr>
          <a:xfrm rot="11665935">
            <a:off x="3639960" y="7089817"/>
            <a:ext cx="1141248" cy="855350"/>
            <a:chOff x="6859497" y="2553968"/>
            <a:chExt cx="1050456" cy="896279"/>
          </a:xfrm>
          <a:solidFill>
            <a:srgbClr val="ED9C2E"/>
          </a:solidFill>
        </p:grpSpPr>
        <p:sp>
          <p:nvSpPr>
            <p:cNvPr id="16" name="Elipse 15"/>
            <p:cNvSpPr/>
            <p:nvPr/>
          </p:nvSpPr>
          <p:spPr>
            <a:xfrm rot="19275640">
              <a:off x="7477953" y="3018247"/>
              <a:ext cx="432000" cy="432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7" name="Elipse 16"/>
            <p:cNvSpPr/>
            <p:nvPr/>
          </p:nvSpPr>
          <p:spPr>
            <a:xfrm rot="19275640">
              <a:off x="7185059" y="2651792"/>
              <a:ext cx="324000" cy="324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  <p:sp>
          <p:nvSpPr>
            <p:cNvPr id="18" name="Elipse 17"/>
            <p:cNvSpPr/>
            <p:nvPr/>
          </p:nvSpPr>
          <p:spPr>
            <a:xfrm rot="19275640">
              <a:off x="6859497" y="2553968"/>
              <a:ext cx="216000" cy="216000"/>
            </a:xfrm>
            <a:prstGeom prst="ellipse">
              <a:avLst/>
            </a:prstGeom>
            <a:grpFill/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/>
            </a:p>
          </p:txBody>
        </p:sp>
      </p:grpSp>
      <p:sp>
        <p:nvSpPr>
          <p:cNvPr id="2" name="CaixaDeTexto 1"/>
          <p:cNvSpPr txBox="1"/>
          <p:nvPr/>
        </p:nvSpPr>
        <p:spPr>
          <a:xfrm>
            <a:off x="4769118" y="6441323"/>
            <a:ext cx="5722009" cy="2489238"/>
          </a:xfrm>
          <a:prstGeom prst="rect">
            <a:avLst/>
          </a:prstGeom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1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Melhorias de performance e entregas não funcionais programadas para um produto melhor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Incremento funcional para Unimed Ribeirão, Circulo,  Unimed Araras, </a:t>
            </a: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</a:rPr>
              <a:t>Virvi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 e HCOR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Integração CIH ( aprovação antibióticos )</a:t>
            </a:r>
            <a:endParaRPr lang="pt-BR" sz="1800" dirty="0">
              <a:solidFill>
                <a:schemeClr val="accent6">
                  <a:lumMod val="50000"/>
                </a:schemeClr>
              </a:solidFill>
            </a:endParaRP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Direcionamento Estratégico </a:t>
            </a:r>
            <a:r>
              <a:rPr lang="pt-BR" sz="1800" dirty="0" err="1" smtClean="0">
                <a:solidFill>
                  <a:schemeClr val="accent6">
                    <a:lumMod val="50000"/>
                  </a:schemeClr>
                </a:solidFill>
              </a:rPr>
              <a:t>ILPIs</a:t>
            </a:r>
            <a:r>
              <a:rPr lang="pt-BR" sz="1800" dirty="0" smtClean="0">
                <a:solidFill>
                  <a:schemeClr val="accent6">
                    <a:lumMod val="50000"/>
                  </a:schemeClr>
                </a:solidFill>
              </a:rPr>
              <a:t> / BSL</a:t>
            </a:r>
          </a:p>
        </p:txBody>
      </p:sp>
      <p:sp>
        <p:nvSpPr>
          <p:cNvPr id="20" name="CaixaDeTexto 19"/>
          <p:cNvSpPr txBox="1"/>
          <p:nvPr/>
        </p:nvSpPr>
        <p:spPr>
          <a:xfrm>
            <a:off x="11417388" y="4824828"/>
            <a:ext cx="4832261" cy="2394384"/>
          </a:xfrm>
          <a:prstGeom prst="rect">
            <a:avLst/>
          </a:prstGeom>
        </p:spPr>
        <p:txBody>
          <a:bodyPr wrap="square" rtlCol="0">
            <a:noAutofit/>
          </a:bodyPr>
          <a:lstStyle>
            <a:defPPr>
              <a:defRPr lang="en-US"/>
            </a:defPPr>
            <a:lvl1pPr marL="285750" indent="-285750">
              <a:lnSpc>
                <a:spcPct val="110000"/>
              </a:lnSpc>
              <a:buFont typeface="Wingdings" panose="05000000000000000000" pitchFamily="2" charset="2"/>
              <a:buChar char="ü"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pt-BR" dirty="0" smtClean="0"/>
              <a:t>SBIS </a:t>
            </a:r>
            <a:r>
              <a:rPr lang="pt-BR" dirty="0" err="1" smtClean="0"/>
              <a:t>Ready</a:t>
            </a:r>
            <a:endParaRPr lang="pt-BR" dirty="0" smtClean="0"/>
          </a:p>
          <a:p>
            <a:r>
              <a:rPr lang="pt-BR" dirty="0" smtClean="0"/>
              <a:t>HTML5 </a:t>
            </a:r>
            <a:r>
              <a:rPr lang="pt-BR" dirty="0" err="1" smtClean="0"/>
              <a:t>Ready</a:t>
            </a:r>
            <a:r>
              <a:rPr lang="pt-BR" dirty="0" smtClean="0"/>
              <a:t> Periféricos : </a:t>
            </a:r>
            <a:r>
              <a:rPr lang="pt-BR" dirty="0" err="1" smtClean="0"/>
              <a:t>Check</a:t>
            </a:r>
            <a:r>
              <a:rPr lang="pt-BR" dirty="0" smtClean="0"/>
              <a:t> Medicamentos (5 Certos), Monitor Clínico</a:t>
            </a:r>
          </a:p>
          <a:p>
            <a:r>
              <a:rPr lang="pt-BR" dirty="0" smtClean="0"/>
              <a:t>PEP </a:t>
            </a:r>
            <a:r>
              <a:rPr lang="pt-BR" dirty="0" err="1" smtClean="0"/>
              <a:t>Analytics</a:t>
            </a:r>
            <a:endParaRPr lang="pt-BR" dirty="0" smtClean="0"/>
          </a:p>
          <a:p>
            <a:r>
              <a:rPr lang="pt-BR" dirty="0" smtClean="0"/>
              <a:t>HUB de Integração </a:t>
            </a:r>
            <a:r>
              <a:rPr lang="pt-BR" dirty="0" err="1" smtClean="0"/>
              <a:t>Weareables</a:t>
            </a:r>
            <a:r>
              <a:rPr lang="pt-BR" dirty="0" smtClean="0"/>
              <a:t> (Iniciativa IOT)</a:t>
            </a:r>
          </a:p>
          <a:p>
            <a:r>
              <a:rPr lang="pt-BR" dirty="0" smtClean="0"/>
              <a:t>Especialização Nefrologia e Hemodiálise</a:t>
            </a:r>
          </a:p>
          <a:p>
            <a:endParaRPr lang="pt-BR" dirty="0"/>
          </a:p>
        </p:txBody>
      </p:sp>
      <p:sp>
        <p:nvSpPr>
          <p:cNvPr id="22" name="Retângulo 21"/>
          <p:cNvSpPr/>
          <p:nvPr/>
        </p:nvSpPr>
        <p:spPr>
          <a:xfrm>
            <a:off x="609796" y="944047"/>
            <a:ext cx="921042" cy="1495454"/>
          </a:xfrm>
          <a:prstGeom prst="rect">
            <a:avLst/>
          </a:prstGeom>
          <a:solidFill>
            <a:schemeClr val="accent6"/>
          </a:solidFill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pt-BR" sz="2000" dirty="0" smtClean="0"/>
              <a:t>VISÃO DE FUTURO</a:t>
            </a:r>
            <a:endParaRPr lang="pt-BR" sz="2000" dirty="0"/>
          </a:p>
        </p:txBody>
      </p:sp>
      <p:sp>
        <p:nvSpPr>
          <p:cNvPr id="23" name="Retângulo 22"/>
          <p:cNvSpPr/>
          <p:nvPr/>
        </p:nvSpPr>
        <p:spPr>
          <a:xfrm>
            <a:off x="1530838" y="944046"/>
            <a:ext cx="11087882" cy="1495454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0" tIns="46800" rIns="360000" rtlCol="0" anchor="ctr"/>
          <a:lstStyle/>
          <a:p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Clientes atuais entram num momento de melhor uso da </a:t>
            </a:r>
            <a:r>
              <a:rPr lang="pt-BR" sz="2000" dirty="0" smtClean="0">
                <a:solidFill>
                  <a:schemeClr val="accent6">
                    <a:lumMod val="50000"/>
                  </a:schemeClr>
                </a:solidFill>
              </a:rPr>
              <a:t>solução, </a:t>
            </a: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mas </a:t>
            </a:r>
            <a:r>
              <a:rPr lang="pt-BR" sz="2000" dirty="0" smtClean="0">
                <a:solidFill>
                  <a:schemeClr val="accent6">
                    <a:lumMod val="50000"/>
                  </a:schemeClr>
                </a:solidFill>
              </a:rPr>
              <a:t>ainda com </a:t>
            </a:r>
            <a:r>
              <a:rPr lang="pt-BR" sz="2000" dirty="0">
                <a:solidFill>
                  <a:schemeClr val="accent6">
                    <a:lumMod val="50000"/>
                  </a:schemeClr>
                </a:solidFill>
              </a:rPr>
              <a:t>demandas de performance e de </a:t>
            </a:r>
            <a:r>
              <a:rPr lang="pt-BR" sz="2000" dirty="0" smtClean="0">
                <a:solidFill>
                  <a:schemeClr val="accent6">
                    <a:lumMod val="50000"/>
                  </a:schemeClr>
                </a:solidFill>
              </a:rPr>
              <a:t>melhorias incrementais no produto. Atingimento de 100% de </a:t>
            </a:r>
            <a:r>
              <a:rPr lang="pt-BR" sz="2000" dirty="0" err="1" smtClean="0">
                <a:solidFill>
                  <a:schemeClr val="accent6">
                    <a:lumMod val="50000"/>
                  </a:schemeClr>
                </a:solidFill>
              </a:rPr>
              <a:t>compliance</a:t>
            </a:r>
            <a:r>
              <a:rPr lang="pt-BR" sz="2000" dirty="0" smtClean="0">
                <a:solidFill>
                  <a:schemeClr val="accent6">
                    <a:lumMod val="50000"/>
                  </a:schemeClr>
                </a:solidFill>
              </a:rPr>
              <a:t> SBIS é uma entrega estratégica importante e a especialização do produto com a adição de protocolos clínicos, novas especialidades e os primeiros modelos de “AI” nos darão um diferencial de mercado ainda maior.</a:t>
            </a:r>
            <a:endParaRPr lang="pt-BR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53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totvs_guia_template_2016_v1_1">
  <a:themeElements>
    <a:clrScheme name="TOTVS">
      <a:dk1>
        <a:srgbClr val="0C9ABE"/>
      </a:dk1>
      <a:lt1>
        <a:sysClr val="window" lastClr="FFFFFF"/>
      </a:lt1>
      <a:dk2>
        <a:srgbClr val="272054"/>
      </a:dk2>
      <a:lt2>
        <a:srgbClr val="00B5C7"/>
      </a:lt2>
      <a:accent1>
        <a:srgbClr val="ED9C2E"/>
      </a:accent1>
      <a:accent2>
        <a:srgbClr val="00749B"/>
      </a:accent2>
      <a:accent3>
        <a:srgbClr val="4A5C61"/>
      </a:accent3>
      <a:accent4>
        <a:srgbClr val="0C9ABE"/>
      </a:accent4>
      <a:accent5>
        <a:srgbClr val="272054"/>
      </a:accent5>
      <a:accent6>
        <a:srgbClr val="4A5C61"/>
      </a:accent6>
      <a:hlink>
        <a:srgbClr val="0000FF"/>
      </a:hlink>
      <a:folHlink>
        <a:srgbClr val="800080"/>
      </a:folHlink>
    </a:clrScheme>
    <a:fontScheme name="TOTVS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9351</TotalTime>
  <Words>1410</Words>
  <Application>Microsoft Office PowerPoint</Application>
  <PresentationFormat>Personalizar</PresentationFormat>
  <Paragraphs>190</Paragraphs>
  <Slides>14</Slides>
  <Notes>7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14</vt:i4>
      </vt:variant>
      <vt:variant>
        <vt:lpstr>Títulos de slides</vt:lpstr>
      </vt:variant>
      <vt:variant>
        <vt:i4>14</vt:i4>
      </vt:variant>
    </vt:vector>
  </HeadingPairs>
  <TitlesOfParts>
    <vt:vector size="34" baseType="lpstr">
      <vt:lpstr>Arial</vt:lpstr>
      <vt:lpstr>Arial Narrow</vt:lpstr>
      <vt:lpstr>Calibri</vt:lpstr>
      <vt:lpstr>Courier New</vt:lpstr>
      <vt:lpstr>Lucida Grande</vt:lpstr>
      <vt:lpstr>Wingdings</vt:lpstr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totvs_guia_template_2016_v1_1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Ricardo Luiz de Freitas Rocha</cp:lastModifiedBy>
  <cp:revision>348</cp:revision>
  <cp:lastPrinted>2017-01-30T19:00:37Z</cp:lastPrinted>
  <dcterms:created xsi:type="dcterms:W3CDTF">2017-01-30T18:54:37Z</dcterms:created>
  <dcterms:modified xsi:type="dcterms:W3CDTF">2017-06-28T17:38:01Z</dcterms:modified>
</cp:coreProperties>
</file>