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8.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9.xml" ContentType="application/vnd.openxmlformats-officedocument.theme+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theme/theme11.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6.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1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18.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9.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0.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1.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2.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3.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4.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 id="2147483742" r:id="rId12"/>
    <p:sldMasterId id="2147483747" r:id="rId13"/>
    <p:sldMasterId id="2147483752" r:id="rId14"/>
    <p:sldMasterId id="2147483757" r:id="rId15"/>
    <p:sldMasterId id="2147483762" r:id="rId16"/>
    <p:sldMasterId id="2147483767" r:id="rId17"/>
    <p:sldMasterId id="2147483772" r:id="rId18"/>
    <p:sldMasterId id="2147483777" r:id="rId19"/>
    <p:sldMasterId id="2147483782" r:id="rId20"/>
    <p:sldMasterId id="2147483787" r:id="rId21"/>
    <p:sldMasterId id="2147483792" r:id="rId22"/>
    <p:sldMasterId id="2147483797" r:id="rId23"/>
    <p:sldMasterId id="2147483802" r:id="rId24"/>
    <p:sldMasterId id="2147483807" r:id="rId25"/>
  </p:sldMasterIdLst>
  <p:notesMasterIdLst>
    <p:notesMasterId r:id="rId124"/>
  </p:notesMasterIdLst>
  <p:handoutMasterIdLst>
    <p:handoutMasterId r:id="rId125"/>
  </p:handoutMasterIdLst>
  <p:sldIdLst>
    <p:sldId id="290" r:id="rId26"/>
    <p:sldId id="463" r:id="rId27"/>
    <p:sldId id="448" r:id="rId28"/>
    <p:sldId id="351" r:id="rId29"/>
    <p:sldId id="449" r:id="rId30"/>
    <p:sldId id="352" r:id="rId31"/>
    <p:sldId id="507" r:id="rId32"/>
    <p:sldId id="389" r:id="rId33"/>
    <p:sldId id="487" r:id="rId34"/>
    <p:sldId id="514" r:id="rId35"/>
    <p:sldId id="450" r:id="rId36"/>
    <p:sldId id="385" r:id="rId37"/>
    <p:sldId id="391" r:id="rId38"/>
    <p:sldId id="393" r:id="rId39"/>
    <p:sldId id="394" r:id="rId40"/>
    <p:sldId id="395" r:id="rId41"/>
    <p:sldId id="476" r:id="rId42"/>
    <p:sldId id="473" r:id="rId43"/>
    <p:sldId id="397" r:id="rId44"/>
    <p:sldId id="474" r:id="rId45"/>
    <p:sldId id="475" r:id="rId46"/>
    <p:sldId id="477" r:id="rId47"/>
    <p:sldId id="478" r:id="rId48"/>
    <p:sldId id="479" r:id="rId49"/>
    <p:sldId id="480" r:id="rId50"/>
    <p:sldId id="481" r:id="rId51"/>
    <p:sldId id="482" r:id="rId52"/>
    <p:sldId id="483" r:id="rId53"/>
    <p:sldId id="484" r:id="rId54"/>
    <p:sldId id="485" r:id="rId55"/>
    <p:sldId id="489" r:id="rId56"/>
    <p:sldId id="501" r:id="rId57"/>
    <p:sldId id="502" r:id="rId58"/>
    <p:sldId id="490" r:id="rId59"/>
    <p:sldId id="491" r:id="rId60"/>
    <p:sldId id="492" r:id="rId61"/>
    <p:sldId id="453" r:id="rId62"/>
    <p:sldId id="495" r:id="rId63"/>
    <p:sldId id="496" r:id="rId64"/>
    <p:sldId id="497" r:id="rId65"/>
    <p:sldId id="454" r:id="rId66"/>
    <p:sldId id="406" r:id="rId67"/>
    <p:sldId id="515" r:id="rId68"/>
    <p:sldId id="498" r:id="rId69"/>
    <p:sldId id="387" r:id="rId70"/>
    <p:sldId id="516" r:id="rId71"/>
    <p:sldId id="457" r:id="rId72"/>
    <p:sldId id="425" r:id="rId73"/>
    <p:sldId id="470" r:id="rId74"/>
    <p:sldId id="509" r:id="rId75"/>
    <p:sldId id="510" r:id="rId76"/>
    <p:sldId id="439" r:id="rId77"/>
    <p:sldId id="508" r:id="rId78"/>
    <p:sldId id="441" r:id="rId79"/>
    <p:sldId id="511" r:id="rId80"/>
    <p:sldId id="512" r:id="rId81"/>
    <p:sldId id="459" r:id="rId82"/>
    <p:sldId id="434" r:id="rId83"/>
    <p:sldId id="443" r:id="rId84"/>
    <p:sldId id="503" r:id="rId85"/>
    <p:sldId id="505" r:id="rId86"/>
    <p:sldId id="506" r:id="rId87"/>
    <p:sldId id="517" r:id="rId88"/>
    <p:sldId id="518" r:id="rId89"/>
    <p:sldId id="519" r:id="rId90"/>
    <p:sldId id="520" r:id="rId91"/>
    <p:sldId id="521" r:id="rId92"/>
    <p:sldId id="522" r:id="rId93"/>
    <p:sldId id="523" r:id="rId94"/>
    <p:sldId id="524" r:id="rId95"/>
    <p:sldId id="525" r:id="rId96"/>
    <p:sldId id="526" r:id="rId97"/>
    <p:sldId id="527" r:id="rId98"/>
    <p:sldId id="528" r:id="rId99"/>
    <p:sldId id="529" r:id="rId100"/>
    <p:sldId id="530" r:id="rId101"/>
    <p:sldId id="531" r:id="rId102"/>
    <p:sldId id="532" r:id="rId103"/>
    <p:sldId id="533" r:id="rId104"/>
    <p:sldId id="534" r:id="rId105"/>
    <p:sldId id="535" r:id="rId106"/>
    <p:sldId id="536" r:id="rId107"/>
    <p:sldId id="537" r:id="rId108"/>
    <p:sldId id="538" r:id="rId109"/>
    <p:sldId id="539" r:id="rId110"/>
    <p:sldId id="540" r:id="rId111"/>
    <p:sldId id="541" r:id="rId112"/>
    <p:sldId id="542" r:id="rId113"/>
    <p:sldId id="543" r:id="rId114"/>
    <p:sldId id="544" r:id="rId115"/>
    <p:sldId id="545" r:id="rId116"/>
    <p:sldId id="546" r:id="rId117"/>
    <p:sldId id="547" r:id="rId118"/>
    <p:sldId id="548" r:id="rId119"/>
    <p:sldId id="549" r:id="rId120"/>
    <p:sldId id="550" r:id="rId121"/>
    <p:sldId id="551" r:id="rId122"/>
    <p:sldId id="552" r:id="rId123"/>
  </p:sldIdLst>
  <p:sldSz cx="16249650" cy="9144000"/>
  <p:notesSz cx="6858000" cy="9144000"/>
  <p:embeddedFontLst>
    <p:embeddedFont>
      <p:font typeface="Lato" panose="020B0604020202020204" charset="0"/>
      <p:regular r:id="rId126"/>
      <p:bold r:id="rId127"/>
      <p:italic r:id="rId128"/>
      <p:boldItalic r:id="rId129"/>
    </p:embeddedFont>
    <p:embeddedFont>
      <p:font typeface="Lato Black" panose="020B0604020202020204" charset="0"/>
      <p:bold r:id="rId130"/>
      <p:boldItalic r:id="rId131"/>
    </p:embeddedFont>
    <p:embeddedFont>
      <p:font typeface="Calibri" panose="020F0502020204030204" pitchFamily="34" charset="0"/>
      <p:regular r:id="rId132"/>
      <p:bold r:id="rId133"/>
      <p:italic r:id="rId134"/>
      <p:boldItalic r:id="rId135"/>
    </p:embeddedFont>
    <p:embeddedFont>
      <p:font typeface="Arial Narrow" panose="020B0606020202030204" pitchFamily="34" charset="0"/>
      <p:regular r:id="rId136"/>
      <p:bold r:id="rId137"/>
      <p:italic r:id="rId138"/>
      <p:boldItalic r:id="rId139"/>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511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ata Karpischek Martinez" initials="RKM" lastIdx="0" clrIdx="0">
    <p:extLst>
      <p:ext uri="{19B8F6BF-5375-455C-9EA6-DF929625EA0E}">
        <p15:presenceInfo xmlns:p15="http://schemas.microsoft.com/office/powerpoint/2012/main" userId="S-1-5-21-510092573-1659520265-1847928074-18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72054"/>
    <a:srgbClr val="ED9C2E"/>
    <a:srgbClr val="403C38"/>
    <a:srgbClr val="FFFFFF"/>
    <a:srgbClr val="807870"/>
    <a:srgbClr val="0C9ABE"/>
    <a:srgbClr val="0D729C"/>
    <a:srgbClr val="C84A23"/>
    <a:srgbClr val="69A4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94199" autoAdjust="0"/>
  </p:normalViewPr>
  <p:slideViewPr>
    <p:cSldViewPr snapToGrid="0" snapToObjects="1">
      <p:cViewPr varScale="1">
        <p:scale>
          <a:sx n="51" d="100"/>
          <a:sy n="51" d="100"/>
        </p:scale>
        <p:origin x="748" y="36"/>
      </p:cViewPr>
      <p:guideLst>
        <p:guide orient="horz" pos="2880"/>
        <p:guide pos="5118"/>
      </p:guideLst>
    </p:cSldViewPr>
  </p:slideViewPr>
  <p:outlineViewPr>
    <p:cViewPr>
      <p:scale>
        <a:sx n="33" d="100"/>
        <a:sy n="33" d="100"/>
      </p:scale>
      <p:origin x="0" y="-128140"/>
    </p:cViewPr>
  </p:outlineViewPr>
  <p:notesTextViewPr>
    <p:cViewPr>
      <p:scale>
        <a:sx n="3" d="2"/>
        <a:sy n="3" d="2"/>
      </p:scale>
      <p:origin x="0" y="0"/>
    </p:cViewPr>
  </p:notesTextViewPr>
  <p:notesViewPr>
    <p:cSldViewPr snapToGrid="0" snapToObjects="1">
      <p:cViewPr varScale="1">
        <p:scale>
          <a:sx n="34" d="100"/>
          <a:sy n="34" d="100"/>
        </p:scale>
        <p:origin x="2104" y="52"/>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92.xml"/><Relationship Id="rId21" Type="http://schemas.openxmlformats.org/officeDocument/2006/relationships/slideMaster" Target="slideMasters/slideMaster21.xml"/><Relationship Id="rId42" Type="http://schemas.openxmlformats.org/officeDocument/2006/relationships/slide" Target="slides/slide17.xml"/><Relationship Id="rId63" Type="http://schemas.openxmlformats.org/officeDocument/2006/relationships/slide" Target="slides/slide38.xml"/><Relationship Id="rId84" Type="http://schemas.openxmlformats.org/officeDocument/2006/relationships/slide" Target="slides/slide59.xml"/><Relationship Id="rId138" Type="http://schemas.openxmlformats.org/officeDocument/2006/relationships/font" Target="fonts/font13.fntdata"/><Relationship Id="rId107" Type="http://schemas.openxmlformats.org/officeDocument/2006/relationships/slide" Target="slides/slide82.xml"/><Relationship Id="rId11" Type="http://schemas.openxmlformats.org/officeDocument/2006/relationships/slideMaster" Target="slideMasters/slideMaster11.xml"/><Relationship Id="rId32" Type="http://schemas.openxmlformats.org/officeDocument/2006/relationships/slide" Target="slides/slide7.xml"/><Relationship Id="rId37" Type="http://schemas.openxmlformats.org/officeDocument/2006/relationships/slide" Target="slides/slide12.xml"/><Relationship Id="rId53" Type="http://schemas.openxmlformats.org/officeDocument/2006/relationships/slide" Target="slides/slide28.xml"/><Relationship Id="rId58" Type="http://schemas.openxmlformats.org/officeDocument/2006/relationships/slide" Target="slides/slide33.xml"/><Relationship Id="rId74" Type="http://schemas.openxmlformats.org/officeDocument/2006/relationships/slide" Target="slides/slide49.xml"/><Relationship Id="rId79" Type="http://schemas.openxmlformats.org/officeDocument/2006/relationships/slide" Target="slides/slide54.xml"/><Relationship Id="rId102" Type="http://schemas.openxmlformats.org/officeDocument/2006/relationships/slide" Target="slides/slide77.xml"/><Relationship Id="rId123" Type="http://schemas.openxmlformats.org/officeDocument/2006/relationships/slide" Target="slides/slide98.xml"/><Relationship Id="rId128" Type="http://schemas.openxmlformats.org/officeDocument/2006/relationships/font" Target="fonts/font3.fntdata"/><Relationship Id="rId144" Type="http://schemas.openxmlformats.org/officeDocument/2006/relationships/tableStyles" Target="tableStyles.xml"/><Relationship Id="rId5" Type="http://schemas.openxmlformats.org/officeDocument/2006/relationships/slideMaster" Target="slideMasters/slideMaster5.xml"/><Relationship Id="rId90" Type="http://schemas.openxmlformats.org/officeDocument/2006/relationships/slide" Target="slides/slide65.xml"/><Relationship Id="rId95" Type="http://schemas.openxmlformats.org/officeDocument/2006/relationships/slide" Target="slides/slide70.xml"/><Relationship Id="rId22" Type="http://schemas.openxmlformats.org/officeDocument/2006/relationships/slideMaster" Target="slideMasters/slideMaster22.xml"/><Relationship Id="rId27" Type="http://schemas.openxmlformats.org/officeDocument/2006/relationships/slide" Target="slides/slide2.xml"/><Relationship Id="rId43" Type="http://schemas.openxmlformats.org/officeDocument/2006/relationships/slide" Target="slides/slide18.xml"/><Relationship Id="rId48" Type="http://schemas.openxmlformats.org/officeDocument/2006/relationships/slide" Target="slides/slide23.xml"/><Relationship Id="rId64" Type="http://schemas.openxmlformats.org/officeDocument/2006/relationships/slide" Target="slides/slide39.xml"/><Relationship Id="rId69" Type="http://schemas.openxmlformats.org/officeDocument/2006/relationships/slide" Target="slides/slide44.xml"/><Relationship Id="rId113" Type="http://schemas.openxmlformats.org/officeDocument/2006/relationships/slide" Target="slides/slide88.xml"/><Relationship Id="rId118" Type="http://schemas.openxmlformats.org/officeDocument/2006/relationships/slide" Target="slides/slide93.xml"/><Relationship Id="rId134" Type="http://schemas.openxmlformats.org/officeDocument/2006/relationships/font" Target="fonts/font9.fntdata"/><Relationship Id="rId139" Type="http://schemas.openxmlformats.org/officeDocument/2006/relationships/font" Target="fonts/font14.fntdata"/><Relationship Id="rId80" Type="http://schemas.openxmlformats.org/officeDocument/2006/relationships/slide" Target="slides/slide55.xml"/><Relationship Id="rId85" Type="http://schemas.openxmlformats.org/officeDocument/2006/relationships/slide" Target="slides/slide60.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8.xml"/><Relationship Id="rId38" Type="http://schemas.openxmlformats.org/officeDocument/2006/relationships/slide" Target="slides/slide13.xml"/><Relationship Id="rId59" Type="http://schemas.openxmlformats.org/officeDocument/2006/relationships/slide" Target="slides/slide34.xml"/><Relationship Id="rId103" Type="http://schemas.openxmlformats.org/officeDocument/2006/relationships/slide" Target="slides/slide78.xml"/><Relationship Id="rId108" Type="http://schemas.openxmlformats.org/officeDocument/2006/relationships/slide" Target="slides/slide83.xml"/><Relationship Id="rId124" Type="http://schemas.openxmlformats.org/officeDocument/2006/relationships/notesMaster" Target="notesMasters/notesMaster1.xml"/><Relationship Id="rId129" Type="http://schemas.openxmlformats.org/officeDocument/2006/relationships/font" Target="fonts/font4.fntdata"/><Relationship Id="rId54" Type="http://schemas.openxmlformats.org/officeDocument/2006/relationships/slide" Target="slides/slide29.xml"/><Relationship Id="rId70" Type="http://schemas.openxmlformats.org/officeDocument/2006/relationships/slide" Target="slides/slide45.xml"/><Relationship Id="rId75" Type="http://schemas.openxmlformats.org/officeDocument/2006/relationships/slide" Target="slides/slide50.xml"/><Relationship Id="rId91" Type="http://schemas.openxmlformats.org/officeDocument/2006/relationships/slide" Target="slides/slide66.xml"/><Relationship Id="rId96" Type="http://schemas.openxmlformats.org/officeDocument/2006/relationships/slide" Target="slides/slide71.xml"/><Relationship Id="rId14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 Target="slides/slide3.xml"/><Relationship Id="rId49" Type="http://schemas.openxmlformats.org/officeDocument/2006/relationships/slide" Target="slides/slide24.xml"/><Relationship Id="rId114" Type="http://schemas.openxmlformats.org/officeDocument/2006/relationships/slide" Target="slides/slide89.xml"/><Relationship Id="rId119" Type="http://schemas.openxmlformats.org/officeDocument/2006/relationships/slide" Target="slides/slide94.xml"/><Relationship Id="rId44" Type="http://schemas.openxmlformats.org/officeDocument/2006/relationships/slide" Target="slides/slide19.xml"/><Relationship Id="rId60" Type="http://schemas.openxmlformats.org/officeDocument/2006/relationships/slide" Target="slides/slide35.xml"/><Relationship Id="rId65" Type="http://schemas.openxmlformats.org/officeDocument/2006/relationships/slide" Target="slides/slide40.xml"/><Relationship Id="rId81" Type="http://schemas.openxmlformats.org/officeDocument/2006/relationships/slide" Target="slides/slide56.xml"/><Relationship Id="rId86" Type="http://schemas.openxmlformats.org/officeDocument/2006/relationships/slide" Target="slides/slide61.xml"/><Relationship Id="rId130" Type="http://schemas.openxmlformats.org/officeDocument/2006/relationships/font" Target="fonts/font5.fntdata"/><Relationship Id="rId135" Type="http://schemas.openxmlformats.org/officeDocument/2006/relationships/font" Target="fonts/font10.fntdata"/><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4.xml"/><Relationship Id="rId109" Type="http://schemas.openxmlformats.org/officeDocument/2006/relationships/slide" Target="slides/slide84.xml"/><Relationship Id="rId34" Type="http://schemas.openxmlformats.org/officeDocument/2006/relationships/slide" Target="slides/slide9.xml"/><Relationship Id="rId50" Type="http://schemas.openxmlformats.org/officeDocument/2006/relationships/slide" Target="slides/slide25.xml"/><Relationship Id="rId55" Type="http://schemas.openxmlformats.org/officeDocument/2006/relationships/slide" Target="slides/slide30.xml"/><Relationship Id="rId76" Type="http://schemas.openxmlformats.org/officeDocument/2006/relationships/slide" Target="slides/slide51.xml"/><Relationship Id="rId97" Type="http://schemas.openxmlformats.org/officeDocument/2006/relationships/slide" Target="slides/slide72.xml"/><Relationship Id="rId104" Type="http://schemas.openxmlformats.org/officeDocument/2006/relationships/slide" Target="slides/slide79.xml"/><Relationship Id="rId120" Type="http://schemas.openxmlformats.org/officeDocument/2006/relationships/slide" Target="slides/slide95.xml"/><Relationship Id="rId125" Type="http://schemas.openxmlformats.org/officeDocument/2006/relationships/handoutMaster" Target="handoutMasters/handoutMaster1.xml"/><Relationship Id="rId141"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46.xml"/><Relationship Id="rId92"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4.xml"/><Relationship Id="rId24" Type="http://schemas.openxmlformats.org/officeDocument/2006/relationships/slideMaster" Target="slideMasters/slideMaster24.xml"/><Relationship Id="rId40" Type="http://schemas.openxmlformats.org/officeDocument/2006/relationships/slide" Target="slides/slide15.xml"/><Relationship Id="rId45" Type="http://schemas.openxmlformats.org/officeDocument/2006/relationships/slide" Target="slides/slide20.xml"/><Relationship Id="rId66" Type="http://schemas.openxmlformats.org/officeDocument/2006/relationships/slide" Target="slides/slide41.xml"/><Relationship Id="rId87" Type="http://schemas.openxmlformats.org/officeDocument/2006/relationships/slide" Target="slides/slide62.xml"/><Relationship Id="rId110" Type="http://schemas.openxmlformats.org/officeDocument/2006/relationships/slide" Target="slides/slide85.xml"/><Relationship Id="rId115" Type="http://schemas.openxmlformats.org/officeDocument/2006/relationships/slide" Target="slides/slide90.xml"/><Relationship Id="rId131" Type="http://schemas.openxmlformats.org/officeDocument/2006/relationships/font" Target="fonts/font6.fntdata"/><Relationship Id="rId136" Type="http://schemas.openxmlformats.org/officeDocument/2006/relationships/font" Target="fonts/font11.fntdata"/><Relationship Id="rId61" Type="http://schemas.openxmlformats.org/officeDocument/2006/relationships/slide" Target="slides/slide36.xml"/><Relationship Id="rId82" Type="http://schemas.openxmlformats.org/officeDocument/2006/relationships/slide" Target="slides/slide57.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5.xml"/><Relationship Id="rId35" Type="http://schemas.openxmlformats.org/officeDocument/2006/relationships/slide" Target="slides/slide10.xml"/><Relationship Id="rId56" Type="http://schemas.openxmlformats.org/officeDocument/2006/relationships/slide" Target="slides/slide31.xml"/><Relationship Id="rId77" Type="http://schemas.openxmlformats.org/officeDocument/2006/relationships/slide" Target="slides/slide52.xml"/><Relationship Id="rId100" Type="http://schemas.openxmlformats.org/officeDocument/2006/relationships/slide" Target="slides/slide75.xml"/><Relationship Id="rId105" Type="http://schemas.openxmlformats.org/officeDocument/2006/relationships/slide" Target="slides/slide80.xml"/><Relationship Id="rId126" Type="http://schemas.openxmlformats.org/officeDocument/2006/relationships/font" Target="fonts/font1.fntdata"/><Relationship Id="rId8" Type="http://schemas.openxmlformats.org/officeDocument/2006/relationships/slideMaster" Target="slideMasters/slideMaster8.xml"/><Relationship Id="rId51" Type="http://schemas.openxmlformats.org/officeDocument/2006/relationships/slide" Target="slides/slide26.xml"/><Relationship Id="rId72" Type="http://schemas.openxmlformats.org/officeDocument/2006/relationships/slide" Target="slides/slide47.xml"/><Relationship Id="rId93" Type="http://schemas.openxmlformats.org/officeDocument/2006/relationships/slide" Target="slides/slide68.xml"/><Relationship Id="rId98" Type="http://schemas.openxmlformats.org/officeDocument/2006/relationships/slide" Target="slides/slide73.xml"/><Relationship Id="rId121" Type="http://schemas.openxmlformats.org/officeDocument/2006/relationships/slide" Target="slides/slide96.xml"/><Relationship Id="rId142" Type="http://schemas.openxmlformats.org/officeDocument/2006/relationships/viewProps" Target="viewProps.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 Target="slides/slide21.xml"/><Relationship Id="rId67" Type="http://schemas.openxmlformats.org/officeDocument/2006/relationships/slide" Target="slides/slide42.xml"/><Relationship Id="rId116" Type="http://schemas.openxmlformats.org/officeDocument/2006/relationships/slide" Target="slides/slide91.xml"/><Relationship Id="rId137" Type="http://schemas.openxmlformats.org/officeDocument/2006/relationships/font" Target="fonts/font12.fntdata"/><Relationship Id="rId20" Type="http://schemas.openxmlformats.org/officeDocument/2006/relationships/slideMaster" Target="slideMasters/slideMaster20.xml"/><Relationship Id="rId41" Type="http://schemas.openxmlformats.org/officeDocument/2006/relationships/slide" Target="slides/slide16.xml"/><Relationship Id="rId62" Type="http://schemas.openxmlformats.org/officeDocument/2006/relationships/slide" Target="slides/slide37.xml"/><Relationship Id="rId83" Type="http://schemas.openxmlformats.org/officeDocument/2006/relationships/slide" Target="slides/slide58.xml"/><Relationship Id="rId88" Type="http://schemas.openxmlformats.org/officeDocument/2006/relationships/slide" Target="slides/slide63.xml"/><Relationship Id="rId111" Type="http://schemas.openxmlformats.org/officeDocument/2006/relationships/slide" Target="slides/slide86.xml"/><Relationship Id="rId132" Type="http://schemas.openxmlformats.org/officeDocument/2006/relationships/font" Target="fonts/font7.fntdata"/><Relationship Id="rId15" Type="http://schemas.openxmlformats.org/officeDocument/2006/relationships/slideMaster" Target="slideMasters/slideMaster15.xml"/><Relationship Id="rId36" Type="http://schemas.openxmlformats.org/officeDocument/2006/relationships/slide" Target="slides/slide11.xml"/><Relationship Id="rId57" Type="http://schemas.openxmlformats.org/officeDocument/2006/relationships/slide" Target="slides/slide32.xml"/><Relationship Id="rId106" Type="http://schemas.openxmlformats.org/officeDocument/2006/relationships/slide" Target="slides/slide81.xml"/><Relationship Id="rId127" Type="http://schemas.openxmlformats.org/officeDocument/2006/relationships/font" Target="fonts/font2.fntdata"/><Relationship Id="rId10" Type="http://schemas.openxmlformats.org/officeDocument/2006/relationships/slideMaster" Target="slideMasters/slideMaster10.xml"/><Relationship Id="rId31" Type="http://schemas.openxmlformats.org/officeDocument/2006/relationships/slide" Target="slides/slide6.xml"/><Relationship Id="rId52" Type="http://schemas.openxmlformats.org/officeDocument/2006/relationships/slide" Target="slides/slide27.xml"/><Relationship Id="rId73" Type="http://schemas.openxmlformats.org/officeDocument/2006/relationships/slide" Target="slides/slide48.xml"/><Relationship Id="rId78" Type="http://schemas.openxmlformats.org/officeDocument/2006/relationships/slide" Target="slides/slide53.xml"/><Relationship Id="rId94" Type="http://schemas.openxmlformats.org/officeDocument/2006/relationships/slide" Target="slides/slide69.xml"/><Relationship Id="rId99" Type="http://schemas.openxmlformats.org/officeDocument/2006/relationships/slide" Target="slides/slide74.xml"/><Relationship Id="rId101" Type="http://schemas.openxmlformats.org/officeDocument/2006/relationships/slide" Target="slides/slide76.xml"/><Relationship Id="rId122" Type="http://schemas.openxmlformats.org/officeDocument/2006/relationships/slide" Target="slides/slide97.xml"/><Relationship Id="rId14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26" Type="http://schemas.openxmlformats.org/officeDocument/2006/relationships/slide" Target="slides/slide1.xml"/><Relationship Id="rId47" Type="http://schemas.openxmlformats.org/officeDocument/2006/relationships/slide" Target="slides/slide22.xml"/><Relationship Id="rId68" Type="http://schemas.openxmlformats.org/officeDocument/2006/relationships/slide" Target="slides/slide43.xml"/><Relationship Id="rId89" Type="http://schemas.openxmlformats.org/officeDocument/2006/relationships/slide" Target="slides/slide64.xml"/><Relationship Id="rId112" Type="http://schemas.openxmlformats.org/officeDocument/2006/relationships/slide" Target="slides/slide87.xml"/><Relationship Id="rId133" Type="http://schemas.openxmlformats.org/officeDocument/2006/relationships/font" Target="fonts/font8.fntdata"/><Relationship Id="rId16" Type="http://schemas.openxmlformats.org/officeDocument/2006/relationships/slideMaster" Target="slideMasters/slideMaster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10/12/2018</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10/12/2018</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a:t>
            </a:fld>
            <a:endParaRPr lang="pt-BR"/>
          </a:p>
        </p:txBody>
      </p:sp>
    </p:spTree>
    <p:extLst>
      <p:ext uri="{BB962C8B-B14F-4D97-AF65-F5344CB8AC3E}">
        <p14:creationId xmlns:p14="http://schemas.microsoft.com/office/powerpoint/2010/main" val="2857477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10</a:t>
            </a:fld>
            <a:endParaRPr lang="pt-BR"/>
          </a:p>
        </p:txBody>
      </p:sp>
    </p:spTree>
    <p:extLst>
      <p:ext uri="{BB962C8B-B14F-4D97-AF65-F5344CB8AC3E}">
        <p14:creationId xmlns:p14="http://schemas.microsoft.com/office/powerpoint/2010/main" val="2995758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11</a:t>
            </a:fld>
            <a:endParaRPr lang="uk-UA">
              <a:solidFill>
                <a:prstClr val="black"/>
              </a:solidFill>
            </a:endParaRPr>
          </a:p>
        </p:txBody>
      </p:sp>
    </p:spTree>
    <p:extLst>
      <p:ext uri="{BB962C8B-B14F-4D97-AF65-F5344CB8AC3E}">
        <p14:creationId xmlns:p14="http://schemas.microsoft.com/office/powerpoint/2010/main" val="28844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12</a:t>
            </a:fld>
            <a:endParaRPr lang="pt-BR"/>
          </a:p>
        </p:txBody>
      </p:sp>
    </p:spTree>
    <p:extLst>
      <p:ext uri="{BB962C8B-B14F-4D97-AF65-F5344CB8AC3E}">
        <p14:creationId xmlns:p14="http://schemas.microsoft.com/office/powerpoint/2010/main" val="53960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13</a:t>
            </a:fld>
            <a:endParaRPr lang="pt-BR"/>
          </a:p>
        </p:txBody>
      </p:sp>
    </p:spTree>
    <p:extLst>
      <p:ext uri="{BB962C8B-B14F-4D97-AF65-F5344CB8AC3E}">
        <p14:creationId xmlns:p14="http://schemas.microsoft.com/office/powerpoint/2010/main" val="4279782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14</a:t>
            </a:fld>
            <a:endParaRPr lang="pt-BR"/>
          </a:p>
        </p:txBody>
      </p:sp>
    </p:spTree>
    <p:extLst>
      <p:ext uri="{BB962C8B-B14F-4D97-AF65-F5344CB8AC3E}">
        <p14:creationId xmlns:p14="http://schemas.microsoft.com/office/powerpoint/2010/main" val="1845125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15</a:t>
            </a:fld>
            <a:endParaRPr lang="pt-BR"/>
          </a:p>
        </p:txBody>
      </p:sp>
    </p:spTree>
    <p:extLst>
      <p:ext uri="{BB962C8B-B14F-4D97-AF65-F5344CB8AC3E}">
        <p14:creationId xmlns:p14="http://schemas.microsoft.com/office/powerpoint/2010/main" val="2887095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16</a:t>
            </a:fld>
            <a:endParaRPr lang="pt-BR"/>
          </a:p>
        </p:txBody>
      </p:sp>
    </p:spTree>
    <p:extLst>
      <p:ext uri="{BB962C8B-B14F-4D97-AF65-F5344CB8AC3E}">
        <p14:creationId xmlns:p14="http://schemas.microsoft.com/office/powerpoint/2010/main" val="3915562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17</a:t>
            </a:fld>
            <a:endParaRPr lang="pt-BR"/>
          </a:p>
        </p:txBody>
      </p:sp>
    </p:spTree>
    <p:extLst>
      <p:ext uri="{BB962C8B-B14F-4D97-AF65-F5344CB8AC3E}">
        <p14:creationId xmlns:p14="http://schemas.microsoft.com/office/powerpoint/2010/main" val="1674874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18</a:t>
            </a:fld>
            <a:endParaRPr lang="uk-UA">
              <a:solidFill>
                <a:prstClr val="black"/>
              </a:solidFill>
            </a:endParaRPr>
          </a:p>
        </p:txBody>
      </p:sp>
    </p:spTree>
    <p:extLst>
      <p:ext uri="{BB962C8B-B14F-4D97-AF65-F5344CB8AC3E}">
        <p14:creationId xmlns:p14="http://schemas.microsoft.com/office/powerpoint/2010/main" val="1449148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19</a:t>
            </a:fld>
            <a:endParaRPr lang="pt-BR"/>
          </a:p>
        </p:txBody>
      </p:sp>
    </p:spTree>
    <p:extLst>
      <p:ext uri="{BB962C8B-B14F-4D97-AF65-F5344CB8AC3E}">
        <p14:creationId xmlns:p14="http://schemas.microsoft.com/office/powerpoint/2010/main" val="2033553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2</a:t>
            </a:fld>
            <a:endParaRPr lang="pt-BR">
              <a:solidFill>
                <a:prstClr val="black"/>
              </a:solidFill>
            </a:endParaRPr>
          </a:p>
        </p:txBody>
      </p:sp>
    </p:spTree>
    <p:extLst>
      <p:ext uri="{BB962C8B-B14F-4D97-AF65-F5344CB8AC3E}">
        <p14:creationId xmlns:p14="http://schemas.microsoft.com/office/powerpoint/2010/main" val="1102897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20</a:t>
            </a:fld>
            <a:endParaRPr lang="pt-BR"/>
          </a:p>
        </p:txBody>
      </p:sp>
    </p:spTree>
    <p:extLst>
      <p:ext uri="{BB962C8B-B14F-4D97-AF65-F5344CB8AC3E}">
        <p14:creationId xmlns:p14="http://schemas.microsoft.com/office/powerpoint/2010/main" val="448210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21</a:t>
            </a:fld>
            <a:endParaRPr lang="pt-BR"/>
          </a:p>
        </p:txBody>
      </p:sp>
    </p:spTree>
    <p:extLst>
      <p:ext uri="{BB962C8B-B14F-4D97-AF65-F5344CB8AC3E}">
        <p14:creationId xmlns:p14="http://schemas.microsoft.com/office/powerpoint/2010/main" val="1053784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22</a:t>
            </a:fld>
            <a:endParaRPr lang="uk-UA">
              <a:solidFill>
                <a:prstClr val="black"/>
              </a:solidFill>
            </a:endParaRPr>
          </a:p>
        </p:txBody>
      </p:sp>
    </p:spTree>
    <p:extLst>
      <p:ext uri="{BB962C8B-B14F-4D97-AF65-F5344CB8AC3E}">
        <p14:creationId xmlns:p14="http://schemas.microsoft.com/office/powerpoint/2010/main" val="3092821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23</a:t>
            </a:fld>
            <a:endParaRPr lang="pt-BR"/>
          </a:p>
        </p:txBody>
      </p:sp>
    </p:spTree>
    <p:extLst>
      <p:ext uri="{BB962C8B-B14F-4D97-AF65-F5344CB8AC3E}">
        <p14:creationId xmlns:p14="http://schemas.microsoft.com/office/powerpoint/2010/main" val="2272627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24</a:t>
            </a:fld>
            <a:endParaRPr lang="pt-BR"/>
          </a:p>
        </p:txBody>
      </p:sp>
    </p:spTree>
    <p:extLst>
      <p:ext uri="{BB962C8B-B14F-4D97-AF65-F5344CB8AC3E}">
        <p14:creationId xmlns:p14="http://schemas.microsoft.com/office/powerpoint/2010/main" val="2104320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25</a:t>
            </a:fld>
            <a:endParaRPr lang="uk-UA">
              <a:solidFill>
                <a:prstClr val="black"/>
              </a:solidFill>
            </a:endParaRPr>
          </a:p>
        </p:txBody>
      </p:sp>
    </p:spTree>
    <p:extLst>
      <p:ext uri="{BB962C8B-B14F-4D97-AF65-F5344CB8AC3E}">
        <p14:creationId xmlns:p14="http://schemas.microsoft.com/office/powerpoint/2010/main" val="2106767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26</a:t>
            </a:fld>
            <a:endParaRPr lang="pt-BR"/>
          </a:p>
        </p:txBody>
      </p:sp>
    </p:spTree>
    <p:extLst>
      <p:ext uri="{BB962C8B-B14F-4D97-AF65-F5344CB8AC3E}">
        <p14:creationId xmlns:p14="http://schemas.microsoft.com/office/powerpoint/2010/main" val="987142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27</a:t>
            </a:fld>
            <a:endParaRPr lang="pt-BR"/>
          </a:p>
        </p:txBody>
      </p:sp>
    </p:spTree>
    <p:extLst>
      <p:ext uri="{BB962C8B-B14F-4D97-AF65-F5344CB8AC3E}">
        <p14:creationId xmlns:p14="http://schemas.microsoft.com/office/powerpoint/2010/main" val="39083859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28</a:t>
            </a:fld>
            <a:endParaRPr lang="pt-BR"/>
          </a:p>
        </p:txBody>
      </p:sp>
    </p:spTree>
    <p:extLst>
      <p:ext uri="{BB962C8B-B14F-4D97-AF65-F5344CB8AC3E}">
        <p14:creationId xmlns:p14="http://schemas.microsoft.com/office/powerpoint/2010/main" val="6162296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29</a:t>
            </a:fld>
            <a:endParaRPr lang="pt-BR"/>
          </a:p>
        </p:txBody>
      </p:sp>
    </p:spTree>
    <p:extLst>
      <p:ext uri="{BB962C8B-B14F-4D97-AF65-F5344CB8AC3E}">
        <p14:creationId xmlns:p14="http://schemas.microsoft.com/office/powerpoint/2010/main" val="3762598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3</a:t>
            </a:fld>
            <a:endParaRPr lang="uk-UA"/>
          </a:p>
        </p:txBody>
      </p:sp>
    </p:spTree>
    <p:extLst>
      <p:ext uri="{BB962C8B-B14F-4D97-AF65-F5344CB8AC3E}">
        <p14:creationId xmlns:p14="http://schemas.microsoft.com/office/powerpoint/2010/main" val="17761344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30</a:t>
            </a:fld>
            <a:endParaRPr lang="pt-BR"/>
          </a:p>
        </p:txBody>
      </p:sp>
    </p:spTree>
    <p:extLst>
      <p:ext uri="{BB962C8B-B14F-4D97-AF65-F5344CB8AC3E}">
        <p14:creationId xmlns:p14="http://schemas.microsoft.com/office/powerpoint/2010/main" val="20960272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31</a:t>
            </a:fld>
            <a:endParaRPr lang="pt-BR"/>
          </a:p>
        </p:txBody>
      </p:sp>
    </p:spTree>
    <p:extLst>
      <p:ext uri="{BB962C8B-B14F-4D97-AF65-F5344CB8AC3E}">
        <p14:creationId xmlns:p14="http://schemas.microsoft.com/office/powerpoint/2010/main" val="15414911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32</a:t>
            </a:fld>
            <a:endParaRPr lang="pt-BR"/>
          </a:p>
        </p:txBody>
      </p:sp>
    </p:spTree>
    <p:extLst>
      <p:ext uri="{BB962C8B-B14F-4D97-AF65-F5344CB8AC3E}">
        <p14:creationId xmlns:p14="http://schemas.microsoft.com/office/powerpoint/2010/main" val="9427995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33</a:t>
            </a:fld>
            <a:endParaRPr lang="pt-BR"/>
          </a:p>
        </p:txBody>
      </p:sp>
    </p:spTree>
    <p:extLst>
      <p:ext uri="{BB962C8B-B14F-4D97-AF65-F5344CB8AC3E}">
        <p14:creationId xmlns:p14="http://schemas.microsoft.com/office/powerpoint/2010/main" val="41844562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34</a:t>
            </a:fld>
            <a:endParaRPr lang="uk-UA">
              <a:solidFill>
                <a:prstClr val="black"/>
              </a:solidFill>
            </a:endParaRPr>
          </a:p>
        </p:txBody>
      </p:sp>
    </p:spTree>
    <p:extLst>
      <p:ext uri="{BB962C8B-B14F-4D97-AF65-F5344CB8AC3E}">
        <p14:creationId xmlns:p14="http://schemas.microsoft.com/office/powerpoint/2010/main" val="7239769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35</a:t>
            </a:fld>
            <a:endParaRPr lang="pt-BR"/>
          </a:p>
        </p:txBody>
      </p:sp>
    </p:spTree>
    <p:extLst>
      <p:ext uri="{BB962C8B-B14F-4D97-AF65-F5344CB8AC3E}">
        <p14:creationId xmlns:p14="http://schemas.microsoft.com/office/powerpoint/2010/main" val="11695939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36</a:t>
            </a:fld>
            <a:endParaRPr lang="pt-BR"/>
          </a:p>
        </p:txBody>
      </p:sp>
    </p:spTree>
    <p:extLst>
      <p:ext uri="{BB962C8B-B14F-4D97-AF65-F5344CB8AC3E}">
        <p14:creationId xmlns:p14="http://schemas.microsoft.com/office/powerpoint/2010/main" val="5698681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37</a:t>
            </a:fld>
            <a:endParaRPr lang="uk-UA">
              <a:solidFill>
                <a:prstClr val="black"/>
              </a:solidFill>
            </a:endParaRPr>
          </a:p>
        </p:txBody>
      </p:sp>
    </p:spTree>
    <p:extLst>
      <p:ext uri="{BB962C8B-B14F-4D97-AF65-F5344CB8AC3E}">
        <p14:creationId xmlns:p14="http://schemas.microsoft.com/office/powerpoint/2010/main" val="9483328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38</a:t>
            </a:fld>
            <a:endParaRPr lang="pt-BR"/>
          </a:p>
        </p:txBody>
      </p:sp>
    </p:spTree>
    <p:extLst>
      <p:ext uri="{BB962C8B-B14F-4D97-AF65-F5344CB8AC3E}">
        <p14:creationId xmlns:p14="http://schemas.microsoft.com/office/powerpoint/2010/main" val="33430699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39</a:t>
            </a:fld>
            <a:endParaRPr lang="pt-BR"/>
          </a:p>
        </p:txBody>
      </p:sp>
    </p:spTree>
    <p:extLst>
      <p:ext uri="{BB962C8B-B14F-4D97-AF65-F5344CB8AC3E}">
        <p14:creationId xmlns:p14="http://schemas.microsoft.com/office/powerpoint/2010/main" val="2278992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a:t>
            </a:fld>
            <a:endParaRPr lang="pt-BR"/>
          </a:p>
        </p:txBody>
      </p:sp>
    </p:spTree>
    <p:extLst>
      <p:ext uri="{BB962C8B-B14F-4D97-AF65-F5344CB8AC3E}">
        <p14:creationId xmlns:p14="http://schemas.microsoft.com/office/powerpoint/2010/main" val="7122346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40</a:t>
            </a:fld>
            <a:endParaRPr lang="pt-BR"/>
          </a:p>
        </p:txBody>
      </p:sp>
    </p:spTree>
    <p:extLst>
      <p:ext uri="{BB962C8B-B14F-4D97-AF65-F5344CB8AC3E}">
        <p14:creationId xmlns:p14="http://schemas.microsoft.com/office/powerpoint/2010/main" val="41554040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41</a:t>
            </a:fld>
            <a:endParaRPr lang="uk-UA">
              <a:solidFill>
                <a:prstClr val="black"/>
              </a:solidFill>
            </a:endParaRPr>
          </a:p>
        </p:txBody>
      </p:sp>
    </p:spTree>
    <p:extLst>
      <p:ext uri="{BB962C8B-B14F-4D97-AF65-F5344CB8AC3E}">
        <p14:creationId xmlns:p14="http://schemas.microsoft.com/office/powerpoint/2010/main" val="4135172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42</a:t>
            </a:fld>
            <a:endParaRPr lang="pt-BR"/>
          </a:p>
        </p:txBody>
      </p:sp>
    </p:spTree>
    <p:extLst>
      <p:ext uri="{BB962C8B-B14F-4D97-AF65-F5344CB8AC3E}">
        <p14:creationId xmlns:p14="http://schemas.microsoft.com/office/powerpoint/2010/main" val="33011982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43</a:t>
            </a:fld>
            <a:endParaRPr lang="pt-BR"/>
          </a:p>
        </p:txBody>
      </p:sp>
    </p:spTree>
    <p:extLst>
      <p:ext uri="{BB962C8B-B14F-4D97-AF65-F5344CB8AC3E}">
        <p14:creationId xmlns:p14="http://schemas.microsoft.com/office/powerpoint/2010/main" val="19662283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44</a:t>
            </a:fld>
            <a:endParaRPr lang="uk-UA">
              <a:solidFill>
                <a:prstClr val="black"/>
              </a:solidFill>
            </a:endParaRPr>
          </a:p>
        </p:txBody>
      </p:sp>
    </p:spTree>
    <p:extLst>
      <p:ext uri="{BB962C8B-B14F-4D97-AF65-F5344CB8AC3E}">
        <p14:creationId xmlns:p14="http://schemas.microsoft.com/office/powerpoint/2010/main" val="18447195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45</a:t>
            </a:fld>
            <a:endParaRPr lang="pt-BR"/>
          </a:p>
        </p:txBody>
      </p:sp>
    </p:spTree>
    <p:extLst>
      <p:ext uri="{BB962C8B-B14F-4D97-AF65-F5344CB8AC3E}">
        <p14:creationId xmlns:p14="http://schemas.microsoft.com/office/powerpoint/2010/main" val="3386560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46</a:t>
            </a:fld>
            <a:endParaRPr lang="pt-BR"/>
          </a:p>
        </p:txBody>
      </p:sp>
    </p:spTree>
    <p:extLst>
      <p:ext uri="{BB962C8B-B14F-4D97-AF65-F5344CB8AC3E}">
        <p14:creationId xmlns:p14="http://schemas.microsoft.com/office/powerpoint/2010/main" val="7010553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47</a:t>
            </a:fld>
            <a:endParaRPr lang="uk-UA">
              <a:solidFill>
                <a:prstClr val="black"/>
              </a:solidFill>
            </a:endParaRPr>
          </a:p>
        </p:txBody>
      </p:sp>
    </p:spTree>
    <p:extLst>
      <p:ext uri="{BB962C8B-B14F-4D97-AF65-F5344CB8AC3E}">
        <p14:creationId xmlns:p14="http://schemas.microsoft.com/office/powerpoint/2010/main" val="27259660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48</a:t>
            </a:fld>
            <a:endParaRPr lang="pt-BR"/>
          </a:p>
        </p:txBody>
      </p:sp>
    </p:spTree>
    <p:extLst>
      <p:ext uri="{BB962C8B-B14F-4D97-AF65-F5344CB8AC3E}">
        <p14:creationId xmlns:p14="http://schemas.microsoft.com/office/powerpoint/2010/main" val="21575518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49</a:t>
            </a:fld>
            <a:endParaRPr lang="uk-UA">
              <a:solidFill>
                <a:prstClr val="black"/>
              </a:solidFill>
            </a:endParaRPr>
          </a:p>
        </p:txBody>
      </p:sp>
    </p:spTree>
    <p:extLst>
      <p:ext uri="{BB962C8B-B14F-4D97-AF65-F5344CB8AC3E}">
        <p14:creationId xmlns:p14="http://schemas.microsoft.com/office/powerpoint/2010/main" val="2550990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5</a:t>
            </a:fld>
            <a:endParaRPr lang="uk-UA">
              <a:solidFill>
                <a:prstClr val="black"/>
              </a:solidFill>
            </a:endParaRPr>
          </a:p>
        </p:txBody>
      </p:sp>
    </p:spTree>
    <p:extLst>
      <p:ext uri="{BB962C8B-B14F-4D97-AF65-F5344CB8AC3E}">
        <p14:creationId xmlns:p14="http://schemas.microsoft.com/office/powerpoint/2010/main" val="925419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50</a:t>
            </a:fld>
            <a:endParaRPr lang="pt-BR"/>
          </a:p>
        </p:txBody>
      </p:sp>
    </p:spTree>
    <p:extLst>
      <p:ext uri="{BB962C8B-B14F-4D97-AF65-F5344CB8AC3E}">
        <p14:creationId xmlns:p14="http://schemas.microsoft.com/office/powerpoint/2010/main" val="836248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51</a:t>
            </a:fld>
            <a:endParaRPr lang="pt-BR"/>
          </a:p>
        </p:txBody>
      </p:sp>
    </p:spTree>
    <p:extLst>
      <p:ext uri="{BB962C8B-B14F-4D97-AF65-F5344CB8AC3E}">
        <p14:creationId xmlns:p14="http://schemas.microsoft.com/office/powerpoint/2010/main" val="17748822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52</a:t>
            </a:fld>
            <a:endParaRPr lang="pt-BR"/>
          </a:p>
        </p:txBody>
      </p:sp>
    </p:spTree>
    <p:extLst>
      <p:ext uri="{BB962C8B-B14F-4D97-AF65-F5344CB8AC3E}">
        <p14:creationId xmlns:p14="http://schemas.microsoft.com/office/powerpoint/2010/main" val="93877408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53</a:t>
            </a:fld>
            <a:endParaRPr lang="pt-BR"/>
          </a:p>
        </p:txBody>
      </p:sp>
    </p:spTree>
    <p:extLst>
      <p:ext uri="{BB962C8B-B14F-4D97-AF65-F5344CB8AC3E}">
        <p14:creationId xmlns:p14="http://schemas.microsoft.com/office/powerpoint/2010/main" val="37148567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54</a:t>
            </a:fld>
            <a:endParaRPr lang="pt-BR"/>
          </a:p>
        </p:txBody>
      </p:sp>
    </p:spTree>
    <p:extLst>
      <p:ext uri="{BB962C8B-B14F-4D97-AF65-F5344CB8AC3E}">
        <p14:creationId xmlns:p14="http://schemas.microsoft.com/office/powerpoint/2010/main" val="25055136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55</a:t>
            </a:fld>
            <a:endParaRPr lang="pt-BR"/>
          </a:p>
        </p:txBody>
      </p:sp>
    </p:spTree>
    <p:extLst>
      <p:ext uri="{BB962C8B-B14F-4D97-AF65-F5344CB8AC3E}">
        <p14:creationId xmlns:p14="http://schemas.microsoft.com/office/powerpoint/2010/main" val="13185568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56</a:t>
            </a:fld>
            <a:endParaRPr lang="pt-BR"/>
          </a:p>
        </p:txBody>
      </p:sp>
    </p:spTree>
    <p:extLst>
      <p:ext uri="{BB962C8B-B14F-4D97-AF65-F5344CB8AC3E}">
        <p14:creationId xmlns:p14="http://schemas.microsoft.com/office/powerpoint/2010/main" val="40946694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57</a:t>
            </a:fld>
            <a:endParaRPr lang="uk-UA">
              <a:solidFill>
                <a:prstClr val="black"/>
              </a:solidFill>
            </a:endParaRPr>
          </a:p>
        </p:txBody>
      </p:sp>
    </p:spTree>
    <p:extLst>
      <p:ext uri="{BB962C8B-B14F-4D97-AF65-F5344CB8AC3E}">
        <p14:creationId xmlns:p14="http://schemas.microsoft.com/office/powerpoint/2010/main" val="35463761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58</a:t>
            </a:fld>
            <a:endParaRPr lang="pt-BR"/>
          </a:p>
        </p:txBody>
      </p:sp>
    </p:spTree>
    <p:extLst>
      <p:ext uri="{BB962C8B-B14F-4D97-AF65-F5344CB8AC3E}">
        <p14:creationId xmlns:p14="http://schemas.microsoft.com/office/powerpoint/2010/main" val="12177888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59</a:t>
            </a:fld>
            <a:endParaRPr lang="pt-BR"/>
          </a:p>
        </p:txBody>
      </p:sp>
    </p:spTree>
    <p:extLst>
      <p:ext uri="{BB962C8B-B14F-4D97-AF65-F5344CB8AC3E}">
        <p14:creationId xmlns:p14="http://schemas.microsoft.com/office/powerpoint/2010/main" val="4113472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a:t>
            </a:fld>
            <a:endParaRPr lang="pt-BR"/>
          </a:p>
        </p:txBody>
      </p:sp>
    </p:spTree>
    <p:extLst>
      <p:ext uri="{BB962C8B-B14F-4D97-AF65-F5344CB8AC3E}">
        <p14:creationId xmlns:p14="http://schemas.microsoft.com/office/powerpoint/2010/main" val="26663141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60</a:t>
            </a:fld>
            <a:endParaRPr lang="uk-UA">
              <a:solidFill>
                <a:prstClr val="black"/>
              </a:solidFill>
            </a:endParaRPr>
          </a:p>
        </p:txBody>
      </p:sp>
    </p:spTree>
    <p:extLst>
      <p:ext uri="{BB962C8B-B14F-4D97-AF65-F5344CB8AC3E}">
        <p14:creationId xmlns:p14="http://schemas.microsoft.com/office/powerpoint/2010/main" val="34238116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sz="800"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61</a:t>
            </a:fld>
            <a:endParaRPr lang="pt-BR"/>
          </a:p>
        </p:txBody>
      </p:sp>
    </p:spTree>
    <p:extLst>
      <p:ext uri="{BB962C8B-B14F-4D97-AF65-F5344CB8AC3E}">
        <p14:creationId xmlns:p14="http://schemas.microsoft.com/office/powerpoint/2010/main" val="766806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sz="800"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62</a:t>
            </a:fld>
            <a:endParaRPr lang="pt-BR"/>
          </a:p>
        </p:txBody>
      </p:sp>
    </p:spTree>
    <p:extLst>
      <p:ext uri="{BB962C8B-B14F-4D97-AF65-F5344CB8AC3E}">
        <p14:creationId xmlns:p14="http://schemas.microsoft.com/office/powerpoint/2010/main" val="238242508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63</a:t>
            </a:fld>
            <a:endParaRPr lang="uk-UA">
              <a:solidFill>
                <a:prstClr val="black"/>
              </a:solidFill>
            </a:endParaRPr>
          </a:p>
        </p:txBody>
      </p:sp>
    </p:spTree>
    <p:extLst>
      <p:ext uri="{BB962C8B-B14F-4D97-AF65-F5344CB8AC3E}">
        <p14:creationId xmlns:p14="http://schemas.microsoft.com/office/powerpoint/2010/main" val="34106908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64</a:t>
            </a:fld>
            <a:endParaRPr lang="pt-BR">
              <a:solidFill>
                <a:prstClr val="black"/>
              </a:solidFill>
            </a:endParaRPr>
          </a:p>
        </p:txBody>
      </p:sp>
    </p:spTree>
    <p:extLst>
      <p:ext uri="{BB962C8B-B14F-4D97-AF65-F5344CB8AC3E}">
        <p14:creationId xmlns:p14="http://schemas.microsoft.com/office/powerpoint/2010/main" val="10991214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65</a:t>
            </a:fld>
            <a:endParaRPr lang="uk-UA">
              <a:solidFill>
                <a:prstClr val="black"/>
              </a:solidFill>
            </a:endParaRPr>
          </a:p>
        </p:txBody>
      </p:sp>
    </p:spTree>
    <p:extLst>
      <p:ext uri="{BB962C8B-B14F-4D97-AF65-F5344CB8AC3E}">
        <p14:creationId xmlns:p14="http://schemas.microsoft.com/office/powerpoint/2010/main" val="5777968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66</a:t>
            </a:fld>
            <a:endParaRPr lang="pt-BR">
              <a:solidFill>
                <a:prstClr val="black"/>
              </a:solidFill>
            </a:endParaRPr>
          </a:p>
        </p:txBody>
      </p:sp>
    </p:spTree>
    <p:extLst>
      <p:ext uri="{BB962C8B-B14F-4D97-AF65-F5344CB8AC3E}">
        <p14:creationId xmlns:p14="http://schemas.microsoft.com/office/powerpoint/2010/main" val="34310163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67</a:t>
            </a:fld>
            <a:endParaRPr lang="pt-BR">
              <a:solidFill>
                <a:prstClr val="black"/>
              </a:solidFill>
            </a:endParaRPr>
          </a:p>
        </p:txBody>
      </p:sp>
    </p:spTree>
    <p:extLst>
      <p:ext uri="{BB962C8B-B14F-4D97-AF65-F5344CB8AC3E}">
        <p14:creationId xmlns:p14="http://schemas.microsoft.com/office/powerpoint/2010/main" val="37255248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68</a:t>
            </a:fld>
            <a:endParaRPr lang="pt-BR">
              <a:solidFill>
                <a:prstClr val="black"/>
              </a:solidFill>
            </a:endParaRPr>
          </a:p>
        </p:txBody>
      </p:sp>
    </p:spTree>
    <p:extLst>
      <p:ext uri="{BB962C8B-B14F-4D97-AF65-F5344CB8AC3E}">
        <p14:creationId xmlns:p14="http://schemas.microsoft.com/office/powerpoint/2010/main" val="49629141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69</a:t>
            </a:fld>
            <a:endParaRPr lang="pt-BR">
              <a:solidFill>
                <a:prstClr val="black"/>
              </a:solidFill>
            </a:endParaRPr>
          </a:p>
        </p:txBody>
      </p:sp>
    </p:spTree>
    <p:extLst>
      <p:ext uri="{BB962C8B-B14F-4D97-AF65-F5344CB8AC3E}">
        <p14:creationId xmlns:p14="http://schemas.microsoft.com/office/powerpoint/2010/main" val="974006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a:t>
            </a:fld>
            <a:endParaRPr lang="pt-BR"/>
          </a:p>
        </p:txBody>
      </p:sp>
    </p:spTree>
    <p:extLst>
      <p:ext uri="{BB962C8B-B14F-4D97-AF65-F5344CB8AC3E}">
        <p14:creationId xmlns:p14="http://schemas.microsoft.com/office/powerpoint/2010/main" val="7518867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70</a:t>
            </a:fld>
            <a:endParaRPr lang="pt-BR">
              <a:solidFill>
                <a:prstClr val="black"/>
              </a:solidFill>
            </a:endParaRPr>
          </a:p>
        </p:txBody>
      </p:sp>
    </p:spTree>
    <p:extLst>
      <p:ext uri="{BB962C8B-B14F-4D97-AF65-F5344CB8AC3E}">
        <p14:creationId xmlns:p14="http://schemas.microsoft.com/office/powerpoint/2010/main" val="15834821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71</a:t>
            </a:fld>
            <a:endParaRPr lang="pt-BR">
              <a:solidFill>
                <a:prstClr val="black"/>
              </a:solidFill>
            </a:endParaRPr>
          </a:p>
        </p:txBody>
      </p:sp>
    </p:spTree>
    <p:extLst>
      <p:ext uri="{BB962C8B-B14F-4D97-AF65-F5344CB8AC3E}">
        <p14:creationId xmlns:p14="http://schemas.microsoft.com/office/powerpoint/2010/main" val="346725287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72</a:t>
            </a:fld>
            <a:endParaRPr lang="pt-BR">
              <a:solidFill>
                <a:prstClr val="black"/>
              </a:solidFill>
            </a:endParaRPr>
          </a:p>
        </p:txBody>
      </p:sp>
    </p:spTree>
    <p:extLst>
      <p:ext uri="{BB962C8B-B14F-4D97-AF65-F5344CB8AC3E}">
        <p14:creationId xmlns:p14="http://schemas.microsoft.com/office/powerpoint/2010/main" val="28335127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73</a:t>
            </a:fld>
            <a:endParaRPr lang="pt-BR">
              <a:solidFill>
                <a:prstClr val="black"/>
              </a:solidFill>
            </a:endParaRPr>
          </a:p>
        </p:txBody>
      </p:sp>
    </p:spTree>
    <p:extLst>
      <p:ext uri="{BB962C8B-B14F-4D97-AF65-F5344CB8AC3E}">
        <p14:creationId xmlns:p14="http://schemas.microsoft.com/office/powerpoint/2010/main" val="31994836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74</a:t>
            </a:fld>
            <a:endParaRPr lang="pt-BR">
              <a:solidFill>
                <a:prstClr val="black"/>
              </a:solidFill>
            </a:endParaRPr>
          </a:p>
        </p:txBody>
      </p:sp>
    </p:spTree>
    <p:extLst>
      <p:ext uri="{BB962C8B-B14F-4D97-AF65-F5344CB8AC3E}">
        <p14:creationId xmlns:p14="http://schemas.microsoft.com/office/powerpoint/2010/main" val="36935846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75</a:t>
            </a:fld>
            <a:endParaRPr lang="pt-BR">
              <a:solidFill>
                <a:prstClr val="black"/>
              </a:solidFill>
            </a:endParaRPr>
          </a:p>
        </p:txBody>
      </p:sp>
    </p:spTree>
    <p:extLst>
      <p:ext uri="{BB962C8B-B14F-4D97-AF65-F5344CB8AC3E}">
        <p14:creationId xmlns:p14="http://schemas.microsoft.com/office/powerpoint/2010/main" val="33480043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76</a:t>
            </a:fld>
            <a:endParaRPr lang="pt-BR">
              <a:solidFill>
                <a:prstClr val="black"/>
              </a:solidFill>
            </a:endParaRPr>
          </a:p>
        </p:txBody>
      </p:sp>
    </p:spTree>
    <p:extLst>
      <p:ext uri="{BB962C8B-B14F-4D97-AF65-F5344CB8AC3E}">
        <p14:creationId xmlns:p14="http://schemas.microsoft.com/office/powerpoint/2010/main" val="34309293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77</a:t>
            </a:fld>
            <a:endParaRPr lang="pt-BR">
              <a:solidFill>
                <a:prstClr val="black"/>
              </a:solidFill>
            </a:endParaRPr>
          </a:p>
        </p:txBody>
      </p:sp>
    </p:spTree>
    <p:extLst>
      <p:ext uri="{BB962C8B-B14F-4D97-AF65-F5344CB8AC3E}">
        <p14:creationId xmlns:p14="http://schemas.microsoft.com/office/powerpoint/2010/main" val="70833691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78</a:t>
            </a:fld>
            <a:endParaRPr lang="pt-BR">
              <a:solidFill>
                <a:prstClr val="black"/>
              </a:solidFill>
            </a:endParaRPr>
          </a:p>
        </p:txBody>
      </p:sp>
    </p:spTree>
    <p:extLst>
      <p:ext uri="{BB962C8B-B14F-4D97-AF65-F5344CB8AC3E}">
        <p14:creationId xmlns:p14="http://schemas.microsoft.com/office/powerpoint/2010/main" val="107755896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79</a:t>
            </a:fld>
            <a:endParaRPr lang="pt-BR">
              <a:solidFill>
                <a:prstClr val="black"/>
              </a:solidFill>
            </a:endParaRPr>
          </a:p>
        </p:txBody>
      </p:sp>
    </p:spTree>
    <p:extLst>
      <p:ext uri="{BB962C8B-B14F-4D97-AF65-F5344CB8AC3E}">
        <p14:creationId xmlns:p14="http://schemas.microsoft.com/office/powerpoint/2010/main" val="2910058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8</a:t>
            </a:fld>
            <a:endParaRPr lang="pt-BR"/>
          </a:p>
        </p:txBody>
      </p:sp>
    </p:spTree>
    <p:extLst>
      <p:ext uri="{BB962C8B-B14F-4D97-AF65-F5344CB8AC3E}">
        <p14:creationId xmlns:p14="http://schemas.microsoft.com/office/powerpoint/2010/main" val="308223042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80</a:t>
            </a:fld>
            <a:endParaRPr lang="pt-BR">
              <a:solidFill>
                <a:prstClr val="black"/>
              </a:solidFill>
            </a:endParaRPr>
          </a:p>
        </p:txBody>
      </p:sp>
    </p:spTree>
    <p:extLst>
      <p:ext uri="{BB962C8B-B14F-4D97-AF65-F5344CB8AC3E}">
        <p14:creationId xmlns:p14="http://schemas.microsoft.com/office/powerpoint/2010/main" val="309732500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81</a:t>
            </a:fld>
            <a:endParaRPr lang="pt-BR">
              <a:solidFill>
                <a:prstClr val="black"/>
              </a:solidFill>
            </a:endParaRPr>
          </a:p>
        </p:txBody>
      </p:sp>
    </p:spTree>
    <p:extLst>
      <p:ext uri="{BB962C8B-B14F-4D97-AF65-F5344CB8AC3E}">
        <p14:creationId xmlns:p14="http://schemas.microsoft.com/office/powerpoint/2010/main" val="400345800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82</a:t>
            </a:fld>
            <a:endParaRPr lang="uk-UA"/>
          </a:p>
        </p:txBody>
      </p:sp>
    </p:spTree>
    <p:extLst>
      <p:ext uri="{BB962C8B-B14F-4D97-AF65-F5344CB8AC3E}">
        <p14:creationId xmlns:p14="http://schemas.microsoft.com/office/powerpoint/2010/main" val="357560835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83</a:t>
            </a:fld>
            <a:endParaRPr lang="pt-BR">
              <a:solidFill>
                <a:prstClr val="black"/>
              </a:solidFill>
            </a:endParaRPr>
          </a:p>
        </p:txBody>
      </p:sp>
    </p:spTree>
    <p:extLst>
      <p:ext uri="{BB962C8B-B14F-4D97-AF65-F5344CB8AC3E}">
        <p14:creationId xmlns:p14="http://schemas.microsoft.com/office/powerpoint/2010/main" val="87976951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84</a:t>
            </a:fld>
            <a:endParaRPr lang="uk-UA"/>
          </a:p>
        </p:txBody>
      </p:sp>
    </p:spTree>
    <p:extLst>
      <p:ext uri="{BB962C8B-B14F-4D97-AF65-F5344CB8AC3E}">
        <p14:creationId xmlns:p14="http://schemas.microsoft.com/office/powerpoint/2010/main" val="6099780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85</a:t>
            </a:fld>
            <a:endParaRPr lang="pt-BR">
              <a:solidFill>
                <a:prstClr val="black"/>
              </a:solidFill>
            </a:endParaRPr>
          </a:p>
        </p:txBody>
      </p:sp>
    </p:spTree>
    <p:extLst>
      <p:ext uri="{BB962C8B-B14F-4D97-AF65-F5344CB8AC3E}">
        <p14:creationId xmlns:p14="http://schemas.microsoft.com/office/powerpoint/2010/main" val="57511451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86</a:t>
            </a:fld>
            <a:endParaRPr lang="pt-BR">
              <a:solidFill>
                <a:prstClr val="black"/>
              </a:solidFill>
            </a:endParaRPr>
          </a:p>
        </p:txBody>
      </p:sp>
    </p:spTree>
    <p:extLst>
      <p:ext uri="{BB962C8B-B14F-4D97-AF65-F5344CB8AC3E}">
        <p14:creationId xmlns:p14="http://schemas.microsoft.com/office/powerpoint/2010/main" val="116705448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87</a:t>
            </a:fld>
            <a:endParaRPr lang="pt-BR">
              <a:solidFill>
                <a:prstClr val="black"/>
              </a:solidFill>
            </a:endParaRPr>
          </a:p>
        </p:txBody>
      </p:sp>
    </p:spTree>
    <p:extLst>
      <p:ext uri="{BB962C8B-B14F-4D97-AF65-F5344CB8AC3E}">
        <p14:creationId xmlns:p14="http://schemas.microsoft.com/office/powerpoint/2010/main" val="386748285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88</a:t>
            </a:fld>
            <a:endParaRPr lang="pt-BR">
              <a:solidFill>
                <a:prstClr val="black"/>
              </a:solidFill>
            </a:endParaRPr>
          </a:p>
        </p:txBody>
      </p:sp>
    </p:spTree>
    <p:extLst>
      <p:ext uri="{BB962C8B-B14F-4D97-AF65-F5344CB8AC3E}">
        <p14:creationId xmlns:p14="http://schemas.microsoft.com/office/powerpoint/2010/main" val="119396375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89</a:t>
            </a:fld>
            <a:endParaRPr lang="pt-BR">
              <a:solidFill>
                <a:prstClr val="black"/>
              </a:solidFill>
            </a:endParaRPr>
          </a:p>
        </p:txBody>
      </p:sp>
    </p:spTree>
    <p:extLst>
      <p:ext uri="{BB962C8B-B14F-4D97-AF65-F5344CB8AC3E}">
        <p14:creationId xmlns:p14="http://schemas.microsoft.com/office/powerpoint/2010/main" val="1740101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a:t>
            </a:fld>
            <a:endParaRPr lang="pt-BR"/>
          </a:p>
        </p:txBody>
      </p:sp>
    </p:spTree>
    <p:extLst>
      <p:ext uri="{BB962C8B-B14F-4D97-AF65-F5344CB8AC3E}">
        <p14:creationId xmlns:p14="http://schemas.microsoft.com/office/powerpoint/2010/main" val="384525678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90</a:t>
            </a:fld>
            <a:endParaRPr lang="pt-BR">
              <a:solidFill>
                <a:prstClr val="black"/>
              </a:solidFill>
            </a:endParaRPr>
          </a:p>
        </p:txBody>
      </p:sp>
    </p:spTree>
    <p:extLst>
      <p:ext uri="{BB962C8B-B14F-4D97-AF65-F5344CB8AC3E}">
        <p14:creationId xmlns:p14="http://schemas.microsoft.com/office/powerpoint/2010/main" val="157937252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91</a:t>
            </a:fld>
            <a:endParaRPr lang="uk-UA"/>
          </a:p>
        </p:txBody>
      </p:sp>
    </p:spTree>
    <p:extLst>
      <p:ext uri="{BB962C8B-B14F-4D97-AF65-F5344CB8AC3E}">
        <p14:creationId xmlns:p14="http://schemas.microsoft.com/office/powerpoint/2010/main" val="278313522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92</a:t>
            </a:fld>
            <a:endParaRPr lang="pt-BR">
              <a:solidFill>
                <a:prstClr val="black"/>
              </a:solidFill>
            </a:endParaRPr>
          </a:p>
        </p:txBody>
      </p:sp>
    </p:spTree>
    <p:extLst>
      <p:ext uri="{BB962C8B-B14F-4D97-AF65-F5344CB8AC3E}">
        <p14:creationId xmlns:p14="http://schemas.microsoft.com/office/powerpoint/2010/main" val="43402172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93</a:t>
            </a:fld>
            <a:endParaRPr lang="pt-BR">
              <a:solidFill>
                <a:prstClr val="black"/>
              </a:solidFill>
            </a:endParaRPr>
          </a:p>
        </p:txBody>
      </p:sp>
    </p:spTree>
    <p:extLst>
      <p:ext uri="{BB962C8B-B14F-4D97-AF65-F5344CB8AC3E}">
        <p14:creationId xmlns:p14="http://schemas.microsoft.com/office/powerpoint/2010/main" val="173370972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94</a:t>
            </a:fld>
            <a:endParaRPr lang="pt-BR">
              <a:solidFill>
                <a:prstClr val="black"/>
              </a:solidFill>
            </a:endParaRPr>
          </a:p>
        </p:txBody>
      </p:sp>
    </p:spTree>
    <p:extLst>
      <p:ext uri="{BB962C8B-B14F-4D97-AF65-F5344CB8AC3E}">
        <p14:creationId xmlns:p14="http://schemas.microsoft.com/office/powerpoint/2010/main" val="363200229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95</a:t>
            </a:fld>
            <a:endParaRPr lang="uk-UA"/>
          </a:p>
        </p:txBody>
      </p:sp>
    </p:spTree>
    <p:extLst>
      <p:ext uri="{BB962C8B-B14F-4D97-AF65-F5344CB8AC3E}">
        <p14:creationId xmlns:p14="http://schemas.microsoft.com/office/powerpoint/2010/main" val="99410575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96</a:t>
            </a:fld>
            <a:endParaRPr lang="pt-BR"/>
          </a:p>
        </p:txBody>
      </p:sp>
    </p:spTree>
    <p:extLst>
      <p:ext uri="{BB962C8B-B14F-4D97-AF65-F5344CB8AC3E}">
        <p14:creationId xmlns:p14="http://schemas.microsoft.com/office/powerpoint/2010/main" val="146458753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97</a:t>
            </a:fld>
            <a:endParaRPr lang="pt-BR"/>
          </a:p>
        </p:txBody>
      </p:sp>
    </p:spTree>
    <p:extLst>
      <p:ext uri="{BB962C8B-B14F-4D97-AF65-F5344CB8AC3E}">
        <p14:creationId xmlns:p14="http://schemas.microsoft.com/office/powerpoint/2010/main" val="870797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98</a:t>
            </a:fld>
            <a:endParaRPr lang="pt-BR"/>
          </a:p>
        </p:txBody>
      </p:sp>
    </p:spTree>
    <p:extLst>
      <p:ext uri="{BB962C8B-B14F-4D97-AF65-F5344CB8AC3E}">
        <p14:creationId xmlns:p14="http://schemas.microsoft.com/office/powerpoint/2010/main" val="859704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emf"/><Relationship Id="rId7" Type="http://schemas.microsoft.com/office/2007/relationships/hdphoto" Target="../media/hdphoto2.wdp"/><Relationship Id="rId2" Type="http://schemas.openxmlformats.org/officeDocument/2006/relationships/image" Target="../media/image12.jpg"/><Relationship Id="rId1" Type="http://schemas.openxmlformats.org/officeDocument/2006/relationships/slideMaster" Target="../slideMasters/slideMaster7.xml"/><Relationship Id="rId6" Type="http://schemas.openxmlformats.org/officeDocument/2006/relationships/image" Target="../media/image15.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17.png"/><Relationship Id="rId4" Type="http://schemas.openxmlformats.org/officeDocument/2006/relationships/image" Target="../media/image14.png"/><Relationship Id="rId9" Type="http://schemas.microsoft.com/office/2007/relationships/hdphoto" Target="../media/hdphoto3.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jpg"/><Relationship Id="rId1" Type="http://schemas.openxmlformats.org/officeDocument/2006/relationships/slideMaster" Target="../slideMasters/slideMaster8.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jpg"/><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g"/><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emf"/><Relationship Id="rId7" Type="http://schemas.microsoft.com/office/2007/relationships/hdphoto" Target="../media/hdphoto6.wdp"/><Relationship Id="rId2" Type="http://schemas.openxmlformats.org/officeDocument/2006/relationships/image" Target="../media/image12.jpg"/><Relationship Id="rId1" Type="http://schemas.openxmlformats.org/officeDocument/2006/relationships/slideMaster" Target="../slideMasters/slideMaster11.xml"/><Relationship Id="rId6" Type="http://schemas.openxmlformats.org/officeDocument/2006/relationships/image" Target="../media/image15.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17.png"/><Relationship Id="rId4" Type="http://schemas.openxmlformats.org/officeDocument/2006/relationships/image" Target="../media/image14.png"/><Relationship Id="rId9" Type="http://schemas.microsoft.com/office/2007/relationships/hdphoto" Target="../media/hdphoto7.wdp"/></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6.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7.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8.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8.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8.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9.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9.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9.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9.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0.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0.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0.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0.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Master" Target="../slideMasters/slideMaster5.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Master" Target="../slideMasters/slideMaster6.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Master" Target="../slideMasters/slideMaster2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4">
                    <a:alpha val="65000"/>
                  </a:schemeClr>
                </a:solidFill>
                <a:latin typeface="Arial Narrow" charset="0"/>
                <a:ea typeface="Arial Narrow" charset="0"/>
                <a:cs typeface="Arial Narrow" charset="0"/>
              </a:rPr>
              <a:pPr/>
              <a:t>‹nº›</a:t>
            </a:fld>
            <a:endParaRPr lang="pt-BR" sz="1600" b="1">
              <a:solidFill>
                <a:schemeClr val="accent4">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359273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err="1">
                    <a:solidFill>
                      <a:schemeClr val="bg2"/>
                    </a:solidFill>
                    <a:latin typeface="Lato" panose="020F0502020204030203" pitchFamily="34" charset="77"/>
                    <a:ea typeface="Arial Narrow" charset="0"/>
                    <a:cs typeface="Arial Narrow" charset="0"/>
                  </a:rPr>
                  <a:t>company</a:t>
                </a:r>
                <a:r>
                  <a:rPr lang="pt-BR" sz="2400" b="0" i="0" dirty="0">
                    <a:solidFill>
                      <a:schemeClr val="bg2"/>
                    </a:solidFill>
                    <a:latin typeface="Lato" panose="020F0502020204030203" pitchFamily="34" charset="77"/>
                    <a:ea typeface="Arial Narrow" charset="0"/>
                    <a:cs typeface="Arial Narrow" charset="0"/>
                  </a:rPr>
                  <a:t>/</a:t>
                </a:r>
                <a:r>
                  <a:rPr lang="pt-BR" sz="2400" b="0" i="0" dirty="0" err="1">
                    <a:solidFill>
                      <a:schemeClr val="bg2"/>
                    </a:solidFill>
                    <a:latin typeface="Lato" panose="020F0502020204030203" pitchFamily="34" charset="77"/>
                    <a:ea typeface="Arial Narrow" charset="0"/>
                    <a:cs typeface="Arial Narrow" charset="0"/>
                  </a:rPr>
                  <a:t>totvs</a:t>
                </a:r>
                <a:endParaRPr lang="pt-BR" sz="2400" b="0" i="0" dirty="0">
                  <a:solidFill>
                    <a:schemeClr val="bg2"/>
                  </a:solidFill>
                  <a:latin typeface="Lato" panose="020F0502020204030203" pitchFamily="34" charset="77"/>
                  <a:ea typeface="Arial Narrow" charset="0"/>
                  <a:cs typeface="Arial Narrow" charset="0"/>
                </a:endParaRP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88385846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a:solidFill>
                  <a:schemeClr val="bg1"/>
                </a:solidFill>
                <a:latin typeface="Lato" panose="020F0502020204030203" pitchFamily="34" charset="77"/>
              </a:rPr>
              <a:t>TODOS OS DIREITOS RESERVADOS</a:t>
            </a:r>
            <a:endParaRPr lang="pt-BR" sz="850" b="0" i="0" spc="150" baseline="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a:solidFill>
                  <a:schemeClr val="bg1"/>
                </a:solidFill>
                <a:latin typeface="Lato Black" panose="020F0502020204030203" pitchFamily="34" charset="77"/>
              </a:rPr>
              <a:t>2018</a:t>
            </a:r>
            <a:endParaRPr lang="pt-BR" sz="1800" b="1" i="0" spc="150" baseline="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err="1">
                    <a:solidFill>
                      <a:schemeClr val="bg2"/>
                    </a:solidFill>
                    <a:latin typeface="Lato" panose="020F0502020204030203" pitchFamily="34" charset="77"/>
                    <a:ea typeface="Arial Narrow" charset="0"/>
                    <a:cs typeface="Arial Narrow" charset="0"/>
                  </a:rPr>
                  <a:t>company</a:t>
                </a:r>
                <a:r>
                  <a:rPr lang="pt-BR" sz="2400" b="0" i="0" dirty="0">
                    <a:solidFill>
                      <a:schemeClr val="bg2"/>
                    </a:solidFill>
                    <a:latin typeface="Lato" panose="020F0502020204030203" pitchFamily="34" charset="77"/>
                    <a:ea typeface="Arial Narrow" charset="0"/>
                    <a:cs typeface="Arial Narrow" charset="0"/>
                  </a:rPr>
                  <a:t>/</a:t>
                </a:r>
                <a:r>
                  <a:rPr lang="pt-BR" sz="2400" b="0" i="0" dirty="0" err="1">
                    <a:solidFill>
                      <a:schemeClr val="bg2"/>
                    </a:solidFill>
                    <a:latin typeface="Lato" panose="020F0502020204030203" pitchFamily="34" charset="77"/>
                    <a:ea typeface="Arial Narrow" charset="0"/>
                    <a:cs typeface="Arial Narrow" charset="0"/>
                  </a:rPr>
                  <a:t>totvs</a:t>
                </a:r>
                <a:endParaRPr lang="pt-BR" sz="2400" b="0" i="0" dirty="0">
                  <a:solidFill>
                    <a:schemeClr val="bg2"/>
                  </a:solidFill>
                  <a:latin typeface="Lato" panose="020F0502020204030203" pitchFamily="34" charset="77"/>
                  <a:ea typeface="Arial Narrow" charset="0"/>
                  <a:cs typeface="Arial Narrow" charset="0"/>
                </a:endParaRP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80312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97236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231997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448793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44699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212622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723133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76931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946868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1745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08321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03902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08367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58524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4409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22068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2691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29306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605554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9123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4288278454"/>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68752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57418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39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59880117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32053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69644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20593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24670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986052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952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55448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45978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6701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80052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4">
                    <a:alpha val="65000"/>
                  </a:schemeClr>
                </a:solidFill>
                <a:latin typeface="Arial Narrow" charset="0"/>
                <a:ea typeface="Arial Narrow" charset="0"/>
                <a:cs typeface="Arial Narrow" charset="0"/>
              </a:rPr>
              <a:pPr/>
              <a:t>‹nº›</a:t>
            </a:fld>
            <a:endParaRPr lang="pt-BR" sz="1600" b="1">
              <a:solidFill>
                <a:schemeClr val="accent4">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1097712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68595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9363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527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8943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92201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870705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151405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95415391"/>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15871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3538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3480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01266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8834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1433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79439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59411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18768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395918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87524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84911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a:solidFill>
                  <a:srgbClr val="403B37">
                    <a:alpha val="65000"/>
                  </a:srgbClr>
                </a:solidFill>
                <a:latin typeface="Lato" panose="020F0502020204030203" pitchFamily="34" charset="77"/>
                <a:ea typeface="Arial Narrow" charset="0"/>
                <a:cs typeface="Arial Narrow" charset="0"/>
              </a:rPr>
              <a:pPr/>
              <a:t>‹nº›</a:t>
            </a:fld>
            <a:endParaRPr lang="pt-BR" sz="1600">
              <a:solidFill>
                <a:srgbClr val="403B37">
                  <a:alpha val="65000"/>
                </a:srgb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2796160884"/>
      </p:ext>
    </p:extLst>
  </p:cSld>
  <p:clrMapOvr>
    <a:masterClrMapping/>
  </p:clrMapOvr>
  <p:transition spd="slow">
    <p:push dir="u"/>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a:solidFill>
                  <a:srgbClr val="403B37">
                    <a:alpha val="65000"/>
                  </a:srgbClr>
                </a:solidFill>
                <a:latin typeface="Lato" panose="020F0502020204030203" pitchFamily="34" charset="77"/>
                <a:ea typeface="Arial Narrow" charset="0"/>
                <a:cs typeface="Arial Narrow" charset="0"/>
              </a:rPr>
              <a:pPr/>
              <a:t>‹nº›</a:t>
            </a:fld>
            <a:endParaRPr lang="pt-BR" sz="1600">
              <a:solidFill>
                <a:srgbClr val="403B37">
                  <a:alpha val="65000"/>
                </a:srgb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3545344993"/>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_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sp>
        <p:nvSpPr>
          <p:cNvPr id="11" name="TextBox 10"/>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56E1DE">
                    <a:alpha val="65000"/>
                  </a:srgbClr>
                </a:solidFill>
                <a:latin typeface="Arial Narrow" charset="0"/>
                <a:ea typeface="Arial Narrow" charset="0"/>
                <a:cs typeface="Arial Narrow" charset="0"/>
              </a:rPr>
              <a:pPr/>
              <a:t>‹nº›</a:t>
            </a:fld>
            <a:endParaRPr lang="pt-BR" sz="1600" b="1">
              <a:solidFill>
                <a:srgbClr val="56E1D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604612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C84A23">
                    <a:alpha val="65000"/>
                  </a:srgbClr>
                </a:solidFill>
                <a:latin typeface="Arial Narrow" charset="0"/>
                <a:ea typeface="Arial Narrow" charset="0"/>
                <a:cs typeface="Arial Narrow" charset="0"/>
              </a:rPr>
              <a:pPr/>
              <a:t>‹nº›</a:t>
            </a:fld>
            <a:endParaRPr lang="pt-BR" sz="1600" b="1">
              <a:solidFill>
                <a:srgbClr val="C84A23">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4981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10.xml"/><Relationship Id="rId1"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5.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12.xml"/><Relationship Id="rId4" Type="http://schemas.openxmlformats.org/officeDocument/2006/relationships/slideLayout" Target="../slideLayouts/slideLayout29.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theme" Target="../theme/theme13.xml"/><Relationship Id="rId4" Type="http://schemas.openxmlformats.org/officeDocument/2006/relationships/slideLayout" Target="../slideLayouts/slideLayout3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5" Type="http://schemas.openxmlformats.org/officeDocument/2006/relationships/theme" Target="../theme/theme14.xml"/><Relationship Id="rId4" Type="http://schemas.openxmlformats.org/officeDocument/2006/relationships/slideLayout" Target="../slideLayouts/slideLayout37.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5" Type="http://schemas.openxmlformats.org/officeDocument/2006/relationships/theme" Target="../theme/theme15.xml"/><Relationship Id="rId4" Type="http://schemas.openxmlformats.org/officeDocument/2006/relationships/slideLayout" Target="../slideLayouts/slideLayout41.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theme" Target="../theme/theme16.xml"/><Relationship Id="rId5" Type="http://schemas.openxmlformats.org/officeDocument/2006/relationships/slideLayout" Target="../slideLayouts/slideLayout46.xml"/><Relationship Id="rId4" Type="http://schemas.openxmlformats.org/officeDocument/2006/relationships/slideLayout" Target="../slideLayouts/slideLayout45.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theme" Target="../theme/theme17.xml"/><Relationship Id="rId4" Type="http://schemas.openxmlformats.org/officeDocument/2006/relationships/slideLayout" Target="../slideLayouts/slideLayout50.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slideLayout" Target="../slideLayouts/slideLayout52.xml"/><Relationship Id="rId1" Type="http://schemas.openxmlformats.org/officeDocument/2006/relationships/slideLayout" Target="../slideLayouts/slideLayout51.xml"/><Relationship Id="rId5" Type="http://schemas.openxmlformats.org/officeDocument/2006/relationships/theme" Target="../theme/theme18.xml"/><Relationship Id="rId4" Type="http://schemas.openxmlformats.org/officeDocument/2006/relationships/slideLayout" Target="../slideLayouts/slideLayout54.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5" Type="http://schemas.openxmlformats.org/officeDocument/2006/relationships/theme" Target="../theme/theme19.xml"/><Relationship Id="rId4" Type="http://schemas.openxmlformats.org/officeDocument/2006/relationships/slideLayout" Target="../slideLayouts/slideLayout58.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5" Type="http://schemas.openxmlformats.org/officeDocument/2006/relationships/theme" Target="../theme/theme20.xml"/><Relationship Id="rId4" Type="http://schemas.openxmlformats.org/officeDocument/2006/relationships/slideLayout" Target="../slideLayouts/slideLayout62.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theme" Target="../theme/theme21.xml"/><Relationship Id="rId5" Type="http://schemas.openxmlformats.org/officeDocument/2006/relationships/slideLayout" Target="../slideLayouts/slideLayout67.xml"/><Relationship Id="rId4" Type="http://schemas.openxmlformats.org/officeDocument/2006/relationships/slideLayout" Target="../slideLayouts/slideLayout66.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7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5" Type="http://schemas.openxmlformats.org/officeDocument/2006/relationships/theme" Target="../theme/theme22.xml"/><Relationship Id="rId4" Type="http://schemas.openxmlformats.org/officeDocument/2006/relationships/slideLayout" Target="../slideLayouts/slideLayout71.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74.xml"/><Relationship Id="rId2" Type="http://schemas.openxmlformats.org/officeDocument/2006/relationships/slideLayout" Target="../slideLayouts/slideLayout73.xml"/><Relationship Id="rId1" Type="http://schemas.openxmlformats.org/officeDocument/2006/relationships/slideLayout" Target="../slideLayouts/slideLayout72.xml"/><Relationship Id="rId5" Type="http://schemas.openxmlformats.org/officeDocument/2006/relationships/theme" Target="../theme/theme23.xml"/><Relationship Id="rId4" Type="http://schemas.openxmlformats.org/officeDocument/2006/relationships/slideLayout" Target="../slideLayouts/slideLayout75.xml"/></Relationships>
</file>

<file path=ppt/slideMasters/_rels/slideMaster24.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5" Type="http://schemas.openxmlformats.org/officeDocument/2006/relationships/theme" Target="../theme/theme24.xml"/><Relationship Id="rId4" Type="http://schemas.openxmlformats.org/officeDocument/2006/relationships/slideLayout" Target="../slideLayouts/slideLayout79.xml"/></Relationships>
</file>

<file path=ppt/slideMasters/_rels/slideMaster25.xml.rels><?xml version="1.0" encoding="UTF-8" standalone="yes"?>
<Relationships xmlns="http://schemas.openxmlformats.org/package/2006/relationships"><Relationship Id="rId3" Type="http://schemas.openxmlformats.org/officeDocument/2006/relationships/slideLayout" Target="../slideLayouts/slideLayout82.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image" Target="../media/image4.png"/><Relationship Id="rId5" Type="http://schemas.openxmlformats.org/officeDocument/2006/relationships/theme" Target="../theme/theme25.xml"/><Relationship Id="rId4" Type="http://schemas.openxmlformats.org/officeDocument/2006/relationships/slideLayout" Target="../slideLayouts/slideLayout8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6.png"/><Relationship Id="rId4" Type="http://schemas.openxmlformats.org/officeDocument/2006/relationships/slideLayout" Target="../slideLayouts/slideLayout12.xml"/><Relationship Id="rId9"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8.xml"/><Relationship Id="rId7" Type="http://schemas.openxmlformats.org/officeDocument/2006/relationships/theme" Target="../theme/theme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663862"/>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947339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196134"/>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618889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557284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812"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22941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7984288"/>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925474"/>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528132"/>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386685"/>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813"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319715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9459481"/>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239918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BBA4303-ABFC-B648-8EB9-F8EFAAF7064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857761536"/>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 id="2147483738" r:id="rId2"/>
    <p:sldLayoutId id="2147483741" r:id="rId3"/>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40" r:id="rId6"/>
    <p:sldLayoutId id="2147483814" r:id="rId7"/>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hyperlink" Target="http://tdn.totvs.com/pages/releaseview.action?pageId=351386320"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hyperlink" Target="http://portal.esocial.gov.br/"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hyperlink" Target="http://tdn.totvs.com/pages/releaseview.action?pageId=403745443" TargetMode="External"/><Relationship Id="rId4" Type="http://schemas.openxmlformats.org/officeDocument/2006/relationships/hyperlink" Target="http://portal.esocial.gov.br/institucional/documentacao-tecnica"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hyperlink" Target="http://tdn.totvs.com/pages/releaseview.action?pageId=403745443"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tdn.totvs.com/pages/viewpage.action?pageId=425435514"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hyperlink" Target="http://www.planalto.gov.br/CCivil_03/Leis/L4749.htm" TargetMode="External"/><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2.xml"/></Relationships>
</file>

<file path=ppt/slides/_rels/slide45.xml.rels><?xml version="1.0" encoding="UTF-8" standalone="yes"?>
<Relationships xmlns="http://schemas.openxmlformats.org/package/2006/relationships"><Relationship Id="rId3" Type="http://schemas.openxmlformats.org/officeDocument/2006/relationships/hyperlink" Target="https://centraldeatendimento.totvs.com/hc/pt-br/articles/360015781712" TargetMode="External"/><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9.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67.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1.xml"/><Relationship Id="rId1" Type="http://schemas.openxmlformats.org/officeDocument/2006/relationships/slideLayout" Target="../slideLayouts/slideLayout67.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8.xml"/></Relationships>
</file>

<file path=ppt/slides/_rels/slide5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9.xml"/><Relationship Id="rId1" Type="http://schemas.openxmlformats.org/officeDocument/2006/relationships/slideLayout" Target="../slideLayouts/slideLayout9.xml"/><Relationship Id="rId4" Type="http://schemas.openxmlformats.org/officeDocument/2006/relationships/image" Target="../media/image5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hyperlink" Target="http://tdn.totvs.com/pages/viewpage.action?pageId=219699620" TargetMode="External"/><Relationship Id="rId2" Type="http://schemas.openxmlformats.org/officeDocument/2006/relationships/notesSlide" Target="../notesSlides/notesSlide61.xml"/><Relationship Id="rId1" Type="http://schemas.openxmlformats.org/officeDocument/2006/relationships/slideLayout" Target="../slideLayouts/slideLayout9.xml"/><Relationship Id="rId6" Type="http://schemas.openxmlformats.org/officeDocument/2006/relationships/hyperlink" Target="https://eur02.safelinks.protection.outlook.com/?url=http://www.planalto.gov.br/ccivil_03/_ato2015-2018/2018/lei/L13670.htm&amp;data=02|01||3d04c6b9f51347fb839c08d5d71c705b|84df9e7fe9f640afb435aaaaaaaaaaaa|1|0|636651439494334300&amp;sdata=BQyGR75ClG1MCzFUJ5OtjIsH3BeRbUFMuvA9F4D%2B2N8%3D&amp;reserved=0" TargetMode="External"/><Relationship Id="rId5" Type="http://schemas.openxmlformats.org/officeDocument/2006/relationships/hyperlink" Target="https://eur02.safelinks.protection.outlook.com/?url=http://www.planalto.gov.br/ccivil_03/_Ato2011-2014/2011/Lei/L12546.htm&amp;data=02|01||3d04c6b9f51347fb839c08d5d71c705b|84df9e7fe9f640afb435aaaaaaaaaaaa|1|0|636651439494334300&amp;sdata=ryZvht6YsTiWGWuQlAaJsXKxtRTTQE%2BIoGNjkmXTQ9E%3D&amp;reserved=0" TargetMode="External"/><Relationship Id="rId4" Type="http://schemas.openxmlformats.org/officeDocument/2006/relationships/hyperlink" Target="http://tdn.totvs.com/pages/viewpage.action?pageId=233739506"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hyperlink" Target="http://tdn.totvs.com/display/public/PROT/eSocial+|+Protheus+-+Entregas+Legais" TargetMode="External"/><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0.xml"/><Relationship Id="rId1" Type="http://schemas.openxmlformats.org/officeDocument/2006/relationships/slideLayout" Target="../slideLayouts/slideLayout9.xml"/><Relationship Id="rId4" Type="http://schemas.openxmlformats.org/officeDocument/2006/relationships/image" Target="../media/image65.png"/></Relationships>
</file>

<file path=ppt/slides/_rels/slide7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1.xml"/><Relationship Id="rId1" Type="http://schemas.openxmlformats.org/officeDocument/2006/relationships/slideLayout" Target="../slideLayouts/slideLayout9.xml"/><Relationship Id="rId4" Type="http://schemas.openxmlformats.org/officeDocument/2006/relationships/image" Target="../media/image67.png"/></Relationships>
</file>

<file path=ppt/slides/_rels/slide7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2.xml"/><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3.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4.xml"/><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5.xml"/><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6.xml"/><Relationship Id="rId1" Type="http://schemas.openxmlformats.org/officeDocument/2006/relationships/slideLayout" Target="../slideLayouts/slideLayout9.xml"/><Relationship Id="rId4" Type="http://schemas.openxmlformats.org/officeDocument/2006/relationships/image" Target="../media/image73.PNG"/></Relationships>
</file>

<file path=ppt/slides/_rels/slide7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7.xml"/><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8.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9.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80.xml"/><Relationship Id="rId1" Type="http://schemas.openxmlformats.org/officeDocument/2006/relationships/slideLayout" Target="../slideLayouts/slideLayout9.xml"/><Relationship Id="rId5" Type="http://schemas.openxmlformats.org/officeDocument/2006/relationships/image" Target="../media/image78.PNG"/><Relationship Id="rId4" Type="http://schemas.openxmlformats.org/officeDocument/2006/relationships/image" Target="../media/image77.png"/></Relationships>
</file>

<file path=ppt/slides/_rels/slide8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1.xml"/><Relationship Id="rId1" Type="http://schemas.openxmlformats.org/officeDocument/2006/relationships/slideLayout" Target="../slideLayouts/slideLayout9.xml"/><Relationship Id="rId4" Type="http://schemas.openxmlformats.org/officeDocument/2006/relationships/image" Target="../media/image80.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83.xml"/><Relationship Id="rId1" Type="http://schemas.openxmlformats.org/officeDocument/2006/relationships/slideLayout" Target="../slideLayouts/slideLayout9.xml"/><Relationship Id="rId4" Type="http://schemas.openxmlformats.org/officeDocument/2006/relationships/image" Target="../media/image82.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9.xml"/></Relationships>
</file>

<file path=ppt/slides/_rels/slide8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6.xml"/><Relationship Id="rId1" Type="http://schemas.openxmlformats.org/officeDocument/2006/relationships/slideLayout" Target="../slideLayouts/slideLayout9.xml"/></Relationships>
</file>

<file path=ppt/slides/_rels/slide8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7.xml"/><Relationship Id="rId1" Type="http://schemas.openxmlformats.org/officeDocument/2006/relationships/slideLayout" Target="../slideLayouts/slideLayout9.xml"/><Relationship Id="rId4" Type="http://schemas.openxmlformats.org/officeDocument/2006/relationships/image" Target="../media/image85.PNG"/></Relationships>
</file>

<file path=ppt/slides/_rels/slide8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8.xml"/><Relationship Id="rId1" Type="http://schemas.openxmlformats.org/officeDocument/2006/relationships/slideLayout" Target="../slideLayouts/slideLayout9.xml"/><Relationship Id="rId5" Type="http://schemas.openxmlformats.org/officeDocument/2006/relationships/image" Target="../media/image88.png"/><Relationship Id="rId4" Type="http://schemas.openxmlformats.org/officeDocument/2006/relationships/image" Target="../media/image87.png"/></Relationships>
</file>

<file path=ppt/slides/_rels/slide8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89.xml"/><Relationship Id="rId1" Type="http://schemas.openxmlformats.org/officeDocument/2006/relationships/slideLayout" Target="../slideLayouts/slideLayout9.xml"/><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0.xml"/><Relationship Id="rId1" Type="http://schemas.openxmlformats.org/officeDocument/2006/relationships/slideLayout" Target="../slideLayouts/slideLayout9.xml"/><Relationship Id="rId4" Type="http://schemas.openxmlformats.org/officeDocument/2006/relationships/image" Target="../media/image92.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92.xml"/><Relationship Id="rId1" Type="http://schemas.openxmlformats.org/officeDocument/2006/relationships/slideLayout" Target="../slideLayouts/slideLayout9.xml"/></Relationships>
</file>

<file path=ppt/slides/_rels/slide9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93.xml"/><Relationship Id="rId1" Type="http://schemas.openxmlformats.org/officeDocument/2006/relationships/slideLayout" Target="../slideLayouts/slideLayout9.xml"/></Relationships>
</file>

<file path=ppt/slides/_rels/slide9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94.xml"/><Relationship Id="rId1" Type="http://schemas.openxmlformats.org/officeDocument/2006/relationships/slideLayout" Target="../slideLayouts/slideLayout9.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9.xml"/></Relationships>
</file>

<file path=ppt/slides/_rels/slide97.xml.rels><?xml version="1.0" encoding="UTF-8" standalone="yes"?>
<Relationships xmlns="http://schemas.openxmlformats.org/package/2006/relationships"><Relationship Id="rId8" Type="http://schemas.openxmlformats.org/officeDocument/2006/relationships/hyperlink" Target="http://tdn.totvs.com.br/pages/releaseview.action?pageId=233739533" TargetMode="External"/><Relationship Id="rId13" Type="http://schemas.openxmlformats.org/officeDocument/2006/relationships/hyperlink" Target="http://tdn.totvs.com/display/PROT/eSocial+|+Protheus+-+Entregas+Legais" TargetMode="External"/><Relationship Id="rId3" Type="http://schemas.openxmlformats.org/officeDocument/2006/relationships/hyperlink" Target="http://tdn.totvs.com/pages/releaseview.action?pageId=275474593" TargetMode="External"/><Relationship Id="rId7" Type="http://schemas.openxmlformats.org/officeDocument/2006/relationships/hyperlink" Target="http://tdn.totvs.com.br/pages/releaseview.action?pageId=223151816" TargetMode="External"/><Relationship Id="rId12" Type="http://schemas.openxmlformats.org/officeDocument/2006/relationships/hyperlink" Target="https://suporte.totvs.com/portal/p/10098/download?e=725733" TargetMode="External"/><Relationship Id="rId2" Type="http://schemas.openxmlformats.org/officeDocument/2006/relationships/notesSlide" Target="../notesSlides/notesSlide97.xml"/><Relationship Id="rId1" Type="http://schemas.openxmlformats.org/officeDocument/2006/relationships/slideLayout" Target="../slideLayouts/slideLayout9.xml"/><Relationship Id="rId6" Type="http://schemas.openxmlformats.org/officeDocument/2006/relationships/hyperlink" Target="http://tdn.totvs.com/display/public/PROT/TUADRM_DT_Calc_Complementar_2Parc_13_Folha_de_Pagamento" TargetMode="External"/><Relationship Id="rId11" Type="http://schemas.openxmlformats.org/officeDocument/2006/relationships/hyperlink" Target="http://tdn.totvs.com/pages/releaseview.action?pageId=435110991" TargetMode="External"/><Relationship Id="rId5" Type="http://schemas.openxmlformats.org/officeDocument/2006/relationships/hyperlink" Target="http://tdn.totvs.com/pages/viewpage.action?pageId=325849943" TargetMode="External"/><Relationship Id="rId10" Type="http://schemas.openxmlformats.org/officeDocument/2006/relationships/hyperlink" Target="http://tdn.totvs.com/pages/viewpage.action?pageId=234615250" TargetMode="External"/><Relationship Id="rId4" Type="http://schemas.openxmlformats.org/officeDocument/2006/relationships/hyperlink" Target="http://tdn.totvs.com/pages/releaseview.action?pageId=268596449" TargetMode="External"/><Relationship Id="rId9" Type="http://schemas.openxmlformats.org/officeDocument/2006/relationships/hyperlink" Target="http://tdn.totvs.com/pages/viewpage.action?pageId=219699620" TargetMode="External"/></Relationships>
</file>

<file path=ppt/slides/_rels/slide98.xml.rels><?xml version="1.0" encoding="UTF-8" standalone="yes"?>
<Relationships xmlns="http://schemas.openxmlformats.org/package/2006/relationships"><Relationship Id="rId3" Type="http://schemas.openxmlformats.org/officeDocument/2006/relationships/hyperlink" Target="mailto:bcosta@totvs.com.br" TargetMode="External"/><Relationship Id="rId2" Type="http://schemas.openxmlformats.org/officeDocument/2006/relationships/notesSlide" Target="../notesSlides/notesSlide98.xml"/><Relationship Id="rId1" Type="http://schemas.openxmlformats.org/officeDocument/2006/relationships/slideLayout" Target="../slideLayouts/slideLayout15.xml"/><Relationship Id="rId4" Type="http://schemas.openxmlformats.org/officeDocument/2006/relationships/hyperlink" Target="mailto:joice.principe@totvs.com.b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90ED351-43DE-E845-A9C8-D5A0645C7FBA}"/>
              </a:ext>
            </a:extLst>
          </p:cNvPr>
          <p:cNvSpPr>
            <a:spLocks noGrp="1"/>
          </p:cNvSpPr>
          <p:nvPr>
            <p:ph type="body" sz="quarter" idx="11"/>
          </p:nvPr>
        </p:nvSpPr>
        <p:spPr>
          <a:xfrm>
            <a:off x="12991211" y="7827264"/>
            <a:ext cx="1312618" cy="365760"/>
          </a:xfrm>
        </p:spPr>
        <p:txBody>
          <a:bodyPr/>
          <a:lstStyle/>
          <a:p>
            <a:r>
              <a:rPr lang="pt-BR" dirty="0" smtClean="0"/>
              <a:t>Dezembro</a:t>
            </a:r>
            <a:endParaRPr lang="pt-BR" dirty="0"/>
          </a:p>
        </p:txBody>
      </p:sp>
      <p:sp>
        <p:nvSpPr>
          <p:cNvPr id="4" name="Text Placeholder 3">
            <a:extLst>
              <a:ext uri="{FF2B5EF4-FFF2-40B4-BE49-F238E27FC236}">
                <a16:creationId xmlns:a16="http://schemas.microsoft.com/office/drawing/2014/main" xmlns="" id="{2C996AF5-0C46-6948-8F5B-D74AD752EF88}"/>
              </a:ext>
            </a:extLst>
          </p:cNvPr>
          <p:cNvSpPr>
            <a:spLocks noGrp="1"/>
          </p:cNvSpPr>
          <p:nvPr>
            <p:ph type="body" sz="quarter" idx="12"/>
          </p:nvPr>
        </p:nvSpPr>
        <p:spPr>
          <a:xfrm>
            <a:off x="239486" y="6041571"/>
            <a:ext cx="6339734" cy="2612571"/>
          </a:xfrm>
        </p:spPr>
        <p:txBody>
          <a:bodyPr/>
          <a:lstStyle/>
          <a:p>
            <a:pPr algn="ctr"/>
            <a:endParaRPr lang="pt-BR" sz="3000" dirty="0" smtClean="0"/>
          </a:p>
          <a:p>
            <a:r>
              <a:rPr lang="pt-BR" sz="3000" b="1" dirty="0"/>
              <a:t>Configurações e processos para o </a:t>
            </a:r>
            <a:r>
              <a:rPr lang="pt-BR" sz="3000" b="1" dirty="0" smtClean="0"/>
              <a:t>cálculo </a:t>
            </a:r>
            <a:r>
              <a:rPr lang="pt-BR" sz="3000" b="1" dirty="0"/>
              <a:t>da </a:t>
            </a:r>
            <a:r>
              <a:rPr lang="pt-BR" sz="3000" b="1" dirty="0" smtClean="0"/>
              <a:t>2ª </a:t>
            </a:r>
            <a:r>
              <a:rPr lang="pt-BR" sz="3000" b="1" dirty="0"/>
              <a:t>parcela do </a:t>
            </a:r>
            <a:r>
              <a:rPr lang="pt-BR" sz="3000" b="1" dirty="0" smtClean="0"/>
              <a:t>13º e </a:t>
            </a:r>
            <a:r>
              <a:rPr lang="pt-BR" sz="3000" b="1" dirty="0" err="1" smtClean="0"/>
              <a:t>eSocial</a:t>
            </a:r>
            <a:endParaRPr lang="pt-BR" sz="3000" b="1" dirty="0"/>
          </a:p>
          <a:p>
            <a:r>
              <a:rPr lang="pt-BR" sz="4800" dirty="0" smtClean="0"/>
              <a:t>                                      </a:t>
            </a:r>
            <a:endParaRPr lang="en-US" sz="4800" dirty="0"/>
          </a:p>
        </p:txBody>
      </p:sp>
    </p:spTree>
    <p:extLst>
      <p:ext uri="{BB962C8B-B14F-4D97-AF65-F5344CB8AC3E}">
        <p14:creationId xmlns:p14="http://schemas.microsoft.com/office/powerpoint/2010/main" val="190555561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540700" y="791228"/>
            <a:ext cx="13228583" cy="7538581"/>
          </a:xfrm>
        </p:spPr>
        <p:txBody>
          <a:bodyPr/>
          <a:lstStyle/>
          <a:p>
            <a:pPr algn="ctr"/>
            <a:r>
              <a:rPr lang="pt-BR" sz="4000" dirty="0" smtClean="0">
                <a:solidFill>
                  <a:srgbClr val="FFC000"/>
                </a:solidFill>
              </a:rPr>
              <a:t>Parâmetros envolvidos nos cálculos</a:t>
            </a:r>
          </a:p>
          <a:p>
            <a:pPr algn="ctr"/>
            <a:endParaRPr lang="pt-BR" sz="2000"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r>
              <a:rPr lang="pt-BR" sz="2000" b="1" dirty="0"/>
              <a:t>Atualizações &gt;</a:t>
            </a:r>
            <a:r>
              <a:rPr lang="pt-BR" sz="2000" b="1" dirty="0" smtClean="0"/>
              <a:t>Definições </a:t>
            </a:r>
            <a:r>
              <a:rPr lang="pt-BR" sz="2000" b="1" dirty="0"/>
              <a:t>de Cálculo </a:t>
            </a:r>
            <a:r>
              <a:rPr lang="pt-BR" sz="2000" b="1" dirty="0" smtClean="0"/>
              <a:t>&gt; Mnemônicos</a:t>
            </a:r>
          </a:p>
          <a:p>
            <a:endParaRPr lang="pt-BR" sz="2000" dirty="0" smtClean="0"/>
          </a:p>
          <a:p>
            <a:r>
              <a:rPr lang="pt-BR" sz="2000" dirty="0" smtClean="0"/>
              <a:t>P_INCCOMPL - Permite </a:t>
            </a:r>
            <a:r>
              <a:rPr lang="pt-BR" sz="2000" dirty="0"/>
              <a:t>considerar verbas de valor que incorporam ao salário no roteiro </a:t>
            </a:r>
            <a:r>
              <a:rPr lang="pt-BR" sz="2000" b="1" dirty="0"/>
              <a:t>FOL</a:t>
            </a:r>
            <a:r>
              <a:rPr lang="pt-BR" sz="2000" dirty="0"/>
              <a:t> para o cálculo do complemento da 2ª parcela do 13º</a:t>
            </a:r>
            <a:r>
              <a:rPr lang="pt-BR" sz="2000" dirty="0" smtClean="0"/>
              <a:t>.</a:t>
            </a:r>
          </a:p>
          <a:p>
            <a:endParaRPr lang="pt-BR" sz="2000" dirty="0"/>
          </a:p>
          <a:p>
            <a:r>
              <a:rPr lang="pt-BR" sz="2000" dirty="0"/>
              <a:t>O mnemônico deverá ser configurado com </a:t>
            </a:r>
            <a:r>
              <a:rPr lang="pt-BR" sz="2000" b="1" dirty="0"/>
              <a:t>.F.</a:t>
            </a:r>
            <a:r>
              <a:rPr lang="pt-BR" sz="2000" dirty="0"/>
              <a:t> (falso) ou </a:t>
            </a:r>
            <a:r>
              <a:rPr lang="pt-BR" sz="2000" b="1" dirty="0"/>
              <a:t>.T.</a:t>
            </a:r>
            <a:r>
              <a:rPr lang="pt-BR" sz="2000" dirty="0"/>
              <a:t> (verdadeiro). </a:t>
            </a:r>
            <a:endParaRPr lang="pt-BR" sz="2000" dirty="0" smtClean="0"/>
          </a:p>
          <a:p>
            <a:endParaRPr lang="pt-BR" sz="2000" dirty="0" smtClean="0"/>
          </a:p>
          <a:p>
            <a:r>
              <a:rPr lang="pt-BR" sz="2000" dirty="0" smtClean="0"/>
              <a:t>Caso </a:t>
            </a:r>
            <a:r>
              <a:rPr lang="pt-BR" sz="2000" dirty="0"/>
              <a:t>configurado com </a:t>
            </a:r>
            <a:r>
              <a:rPr lang="pt-BR" sz="2000" b="1" dirty="0"/>
              <a:t>.T.</a:t>
            </a:r>
            <a:r>
              <a:rPr lang="pt-BR" sz="2000" dirty="0"/>
              <a:t> (verdadeiro) e houver verbas de valor lançadas (RGB) no roteiro </a:t>
            </a:r>
            <a:r>
              <a:rPr lang="pt-BR" sz="2000" b="1" dirty="0"/>
              <a:t>FOL</a:t>
            </a:r>
            <a:r>
              <a:rPr lang="pt-BR" sz="2000" dirty="0"/>
              <a:t> que incorporam ao salário, o sistema utilizará essa incorporação para o cálculo do complemento do 13º salário</a:t>
            </a:r>
            <a:r>
              <a:rPr lang="pt-BR" sz="2000" dirty="0" smtClean="0"/>
              <a:t>.</a:t>
            </a:r>
          </a:p>
          <a:p>
            <a:endParaRPr lang="pt-BR" sz="2000" dirty="0"/>
          </a:p>
          <a:p>
            <a:r>
              <a:rPr lang="pt-BR" sz="2000" dirty="0"/>
              <a:t>Exemplo: funcionário com salário base de R$ 1.000,00 e incluída uma verba de comissão no valor de R$ 500,00 no roteiro </a:t>
            </a:r>
            <a:r>
              <a:rPr lang="pt-BR" sz="2000" b="1" u="sng" dirty="0"/>
              <a:t>FOL</a:t>
            </a:r>
            <a:r>
              <a:rPr lang="pt-BR" sz="2000" dirty="0"/>
              <a:t>. Se o mnemônico estiver configurado com </a:t>
            </a:r>
            <a:r>
              <a:rPr lang="pt-BR" sz="2000" b="1" dirty="0"/>
              <a:t>.T.</a:t>
            </a:r>
            <a:r>
              <a:rPr lang="pt-BR" sz="2000" dirty="0"/>
              <a:t>, o sistema utilizará </a:t>
            </a:r>
            <a:r>
              <a:rPr lang="pt-BR" sz="2000" b="1" dirty="0"/>
              <a:t>R$ 1.500,00</a:t>
            </a:r>
            <a:r>
              <a:rPr lang="pt-BR" sz="2000" dirty="0"/>
              <a:t> como salário/mês para o cálculo do complemento do 13º salário; dessa forma, verbas que são calculadas sobre o salário incorporado serão calculadas sobre o valor de </a:t>
            </a:r>
            <a:r>
              <a:rPr lang="pt-BR" sz="2000" b="1" dirty="0"/>
              <a:t>R$ 1.500,00</a:t>
            </a:r>
            <a:r>
              <a:rPr lang="pt-BR" sz="2000" dirty="0" smtClean="0"/>
              <a:t>.</a:t>
            </a:r>
          </a:p>
          <a:p>
            <a:r>
              <a:rPr lang="pt-BR" sz="2000" dirty="0" smtClean="0"/>
              <a:t> </a:t>
            </a:r>
            <a:r>
              <a:rPr lang="pt-BR" sz="2000" dirty="0"/>
              <a:t>Já se o mnemônico estiver configurado com </a:t>
            </a:r>
            <a:r>
              <a:rPr lang="pt-BR" sz="2000" b="1" dirty="0"/>
              <a:t>.F.</a:t>
            </a:r>
            <a:r>
              <a:rPr lang="pt-BR" sz="2000" dirty="0"/>
              <a:t>, o sistema não irá verificar as verbas lançadas no roteiro </a:t>
            </a:r>
            <a:r>
              <a:rPr lang="pt-BR" sz="2000" b="1" dirty="0"/>
              <a:t>FOL</a:t>
            </a:r>
            <a:r>
              <a:rPr lang="pt-BR" sz="2000" dirty="0"/>
              <a:t> e, dessa forma, fará o cálculo sobre o salário de </a:t>
            </a:r>
            <a:r>
              <a:rPr lang="pt-BR" sz="2000" b="1" dirty="0"/>
              <a:t>R$ 1.000,00</a:t>
            </a:r>
            <a:r>
              <a:rPr lang="pt-BR" sz="2000" dirty="0"/>
              <a:t>.</a:t>
            </a:r>
          </a:p>
          <a:p>
            <a:endParaRPr lang="pt-BR" sz="2000" u="sng" dirty="0" smtClean="0">
              <a:solidFill>
                <a:srgbClr val="ED9C2E"/>
              </a:solidFill>
            </a:endParaRPr>
          </a:p>
          <a:p>
            <a:endParaRPr lang="pt-BR" sz="2000" u="sng" dirty="0"/>
          </a:p>
          <a:p>
            <a:endParaRPr lang="pt-BR" sz="2000" u="sng" dirty="0" smtClean="0"/>
          </a:p>
          <a:p>
            <a:r>
              <a:rPr lang="pt-BR" sz="2000" dirty="0"/>
              <a:t> </a:t>
            </a:r>
            <a:endParaRPr lang="pt-BR" sz="2000" dirty="0" smtClean="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12695962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a:t>
            </a:r>
            <a:endParaRPr lang="pt-BR" dirty="0"/>
          </a:p>
        </p:txBody>
      </p:sp>
      <p:sp>
        <p:nvSpPr>
          <p:cNvPr id="3" name="Text Placeholder 2"/>
          <p:cNvSpPr>
            <a:spLocks noGrp="1"/>
          </p:cNvSpPr>
          <p:nvPr>
            <p:ph type="body" sz="quarter" idx="11"/>
          </p:nvPr>
        </p:nvSpPr>
        <p:spPr/>
        <p:txBody>
          <a:bodyPr/>
          <a:lstStyle/>
          <a:p>
            <a:pPr lvl="0"/>
            <a:r>
              <a:rPr lang="pt-BR" dirty="0" smtClean="0"/>
              <a:t>Cadastros envolvidos no cálculo</a:t>
            </a:r>
            <a:endParaRPr lang="pt-BR" dirty="0"/>
          </a:p>
        </p:txBody>
      </p:sp>
    </p:spTree>
    <p:extLst>
      <p:ext uri="{BB962C8B-B14F-4D97-AF65-F5344CB8AC3E}">
        <p14:creationId xmlns:p14="http://schemas.microsoft.com/office/powerpoint/2010/main" val="62176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528174" y="792993"/>
            <a:ext cx="12556793" cy="7318073"/>
          </a:xfrm>
        </p:spPr>
        <p:txBody>
          <a:bodyPr/>
          <a:lstStyle/>
          <a:p>
            <a:pPr algn="ctr"/>
            <a:r>
              <a:rPr lang="pt-BR" sz="4000" dirty="0" smtClean="0">
                <a:solidFill>
                  <a:srgbClr val="FFC000"/>
                </a:solidFill>
              </a:rPr>
              <a:t>Cadastros envolvidos no cálculo</a:t>
            </a:r>
          </a:p>
          <a:p>
            <a:endParaRPr lang="pt-BR" sz="4000" dirty="0">
              <a:solidFill>
                <a:schemeClr val="bg2">
                  <a:lumMod val="60000"/>
                  <a:lumOff val="40000"/>
                </a:schemeClr>
              </a:solidFill>
            </a:endParaRPr>
          </a:p>
          <a:p>
            <a:r>
              <a:rPr lang="pt-BR" sz="2000" dirty="0" smtClean="0"/>
              <a:t>Atualizações &gt; Cadastros&gt;Sindicatos</a:t>
            </a:r>
            <a:endParaRPr lang="pt-BR" sz="2000" dirty="0"/>
          </a:p>
          <a:p>
            <a:r>
              <a:rPr lang="pt-BR" sz="2000" dirty="0"/>
              <a:t>Rotina: GPEA340</a:t>
            </a:r>
          </a:p>
          <a:p>
            <a:r>
              <a:rPr lang="pt-BR" sz="2000" dirty="0"/>
              <a:t>Tabelas: RG4 e RCE</a:t>
            </a:r>
          </a:p>
          <a:p>
            <a:pPr algn="just"/>
            <a:r>
              <a:rPr lang="pt-BR" sz="2000" dirty="0" smtClean="0"/>
              <a:t>A tabela RG4 contém alterações realizadas na tabela de Sindicatos (RCE)</a:t>
            </a:r>
          </a:p>
          <a:p>
            <a:pPr algn="just"/>
            <a:endParaRPr lang="pt-BR" sz="2000" dirty="0"/>
          </a:p>
          <a:p>
            <a:pPr algn="just"/>
            <a:r>
              <a:rPr lang="pt-BR" sz="2000" i="1" dirty="0" smtClean="0"/>
              <a:t>São parametrizados no cadastro do sindicato: Adicional Tempo de Serviço</a:t>
            </a:r>
            <a:r>
              <a:rPr lang="pt-BR" sz="2000" i="1" dirty="0"/>
              <a:t>, </a:t>
            </a:r>
            <a:r>
              <a:rPr lang="pt-BR" sz="2000" i="1" dirty="0" smtClean="0"/>
              <a:t>Insalubridade</a:t>
            </a:r>
            <a:r>
              <a:rPr lang="pt-BR" sz="2000" i="1" dirty="0"/>
              <a:t>, </a:t>
            </a:r>
            <a:r>
              <a:rPr lang="pt-BR" sz="2000" i="1" dirty="0" smtClean="0"/>
              <a:t>Periculosidade</a:t>
            </a:r>
          </a:p>
          <a:p>
            <a:pPr algn="just"/>
            <a:endParaRPr lang="pt-BR" sz="2000" i="1" dirty="0"/>
          </a:p>
          <a:p>
            <a:pPr algn="just"/>
            <a:r>
              <a:rPr lang="pt-BR" sz="2000" dirty="0" smtClean="0"/>
              <a:t>					</a:t>
            </a:r>
            <a:endParaRPr lang="pt-BR" sz="4000" dirty="0"/>
          </a:p>
          <a:p>
            <a:pPr algn="ctr"/>
            <a:endParaRPr lang="pt-BR" sz="4000" dirty="0" smtClean="0"/>
          </a:p>
          <a:p>
            <a:pPr algn="just"/>
            <a:endParaRPr lang="pt-BR" sz="4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3039390" y="4016445"/>
            <a:ext cx="4291855" cy="1656982"/>
          </a:xfrm>
          <a:prstGeom prst="rect">
            <a:avLst/>
          </a:prstGeom>
        </p:spPr>
      </p:pic>
      <p:pic>
        <p:nvPicPr>
          <p:cNvPr id="9" name="Imagem 8"/>
          <p:cNvPicPr>
            <a:picLocks noChangeAspect="1"/>
          </p:cNvPicPr>
          <p:nvPr/>
        </p:nvPicPr>
        <p:blipFill>
          <a:blip r:embed="rId4"/>
          <a:stretch>
            <a:fillRect/>
          </a:stretch>
        </p:blipFill>
        <p:spPr>
          <a:xfrm>
            <a:off x="3177388" y="5722132"/>
            <a:ext cx="4015861" cy="2200307"/>
          </a:xfrm>
          <a:prstGeom prst="rect">
            <a:avLst/>
          </a:prstGeom>
        </p:spPr>
      </p:pic>
      <p:pic>
        <p:nvPicPr>
          <p:cNvPr id="10" name="Imagem 9"/>
          <p:cNvPicPr>
            <a:picLocks noChangeAspect="1"/>
          </p:cNvPicPr>
          <p:nvPr/>
        </p:nvPicPr>
        <p:blipFill>
          <a:blip r:embed="rId5"/>
          <a:stretch>
            <a:fillRect/>
          </a:stretch>
        </p:blipFill>
        <p:spPr>
          <a:xfrm>
            <a:off x="8319122" y="4679234"/>
            <a:ext cx="3374419" cy="2143052"/>
          </a:xfrm>
          <a:prstGeom prst="rect">
            <a:avLst/>
          </a:prstGeom>
        </p:spPr>
      </p:pic>
    </p:spTree>
    <p:extLst>
      <p:ext uri="{BB962C8B-B14F-4D97-AF65-F5344CB8AC3E}">
        <p14:creationId xmlns:p14="http://schemas.microsoft.com/office/powerpoint/2010/main" val="309394694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7704344"/>
          </a:xfrm>
        </p:spPr>
        <p:txBody>
          <a:bodyPr/>
          <a:lstStyle/>
          <a:p>
            <a:pPr algn="ctr"/>
            <a:r>
              <a:rPr lang="pt-BR" sz="4000" dirty="0" smtClean="0">
                <a:solidFill>
                  <a:srgbClr val="FFC000"/>
                </a:solidFill>
              </a:rPr>
              <a:t>Cadastros envolvidos no cálculo</a:t>
            </a:r>
          </a:p>
          <a:p>
            <a:pPr algn="ctr"/>
            <a:endParaRPr lang="pt-BR" sz="4000" dirty="0">
              <a:solidFill>
                <a:schemeClr val="bg2">
                  <a:lumMod val="60000"/>
                  <a:lumOff val="40000"/>
                </a:schemeClr>
              </a:solidFill>
            </a:endParaRPr>
          </a:p>
          <a:p>
            <a:r>
              <a:rPr lang="pt-BR" sz="2000" dirty="0"/>
              <a:t>C</a:t>
            </a:r>
            <a:r>
              <a:rPr lang="pt-BR" sz="2000" dirty="0" smtClean="0"/>
              <a:t>adastro Sindicatos</a:t>
            </a:r>
          </a:p>
          <a:p>
            <a:r>
              <a:rPr lang="pt-BR" sz="2000" i="1" dirty="0" smtClean="0"/>
              <a:t>Aba médias </a:t>
            </a:r>
          </a:p>
          <a:p>
            <a:endParaRPr lang="pt-BR" sz="2000" i="1" dirty="0" smtClean="0"/>
          </a:p>
          <a:p>
            <a:endParaRPr lang="pt-BR" sz="2000" i="1" dirty="0"/>
          </a:p>
          <a:p>
            <a:pPr algn="just"/>
            <a:endParaRPr lang="pt-BR" sz="2000" i="1" dirty="0" smtClean="0"/>
          </a:p>
          <a:p>
            <a:pPr algn="just"/>
            <a:endParaRPr lang="pt-BR" sz="2000" i="1" dirty="0"/>
          </a:p>
          <a:p>
            <a:pPr algn="just"/>
            <a:endParaRPr lang="pt-BR" sz="2000" dirty="0"/>
          </a:p>
          <a:p>
            <a:pPr algn="just"/>
            <a:endParaRPr lang="pt-BR" sz="2000" dirty="0" smtClean="0"/>
          </a:p>
          <a:p>
            <a:pPr algn="ctr"/>
            <a:endParaRPr lang="pt-BR" sz="4000" dirty="0" smtClean="0"/>
          </a:p>
          <a:p>
            <a:pPr algn="ctr"/>
            <a:endParaRPr lang="pt-BR" sz="4000" dirty="0"/>
          </a:p>
          <a:p>
            <a:endParaRPr lang="pt-BR" sz="2000" dirty="0" smtClean="0"/>
          </a:p>
          <a:p>
            <a:endParaRPr lang="pt-BR" sz="2000" dirty="0" smtClean="0"/>
          </a:p>
          <a:p>
            <a:endParaRPr lang="pt-BR" sz="2000" dirty="0"/>
          </a:p>
          <a:p>
            <a:endParaRPr lang="pt-BR" sz="2000" dirty="0" smtClean="0"/>
          </a:p>
          <a:p>
            <a:r>
              <a:rPr lang="pt-BR" sz="2000" dirty="0" smtClean="0"/>
              <a:t>Campos  utilizados para </a:t>
            </a:r>
            <a:r>
              <a:rPr lang="pt-BR" sz="2000" dirty="0"/>
              <a:t>médias, conforme a configuração do parâmetro </a:t>
            </a:r>
            <a:r>
              <a:rPr lang="pt-BR" sz="2000" dirty="0" smtClean="0"/>
              <a:t>MV_MEDDIRE.</a:t>
            </a:r>
          </a:p>
          <a:p>
            <a:endParaRPr lang="pt-BR" sz="2000" dirty="0"/>
          </a:p>
          <a:p>
            <a:r>
              <a:rPr lang="pt-BR" sz="2000" dirty="0" smtClean="0"/>
              <a:t>Caso esteja com o conteúdo 0 sistema busca informação do cadastro de verbas, aba médias.</a:t>
            </a:r>
            <a:endParaRPr lang="pt-BR" sz="4000" dirty="0"/>
          </a:p>
        </p:txBody>
      </p:sp>
      <p:sp>
        <p:nvSpPr>
          <p:cNvPr id="2" name="CaixaDeTexto 1"/>
          <p:cNvSpPr txBox="1"/>
          <p:nvPr/>
        </p:nvSpPr>
        <p:spPr>
          <a:xfrm>
            <a:off x="1185334" y="1077686"/>
            <a:ext cx="13868400" cy="7216081"/>
          </a:xfrm>
          <a:prstGeom prst="rect">
            <a:avLst/>
          </a:prstGeom>
        </p:spPr>
        <p:txBody>
          <a:bodyPr wrap="square" rtlCol="0">
            <a:noAutofit/>
          </a:bodyPr>
          <a:lstStyle/>
          <a:p>
            <a:pPr lvl="1"/>
            <a:endParaRPr lang="pt-BR" sz="1800" dirty="0" smtClean="0"/>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3089378" y="2010619"/>
            <a:ext cx="10721625" cy="3998975"/>
          </a:xfrm>
          <a:prstGeom prst="rect">
            <a:avLst/>
          </a:prstGeom>
        </p:spPr>
      </p:pic>
    </p:spTree>
    <p:extLst>
      <p:ext uri="{BB962C8B-B14F-4D97-AF65-F5344CB8AC3E}">
        <p14:creationId xmlns:p14="http://schemas.microsoft.com/office/powerpoint/2010/main" val="286864222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cálculo</a:t>
            </a:r>
          </a:p>
          <a:p>
            <a:pPr algn="just"/>
            <a:endParaRPr lang="pt-BR" sz="2000" i="1" dirty="0"/>
          </a:p>
          <a:p>
            <a:pPr algn="just"/>
            <a:endParaRPr lang="pt-BR" sz="2000" dirty="0" smtClean="0"/>
          </a:p>
          <a:p>
            <a:pPr algn="just"/>
            <a:r>
              <a:rPr lang="pt-BR" sz="2000" dirty="0" smtClean="0"/>
              <a:t>Exemplo de Tipo de Ausência: Afastamento Temporário por Doença (id.0041)</a:t>
            </a:r>
          </a:p>
          <a:p>
            <a:pPr algn="just"/>
            <a:endParaRPr lang="pt-BR" sz="2000" dirty="0" smtClean="0"/>
          </a:p>
          <a:p>
            <a:pPr algn="just"/>
            <a:endParaRPr lang="pt-BR" sz="2000" dirty="0"/>
          </a:p>
          <a:p>
            <a:pPr algn="just"/>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1147762" y="2039570"/>
            <a:ext cx="13954125" cy="2219325"/>
          </a:xfrm>
          <a:prstGeom prst="rect">
            <a:avLst/>
          </a:prstGeom>
        </p:spPr>
      </p:pic>
      <p:pic>
        <p:nvPicPr>
          <p:cNvPr id="7" name="Imagem 6"/>
          <p:cNvPicPr>
            <a:picLocks noChangeAspect="1"/>
          </p:cNvPicPr>
          <p:nvPr/>
        </p:nvPicPr>
        <p:blipFill>
          <a:blip r:embed="rId4"/>
          <a:stretch>
            <a:fillRect/>
          </a:stretch>
        </p:blipFill>
        <p:spPr>
          <a:xfrm>
            <a:off x="1347735" y="4565730"/>
            <a:ext cx="13754151" cy="1922867"/>
          </a:xfrm>
          <a:prstGeom prst="rect">
            <a:avLst/>
          </a:prstGeom>
        </p:spPr>
      </p:pic>
    </p:spTree>
    <p:extLst>
      <p:ext uri="{BB962C8B-B14F-4D97-AF65-F5344CB8AC3E}">
        <p14:creationId xmlns:p14="http://schemas.microsoft.com/office/powerpoint/2010/main" val="283120544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cálculo</a:t>
            </a:r>
          </a:p>
          <a:p>
            <a:pPr algn="just"/>
            <a:endParaRPr lang="pt-BR" sz="2000" i="1" dirty="0"/>
          </a:p>
          <a:p>
            <a:pPr algn="just"/>
            <a:endParaRPr lang="pt-BR" sz="2000" dirty="0" smtClean="0"/>
          </a:p>
          <a:p>
            <a:pPr algn="just"/>
            <a:r>
              <a:rPr lang="pt-BR" sz="2000" dirty="0" smtClean="0"/>
              <a:t>Exemplo </a:t>
            </a:r>
            <a:r>
              <a:rPr lang="pt-BR" sz="2000" dirty="0"/>
              <a:t>de Tipo de Ausência: Afastamento Temporário </a:t>
            </a:r>
            <a:r>
              <a:rPr lang="pt-BR" sz="2000" dirty="0" smtClean="0"/>
              <a:t>Maternidade </a:t>
            </a:r>
            <a:r>
              <a:rPr lang="pt-BR" sz="2000" dirty="0"/>
              <a:t>(</a:t>
            </a:r>
            <a:r>
              <a:rPr lang="pt-BR" sz="2000" dirty="0" smtClean="0"/>
              <a:t>id.0302)</a:t>
            </a:r>
            <a:endParaRPr lang="pt-BR" sz="2000" dirty="0"/>
          </a:p>
          <a:p>
            <a:pPr algn="just"/>
            <a:endParaRPr lang="pt-BR" sz="2000" i="1" dirty="0"/>
          </a:p>
          <a:p>
            <a:r>
              <a:rPr lang="pt-BR" sz="2000" b="1" dirty="0" smtClean="0"/>
              <a:t>Campo “</a:t>
            </a:r>
            <a:r>
              <a:rPr lang="pt-BR" sz="2000" b="1" dirty="0" err="1" smtClean="0"/>
              <a:t>Abat</a:t>
            </a:r>
            <a:r>
              <a:rPr lang="pt-BR" sz="2000" b="1" dirty="0"/>
              <a:t>. Avos </a:t>
            </a:r>
            <a:r>
              <a:rPr lang="pt-BR" sz="2000" b="1" dirty="0" smtClean="0"/>
              <a:t>13º</a:t>
            </a:r>
            <a:r>
              <a:rPr lang="pt-BR" sz="2000" dirty="0" smtClean="0"/>
              <a:t>”= SIM </a:t>
            </a:r>
          </a:p>
          <a:p>
            <a:r>
              <a:rPr lang="pt-BR" sz="2000" dirty="0"/>
              <a:t>C</a:t>
            </a:r>
            <a:r>
              <a:rPr lang="pt-BR" sz="2000" dirty="0" smtClean="0"/>
              <a:t>aso ocorra uma demissão será apurado o id.</a:t>
            </a:r>
            <a:r>
              <a:rPr lang="pt-BR" sz="2000" b="1" dirty="0" smtClean="0"/>
              <a:t>1446-  </a:t>
            </a:r>
            <a:r>
              <a:rPr lang="pt-BR" sz="2000" b="1" dirty="0" err="1" smtClean="0"/>
              <a:t>Indenizacão</a:t>
            </a:r>
            <a:r>
              <a:rPr lang="pt-BR" sz="2000" b="1" dirty="0" smtClean="0"/>
              <a:t> Rescisão Maternidade</a:t>
            </a:r>
            <a:br>
              <a:rPr lang="pt-BR" sz="2000" b="1" dirty="0" smtClean="0"/>
            </a:br>
            <a:r>
              <a:rPr lang="pt-BR" sz="2000" dirty="0" smtClean="0"/>
              <a:t>TDN</a:t>
            </a:r>
            <a:r>
              <a:rPr lang="pt-BR" sz="2000" dirty="0"/>
              <a:t>: </a:t>
            </a:r>
            <a:r>
              <a:rPr lang="pt-BR" sz="2000" u="sng" dirty="0">
                <a:hlinkClick r:id="rId3"/>
              </a:rPr>
              <a:t>http://</a:t>
            </a:r>
            <a:r>
              <a:rPr lang="pt-BR" sz="2000" u="sng" dirty="0" smtClean="0">
                <a:hlinkClick r:id="rId3"/>
              </a:rPr>
              <a:t>tdn.totvs.com/pages/releaseview.action?pageId=351386320</a:t>
            </a:r>
            <a:endParaRPr lang="pt-BR" sz="2000" u="sng" dirty="0" smtClean="0"/>
          </a:p>
          <a:p>
            <a:endParaRPr lang="pt-BR" sz="2000" u="sng" dirty="0" smtClean="0"/>
          </a:p>
          <a:p>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9" name="Imagem 8"/>
          <p:cNvPicPr>
            <a:picLocks noChangeAspect="1"/>
          </p:cNvPicPr>
          <p:nvPr/>
        </p:nvPicPr>
        <p:blipFill>
          <a:blip r:embed="rId4"/>
          <a:stretch>
            <a:fillRect/>
          </a:stretch>
        </p:blipFill>
        <p:spPr>
          <a:xfrm>
            <a:off x="1534428" y="3678123"/>
            <a:ext cx="12630150" cy="2333625"/>
          </a:xfrm>
          <a:prstGeom prst="rect">
            <a:avLst/>
          </a:prstGeom>
        </p:spPr>
      </p:pic>
      <p:pic>
        <p:nvPicPr>
          <p:cNvPr id="10" name="Imagem 9"/>
          <p:cNvPicPr>
            <a:picLocks noChangeAspect="1"/>
          </p:cNvPicPr>
          <p:nvPr/>
        </p:nvPicPr>
        <p:blipFill>
          <a:blip r:embed="rId5"/>
          <a:stretch>
            <a:fillRect/>
          </a:stretch>
        </p:blipFill>
        <p:spPr>
          <a:xfrm>
            <a:off x="1451635" y="5978001"/>
            <a:ext cx="12795736" cy="1836564"/>
          </a:xfrm>
          <a:prstGeom prst="rect">
            <a:avLst/>
          </a:prstGeom>
        </p:spPr>
      </p:pic>
    </p:spTree>
    <p:extLst>
      <p:ext uri="{BB962C8B-B14F-4D97-AF65-F5344CB8AC3E}">
        <p14:creationId xmlns:p14="http://schemas.microsoft.com/office/powerpoint/2010/main" val="130789912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cálculo</a:t>
            </a:r>
            <a:endParaRPr lang="pt-BR" sz="4000" dirty="0">
              <a:solidFill>
                <a:srgbClr val="FFC000"/>
              </a:solidFill>
            </a:endParaRPr>
          </a:p>
          <a:p>
            <a:pPr algn="ctr"/>
            <a:endParaRPr lang="pt-BR" sz="2000" dirty="0" smtClean="0"/>
          </a:p>
          <a:p>
            <a:r>
              <a:rPr lang="pt-BR" sz="2000" dirty="0" smtClean="0"/>
              <a:t>Atualizações </a:t>
            </a:r>
            <a:r>
              <a:rPr lang="pt-BR" sz="2000" dirty="0"/>
              <a:t>/ </a:t>
            </a:r>
            <a:r>
              <a:rPr lang="pt-BR" sz="2000" dirty="0" smtClean="0"/>
              <a:t>Definições </a:t>
            </a:r>
            <a:r>
              <a:rPr lang="pt-BR" sz="2000" dirty="0"/>
              <a:t>de </a:t>
            </a:r>
            <a:r>
              <a:rPr lang="pt-BR" sz="2000" dirty="0" smtClean="0"/>
              <a:t>Cálculo </a:t>
            </a:r>
            <a:r>
              <a:rPr lang="pt-BR" sz="2000" dirty="0"/>
              <a:t>/ Períodos</a:t>
            </a:r>
          </a:p>
          <a:p>
            <a:r>
              <a:rPr lang="pt-BR" sz="2000" dirty="0"/>
              <a:t>Rotina: </a:t>
            </a:r>
            <a:r>
              <a:rPr lang="pt-BR" sz="2000" dirty="0" smtClean="0"/>
              <a:t>GPEA400  - Tabelas </a:t>
            </a:r>
            <a:r>
              <a:rPr lang="pt-BR" sz="2000" dirty="0"/>
              <a:t>envolvidas: RFQ, RCH, RCF, RCG</a:t>
            </a:r>
          </a:p>
          <a:p>
            <a:r>
              <a:rPr lang="pt-BR" sz="2000" dirty="0"/>
              <a:t> </a:t>
            </a:r>
          </a:p>
          <a:p>
            <a:r>
              <a:rPr lang="pt-BR" sz="2000" dirty="0" smtClean="0"/>
              <a:t>Incluir nos meses de pagamento os roteiros: </a:t>
            </a:r>
            <a:r>
              <a:rPr lang="pt-BR" sz="2000" dirty="0"/>
              <a:t>131 </a:t>
            </a:r>
            <a:r>
              <a:rPr lang="pt-BR" sz="2000" dirty="0" smtClean="0"/>
              <a:t> e 132</a:t>
            </a:r>
          </a:p>
          <a:p>
            <a:r>
              <a:rPr lang="pt-BR" sz="2000" dirty="0" smtClean="0"/>
              <a:t>Não </a:t>
            </a:r>
            <a:r>
              <a:rPr lang="pt-BR" sz="2000" dirty="0"/>
              <a:t>é necessário integrar com a folha de </a:t>
            </a:r>
            <a:r>
              <a:rPr lang="pt-BR" sz="2000" dirty="0" smtClean="0"/>
              <a:t>pagamento</a:t>
            </a:r>
          </a:p>
          <a:p>
            <a:r>
              <a:rPr lang="pt-BR" sz="2000" dirty="0" smtClean="0"/>
              <a:t>Será </a:t>
            </a:r>
            <a:r>
              <a:rPr lang="pt-BR" sz="2000" dirty="0"/>
              <a:t>realizado somente o fechamento do roteiro, como realizado nos demais roteiros (FOL, ADI </a:t>
            </a:r>
            <a:r>
              <a:rPr lang="pt-BR" sz="2000" dirty="0" smtClean="0"/>
              <a:t>etc.)</a:t>
            </a:r>
          </a:p>
          <a:p>
            <a:endParaRPr lang="pt-BR" sz="2000" dirty="0"/>
          </a:p>
          <a:p>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8" name="Imagem 7"/>
          <p:cNvPicPr>
            <a:picLocks noChangeAspect="1"/>
          </p:cNvPicPr>
          <p:nvPr/>
        </p:nvPicPr>
        <p:blipFill>
          <a:blip r:embed="rId3"/>
          <a:stretch>
            <a:fillRect/>
          </a:stretch>
        </p:blipFill>
        <p:spPr>
          <a:xfrm>
            <a:off x="6266831" y="4995214"/>
            <a:ext cx="9123590" cy="3421346"/>
          </a:xfrm>
          <a:prstGeom prst="rect">
            <a:avLst/>
          </a:prstGeom>
        </p:spPr>
      </p:pic>
      <p:pic>
        <p:nvPicPr>
          <p:cNvPr id="9" name="Imagem 8"/>
          <p:cNvPicPr>
            <a:picLocks noChangeAspect="1"/>
          </p:cNvPicPr>
          <p:nvPr/>
        </p:nvPicPr>
        <p:blipFill>
          <a:blip r:embed="rId4"/>
          <a:stretch>
            <a:fillRect/>
          </a:stretch>
        </p:blipFill>
        <p:spPr>
          <a:xfrm>
            <a:off x="1347737" y="3502640"/>
            <a:ext cx="8045646" cy="2988383"/>
          </a:xfrm>
          <a:prstGeom prst="rect">
            <a:avLst/>
          </a:prstGeom>
        </p:spPr>
      </p:pic>
    </p:spTree>
    <p:extLst>
      <p:ext uri="{BB962C8B-B14F-4D97-AF65-F5344CB8AC3E}">
        <p14:creationId xmlns:p14="http://schemas.microsoft.com/office/powerpoint/2010/main" val="517635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23256" y="185057"/>
            <a:ext cx="14282057" cy="8294914"/>
          </a:xfrm>
        </p:spPr>
        <p:txBody>
          <a:bodyPr/>
          <a:lstStyle/>
          <a:p>
            <a:pPr algn="ctr"/>
            <a:r>
              <a:rPr lang="pt-BR" sz="4000" dirty="0" smtClean="0">
                <a:solidFill>
                  <a:srgbClr val="FFC000"/>
                </a:solidFill>
              </a:rPr>
              <a:t>Cadastros envolvidos no cálculo</a:t>
            </a:r>
          </a:p>
          <a:p>
            <a:pPr algn="ctr"/>
            <a:endParaRPr lang="pt-BR" sz="4000" dirty="0" smtClean="0">
              <a:solidFill>
                <a:srgbClr val="FFC000"/>
              </a:solidFill>
            </a:endParaRPr>
          </a:p>
          <a:p>
            <a:r>
              <a:rPr lang="pt-BR" sz="2000" b="1" dirty="0" smtClean="0"/>
              <a:t>e-SOCIAL </a:t>
            </a:r>
            <a:r>
              <a:rPr lang="pt-BR" sz="2000" b="1" dirty="0"/>
              <a:t> </a:t>
            </a:r>
            <a:endParaRPr lang="pt-BR" sz="2000" dirty="0" smtClean="0"/>
          </a:p>
          <a:p>
            <a:r>
              <a:rPr lang="pt-BR" sz="2000" dirty="0" smtClean="0"/>
              <a:t>ABA </a:t>
            </a:r>
            <a:r>
              <a:rPr lang="pt-BR" sz="2000" dirty="0" err="1" smtClean="0"/>
              <a:t>eSocial</a:t>
            </a:r>
            <a:r>
              <a:rPr lang="pt-BR" sz="2000" dirty="0" smtClean="0"/>
              <a:t> &gt;  Campo </a:t>
            </a:r>
            <a:r>
              <a:rPr lang="pt-BR" sz="2000" dirty="0"/>
              <a:t>Natureza “RV_NATUREZ” </a:t>
            </a:r>
            <a:r>
              <a:rPr lang="pt-BR" sz="2000" dirty="0" smtClean="0"/>
              <a:t>-Ao preencher, serão habilitados </a:t>
            </a:r>
            <a:r>
              <a:rPr lang="pt-BR" sz="2000" dirty="0"/>
              <a:t>os demais </a:t>
            </a:r>
            <a:r>
              <a:rPr lang="pt-BR" sz="2000" dirty="0" smtClean="0"/>
              <a:t>campos de incidências.</a:t>
            </a:r>
            <a:endParaRPr lang="pt-BR" sz="2000" dirty="0"/>
          </a:p>
          <a:p>
            <a:r>
              <a:rPr lang="pt-BR" sz="2000" dirty="0" smtClean="0"/>
              <a:t> 5504 - 13º Salário Adiantamento </a:t>
            </a:r>
          </a:p>
          <a:p>
            <a:r>
              <a:rPr lang="pt-BR" sz="2000" dirty="0" smtClean="0"/>
              <a:t>5001 – 13º Salário</a:t>
            </a:r>
          </a:p>
          <a:p>
            <a:r>
              <a:rPr lang="pt-BR" sz="2000" dirty="0"/>
              <a:t> </a:t>
            </a:r>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a:p>
          <a:p>
            <a:endParaRPr lang="pt-BR" sz="2000" dirty="0" smtClean="0"/>
          </a:p>
          <a:p>
            <a:endParaRPr lang="pt-BR" sz="2000" dirty="0"/>
          </a:p>
          <a:p>
            <a:r>
              <a:rPr lang="pt-BR" sz="2000" u="sng" dirty="0" smtClean="0">
                <a:hlinkClick r:id="rId3"/>
              </a:rPr>
              <a:t>http</a:t>
            </a:r>
            <a:r>
              <a:rPr lang="pt-BR" sz="2000" u="sng" dirty="0">
                <a:hlinkClick r:id="rId3"/>
              </a:rPr>
              <a:t>://portal.esocial.gov.br/</a:t>
            </a:r>
            <a:endParaRPr lang="pt-BR" sz="2000" dirty="0"/>
          </a:p>
          <a:p>
            <a:r>
              <a:rPr lang="pt-BR" sz="2000" u="sng" dirty="0" smtClean="0">
                <a:hlinkClick r:id="rId4"/>
              </a:rPr>
              <a:t>http</a:t>
            </a:r>
            <a:r>
              <a:rPr lang="pt-BR" sz="2000" u="sng" dirty="0">
                <a:hlinkClick r:id="rId4"/>
              </a:rPr>
              <a:t>://</a:t>
            </a:r>
            <a:r>
              <a:rPr lang="pt-BR" sz="2000" u="sng" dirty="0" smtClean="0">
                <a:hlinkClick r:id="rId4"/>
              </a:rPr>
              <a:t>portal.esocial.gov.br/institucional/documentacao-tecnica</a:t>
            </a:r>
            <a:endParaRPr lang="pt-BR" sz="2000" u="sng" dirty="0" smtClean="0"/>
          </a:p>
          <a:p>
            <a:r>
              <a:rPr lang="pt-BR" sz="2000" u="sng" dirty="0">
                <a:hlinkClick r:id="rId5"/>
              </a:rPr>
              <a:t>http://tdn.totvs.com/pages/releaseview.action?pageId=403745443</a:t>
            </a:r>
            <a:endParaRPr lang="pt-BR" sz="2000" dirty="0"/>
          </a:p>
          <a:p>
            <a:endParaRPr lang="pt-BR" sz="2000" dirty="0"/>
          </a:p>
          <a:p>
            <a:endParaRPr lang="pt-BR" sz="2000" dirty="0"/>
          </a:p>
          <a:p>
            <a:r>
              <a:rPr lang="pt-BR" sz="2000" dirty="0"/>
              <a:t> </a:t>
            </a: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6"/>
          <a:stretch>
            <a:fillRect/>
          </a:stretch>
        </p:blipFill>
        <p:spPr>
          <a:xfrm>
            <a:off x="4890214" y="2628374"/>
            <a:ext cx="5087037" cy="4317973"/>
          </a:xfrm>
          <a:prstGeom prst="rect">
            <a:avLst/>
          </a:prstGeom>
        </p:spPr>
      </p:pic>
    </p:spTree>
    <p:extLst>
      <p:ext uri="{BB962C8B-B14F-4D97-AF65-F5344CB8AC3E}">
        <p14:creationId xmlns:p14="http://schemas.microsoft.com/office/powerpoint/2010/main" val="367179733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04</a:t>
            </a:r>
            <a:endParaRPr lang="pt-BR" dirty="0"/>
          </a:p>
        </p:txBody>
      </p:sp>
      <p:sp>
        <p:nvSpPr>
          <p:cNvPr id="3" name="Text Placeholder 2"/>
          <p:cNvSpPr>
            <a:spLocks noGrp="1"/>
          </p:cNvSpPr>
          <p:nvPr>
            <p:ph type="body" sz="quarter" idx="11"/>
          </p:nvPr>
        </p:nvSpPr>
        <p:spPr>
          <a:xfrm>
            <a:off x="6267690" y="4237638"/>
            <a:ext cx="6944811" cy="2843506"/>
          </a:xfrm>
        </p:spPr>
        <p:txBody>
          <a:bodyPr/>
          <a:lstStyle/>
          <a:p>
            <a:pPr lvl="0"/>
            <a:r>
              <a:rPr lang="en-US" dirty="0" err="1" smtClean="0"/>
              <a:t>Identificadores</a:t>
            </a:r>
            <a:r>
              <a:rPr lang="en-US" dirty="0" smtClean="0"/>
              <a:t> de </a:t>
            </a:r>
            <a:r>
              <a:rPr lang="en-US" dirty="0" err="1" smtClean="0"/>
              <a:t>cálculo</a:t>
            </a:r>
            <a:endParaRPr lang="pt-BR" dirty="0"/>
          </a:p>
        </p:txBody>
      </p:sp>
    </p:spTree>
    <p:extLst>
      <p:ext uri="{BB962C8B-B14F-4D97-AF65-F5344CB8AC3E}">
        <p14:creationId xmlns:p14="http://schemas.microsoft.com/office/powerpoint/2010/main" val="2784546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Identificadores de cálculo</a:t>
            </a:r>
          </a:p>
          <a:p>
            <a:pPr algn="ctr"/>
            <a:endParaRPr lang="pt-BR" sz="4000" dirty="0">
              <a:solidFill>
                <a:srgbClr val="FFC000"/>
              </a:solidFill>
            </a:endParaRPr>
          </a:p>
          <a:p>
            <a:r>
              <a:rPr lang="pt-BR" sz="2000" dirty="0"/>
              <a:t>Atualizações / Definições de Cálculo / Verbas</a:t>
            </a:r>
          </a:p>
          <a:p>
            <a:r>
              <a:rPr lang="pt-BR" sz="2000" dirty="0"/>
              <a:t>Na pasta incidências ajustar o campo </a:t>
            </a:r>
            <a:r>
              <a:rPr lang="pt-BR" sz="2000" u="sng" dirty="0"/>
              <a:t>“Ref. A 13º” = Sim</a:t>
            </a:r>
          </a:p>
          <a:p>
            <a:endParaRPr lang="pt-BR" sz="2000" dirty="0"/>
          </a:p>
          <a:p>
            <a:pPr marL="342900" indent="-342900">
              <a:buFont typeface="Wingdings" panose="05000000000000000000" pitchFamily="2" charset="2"/>
              <a:buChar char="ü"/>
            </a:pPr>
            <a:r>
              <a:rPr lang="pt-BR" sz="2000" dirty="0"/>
              <a:t>Separação dos Adicionais e das Médias da 1ª Parcela do 13º Salário Criação </a:t>
            </a:r>
            <a:r>
              <a:rPr lang="pt-BR" sz="2000" dirty="0" err="1"/>
              <a:t>IDs</a:t>
            </a:r>
            <a:r>
              <a:rPr lang="pt-BR" sz="2000" dirty="0"/>
              <a:t> de cálculo 1628 ao 1637</a:t>
            </a:r>
            <a:r>
              <a:rPr lang="pt-BR" sz="2000" u="sng" dirty="0"/>
              <a:t> </a:t>
            </a:r>
            <a:endParaRPr lang="pt-BR" sz="2000" u="sng" dirty="0" smtClean="0"/>
          </a:p>
          <a:p>
            <a:r>
              <a:rPr lang="pt-BR" sz="2000" dirty="0" smtClean="0"/>
              <a:t>e  </a:t>
            </a:r>
            <a:r>
              <a:rPr lang="pt-BR" sz="2000" dirty="0"/>
              <a:t>1639 ao </a:t>
            </a:r>
            <a:r>
              <a:rPr lang="pt-BR" sz="2000" dirty="0" smtClean="0"/>
              <a:t>1648</a:t>
            </a:r>
          </a:p>
          <a:p>
            <a:r>
              <a:rPr lang="pt-BR" sz="2000" dirty="0">
                <a:hlinkClick r:id="rId3"/>
              </a:rPr>
              <a:t>http://</a:t>
            </a:r>
            <a:r>
              <a:rPr lang="pt-BR" sz="2000" dirty="0" smtClean="0">
                <a:hlinkClick r:id="rId3"/>
              </a:rPr>
              <a:t>tdn.totvs.com/pages/releaseview.action?pageId=403745443</a:t>
            </a:r>
            <a:endParaRPr lang="pt-BR" sz="2000" dirty="0" smtClean="0"/>
          </a:p>
          <a:p>
            <a:r>
              <a:rPr lang="pt-BR" sz="2000" u="sng" dirty="0" smtClean="0">
                <a:hlinkClick r:id="rId4"/>
              </a:rPr>
              <a:t>http</a:t>
            </a:r>
            <a:r>
              <a:rPr lang="pt-BR" sz="2000" u="sng" dirty="0">
                <a:hlinkClick r:id="rId4"/>
              </a:rPr>
              <a:t>://tdn.totvs.com/pages/viewpage.action?pageId=425435514</a:t>
            </a:r>
            <a:endParaRPr lang="pt-BR" sz="2000" dirty="0"/>
          </a:p>
          <a:p>
            <a:endParaRPr lang="pt-BR" sz="2000" u="sng" dirty="0"/>
          </a:p>
          <a:p>
            <a:endParaRPr lang="pt-BR" sz="2000" u="sng" dirty="0"/>
          </a:p>
          <a:p>
            <a:r>
              <a:rPr lang="pt-BR" sz="2000" dirty="0" smtClean="0"/>
              <a:t>Id </a:t>
            </a:r>
            <a:r>
              <a:rPr lang="pt-BR" sz="2000" dirty="0"/>
              <a:t>0678 </a:t>
            </a:r>
            <a:r>
              <a:rPr lang="pt-BR" sz="2000" dirty="0" smtClean="0"/>
              <a:t>Liquido </a:t>
            </a:r>
            <a:r>
              <a:rPr lang="pt-BR" sz="2000" dirty="0"/>
              <a:t>1ª </a:t>
            </a:r>
            <a:r>
              <a:rPr lang="pt-BR" sz="2000" dirty="0" err="1"/>
              <a:t>Parc</a:t>
            </a:r>
            <a:r>
              <a:rPr lang="pt-BR" sz="2000" dirty="0"/>
              <a:t>. 13º Sal</a:t>
            </a:r>
            <a:r>
              <a:rPr lang="pt-BR" sz="2000" dirty="0" smtClean="0"/>
              <a:t>. </a:t>
            </a:r>
            <a:r>
              <a:rPr lang="pt-BR" sz="2000" dirty="0"/>
              <a:t>-  Tipo desconto                             </a:t>
            </a:r>
          </a:p>
          <a:p>
            <a:r>
              <a:rPr lang="en-US" sz="2000" dirty="0"/>
              <a:t>Id 0022 </a:t>
            </a:r>
            <a:r>
              <a:rPr lang="en-US" sz="2000" dirty="0" smtClean="0"/>
              <a:t>1ª </a:t>
            </a:r>
            <a:r>
              <a:rPr lang="en-US" sz="2000" dirty="0" err="1"/>
              <a:t>Parc</a:t>
            </a:r>
            <a:r>
              <a:rPr lang="en-US" sz="2000" dirty="0"/>
              <a:t>. 13º Sal. - </a:t>
            </a:r>
            <a:r>
              <a:rPr lang="pt-BR" sz="2000" dirty="0" smtClean="0"/>
              <a:t> </a:t>
            </a:r>
            <a:r>
              <a:rPr lang="pt-BR" sz="2000" dirty="0"/>
              <a:t>Tipo provento                                         </a:t>
            </a:r>
          </a:p>
          <a:p>
            <a:r>
              <a:rPr lang="pt-BR" sz="2000" dirty="0"/>
              <a:t>Id 0108 </a:t>
            </a:r>
            <a:r>
              <a:rPr lang="pt-BR" sz="2000" dirty="0" smtClean="0"/>
              <a:t>Base </a:t>
            </a:r>
            <a:r>
              <a:rPr lang="pt-BR" sz="2000" dirty="0"/>
              <a:t>FGTS 13º </a:t>
            </a:r>
            <a:r>
              <a:rPr lang="pt-BR" sz="2000" dirty="0" smtClean="0"/>
              <a:t>Salário </a:t>
            </a:r>
            <a:r>
              <a:rPr lang="pt-BR" sz="2000" dirty="0"/>
              <a:t>-  Tipo Base                                   </a:t>
            </a:r>
          </a:p>
          <a:p>
            <a:r>
              <a:rPr lang="pt-BR" sz="2000" dirty="0"/>
              <a:t>Id 0109 </a:t>
            </a:r>
            <a:r>
              <a:rPr lang="pt-BR" sz="2000" dirty="0" smtClean="0"/>
              <a:t>Valor </a:t>
            </a:r>
            <a:r>
              <a:rPr lang="pt-BR" sz="2000" dirty="0"/>
              <a:t>FGTS 13º </a:t>
            </a:r>
            <a:r>
              <a:rPr lang="pt-BR" sz="2000" dirty="0" smtClean="0"/>
              <a:t>Salario </a:t>
            </a:r>
            <a:r>
              <a:rPr lang="pt-BR" sz="2000" dirty="0"/>
              <a:t>- Tipo </a:t>
            </a:r>
            <a:r>
              <a:rPr lang="pt-BR" sz="2000" dirty="0" smtClean="0"/>
              <a:t>Base</a:t>
            </a:r>
          </a:p>
          <a:p>
            <a:r>
              <a:rPr lang="pt-BR" sz="2000" dirty="0"/>
              <a:t>Id 0023 </a:t>
            </a:r>
            <a:r>
              <a:rPr lang="pt-BR" sz="2000" dirty="0" smtClean="0"/>
              <a:t>Desconto </a:t>
            </a:r>
            <a:r>
              <a:rPr lang="pt-BR" sz="2000" dirty="0"/>
              <a:t>antecipado </a:t>
            </a:r>
            <a:r>
              <a:rPr lang="pt-BR" sz="2000" dirty="0" smtClean="0"/>
              <a:t>13º </a:t>
            </a:r>
            <a:r>
              <a:rPr lang="pt-BR" sz="2000" dirty="0"/>
              <a:t>Incidência correta: </a:t>
            </a:r>
            <a:r>
              <a:rPr lang="pt-BR" sz="2000" dirty="0" smtClean="0"/>
              <a:t>Não </a:t>
            </a:r>
            <a:r>
              <a:rPr lang="pt-BR" sz="2000" dirty="0"/>
              <a:t>para o campo FGTS e Sim para ref. 13º -Tipo desconto</a:t>
            </a:r>
          </a:p>
          <a:p>
            <a:r>
              <a:rPr lang="pt-BR" sz="2000" dirty="0"/>
              <a:t>Id 0025 </a:t>
            </a:r>
            <a:r>
              <a:rPr lang="pt-BR" sz="2000" dirty="0" smtClean="0"/>
              <a:t>Desconto </a:t>
            </a:r>
            <a:r>
              <a:rPr lang="pt-BR" sz="2000" dirty="0"/>
              <a:t>insuficiência de saldo </a:t>
            </a:r>
            <a:r>
              <a:rPr lang="pt-BR" sz="2000" dirty="0" smtClean="0"/>
              <a:t>13º- </a:t>
            </a:r>
            <a:r>
              <a:rPr lang="pt-BR" sz="2000" dirty="0"/>
              <a:t>Tipo desconto</a:t>
            </a:r>
          </a:p>
          <a:p>
            <a:r>
              <a:rPr lang="pt-BR" sz="2000" dirty="0"/>
              <a:t>Id 0026 </a:t>
            </a:r>
            <a:r>
              <a:rPr lang="pt-BR" sz="2000" dirty="0" smtClean="0"/>
              <a:t>Arredondamento </a:t>
            </a:r>
            <a:r>
              <a:rPr lang="pt-BR" sz="2000" dirty="0"/>
              <a:t>provento </a:t>
            </a:r>
            <a:r>
              <a:rPr lang="pt-BR" sz="2000" dirty="0" smtClean="0"/>
              <a:t>13º- </a:t>
            </a:r>
            <a:r>
              <a:rPr lang="pt-BR" sz="2000" dirty="0"/>
              <a:t>Tipo provento</a:t>
            </a:r>
          </a:p>
          <a:p>
            <a:r>
              <a:rPr lang="pt-BR" sz="2000" dirty="0"/>
              <a:t>Id 0029 </a:t>
            </a:r>
            <a:r>
              <a:rPr lang="pt-BR" sz="2000" dirty="0" smtClean="0"/>
              <a:t>Desconto </a:t>
            </a:r>
            <a:r>
              <a:rPr lang="pt-BR" sz="2000" dirty="0"/>
              <a:t>arredondamento </a:t>
            </a:r>
            <a:r>
              <a:rPr lang="pt-BR" sz="2000" dirty="0" smtClean="0"/>
              <a:t>13º </a:t>
            </a:r>
            <a:r>
              <a:rPr lang="pt-BR" sz="2000" dirty="0"/>
              <a:t>- Tipo desconto</a:t>
            </a:r>
          </a:p>
          <a:p>
            <a:r>
              <a:rPr lang="pt-BR" sz="2000" dirty="0"/>
              <a:t>Id 0030 </a:t>
            </a:r>
            <a:r>
              <a:rPr lang="pt-BR" sz="2000" dirty="0" smtClean="0"/>
              <a:t>Provento </a:t>
            </a:r>
            <a:r>
              <a:rPr lang="pt-BR" sz="2000" dirty="0"/>
              <a:t>insuficiência de saldo </a:t>
            </a:r>
            <a:r>
              <a:rPr lang="pt-BR" sz="2000" dirty="0" smtClean="0"/>
              <a:t>13º </a:t>
            </a:r>
            <a:r>
              <a:rPr lang="pt-BR" sz="2000" dirty="0"/>
              <a:t>-Tipo provento</a:t>
            </a:r>
          </a:p>
          <a:p>
            <a:r>
              <a:rPr lang="pt-BR" sz="2000" dirty="0"/>
              <a:t>Id 0268 </a:t>
            </a:r>
            <a:r>
              <a:rPr lang="pt-BR" sz="2000" dirty="0" err="1" smtClean="0"/>
              <a:t>Adiant</a:t>
            </a:r>
            <a:r>
              <a:rPr lang="pt-BR" sz="2000" dirty="0"/>
              <a:t>. 1º Parcela de 13o Salario </a:t>
            </a:r>
            <a:r>
              <a:rPr lang="pt-BR" sz="2000" dirty="0" smtClean="0"/>
              <a:t>Provisão  </a:t>
            </a:r>
            <a:r>
              <a:rPr lang="pt-BR" sz="2000" dirty="0"/>
              <a:t>- Tipo Base     </a:t>
            </a:r>
            <a:endParaRPr lang="pt-BR" sz="2000" dirty="0" smtClean="0"/>
          </a:p>
          <a:p>
            <a:r>
              <a:rPr lang="pt-BR" sz="2000" dirty="0"/>
              <a:t>Id 0123 </a:t>
            </a:r>
            <a:r>
              <a:rPr lang="pt-BR" sz="2000" dirty="0" smtClean="0"/>
              <a:t>Total </a:t>
            </a:r>
            <a:r>
              <a:rPr lang="pt-BR" sz="2000" dirty="0"/>
              <a:t>de Medias em </a:t>
            </a:r>
            <a:r>
              <a:rPr lang="pt-BR" sz="2000" dirty="0" smtClean="0"/>
              <a:t>Valor   </a:t>
            </a:r>
            <a:r>
              <a:rPr lang="pt-BR" sz="2000" dirty="0"/>
              <a:t>- Tipo Provento    </a:t>
            </a:r>
          </a:p>
          <a:p>
            <a:r>
              <a:rPr lang="pt-BR" sz="2000" dirty="0"/>
              <a:t>Id 0124 </a:t>
            </a:r>
            <a:r>
              <a:rPr lang="pt-BR" sz="2000" dirty="0" smtClean="0"/>
              <a:t>Total </a:t>
            </a:r>
            <a:r>
              <a:rPr lang="pt-BR" sz="2000" dirty="0"/>
              <a:t>de Medias em </a:t>
            </a:r>
            <a:r>
              <a:rPr lang="pt-BR" sz="2000" dirty="0" smtClean="0"/>
              <a:t>Horas  </a:t>
            </a:r>
            <a:r>
              <a:rPr lang="pt-BR" sz="2000" dirty="0"/>
              <a:t>- Tipo Provento          </a:t>
            </a:r>
          </a:p>
          <a:p>
            <a:r>
              <a:rPr lang="pt-BR" sz="2000" dirty="0"/>
              <a:t>Id 0181 </a:t>
            </a:r>
            <a:r>
              <a:rPr lang="pt-BR" sz="2000" dirty="0" err="1" smtClean="0"/>
              <a:t>Pagto</a:t>
            </a:r>
            <a:r>
              <a:rPr lang="pt-BR" sz="2000" dirty="0"/>
              <a:t>. </a:t>
            </a:r>
            <a:r>
              <a:rPr lang="pt-BR" sz="2000" dirty="0" err="1"/>
              <a:t>Peric</a:t>
            </a:r>
            <a:r>
              <a:rPr lang="pt-BR" sz="2000" dirty="0"/>
              <a:t>. Sobre Medias </a:t>
            </a:r>
            <a:r>
              <a:rPr lang="pt-BR" sz="2000" dirty="0" smtClean="0"/>
              <a:t>13º </a:t>
            </a:r>
            <a:r>
              <a:rPr lang="pt-BR" sz="2000" i="1" dirty="0"/>
              <a:t>(quando se utiliza a opção periculosidade sob verbas</a:t>
            </a:r>
            <a:r>
              <a:rPr lang="pt-BR" sz="2000" dirty="0"/>
              <a:t>)- Tipo Provento      </a:t>
            </a:r>
          </a:p>
          <a:p>
            <a:r>
              <a:rPr lang="pt-BR" sz="2000" dirty="0"/>
              <a:t>Id 0182 </a:t>
            </a:r>
            <a:r>
              <a:rPr lang="pt-BR" sz="2000" dirty="0" err="1" smtClean="0"/>
              <a:t>Pagto</a:t>
            </a:r>
            <a:r>
              <a:rPr lang="pt-BR" sz="2000" dirty="0"/>
              <a:t>. </a:t>
            </a:r>
            <a:r>
              <a:rPr lang="pt-BR" sz="2000" dirty="0" err="1"/>
              <a:t>Insal</a:t>
            </a:r>
            <a:r>
              <a:rPr lang="pt-BR" sz="2000" dirty="0"/>
              <a:t>. Sobre Medias </a:t>
            </a:r>
            <a:r>
              <a:rPr lang="pt-BR" sz="2000" dirty="0" smtClean="0"/>
              <a:t>13º </a:t>
            </a:r>
            <a:r>
              <a:rPr lang="pt-BR" sz="2000" i="1" dirty="0"/>
              <a:t>(quando se utiliza a opção insalubridade sob verbas</a:t>
            </a:r>
            <a:r>
              <a:rPr lang="pt-BR" sz="2000" dirty="0"/>
              <a:t>)- Tipo Provento.</a:t>
            </a:r>
          </a:p>
          <a:p>
            <a:r>
              <a:rPr lang="pt-BR" sz="2000" dirty="0" smtClean="0"/>
              <a:t>Id 1415 1ª </a:t>
            </a:r>
            <a:r>
              <a:rPr lang="pt-BR" sz="2000" dirty="0"/>
              <a:t>Parcela 13º antecipado mesmo mês </a:t>
            </a:r>
            <a:r>
              <a:rPr lang="pt-BR" sz="2000" dirty="0" smtClean="0"/>
              <a:t>rescisão. </a:t>
            </a:r>
            <a:r>
              <a:rPr lang="pt-BR" sz="2000" dirty="0"/>
              <a:t>- Tipo Desconto</a:t>
            </a:r>
            <a:r>
              <a:rPr lang="pt-BR" sz="2000" dirty="0" smtClean="0"/>
              <a:t>         </a:t>
            </a:r>
            <a:endParaRPr lang="pt-BR" sz="2000" dirty="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90748589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pt-BR"/>
              <a:t>HOJE VAMOS FALAR SOBRE</a:t>
            </a:r>
          </a:p>
        </p:txBody>
      </p:sp>
      <p:sp>
        <p:nvSpPr>
          <p:cNvPr id="12" name="Text Placeholder 11"/>
          <p:cNvSpPr>
            <a:spLocks noGrp="1"/>
          </p:cNvSpPr>
          <p:nvPr>
            <p:ph type="body" sz="quarter" idx="12"/>
          </p:nvPr>
        </p:nvSpPr>
        <p:spPr>
          <a:xfrm>
            <a:off x="6629400" y="141514"/>
            <a:ext cx="9141031" cy="7912722"/>
          </a:xfrm>
          <a:prstGeom prst="rect">
            <a:avLst/>
          </a:prstGeom>
        </p:spPr>
        <p:txBody>
          <a:bodyPr/>
          <a:lstStyle/>
          <a:p>
            <a:pPr marL="0" lvl="0" indent="0">
              <a:buNone/>
            </a:pPr>
            <a:endParaRPr lang="en-US" sz="2400" dirty="0" smtClean="0"/>
          </a:p>
          <a:p>
            <a:pPr marL="457200" lvl="1" indent="0">
              <a:buNone/>
            </a:pPr>
            <a:r>
              <a:rPr lang="pt-BR" dirty="0" smtClean="0"/>
              <a:t>1.Legislação</a:t>
            </a:r>
            <a:endParaRPr lang="pt-BR" dirty="0"/>
          </a:p>
          <a:p>
            <a:pPr marL="457200" lvl="1" indent="0">
              <a:buNone/>
            </a:pPr>
            <a:r>
              <a:rPr lang="pt-BR" dirty="0" smtClean="0"/>
              <a:t>2.Parâmetros</a:t>
            </a:r>
            <a:endParaRPr lang="pt-BR" dirty="0"/>
          </a:p>
          <a:p>
            <a:pPr marL="457200" lvl="1" indent="0">
              <a:buNone/>
            </a:pPr>
            <a:r>
              <a:rPr lang="pt-BR" dirty="0" smtClean="0"/>
              <a:t>3.Cadastros </a:t>
            </a:r>
            <a:r>
              <a:rPr lang="pt-BR" dirty="0"/>
              <a:t>envolvidos no cálculo</a:t>
            </a:r>
          </a:p>
          <a:p>
            <a:pPr marL="457200" lvl="1" indent="0">
              <a:buNone/>
            </a:pPr>
            <a:r>
              <a:rPr lang="pt-BR" dirty="0" smtClean="0"/>
              <a:t>4.Identificadores </a:t>
            </a:r>
            <a:r>
              <a:rPr lang="pt-BR" dirty="0"/>
              <a:t>de cálculo</a:t>
            </a:r>
          </a:p>
          <a:p>
            <a:pPr marL="457200" lvl="1" indent="0">
              <a:buNone/>
            </a:pPr>
            <a:r>
              <a:rPr lang="pt-BR" dirty="0" smtClean="0"/>
              <a:t>5.Pensão </a:t>
            </a:r>
            <a:r>
              <a:rPr lang="pt-BR" dirty="0"/>
              <a:t>Alimentícia sobre 13º</a:t>
            </a:r>
          </a:p>
          <a:p>
            <a:pPr marL="457200" lvl="1" indent="0">
              <a:buNone/>
            </a:pPr>
            <a:r>
              <a:rPr lang="pt-BR" dirty="0" smtClean="0"/>
              <a:t>6.Médias </a:t>
            </a:r>
            <a:r>
              <a:rPr lang="pt-BR" dirty="0"/>
              <a:t>13º</a:t>
            </a:r>
          </a:p>
          <a:p>
            <a:pPr marL="457200" lvl="1" indent="0">
              <a:buNone/>
            </a:pPr>
            <a:r>
              <a:rPr lang="pt-BR" dirty="0" smtClean="0"/>
              <a:t>7.Salário </a:t>
            </a:r>
            <a:r>
              <a:rPr lang="pt-BR" dirty="0"/>
              <a:t>Incorporado/ Adicionais</a:t>
            </a:r>
          </a:p>
          <a:p>
            <a:pPr marL="457200" lvl="1" indent="0">
              <a:buNone/>
            </a:pPr>
            <a:r>
              <a:rPr lang="pt-BR" dirty="0" smtClean="0"/>
              <a:t>8.Afastados</a:t>
            </a:r>
            <a:r>
              <a:rPr lang="pt-BR" dirty="0"/>
              <a:t>/ Licença Maternidade</a:t>
            </a:r>
          </a:p>
          <a:p>
            <a:pPr marL="457200" lvl="1" indent="0">
              <a:buNone/>
            </a:pPr>
            <a:r>
              <a:rPr lang="pt-BR" dirty="0" smtClean="0"/>
              <a:t>9.Cálculo </a:t>
            </a:r>
            <a:r>
              <a:rPr lang="pt-BR" dirty="0"/>
              <a:t>da 2ª Parcela e Complemento de 13º</a:t>
            </a:r>
          </a:p>
          <a:p>
            <a:pPr marL="457200" lvl="1" indent="0">
              <a:buNone/>
            </a:pPr>
            <a:r>
              <a:rPr lang="pt-BR" dirty="0" smtClean="0"/>
              <a:t>10.Encargos </a:t>
            </a:r>
            <a:r>
              <a:rPr lang="pt-BR" dirty="0"/>
              <a:t>e Guias - INSS - IR e FGTS</a:t>
            </a:r>
          </a:p>
          <a:p>
            <a:pPr marL="457200" lvl="1" indent="0">
              <a:buNone/>
            </a:pPr>
            <a:r>
              <a:rPr lang="pt-BR" dirty="0" smtClean="0"/>
              <a:t>11.Rescisão </a:t>
            </a:r>
            <a:r>
              <a:rPr lang="pt-BR" dirty="0"/>
              <a:t>após cálculo 2ª parcela</a:t>
            </a:r>
          </a:p>
          <a:p>
            <a:pPr marL="457200" lvl="1" indent="0">
              <a:buNone/>
            </a:pPr>
            <a:r>
              <a:rPr lang="pt-BR" dirty="0" smtClean="0"/>
              <a:t>12.Relatórios </a:t>
            </a:r>
            <a:r>
              <a:rPr lang="pt-BR" dirty="0"/>
              <a:t>– Recibo e folha de pagamento / Ficha financeira / Provisão</a:t>
            </a:r>
          </a:p>
          <a:p>
            <a:pPr marL="457200" lvl="1" indent="0">
              <a:buNone/>
            </a:pPr>
            <a:r>
              <a:rPr lang="pt-BR" dirty="0" smtClean="0"/>
              <a:t>13.Contabilização</a:t>
            </a:r>
            <a:endParaRPr lang="pt-BR" dirty="0"/>
          </a:p>
          <a:p>
            <a:pPr marL="457200" lvl="1" indent="0">
              <a:buNone/>
            </a:pPr>
            <a:r>
              <a:rPr lang="pt-BR" dirty="0" smtClean="0"/>
              <a:t>14. Desoneração </a:t>
            </a:r>
            <a:r>
              <a:rPr lang="pt-BR" dirty="0"/>
              <a:t>da Folha </a:t>
            </a:r>
            <a:r>
              <a:rPr lang="pt-BR" dirty="0" smtClean="0"/>
              <a:t>13º</a:t>
            </a:r>
          </a:p>
          <a:p>
            <a:pPr marL="457200" lvl="1" indent="0">
              <a:buNone/>
            </a:pPr>
            <a:r>
              <a:rPr lang="pt-BR" dirty="0" smtClean="0"/>
              <a:t>15. e-Social Folha Anual</a:t>
            </a:r>
            <a:endParaRPr lang="pt-BR" dirty="0" smtClean="0"/>
          </a:p>
          <a:p>
            <a:pPr marL="457200" lvl="1" indent="0">
              <a:buNone/>
            </a:pPr>
            <a:r>
              <a:rPr lang="pt-BR" dirty="0" smtClean="0"/>
              <a:t>16. Integração </a:t>
            </a:r>
            <a:r>
              <a:rPr lang="pt-BR" dirty="0"/>
              <a:t>SIGAGPE X </a:t>
            </a:r>
            <a:r>
              <a:rPr lang="pt-BR" dirty="0" smtClean="0"/>
              <a:t>TAF</a:t>
            </a:r>
            <a:endParaRPr lang="pt-BR" dirty="0"/>
          </a:p>
          <a:p>
            <a:pPr marL="457200" lvl="1" indent="0">
              <a:buNone/>
            </a:pPr>
            <a:r>
              <a:rPr lang="pt-BR" dirty="0" smtClean="0"/>
              <a:t>17. Fechamento S-1299</a:t>
            </a:r>
          </a:p>
          <a:p>
            <a:pPr marL="457200" lvl="1" indent="0">
              <a:buNone/>
            </a:pPr>
            <a:r>
              <a:rPr lang="pt-BR" dirty="0" smtClean="0"/>
              <a:t>18. Totalizadores</a:t>
            </a:r>
          </a:p>
          <a:p>
            <a:pPr marL="457200" lvl="1" indent="0">
              <a:buNone/>
            </a:pPr>
            <a:r>
              <a:rPr lang="pt-BR" dirty="0" smtClean="0"/>
              <a:t>19. Inconsistências</a:t>
            </a:r>
          </a:p>
          <a:p>
            <a:pPr marL="457200" lvl="1" indent="0">
              <a:buNone/>
            </a:pPr>
            <a:r>
              <a:rPr lang="pt-BR" dirty="0" smtClean="0"/>
              <a:t>20. Documentação</a:t>
            </a:r>
            <a:endParaRPr lang="pt-BR" dirty="0" smtClean="0"/>
          </a:p>
          <a:p>
            <a:pPr marL="457200" lvl="1" indent="0">
              <a:buNone/>
            </a:pPr>
            <a:endParaRPr lang="en-US" dirty="0"/>
          </a:p>
        </p:txBody>
      </p:sp>
    </p:spTree>
    <p:extLst>
      <p:ext uri="{BB962C8B-B14F-4D97-AF65-F5344CB8AC3E}">
        <p14:creationId xmlns:p14="http://schemas.microsoft.com/office/powerpoint/2010/main" val="161890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Identificadores de cálculo</a:t>
            </a:r>
          </a:p>
          <a:p>
            <a:pPr algn="ctr"/>
            <a:endParaRPr lang="pt-BR" sz="4000" dirty="0">
              <a:solidFill>
                <a:srgbClr val="FFC000"/>
              </a:solidFill>
            </a:endParaRPr>
          </a:p>
          <a:p>
            <a:r>
              <a:rPr lang="pt-BR" sz="2000" dirty="0"/>
              <a:t>Atualizações / Definições de Cálculo / Verbas</a:t>
            </a:r>
          </a:p>
          <a:p>
            <a:r>
              <a:rPr lang="pt-BR" sz="2000" dirty="0"/>
              <a:t>Na pasta incidências ajustar o campo </a:t>
            </a:r>
            <a:r>
              <a:rPr lang="pt-BR" sz="2000" u="sng" dirty="0"/>
              <a:t>“Ref. A 13º” = </a:t>
            </a:r>
            <a:r>
              <a:rPr lang="pt-BR" sz="2000" u="sng" dirty="0" smtClean="0"/>
              <a:t>Sim</a:t>
            </a:r>
          </a:p>
          <a:p>
            <a:endParaRPr lang="pt-BR" sz="2000" u="sng" dirty="0"/>
          </a:p>
          <a:p>
            <a:r>
              <a:rPr lang="pt-BR" sz="2000" dirty="0"/>
              <a:t>Id 1288 </a:t>
            </a:r>
            <a:r>
              <a:rPr lang="pt-BR" sz="2000" dirty="0" smtClean="0"/>
              <a:t>ATS 13.Salário- </a:t>
            </a:r>
            <a:r>
              <a:rPr lang="pt-BR" sz="2000" dirty="0"/>
              <a:t>Tipo Provento                                           </a:t>
            </a:r>
          </a:p>
          <a:p>
            <a:r>
              <a:rPr lang="pt-BR" sz="2000" dirty="0"/>
              <a:t>Id 1289 </a:t>
            </a:r>
            <a:r>
              <a:rPr lang="pt-BR" sz="2000" dirty="0" smtClean="0"/>
              <a:t>ATS </a:t>
            </a:r>
            <a:r>
              <a:rPr lang="pt-BR" sz="2000" dirty="0"/>
              <a:t>13.Salário sobre </a:t>
            </a:r>
            <a:r>
              <a:rPr lang="pt-BR" sz="2000" dirty="0" smtClean="0"/>
              <a:t>verbas </a:t>
            </a:r>
            <a:r>
              <a:rPr lang="pt-BR" sz="2000" dirty="0"/>
              <a:t>- Tipo Provento</a:t>
            </a:r>
          </a:p>
          <a:p>
            <a:r>
              <a:rPr lang="pt-BR" sz="2000" dirty="0"/>
              <a:t>Id 1290 </a:t>
            </a:r>
            <a:r>
              <a:rPr lang="pt-BR" sz="2000" dirty="0" smtClean="0"/>
              <a:t>Periculosidade </a:t>
            </a:r>
            <a:r>
              <a:rPr lang="pt-BR" sz="2000" dirty="0"/>
              <a:t>13.Salário”- Tipo Provento</a:t>
            </a:r>
          </a:p>
          <a:p>
            <a:r>
              <a:rPr lang="pt-BR" sz="2000" dirty="0"/>
              <a:t>Id 1291 </a:t>
            </a:r>
            <a:r>
              <a:rPr lang="pt-BR" sz="2000" dirty="0" smtClean="0"/>
              <a:t>Periculosidade </a:t>
            </a:r>
            <a:r>
              <a:rPr lang="pt-BR" sz="2000" dirty="0"/>
              <a:t>13.Salário sobre </a:t>
            </a:r>
            <a:r>
              <a:rPr lang="pt-BR" sz="2000" dirty="0" smtClean="0"/>
              <a:t>verbas- </a:t>
            </a:r>
            <a:r>
              <a:rPr lang="pt-BR" sz="2000" dirty="0"/>
              <a:t>Tipo Provento</a:t>
            </a:r>
          </a:p>
          <a:p>
            <a:r>
              <a:rPr lang="pt-BR" sz="2000" dirty="0"/>
              <a:t>Id 1292 Insalubridade 13.Salário – Tipo Provento                                   </a:t>
            </a:r>
          </a:p>
          <a:p>
            <a:r>
              <a:rPr lang="pt-BR" sz="2000" dirty="0"/>
              <a:t>Id 1293 Insalubridade 13.Salário sobre verbas  - Tipo Provento   </a:t>
            </a:r>
          </a:p>
          <a:p>
            <a:r>
              <a:rPr lang="pt-BR" sz="2000" dirty="0"/>
              <a:t>Id 1294 Adicional Cargo de Confiança 13.Salário – Tipo Provento                    </a:t>
            </a:r>
          </a:p>
          <a:p>
            <a:r>
              <a:rPr lang="pt-BR" sz="2000" dirty="0"/>
              <a:t>Id 1295 Adicional Transferência 13.Salário – Tipo </a:t>
            </a:r>
            <a:r>
              <a:rPr lang="pt-BR" sz="2000" dirty="0" smtClean="0"/>
              <a:t>Provento</a:t>
            </a:r>
          </a:p>
          <a:p>
            <a:r>
              <a:rPr lang="pt-BR" sz="2000" dirty="0"/>
              <a:t>Id 0021 Liquido Segunda Parcela 13 - Tipo Desconto.</a:t>
            </a:r>
          </a:p>
          <a:p>
            <a:r>
              <a:rPr lang="pt-BR" sz="2000" dirty="0"/>
              <a:t>Id 0024 Segunda Parcela do 13º- Tipo Provento.</a:t>
            </a:r>
          </a:p>
          <a:p>
            <a:r>
              <a:rPr lang="pt-BR" sz="2000" dirty="0"/>
              <a:t>Id 0025 13º Pago na rescisão - Tipo?</a:t>
            </a:r>
          </a:p>
          <a:p>
            <a:r>
              <a:rPr lang="pt-BR" sz="2000" dirty="0"/>
              <a:t>Id 0028 Diferença 13º Segunda Parcela - Tipo Provento                                   </a:t>
            </a:r>
          </a:p>
          <a:p>
            <a:r>
              <a:rPr lang="pt-BR" sz="2000" dirty="0"/>
              <a:t>Id 0116 Desconto 13º Rescisão - Tipo Desconto</a:t>
            </a:r>
          </a:p>
          <a:p>
            <a:r>
              <a:rPr lang="pt-BR" sz="2000" dirty="0"/>
              <a:t>Id 0183 Desc. Antecipado  13º na segunda parcela - Tipo Desconto</a:t>
            </a:r>
          </a:p>
          <a:p>
            <a:r>
              <a:rPr lang="pt-BR" sz="2000" dirty="0"/>
              <a:t>Id 0247 Desc. </a:t>
            </a:r>
            <a:r>
              <a:rPr lang="pt-BR" sz="2000" dirty="0" err="1"/>
              <a:t>Liq</a:t>
            </a:r>
            <a:r>
              <a:rPr lang="pt-BR" sz="2000" dirty="0"/>
              <a:t> 13º na Rescisão 2ª Parcela - Tipo Desconto</a:t>
            </a:r>
          </a:p>
          <a:p>
            <a:r>
              <a:rPr lang="pt-BR" sz="2000" dirty="0"/>
              <a:t>Id 0302 Base previdência Privada 13º.- Tipo Base</a:t>
            </a:r>
          </a:p>
          <a:p>
            <a:r>
              <a:rPr lang="pt-BR" sz="2000" dirty="0"/>
              <a:t>Id 0348  Dif. 13ª Negativa </a:t>
            </a:r>
            <a:r>
              <a:rPr lang="pt-BR" sz="2000" dirty="0">
                <a:solidFill>
                  <a:srgbClr val="FF0000"/>
                </a:solidFill>
              </a:rPr>
              <a:t> </a:t>
            </a:r>
            <a:r>
              <a:rPr lang="pt-BR" sz="2000" dirty="0">
                <a:solidFill>
                  <a:schemeClr val="tx1"/>
                </a:solidFill>
              </a:rPr>
              <a:t>- Tipo desconto.</a:t>
            </a:r>
            <a:endParaRPr lang="pt-BR" sz="2000" dirty="0">
              <a:solidFill>
                <a:srgbClr val="FF0000"/>
              </a:solidFill>
            </a:endParaRPr>
          </a:p>
          <a:p>
            <a:r>
              <a:rPr lang="pt-BR" sz="2000" dirty="0"/>
              <a:t>Id 0290  Sal. Contribuição 13º </a:t>
            </a:r>
            <a:r>
              <a:rPr lang="pt-BR" sz="2000" dirty="0" err="1"/>
              <a:t>Inss</a:t>
            </a:r>
            <a:r>
              <a:rPr lang="pt-BR" sz="2000" dirty="0"/>
              <a:t> Outras Empresas - Tipo Base</a:t>
            </a:r>
          </a:p>
          <a:p>
            <a:r>
              <a:rPr lang="pt-BR" sz="2000" dirty="0"/>
              <a:t>Id 0291  Desc.  </a:t>
            </a:r>
            <a:r>
              <a:rPr lang="pt-BR" sz="2000" dirty="0" err="1"/>
              <a:t>Inss</a:t>
            </a:r>
            <a:r>
              <a:rPr lang="pt-BR" sz="2000" dirty="0"/>
              <a:t> 13º Salário Outras Empresas. - Tipo desconto.</a:t>
            </a:r>
          </a:p>
          <a:p>
            <a:r>
              <a:rPr lang="pt-BR" sz="2000" dirty="0" smtClean="0"/>
              <a:t>Id 0670  </a:t>
            </a:r>
            <a:r>
              <a:rPr lang="pt-BR" sz="2000" dirty="0"/>
              <a:t>Ded. Sal. Maternidade 13º GPS- Tipo Base</a:t>
            </a:r>
          </a:p>
          <a:p>
            <a:endParaRPr lang="pt-BR" sz="2000" dirty="0"/>
          </a:p>
          <a:p>
            <a:endParaRPr lang="pt-BR" sz="2000" dirty="0"/>
          </a:p>
          <a:p>
            <a:endParaRPr lang="pt-BR" sz="2000" u="sng" dirty="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93734679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Identificadores de cálculo</a:t>
            </a:r>
          </a:p>
          <a:p>
            <a:pPr algn="ctr"/>
            <a:endParaRPr lang="pt-BR" sz="4000" dirty="0" smtClean="0">
              <a:solidFill>
                <a:srgbClr val="FFC000"/>
              </a:solidFill>
            </a:endParaRPr>
          </a:p>
          <a:p>
            <a:pPr algn="ctr"/>
            <a:endParaRPr lang="pt-BR" sz="4000" dirty="0">
              <a:solidFill>
                <a:srgbClr val="FFC000"/>
              </a:solidFill>
            </a:endParaRPr>
          </a:p>
          <a:p>
            <a:r>
              <a:rPr lang="pt-BR" sz="2000" dirty="0"/>
              <a:t>Atualizações / Definições de Cálculo / Verbas</a:t>
            </a:r>
          </a:p>
          <a:p>
            <a:r>
              <a:rPr lang="pt-BR" sz="2000" dirty="0"/>
              <a:t>Na pasta incidências ajustar o campo </a:t>
            </a:r>
            <a:r>
              <a:rPr lang="pt-BR" sz="2000" u="sng" dirty="0"/>
              <a:t>“Ref. A 13º” = Sim</a:t>
            </a:r>
          </a:p>
          <a:p>
            <a:endParaRPr lang="pt-BR" sz="2000" dirty="0"/>
          </a:p>
          <a:p>
            <a:r>
              <a:rPr lang="pt-BR" sz="2000" dirty="0" smtClean="0"/>
              <a:t>Id </a:t>
            </a:r>
            <a:r>
              <a:rPr lang="pt-BR" sz="2000" dirty="0"/>
              <a:t>0678 “Liquido 1ª </a:t>
            </a:r>
            <a:r>
              <a:rPr lang="pt-BR" sz="2000" dirty="0" err="1"/>
              <a:t>Parc</a:t>
            </a:r>
            <a:r>
              <a:rPr lang="pt-BR" sz="2000" dirty="0"/>
              <a:t>. 13º Sal.” -  Tipo desconto                             </a:t>
            </a:r>
          </a:p>
          <a:p>
            <a:r>
              <a:rPr lang="en-US" sz="2000" dirty="0"/>
              <a:t>Id 0022 “1ª </a:t>
            </a:r>
            <a:r>
              <a:rPr lang="en-US" sz="2000" dirty="0" err="1"/>
              <a:t>Parc</a:t>
            </a:r>
            <a:r>
              <a:rPr lang="en-US" sz="2000" dirty="0"/>
              <a:t>. 13º Sal. -  </a:t>
            </a:r>
            <a:r>
              <a:rPr lang="pt-BR" sz="2000" dirty="0"/>
              <a:t>“ Tipo provento                                         </a:t>
            </a:r>
          </a:p>
          <a:p>
            <a:r>
              <a:rPr lang="pt-BR" sz="2000" dirty="0"/>
              <a:t>Id 0108 “Base FGTS 13º Salário” -  Tipo Base                                   </a:t>
            </a:r>
          </a:p>
          <a:p>
            <a:r>
              <a:rPr lang="pt-BR" sz="2000" dirty="0"/>
              <a:t>Id 0109 “Valor FGTS 13º Salario” - Tipo </a:t>
            </a:r>
            <a:r>
              <a:rPr lang="pt-BR" sz="2000" dirty="0" smtClean="0"/>
              <a:t>Base</a:t>
            </a:r>
          </a:p>
          <a:p>
            <a:r>
              <a:rPr lang="pt-BR" sz="2000" dirty="0"/>
              <a:t>Id 0023  “Desconto antecipado 13º” Incidência correta: não para o campo FGTS e Sim para ref. 13º -Tipo desconto</a:t>
            </a:r>
          </a:p>
          <a:p>
            <a:r>
              <a:rPr lang="pt-BR" sz="2000" dirty="0"/>
              <a:t>Id 0025 “Desconto insuficiência de saldo 13º”- Tipo desconto</a:t>
            </a:r>
          </a:p>
          <a:p>
            <a:r>
              <a:rPr lang="pt-BR" sz="2000" dirty="0"/>
              <a:t>Id 0026 “Arredondamento provento 13º”- Tipo provento</a:t>
            </a:r>
          </a:p>
          <a:p>
            <a:r>
              <a:rPr lang="pt-BR" sz="2000" dirty="0"/>
              <a:t>Id 0029 “Desconto arredondamento 13º” - Tipo desconto</a:t>
            </a:r>
          </a:p>
          <a:p>
            <a:r>
              <a:rPr lang="pt-BR" sz="2000" dirty="0"/>
              <a:t>Id 0030 “Provento insuficiência de saldo 13º” -Tipo provento</a:t>
            </a:r>
          </a:p>
          <a:p>
            <a:r>
              <a:rPr lang="pt-BR" sz="2000" dirty="0"/>
              <a:t>Id 0268 “</a:t>
            </a:r>
            <a:r>
              <a:rPr lang="pt-BR" sz="2000" dirty="0" err="1"/>
              <a:t>Adiant</a:t>
            </a:r>
            <a:r>
              <a:rPr lang="pt-BR" sz="2000" dirty="0"/>
              <a:t>. 1º Parcela de 13o Salario Provisão”  - Tipo Base     </a:t>
            </a:r>
            <a:endParaRPr lang="pt-BR" sz="2000" dirty="0" smtClean="0"/>
          </a:p>
          <a:p>
            <a:r>
              <a:rPr lang="pt-BR" sz="2000" dirty="0"/>
              <a:t>Id 0123 “Total de Medias em Valor”   - Tipo Provento    </a:t>
            </a:r>
          </a:p>
          <a:p>
            <a:r>
              <a:rPr lang="pt-BR" sz="2000" dirty="0"/>
              <a:t>Id 0124 “Total de Medias em Horas”  - Tipo Provento          </a:t>
            </a:r>
          </a:p>
          <a:p>
            <a:r>
              <a:rPr lang="pt-BR" sz="2000" dirty="0"/>
              <a:t>Id 0181 “</a:t>
            </a:r>
            <a:r>
              <a:rPr lang="pt-BR" sz="2000" dirty="0" err="1"/>
              <a:t>Pagto</a:t>
            </a:r>
            <a:r>
              <a:rPr lang="pt-BR" sz="2000" dirty="0"/>
              <a:t>. </a:t>
            </a:r>
            <a:r>
              <a:rPr lang="pt-BR" sz="2000" dirty="0" err="1"/>
              <a:t>Peric</a:t>
            </a:r>
            <a:r>
              <a:rPr lang="pt-BR" sz="2000" dirty="0"/>
              <a:t>. Sobre Medias 13º” </a:t>
            </a:r>
            <a:r>
              <a:rPr lang="pt-BR" sz="2000" i="1" dirty="0"/>
              <a:t>(quando se utiliza a opção periculosidade sob verbas</a:t>
            </a:r>
            <a:r>
              <a:rPr lang="pt-BR" sz="2000" dirty="0"/>
              <a:t>)- Tipo Provento      </a:t>
            </a:r>
          </a:p>
          <a:p>
            <a:r>
              <a:rPr lang="pt-BR" sz="2000" dirty="0"/>
              <a:t>Id 0182 “</a:t>
            </a:r>
            <a:r>
              <a:rPr lang="pt-BR" sz="2000" dirty="0" err="1"/>
              <a:t>Pagto</a:t>
            </a:r>
            <a:r>
              <a:rPr lang="pt-BR" sz="2000" dirty="0"/>
              <a:t>. </a:t>
            </a:r>
            <a:r>
              <a:rPr lang="pt-BR" sz="2000" dirty="0" err="1"/>
              <a:t>Insal</a:t>
            </a:r>
            <a:r>
              <a:rPr lang="pt-BR" sz="2000" dirty="0"/>
              <a:t>. Sobre Medias 13º” </a:t>
            </a:r>
            <a:r>
              <a:rPr lang="pt-BR" sz="2000" i="1" dirty="0"/>
              <a:t>(quando se utiliza a opção insalubridade sob verbas</a:t>
            </a:r>
            <a:r>
              <a:rPr lang="pt-BR" sz="2000" dirty="0"/>
              <a:t>)- Tipo Provento.</a:t>
            </a:r>
          </a:p>
          <a:p>
            <a:r>
              <a:rPr lang="pt-BR" sz="2000" dirty="0"/>
              <a:t>Id.1415 “1ª Parcela 13º antecipado mesmo mês rescisão”. - Tipo Desconto</a:t>
            </a:r>
            <a:r>
              <a:rPr lang="pt-BR" sz="2000" dirty="0" smtClean="0"/>
              <a:t>         </a:t>
            </a:r>
            <a:endParaRPr lang="pt-BR" sz="2000" dirty="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00550944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05</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Pensão Alimentícia  sobre 13º </a:t>
            </a:r>
            <a:endParaRPr lang="pt-BR" dirty="0"/>
          </a:p>
        </p:txBody>
      </p:sp>
    </p:spTree>
    <p:extLst>
      <p:ext uri="{BB962C8B-B14F-4D97-AF65-F5344CB8AC3E}">
        <p14:creationId xmlns:p14="http://schemas.microsoft.com/office/powerpoint/2010/main" val="78808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Pensão Alimentícia sobre  13º </a:t>
            </a:r>
          </a:p>
          <a:p>
            <a:pPr algn="ctr"/>
            <a:endParaRPr lang="pt-BR" sz="4000" dirty="0" smtClean="0">
              <a:solidFill>
                <a:srgbClr val="FFC000"/>
              </a:solidFill>
            </a:endParaRPr>
          </a:p>
          <a:p>
            <a:pPr algn="ctr"/>
            <a:endParaRPr lang="pt-BR" sz="4000" dirty="0">
              <a:solidFill>
                <a:srgbClr val="FFC000"/>
              </a:solidFill>
            </a:endParaRPr>
          </a:p>
          <a:p>
            <a:r>
              <a:rPr lang="pt-BR" sz="2000" dirty="0" smtClean="0"/>
              <a:t>Atualizações &gt;Funcionários&gt;Beneficiários</a:t>
            </a:r>
          </a:p>
          <a:p>
            <a:r>
              <a:rPr lang="pt-BR" sz="2000" dirty="0" smtClean="0"/>
              <a:t>Para apuração da pensão sobre o 13º ajustar os campos referentes às verbas de 13º </a:t>
            </a:r>
          </a:p>
          <a:p>
            <a:r>
              <a:rPr lang="pt-BR" sz="2000" dirty="0" smtClean="0"/>
              <a:t>(RQ_VERB131  e RQ_VERB132)</a:t>
            </a:r>
          </a:p>
          <a:p>
            <a:r>
              <a:rPr lang="pt-BR" sz="2000" dirty="0" smtClean="0"/>
              <a:t> OBS. Sem ID. DE CÁLCULO e  Ref. a 13º =  SIM</a:t>
            </a:r>
          </a:p>
          <a:p>
            <a:endParaRPr lang="pt-BR" sz="2000" dirty="0" smtClean="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2585711" y="4040771"/>
            <a:ext cx="10591669" cy="3643535"/>
          </a:xfrm>
          <a:prstGeom prst="rect">
            <a:avLst/>
          </a:prstGeom>
        </p:spPr>
      </p:pic>
    </p:spTree>
    <p:extLst>
      <p:ext uri="{BB962C8B-B14F-4D97-AF65-F5344CB8AC3E}">
        <p14:creationId xmlns:p14="http://schemas.microsoft.com/office/powerpoint/2010/main" val="37029940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13º </a:t>
            </a:r>
          </a:p>
          <a:p>
            <a:pPr algn="ctr"/>
            <a:endParaRPr lang="pt-BR" sz="4000" dirty="0" smtClean="0">
              <a:solidFill>
                <a:srgbClr val="FFC000"/>
              </a:solidFill>
            </a:endParaRPr>
          </a:p>
          <a:p>
            <a:r>
              <a:rPr lang="pt-BR" sz="2000" dirty="0" smtClean="0"/>
              <a:t>Verbas </a:t>
            </a:r>
            <a:r>
              <a:rPr lang="pt-BR" sz="2000" dirty="0"/>
              <a:t>que </a:t>
            </a:r>
            <a:r>
              <a:rPr lang="pt-BR" sz="2000" dirty="0" smtClean="0"/>
              <a:t>compõem a </a:t>
            </a:r>
            <a:r>
              <a:rPr lang="pt-BR" sz="2000" dirty="0"/>
              <a:t>base de cálculo para a </a:t>
            </a:r>
            <a:r>
              <a:rPr lang="pt-BR" sz="2000" dirty="0" smtClean="0"/>
              <a:t>pensão devem ter o campo SIM para Pensão.</a:t>
            </a:r>
          </a:p>
          <a:p>
            <a:r>
              <a:rPr lang="pt-BR" sz="2000" dirty="0" smtClean="0"/>
              <a:t>Campo </a:t>
            </a:r>
            <a:r>
              <a:rPr lang="pt-BR" sz="2000" dirty="0"/>
              <a:t>“Ref. a 13º” deve estar com “</a:t>
            </a:r>
            <a:r>
              <a:rPr lang="pt-BR" sz="2000" dirty="0" smtClean="0"/>
              <a:t>SIM” .</a:t>
            </a:r>
          </a:p>
          <a:p>
            <a:r>
              <a:rPr lang="pt-BR" sz="2000" dirty="0" smtClean="0"/>
              <a:t>As verbas: Pensão </a:t>
            </a:r>
            <a:r>
              <a:rPr lang="pt-BR" sz="2000" dirty="0"/>
              <a:t>e </a:t>
            </a:r>
            <a:r>
              <a:rPr lang="pt-BR" sz="2000" dirty="0" smtClean="0"/>
              <a:t>Líquido  </a:t>
            </a:r>
            <a:r>
              <a:rPr lang="pt-BR" sz="2000" dirty="0"/>
              <a:t>2ª parcela devem estar com </a:t>
            </a:r>
            <a:r>
              <a:rPr lang="pt-BR" sz="2000" dirty="0" smtClean="0"/>
              <a:t>NÃO </a:t>
            </a:r>
            <a:r>
              <a:rPr lang="pt-BR" sz="2000" dirty="0"/>
              <a:t>para pensão.</a:t>
            </a:r>
          </a:p>
          <a:p>
            <a:endParaRPr lang="pt-BR" sz="2000" dirty="0" smtClean="0"/>
          </a:p>
          <a:p>
            <a:endParaRPr lang="pt-BR" sz="2000" dirty="0" smtClean="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7" name="Imagem 6"/>
          <p:cNvPicPr>
            <a:picLocks noChangeAspect="1"/>
          </p:cNvPicPr>
          <p:nvPr/>
        </p:nvPicPr>
        <p:blipFill>
          <a:blip r:embed="rId3"/>
          <a:stretch>
            <a:fillRect/>
          </a:stretch>
        </p:blipFill>
        <p:spPr>
          <a:xfrm>
            <a:off x="5330722" y="2961588"/>
            <a:ext cx="5570826" cy="5773709"/>
          </a:xfrm>
          <a:prstGeom prst="rect">
            <a:avLst/>
          </a:prstGeom>
        </p:spPr>
      </p:pic>
    </p:spTree>
    <p:extLst>
      <p:ext uri="{BB962C8B-B14F-4D97-AF65-F5344CB8AC3E}">
        <p14:creationId xmlns:p14="http://schemas.microsoft.com/office/powerpoint/2010/main" val="378775996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06</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Médias 13º </a:t>
            </a:r>
            <a:endParaRPr lang="pt-BR" dirty="0"/>
          </a:p>
        </p:txBody>
      </p:sp>
    </p:spTree>
    <p:extLst>
      <p:ext uri="{BB962C8B-B14F-4D97-AF65-F5344CB8AC3E}">
        <p14:creationId xmlns:p14="http://schemas.microsoft.com/office/powerpoint/2010/main" val="105573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de 13º </a:t>
            </a:r>
          </a:p>
          <a:p>
            <a:endParaRPr lang="pt-BR" sz="2000" dirty="0" smtClean="0"/>
          </a:p>
          <a:p>
            <a:endParaRPr lang="pt-BR" sz="2000" dirty="0" smtClean="0"/>
          </a:p>
          <a:p>
            <a:r>
              <a:rPr lang="pt-BR" sz="2000" dirty="0">
                <a:solidFill>
                  <a:srgbClr val="4A5C61"/>
                </a:solidFill>
              </a:rPr>
              <a:t>As médias serão calculadas conforme os parâmetros do cálculo:</a:t>
            </a:r>
          </a:p>
          <a:p>
            <a:r>
              <a:rPr lang="pt-BR" sz="2000" dirty="0">
                <a:solidFill>
                  <a:srgbClr val="4A5C61"/>
                </a:solidFill>
              </a:rPr>
              <a:t>			Data de Referência = 31/12/2018</a:t>
            </a:r>
          </a:p>
          <a:p>
            <a:r>
              <a:rPr lang="pt-BR" sz="2000" dirty="0">
                <a:solidFill>
                  <a:srgbClr val="4A5C61"/>
                </a:solidFill>
              </a:rPr>
              <a:t>			Referência para Média = 31/12/2018</a:t>
            </a:r>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5428959" y="3088388"/>
            <a:ext cx="5543550" cy="4867275"/>
          </a:xfrm>
          <a:prstGeom prst="rect">
            <a:avLst/>
          </a:prstGeom>
        </p:spPr>
      </p:pic>
    </p:spTree>
    <p:extLst>
      <p:ext uri="{BB962C8B-B14F-4D97-AF65-F5344CB8AC3E}">
        <p14:creationId xmlns:p14="http://schemas.microsoft.com/office/powerpoint/2010/main" val="45132604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de 13º </a:t>
            </a:r>
          </a:p>
          <a:p>
            <a:endParaRPr lang="pt-BR" sz="2000" dirty="0" smtClean="0"/>
          </a:p>
          <a:p>
            <a:endParaRPr lang="pt-BR" sz="2000" dirty="0" smtClean="0"/>
          </a:p>
          <a:p>
            <a:pPr algn="ctr"/>
            <a:endParaRPr lang="pt-BR" sz="4000" dirty="0" smtClean="0"/>
          </a:p>
          <a:p>
            <a:r>
              <a:rPr lang="pt-BR" sz="2000" dirty="0"/>
              <a:t>Como é feito o </a:t>
            </a:r>
            <a:r>
              <a:rPr lang="pt-BR" sz="2000" dirty="0" smtClean="0"/>
              <a:t>cálculo?</a:t>
            </a:r>
          </a:p>
          <a:p>
            <a:r>
              <a:rPr lang="pt-BR" sz="2000" dirty="0" smtClean="0"/>
              <a:t>Sistema realiza uma consulta dos Acumulados (SRD)</a:t>
            </a:r>
          </a:p>
          <a:p>
            <a:endParaRPr lang="pt-BR" sz="2000" dirty="0" smtClean="0"/>
          </a:p>
          <a:p>
            <a:r>
              <a:rPr lang="pt-BR" sz="2000" dirty="0" smtClean="0"/>
              <a:t>Se a verba possui SIM para incidência de  </a:t>
            </a:r>
            <a:r>
              <a:rPr lang="pt-BR" sz="2000" dirty="0"/>
              <a:t>Média 13º </a:t>
            </a:r>
            <a:r>
              <a:rPr lang="pt-BR" sz="2000" dirty="0" smtClean="0"/>
              <a:t>salário então é selecionada. </a:t>
            </a:r>
          </a:p>
          <a:p>
            <a:endParaRPr lang="pt-BR" sz="2000" dirty="0" smtClean="0"/>
          </a:p>
          <a:p>
            <a:r>
              <a:rPr lang="pt-BR" sz="2000" dirty="0" smtClean="0"/>
              <a:t>Cada </a:t>
            </a:r>
            <a:r>
              <a:rPr lang="pt-BR" sz="2000" dirty="0"/>
              <a:t>verba selecionada é analisada, valorizada e acumulada conforme os seguintes critérios: </a:t>
            </a:r>
            <a:endParaRPr lang="pt-BR" sz="2000" dirty="0" smtClean="0"/>
          </a:p>
          <a:p>
            <a:endParaRPr lang="pt-BR" sz="2000" dirty="0"/>
          </a:p>
          <a:p>
            <a:pPr lvl="0"/>
            <a:r>
              <a:rPr lang="pt-BR" sz="2000" dirty="0"/>
              <a:t>Se a verba não possuir quantidade de horas ou dias, seu valor será conservado; </a:t>
            </a:r>
            <a:endParaRPr lang="pt-BR" sz="2000" dirty="0" smtClean="0"/>
          </a:p>
          <a:p>
            <a:pPr lvl="0"/>
            <a:endParaRPr lang="pt-BR" sz="2000" dirty="0"/>
          </a:p>
          <a:p>
            <a:pPr lvl="0"/>
            <a:r>
              <a:rPr lang="pt-BR" sz="2000" dirty="0"/>
              <a:t>Se o campo "Tipo" da verba for igual a "D" (dias), a quantidade será multiplicada pelo Salário-Base-Dia, resultando no Valor Atual da mesma; </a:t>
            </a:r>
          </a:p>
          <a:p>
            <a:pPr algn="ctr"/>
            <a:endParaRPr lang="pt-BR" sz="4000" dirty="0" smtClean="0"/>
          </a:p>
          <a:p>
            <a:pPr lvl="0"/>
            <a:r>
              <a:rPr lang="pt-BR" sz="2000" dirty="0"/>
              <a:t>Se a verba possuir quantidade e o campo "Tipo" não for igual a "D" (dias), a quantidade será multiplicada pelo Salário-Base-Hora, resultado no Valor Atual da mesma; </a:t>
            </a:r>
            <a:endParaRPr lang="pt-BR" sz="2000" dirty="0" smtClean="0"/>
          </a:p>
          <a:p>
            <a:pPr lvl="0"/>
            <a:endParaRPr lang="pt-BR" sz="2000" dirty="0"/>
          </a:p>
          <a:p>
            <a:pPr lvl="0"/>
            <a:r>
              <a:rPr lang="pt-BR" sz="2000" dirty="0"/>
              <a:t>O total acumulado de cada verba será dividido pelo número de meses trabalhados no ano, encontrando-se a Média no Ano</a:t>
            </a:r>
            <a:r>
              <a:rPr lang="pt-BR" sz="2000" dirty="0" smtClean="0"/>
              <a:t>.</a:t>
            </a:r>
            <a:endParaRPr lang="pt-BR" sz="2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05617394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795647"/>
            <a:ext cx="13786072" cy="8101232"/>
          </a:xfrm>
        </p:spPr>
        <p:txBody>
          <a:bodyPr/>
          <a:lstStyle/>
          <a:p>
            <a:pPr algn="ctr"/>
            <a:endParaRPr lang="pt-BR" sz="4000" dirty="0" smtClean="0">
              <a:solidFill>
                <a:srgbClr val="FFC000"/>
              </a:solidFill>
            </a:endParaRPr>
          </a:p>
          <a:p>
            <a:pPr algn="ctr"/>
            <a:r>
              <a:rPr lang="pt-BR" sz="4000" dirty="0" smtClean="0">
                <a:solidFill>
                  <a:srgbClr val="FFC000"/>
                </a:solidFill>
              </a:rPr>
              <a:t>Médias de 13º </a:t>
            </a:r>
          </a:p>
          <a:p>
            <a:endParaRPr lang="pt-BR" sz="2000" dirty="0" smtClean="0"/>
          </a:p>
          <a:p>
            <a:endParaRPr lang="pt-BR" sz="2000" dirty="0" smtClean="0"/>
          </a:p>
          <a:p>
            <a:endParaRPr lang="pt-BR" sz="2000" dirty="0" smtClean="0"/>
          </a:p>
          <a:p>
            <a:endParaRPr lang="pt-BR" sz="2000" dirty="0"/>
          </a:p>
          <a:p>
            <a:r>
              <a:rPr lang="pt-BR" sz="2000" dirty="0" smtClean="0">
                <a:solidFill>
                  <a:srgbClr val="272054"/>
                </a:solidFill>
              </a:rPr>
              <a:t>	Faltas - </a:t>
            </a:r>
            <a:r>
              <a:rPr lang="pt-BR" sz="2000" dirty="0" smtClean="0"/>
              <a:t>Serão  </a:t>
            </a:r>
            <a:r>
              <a:rPr lang="pt-BR" sz="2000" dirty="0"/>
              <a:t>abatidas do valor de 13º salário se estiver com SIM para </a:t>
            </a:r>
            <a:r>
              <a:rPr lang="pt-BR" sz="2000" dirty="0" smtClean="0"/>
              <a:t>Médias </a:t>
            </a:r>
            <a:r>
              <a:rPr lang="pt-BR" sz="2000" dirty="0"/>
              <a:t>de </a:t>
            </a:r>
            <a:r>
              <a:rPr lang="pt-BR" sz="2000" dirty="0" smtClean="0"/>
              <a:t>13º</a:t>
            </a:r>
            <a:endParaRPr lang="pt-BR" sz="2000" dirty="0"/>
          </a:p>
          <a:p>
            <a:endParaRPr lang="pt-BR" sz="2000" dirty="0">
              <a:solidFill>
                <a:srgbClr val="4A5C61"/>
              </a:solidFill>
            </a:endParaRPr>
          </a:p>
          <a:p>
            <a:endParaRPr lang="pt-BR" sz="2000" dirty="0" smtClean="0"/>
          </a:p>
          <a:p>
            <a:pPr algn="ctr"/>
            <a:r>
              <a:rPr lang="pt-BR" sz="2000" dirty="0" smtClean="0"/>
              <a:t>Falta  - Id 0054</a:t>
            </a:r>
          </a:p>
          <a:p>
            <a:pPr algn="ctr"/>
            <a:r>
              <a:rPr lang="pt-BR" sz="2000" dirty="0" smtClean="0"/>
              <a:t>Faltas Mês Anterior – Id 0203 </a:t>
            </a:r>
          </a:p>
          <a:p>
            <a:pPr algn="ctr"/>
            <a:r>
              <a:rPr lang="pt-BR" sz="2000" dirty="0"/>
              <a:t>Faltas (II) </a:t>
            </a:r>
            <a:r>
              <a:rPr lang="pt-BR" sz="2000" dirty="0" smtClean="0"/>
              <a:t> - Id. 0242 </a:t>
            </a:r>
          </a:p>
          <a:p>
            <a:endParaRPr lang="pt-BR" sz="2000" dirty="0"/>
          </a:p>
          <a:p>
            <a:endParaRPr lang="pt-BR" sz="2000" dirty="0" smtClean="0"/>
          </a:p>
          <a:p>
            <a:endParaRPr lang="pt-BR" sz="2000" dirty="0"/>
          </a:p>
          <a:p>
            <a:endParaRPr lang="pt-BR" sz="2000" dirty="0" smtClean="0"/>
          </a:p>
          <a:p>
            <a:r>
              <a:rPr lang="pt-BR" sz="2000" dirty="0" smtClean="0"/>
              <a:t>	Devem constar nos lançamentos Acumulados (em DIAS)  e ser igual </a:t>
            </a:r>
            <a:r>
              <a:rPr lang="pt-BR" sz="2000" dirty="0"/>
              <a:t>ou superior à </a:t>
            </a:r>
            <a:r>
              <a:rPr lang="pt-BR" sz="2000" dirty="0" smtClean="0"/>
              <a:t>15 dias. </a:t>
            </a:r>
            <a:endParaRPr lang="pt-BR" sz="2000" dirty="0"/>
          </a:p>
          <a:p>
            <a:pPr algn="ctr"/>
            <a:endParaRPr lang="pt-BR" sz="2000" dirty="0"/>
          </a:p>
          <a:p>
            <a:endParaRPr lang="pt-BR" sz="2000" dirty="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45382172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de 13º </a:t>
            </a:r>
          </a:p>
          <a:p>
            <a:endParaRPr lang="pt-BR" sz="2000" dirty="0"/>
          </a:p>
          <a:p>
            <a:endParaRPr lang="pt-BR" sz="2000" dirty="0" smtClean="0">
              <a:solidFill>
                <a:srgbClr val="4A5C61"/>
              </a:solidFill>
            </a:endParaRPr>
          </a:p>
          <a:p>
            <a:endParaRPr lang="pt-BR" sz="2000" dirty="0">
              <a:solidFill>
                <a:srgbClr val="4A5C61"/>
              </a:solidFill>
            </a:endParaRPr>
          </a:p>
          <a:p>
            <a:r>
              <a:rPr lang="pt-BR" sz="2000" dirty="0">
                <a:solidFill>
                  <a:srgbClr val="272054"/>
                </a:solidFill>
              </a:rPr>
              <a:t>As médias serão geradas nos  ids. de cálculo</a:t>
            </a:r>
            <a:r>
              <a:rPr lang="pt-BR" sz="2000" dirty="0">
                <a:solidFill>
                  <a:srgbClr val="4A5C61"/>
                </a:solidFill>
              </a:rPr>
              <a:t>:</a:t>
            </a:r>
          </a:p>
          <a:p>
            <a:endParaRPr lang="pt-BR" sz="2000" dirty="0">
              <a:solidFill>
                <a:srgbClr val="4A5C61"/>
              </a:solidFill>
            </a:endParaRPr>
          </a:p>
          <a:p>
            <a:r>
              <a:rPr lang="pt-BR" sz="2000" dirty="0"/>
              <a:t>Id 0123 “Total de Medias em Valor” - Tipo Provento</a:t>
            </a:r>
          </a:p>
          <a:p>
            <a:r>
              <a:rPr lang="pt-BR" sz="2000" dirty="0"/>
              <a:t> </a:t>
            </a:r>
          </a:p>
          <a:p>
            <a:r>
              <a:rPr lang="pt-BR" sz="2000" dirty="0"/>
              <a:t>Id 0124 “Total de Medias em Horas” - Tipo Provento </a:t>
            </a:r>
          </a:p>
          <a:p>
            <a:endParaRPr lang="pt-BR" sz="2000" dirty="0" smtClean="0"/>
          </a:p>
          <a:p>
            <a:endParaRPr lang="pt-BR" sz="2000" dirty="0"/>
          </a:p>
          <a:p>
            <a:endParaRPr lang="pt-BR" sz="2000" dirty="0"/>
          </a:p>
          <a:p>
            <a:endParaRPr lang="pt-BR" sz="2000" dirty="0" smtClean="0"/>
          </a:p>
          <a:p>
            <a:endParaRPr lang="pt-BR" sz="2000" dirty="0"/>
          </a:p>
          <a:p>
            <a:endParaRPr lang="pt-BR" sz="2000" dirty="0" smtClean="0"/>
          </a:p>
          <a:p>
            <a:endParaRPr lang="pt-BR" sz="2000" dirty="0"/>
          </a:p>
          <a:p>
            <a:pPr algn="ctr"/>
            <a:endParaRPr lang="pt-BR" sz="4000" dirty="0" smtClean="0">
              <a:solidFill>
                <a:srgbClr val="FFC000"/>
              </a:solidFill>
            </a:endParaRPr>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3469149" y="4096574"/>
            <a:ext cx="7017514" cy="3850451"/>
          </a:xfrm>
          <a:prstGeom prst="rect">
            <a:avLst/>
          </a:prstGeom>
        </p:spPr>
      </p:pic>
    </p:spTree>
    <p:extLst>
      <p:ext uri="{BB962C8B-B14F-4D97-AF65-F5344CB8AC3E}">
        <p14:creationId xmlns:p14="http://schemas.microsoft.com/office/powerpoint/2010/main" val="86589984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01</a:t>
            </a:r>
          </a:p>
        </p:txBody>
      </p:sp>
      <p:sp>
        <p:nvSpPr>
          <p:cNvPr id="3" name="Text Placeholder 2"/>
          <p:cNvSpPr>
            <a:spLocks noGrp="1"/>
          </p:cNvSpPr>
          <p:nvPr>
            <p:ph type="body" sz="quarter" idx="11"/>
          </p:nvPr>
        </p:nvSpPr>
        <p:spPr/>
        <p:txBody>
          <a:bodyPr/>
          <a:lstStyle/>
          <a:p>
            <a:pPr lvl="0"/>
            <a:r>
              <a:rPr lang="en-US" dirty="0" err="1" smtClean="0"/>
              <a:t>Legislação</a:t>
            </a:r>
            <a:r>
              <a:rPr lang="en-US" dirty="0" smtClean="0"/>
              <a:t> 13º</a:t>
            </a:r>
            <a:endParaRPr lang="pt-BR" dirty="0"/>
          </a:p>
        </p:txBody>
      </p:sp>
    </p:spTree>
    <p:extLst>
      <p:ext uri="{BB962C8B-B14F-4D97-AF65-F5344CB8AC3E}">
        <p14:creationId xmlns:p14="http://schemas.microsoft.com/office/powerpoint/2010/main" val="81654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de 13º </a:t>
            </a:r>
          </a:p>
          <a:p>
            <a:endParaRPr lang="pt-BR" sz="2000" dirty="0"/>
          </a:p>
          <a:p>
            <a:endParaRPr lang="pt-BR" sz="2000" dirty="0" smtClean="0">
              <a:solidFill>
                <a:srgbClr val="4A5C61"/>
              </a:solidFill>
            </a:endParaRPr>
          </a:p>
          <a:p>
            <a:endParaRPr lang="pt-BR" sz="2000" dirty="0">
              <a:solidFill>
                <a:srgbClr val="4A5C61"/>
              </a:solidFill>
            </a:endParaRPr>
          </a:p>
          <a:p>
            <a:r>
              <a:rPr lang="pt-BR" sz="2000" dirty="0" smtClean="0"/>
              <a:t>Como conferir?</a:t>
            </a:r>
          </a:p>
          <a:p>
            <a:endParaRPr lang="pt-BR" sz="2000" dirty="0" smtClean="0"/>
          </a:p>
          <a:p>
            <a:r>
              <a:rPr lang="pt-BR" sz="2000" dirty="0" smtClean="0"/>
              <a:t>Relatórios&gt;Lançamentos&gt;Demonstrativo de Médias</a:t>
            </a:r>
          </a:p>
          <a:p>
            <a:endParaRPr lang="pt-BR" sz="2000" dirty="0"/>
          </a:p>
          <a:p>
            <a:endParaRPr lang="pt-BR" sz="2000" dirty="0" smtClean="0"/>
          </a:p>
          <a:p>
            <a:endParaRPr lang="pt-BR" sz="2000" dirty="0"/>
          </a:p>
          <a:p>
            <a:endParaRPr lang="pt-BR" sz="2000" dirty="0"/>
          </a:p>
          <a:p>
            <a:endParaRPr lang="pt-BR" sz="2000" dirty="0" smtClean="0"/>
          </a:p>
          <a:p>
            <a:endParaRPr lang="pt-BR" sz="2000" dirty="0"/>
          </a:p>
          <a:p>
            <a:endParaRPr lang="pt-BR" sz="2000" dirty="0" smtClean="0"/>
          </a:p>
          <a:p>
            <a:endParaRPr lang="pt-BR" sz="2000" dirty="0"/>
          </a:p>
          <a:p>
            <a:pPr algn="ctr"/>
            <a:endParaRPr lang="pt-BR" sz="4000" dirty="0" smtClean="0">
              <a:solidFill>
                <a:srgbClr val="FFC000"/>
              </a:solidFill>
            </a:endParaRPr>
          </a:p>
          <a:p>
            <a:pPr algn="ctr"/>
            <a:endParaRPr lang="pt-BR" sz="4000" dirty="0" smtClean="0">
              <a:solidFill>
                <a:srgbClr val="000000"/>
              </a:solidFill>
            </a:endParaRPr>
          </a:p>
          <a:p>
            <a:r>
              <a:rPr lang="pt-BR" sz="2000" dirty="0" smtClean="0">
                <a:solidFill>
                  <a:srgbClr val="000000"/>
                </a:solidFill>
              </a:rPr>
              <a:t>Mensal = será considerado o valor das verbas da folha em aberto</a:t>
            </a:r>
          </a:p>
          <a:p>
            <a:r>
              <a:rPr lang="pt-BR" sz="2000" dirty="0" smtClean="0">
                <a:solidFill>
                  <a:srgbClr val="FF0000"/>
                </a:solidFill>
              </a:rPr>
              <a:t>Acumulado</a:t>
            </a:r>
            <a:r>
              <a:rPr lang="pt-BR" sz="2000" dirty="0" smtClean="0">
                <a:solidFill>
                  <a:srgbClr val="000000"/>
                </a:solidFill>
              </a:rPr>
              <a:t> = será considerado a valor das folhas fechada </a:t>
            </a:r>
          </a:p>
          <a:p>
            <a:r>
              <a:rPr lang="pt-BR" sz="2000" dirty="0" smtClean="0">
                <a:solidFill>
                  <a:srgbClr val="000000"/>
                </a:solidFill>
              </a:rPr>
              <a:t>Não = Não considera o mês atual na composição das médias.</a:t>
            </a: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2926273" y="2852477"/>
            <a:ext cx="9289112" cy="3047282"/>
          </a:xfrm>
          <a:prstGeom prst="rect">
            <a:avLst/>
          </a:prstGeom>
        </p:spPr>
      </p:pic>
    </p:spTree>
    <p:extLst>
      <p:ext uri="{BB962C8B-B14F-4D97-AF65-F5344CB8AC3E}">
        <p14:creationId xmlns:p14="http://schemas.microsoft.com/office/powerpoint/2010/main" val="420122969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Médias de 13º </a:t>
            </a:r>
          </a:p>
          <a:p>
            <a:endParaRPr lang="pt-BR" sz="2000" dirty="0"/>
          </a:p>
          <a:p>
            <a:r>
              <a:rPr lang="pt-BR" sz="2000" dirty="0" smtClean="0"/>
              <a:t>Como conferir?</a:t>
            </a:r>
          </a:p>
          <a:p>
            <a:endParaRPr lang="pt-BR" sz="2000" dirty="0" smtClean="0"/>
          </a:p>
          <a:p>
            <a:r>
              <a:rPr lang="pt-BR" sz="2000" dirty="0" smtClean="0"/>
              <a:t>Relatórios&gt;Lançamentos&gt;Demonstrativo de Médias</a:t>
            </a:r>
          </a:p>
          <a:p>
            <a:endParaRPr lang="pt-BR" sz="2000" dirty="0"/>
          </a:p>
          <a:p>
            <a:endParaRPr lang="pt-BR" sz="2000" dirty="0" smtClean="0"/>
          </a:p>
          <a:p>
            <a:endParaRPr lang="pt-BR" sz="2000" dirty="0"/>
          </a:p>
          <a:p>
            <a:endParaRPr lang="pt-BR" sz="2000" dirty="0"/>
          </a:p>
          <a:p>
            <a:endParaRPr lang="pt-BR" sz="2000" dirty="0" smtClean="0"/>
          </a:p>
          <a:p>
            <a:endParaRPr lang="pt-BR" sz="2000" dirty="0"/>
          </a:p>
          <a:p>
            <a:endParaRPr lang="pt-BR" sz="2000" dirty="0" smtClean="0"/>
          </a:p>
          <a:p>
            <a:endParaRPr lang="pt-BR" sz="2000" dirty="0"/>
          </a:p>
          <a:p>
            <a:pPr algn="ctr"/>
            <a:endParaRPr lang="pt-BR" sz="4000" dirty="0" smtClean="0">
              <a:solidFill>
                <a:srgbClr val="FFC000"/>
              </a:solidFill>
            </a:endParaRP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8" name="Imagem 7"/>
          <p:cNvPicPr>
            <a:picLocks noChangeAspect="1"/>
          </p:cNvPicPr>
          <p:nvPr/>
        </p:nvPicPr>
        <p:blipFill>
          <a:blip r:embed="rId3"/>
          <a:stretch>
            <a:fillRect/>
          </a:stretch>
        </p:blipFill>
        <p:spPr>
          <a:xfrm>
            <a:off x="4418550" y="2212750"/>
            <a:ext cx="7552420" cy="5264371"/>
          </a:xfrm>
          <a:prstGeom prst="rect">
            <a:avLst/>
          </a:prstGeom>
        </p:spPr>
      </p:pic>
      <p:sp>
        <p:nvSpPr>
          <p:cNvPr id="6" name="Retângulo 5"/>
          <p:cNvSpPr/>
          <p:nvPr/>
        </p:nvSpPr>
        <p:spPr>
          <a:xfrm>
            <a:off x="3846145" y="7780000"/>
            <a:ext cx="8124825" cy="461537"/>
          </a:xfrm>
          <a:prstGeom prst="rect">
            <a:avLst/>
          </a:prstGeom>
        </p:spPr>
        <p:txBody>
          <a:bodyPr>
            <a:spAutoFit/>
          </a:bodyPr>
          <a:lstStyle/>
          <a:p>
            <a:r>
              <a:rPr lang="pt-BR" dirty="0" smtClean="0">
                <a:solidFill>
                  <a:schemeClr val="tx1">
                    <a:lumMod val="75000"/>
                  </a:schemeClr>
                </a:solidFill>
              </a:rPr>
              <a:t>Obs. Demonstrado o </a:t>
            </a:r>
            <a:r>
              <a:rPr lang="pt-BR" dirty="0">
                <a:solidFill>
                  <a:schemeClr val="tx1">
                    <a:lumMod val="75000"/>
                  </a:schemeClr>
                </a:solidFill>
              </a:rPr>
              <a:t>valor da antecipação </a:t>
            </a:r>
            <a:r>
              <a:rPr lang="pt-BR" dirty="0" smtClean="0">
                <a:solidFill>
                  <a:schemeClr val="tx1">
                    <a:lumMod val="75000"/>
                  </a:schemeClr>
                </a:solidFill>
              </a:rPr>
              <a:t>do 13º -id.0678</a:t>
            </a:r>
            <a:endParaRPr lang="pt-BR" dirty="0">
              <a:solidFill>
                <a:schemeClr val="tx1">
                  <a:lumMod val="75000"/>
                </a:schemeClr>
              </a:solidFill>
            </a:endParaRPr>
          </a:p>
        </p:txBody>
      </p:sp>
    </p:spTree>
    <p:extLst>
      <p:ext uri="{BB962C8B-B14F-4D97-AF65-F5344CB8AC3E}">
        <p14:creationId xmlns:p14="http://schemas.microsoft.com/office/powerpoint/2010/main" val="112159907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r>
              <a:rPr lang="pt-BR" sz="2000" dirty="0" smtClean="0"/>
              <a:t>Demonstrativo de médias</a:t>
            </a:r>
            <a:endParaRPr lang="pt-BR" sz="2000" dirty="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smtClean="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1" y="2964858"/>
            <a:ext cx="5401481" cy="2481262"/>
          </a:xfrm>
          <a:prstGeom prst="rect">
            <a:avLst/>
          </a:prstGeom>
        </p:spPr>
      </p:pic>
      <p:pic>
        <p:nvPicPr>
          <p:cNvPr id="7" name="Imagem 6"/>
          <p:cNvPicPr>
            <a:picLocks noChangeAspect="1"/>
          </p:cNvPicPr>
          <p:nvPr/>
        </p:nvPicPr>
        <p:blipFill>
          <a:blip r:embed="rId4"/>
          <a:stretch>
            <a:fillRect/>
          </a:stretch>
        </p:blipFill>
        <p:spPr>
          <a:xfrm>
            <a:off x="5827267" y="2484349"/>
            <a:ext cx="8712645" cy="3673929"/>
          </a:xfrm>
          <a:prstGeom prst="rect">
            <a:avLst/>
          </a:prstGeom>
        </p:spPr>
      </p:pic>
    </p:spTree>
    <p:extLst>
      <p:ext uri="{BB962C8B-B14F-4D97-AF65-F5344CB8AC3E}">
        <p14:creationId xmlns:p14="http://schemas.microsoft.com/office/powerpoint/2010/main" val="71685366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413359" y="147696"/>
            <a:ext cx="15719270" cy="8233157"/>
          </a:xfrm>
        </p:spPr>
        <p:txBody>
          <a:bodyPr/>
          <a:lstStyle/>
          <a:p>
            <a:pPr algn="ctr"/>
            <a:r>
              <a:rPr lang="pt-BR" sz="4000" dirty="0" smtClean="0">
                <a:solidFill>
                  <a:srgbClr val="FFC000"/>
                </a:solidFill>
              </a:rPr>
              <a:t>Médias</a:t>
            </a:r>
            <a:endParaRPr lang="pt-BR" sz="4000" dirty="0">
              <a:solidFill>
                <a:srgbClr val="FFC000"/>
              </a:solidFill>
            </a:endParaRPr>
          </a:p>
          <a:p>
            <a:endParaRPr lang="pt-BR" sz="2000" dirty="0"/>
          </a:p>
          <a:p>
            <a:endParaRPr lang="pt-BR" sz="2000" dirty="0"/>
          </a:p>
          <a:p>
            <a:endParaRPr lang="pt-BR" sz="2000" dirty="0" smtClean="0"/>
          </a:p>
          <a:p>
            <a:endParaRPr lang="pt-BR" sz="2000" dirty="0" smtClean="0"/>
          </a:p>
          <a:p>
            <a:r>
              <a:rPr lang="pt-BR" sz="2000" dirty="0" smtClean="0"/>
              <a:t>Demonstrativo de médias</a:t>
            </a:r>
          </a:p>
          <a:p>
            <a:endParaRPr lang="pt-BR" sz="2000" dirty="0" smtClean="0"/>
          </a:p>
          <a:p>
            <a:endParaRPr lang="pt-BR" sz="2000" dirty="0" smtClean="0"/>
          </a:p>
          <a:p>
            <a:r>
              <a:rPr lang="pt-BR" sz="2000" b="1" dirty="0"/>
              <a:t>Para conferência emissão do demonstrativo das médias</a:t>
            </a:r>
            <a:endParaRPr lang="pt-BR" sz="2000" dirty="0"/>
          </a:p>
          <a:p>
            <a:r>
              <a:rPr lang="pt-BR" sz="2000" dirty="0"/>
              <a:t>Deixar a pergunta “Mês para média = Não</a:t>
            </a:r>
            <a:r>
              <a:rPr lang="pt-BR" sz="2000" dirty="0" smtClean="0"/>
              <a:t>”</a:t>
            </a:r>
          </a:p>
          <a:p>
            <a:endParaRPr lang="pt-BR" sz="2000" i="1" dirty="0" smtClean="0"/>
          </a:p>
          <a:p>
            <a:r>
              <a:rPr lang="pt-BR" sz="2000" i="1" dirty="0" smtClean="0"/>
              <a:t>Se  SIM o </a:t>
            </a:r>
            <a:r>
              <a:rPr lang="pt-BR" sz="2000" i="1" dirty="0"/>
              <a:t>sistema irá considerar a verbas lançadas e calculadas no mês</a:t>
            </a:r>
            <a:r>
              <a:rPr lang="pt-BR" sz="2000" i="1" dirty="0" smtClean="0"/>
              <a:t>.</a:t>
            </a:r>
          </a:p>
          <a:p>
            <a:endParaRPr lang="pt-BR" sz="2000" dirty="0"/>
          </a:p>
          <a:p>
            <a:r>
              <a:rPr lang="pt-BR" sz="2000" dirty="0"/>
              <a:t>No caso de </a:t>
            </a:r>
            <a:r>
              <a:rPr lang="pt-BR" sz="2000" dirty="0" smtClean="0"/>
              <a:t>dezembro, os </a:t>
            </a:r>
            <a:r>
              <a:rPr lang="pt-BR" sz="2000" dirty="0"/>
              <a:t>valores de médias apurados em dezembro será gerado no momento do cálculo da folha de pagamento (Dezembro) com a pergunta “Complementa  13º Salário =  SIM.</a:t>
            </a:r>
          </a:p>
          <a:p>
            <a:endParaRPr lang="pt-BR" sz="2000" dirty="0" smtClean="0"/>
          </a:p>
          <a:p>
            <a:endParaRPr lang="pt-BR" sz="2000" dirty="0" smtClean="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371212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07</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Salário Incorporado e Adicionais</a:t>
            </a:r>
            <a:endParaRPr lang="pt-BR" dirty="0"/>
          </a:p>
        </p:txBody>
      </p:sp>
    </p:spTree>
    <p:extLst>
      <p:ext uri="{BB962C8B-B14F-4D97-AF65-F5344CB8AC3E}">
        <p14:creationId xmlns:p14="http://schemas.microsoft.com/office/powerpoint/2010/main" val="336733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lvl="0" algn="ctr"/>
            <a:r>
              <a:rPr lang="pt-BR" sz="4000" dirty="0">
                <a:solidFill>
                  <a:srgbClr val="FFC000"/>
                </a:solidFill>
              </a:rPr>
              <a:t>Salário Incorporado e Adicionais</a:t>
            </a:r>
          </a:p>
          <a:p>
            <a:endParaRPr lang="pt-BR" sz="2000" dirty="0" smtClean="0"/>
          </a:p>
          <a:p>
            <a:endParaRPr lang="pt-BR" sz="2000" dirty="0"/>
          </a:p>
          <a:p>
            <a:endParaRPr lang="pt-BR" sz="2000" dirty="0" smtClean="0"/>
          </a:p>
          <a:p>
            <a:endParaRPr lang="pt-BR" sz="2000" dirty="0"/>
          </a:p>
          <a:p>
            <a:r>
              <a:rPr lang="pt-BR" sz="2000" dirty="0" smtClean="0"/>
              <a:t>Por </a:t>
            </a:r>
            <a:r>
              <a:rPr lang="pt-BR" sz="2000" dirty="0"/>
              <a:t>padrão a verba de 13º não deve incorporar na pasta de incidências e será sempre  gerada sobre salário base.</a:t>
            </a:r>
          </a:p>
          <a:p>
            <a:endParaRPr lang="pt-BR" sz="2000" dirty="0"/>
          </a:p>
          <a:p>
            <a:r>
              <a:rPr lang="pt-BR" sz="2000" dirty="0"/>
              <a:t>Tudo o que incorpora deve ser demonstrado em verbas distintas e não unificada na verba de 13º 2ª parcela. </a:t>
            </a:r>
          </a:p>
          <a:p>
            <a:endParaRPr lang="pt-BR" sz="2000" dirty="0" smtClean="0"/>
          </a:p>
          <a:p>
            <a:endParaRPr lang="pt-BR" sz="2000" dirty="0"/>
          </a:p>
          <a:p>
            <a:r>
              <a:rPr lang="pt-BR" sz="2000" dirty="0"/>
              <a:t>Cadastro de Sindicatos </a:t>
            </a:r>
            <a:r>
              <a:rPr lang="pt-BR" sz="2000" dirty="0" smtClean="0"/>
              <a:t>(GPEA340</a:t>
            </a:r>
            <a:r>
              <a:rPr lang="pt-BR" sz="2000" i="1" dirty="0" smtClean="0"/>
              <a:t>)</a:t>
            </a:r>
          </a:p>
          <a:p>
            <a:endParaRPr lang="pt-BR" sz="2000" i="1" dirty="0"/>
          </a:p>
          <a:p>
            <a:r>
              <a:rPr lang="pt-BR" sz="2000" i="1" dirty="0" smtClean="0"/>
              <a:t>Configuração dos </a:t>
            </a:r>
            <a:r>
              <a:rPr lang="pt-BR" sz="2000" i="1" dirty="0"/>
              <a:t>adicionais (adicional tempo de serviço, insalubridade, periculosidade</a:t>
            </a:r>
            <a:r>
              <a:rPr lang="pt-BR" sz="2000" i="1" dirty="0" smtClean="0"/>
              <a:t>).</a:t>
            </a:r>
            <a:endParaRPr lang="pt-BR" sz="2000" dirty="0"/>
          </a:p>
          <a:p>
            <a:r>
              <a:rPr lang="pt-BR" sz="2000" dirty="0"/>
              <a:t> </a:t>
            </a:r>
            <a:r>
              <a:rPr lang="pt-BR" sz="2000" dirty="0" smtClean="0"/>
              <a:t>Obs. </a:t>
            </a:r>
            <a:r>
              <a:rPr lang="pt-BR" sz="2000" i="1" dirty="0" smtClean="0"/>
              <a:t>As </a:t>
            </a:r>
            <a:r>
              <a:rPr lang="pt-BR" sz="2000" i="1" dirty="0"/>
              <a:t>alterações realizadas neste cadastro são gravadas na tabela </a:t>
            </a:r>
            <a:r>
              <a:rPr lang="pt-BR" sz="2000" i="1" dirty="0" smtClean="0"/>
              <a:t>RG4 para histórico.</a:t>
            </a:r>
          </a:p>
          <a:p>
            <a:endParaRPr lang="pt-BR" sz="2000" dirty="0" smtClean="0"/>
          </a:p>
          <a:p>
            <a:r>
              <a:rPr lang="pt-BR" sz="2000" dirty="0"/>
              <a:t>Os adicionais </a:t>
            </a:r>
            <a:r>
              <a:rPr lang="pt-BR" sz="2000" dirty="0" smtClean="0"/>
              <a:t>Insalubridade, </a:t>
            </a:r>
            <a:r>
              <a:rPr lang="pt-BR" sz="2000" dirty="0"/>
              <a:t>Periculosidade e Adicional por </a:t>
            </a:r>
            <a:r>
              <a:rPr lang="pt-BR" sz="2000" dirty="0" smtClean="0"/>
              <a:t>Tempo </a:t>
            </a:r>
            <a:r>
              <a:rPr lang="pt-BR" sz="2000" dirty="0"/>
              <a:t>de </a:t>
            </a:r>
            <a:r>
              <a:rPr lang="pt-BR" sz="2000" dirty="0" smtClean="0"/>
              <a:t>Serviço </a:t>
            </a:r>
            <a:r>
              <a:rPr lang="pt-BR" sz="2000" dirty="0"/>
              <a:t>devem seguir a mesma configuração dos identificadores da folha.</a:t>
            </a:r>
          </a:p>
          <a:p>
            <a:endParaRPr lang="pt-BR" sz="2000" dirty="0"/>
          </a:p>
          <a:p>
            <a:r>
              <a:rPr lang="pt-BR" sz="2000" dirty="0"/>
              <a:t>Exemplo: Se o id </a:t>
            </a:r>
            <a:r>
              <a:rPr lang="pt-BR" sz="2000" dirty="0" smtClean="0"/>
              <a:t>0036 </a:t>
            </a:r>
            <a:r>
              <a:rPr lang="pt-BR" sz="2000" dirty="0"/>
              <a:t>- Periculosidade</a:t>
            </a:r>
            <a:r>
              <a:rPr lang="pt-BR" sz="2000" dirty="0" smtClean="0"/>
              <a:t>  </a:t>
            </a:r>
            <a:r>
              <a:rPr lang="pt-BR" sz="2000" dirty="0"/>
              <a:t>estiver com sim para Incorpora Salário é necessário que o </a:t>
            </a:r>
            <a:r>
              <a:rPr lang="pt-BR" sz="2000" dirty="0" smtClean="0"/>
              <a:t>id.1290 </a:t>
            </a:r>
            <a:r>
              <a:rPr lang="pt-BR" sz="2000" dirty="0"/>
              <a:t>- Periculosidade 13. </a:t>
            </a:r>
            <a:r>
              <a:rPr lang="pt-BR" sz="2000" dirty="0" smtClean="0"/>
              <a:t>Salario, também </a:t>
            </a:r>
            <a:r>
              <a:rPr lang="pt-BR" sz="2000" dirty="0"/>
              <a:t>esteja configurado com a mesma informação.</a:t>
            </a:r>
          </a:p>
          <a:p>
            <a:endParaRPr lang="pt-BR" sz="2000" dirty="0"/>
          </a:p>
          <a:p>
            <a:pPr algn="ctr"/>
            <a:endParaRPr lang="pt-BR" sz="4000" dirty="0" smtClean="0">
              <a:solidFill>
                <a:srgbClr val="FFC000"/>
              </a:solidFill>
            </a:endParaRP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96713435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578279" y="792993"/>
            <a:ext cx="12964927" cy="6948091"/>
          </a:xfrm>
        </p:spPr>
        <p:txBody>
          <a:bodyPr/>
          <a:lstStyle/>
          <a:p>
            <a:pPr lvl="0" algn="ctr"/>
            <a:r>
              <a:rPr lang="pt-BR" sz="4000" dirty="0">
                <a:solidFill>
                  <a:srgbClr val="FFC000"/>
                </a:solidFill>
              </a:rPr>
              <a:t>Salário Incorporado e Adicionais</a:t>
            </a:r>
          </a:p>
          <a:p>
            <a:pPr algn="ctr"/>
            <a:endParaRPr lang="pt-BR" sz="4000" dirty="0" smtClean="0">
              <a:solidFill>
                <a:srgbClr val="FFC000"/>
              </a:solidFill>
            </a:endParaRPr>
          </a:p>
          <a:p>
            <a:endParaRPr lang="pt-BR" sz="2000" dirty="0"/>
          </a:p>
          <a:p>
            <a:endParaRPr lang="pt-BR" sz="2000" dirty="0" smtClean="0"/>
          </a:p>
          <a:p>
            <a:endParaRPr lang="pt-BR" sz="2000" dirty="0"/>
          </a:p>
          <a:p>
            <a:endParaRPr lang="pt-BR" sz="2000" dirty="0"/>
          </a:p>
          <a:p>
            <a:endParaRPr lang="pt-BR" sz="2000" dirty="0" smtClean="0"/>
          </a:p>
          <a:p>
            <a:endParaRPr lang="pt-BR" sz="2000" dirty="0"/>
          </a:p>
          <a:p>
            <a:endParaRPr lang="pt-BR" sz="2000" dirty="0" smtClean="0"/>
          </a:p>
          <a:p>
            <a:endParaRPr lang="pt-BR" sz="2000" dirty="0"/>
          </a:p>
          <a:p>
            <a:pPr algn="ctr"/>
            <a:endParaRPr lang="pt-BR" sz="4000" dirty="0" smtClean="0">
              <a:solidFill>
                <a:srgbClr val="FFC000"/>
              </a:solidFill>
            </a:endParaRP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pic>
        <p:nvPicPr>
          <p:cNvPr id="7" name="Imagem 6"/>
          <p:cNvPicPr>
            <a:picLocks noChangeAspect="1"/>
          </p:cNvPicPr>
          <p:nvPr/>
        </p:nvPicPr>
        <p:blipFill>
          <a:blip r:embed="rId3"/>
          <a:stretch>
            <a:fillRect/>
          </a:stretch>
        </p:blipFill>
        <p:spPr>
          <a:xfrm>
            <a:off x="5737716" y="3302764"/>
            <a:ext cx="4926036" cy="3939459"/>
          </a:xfrm>
          <a:prstGeom prst="rect">
            <a:avLst/>
          </a:prstGeom>
        </p:spPr>
      </p:pic>
      <p:sp>
        <p:nvSpPr>
          <p:cNvPr id="4" name="Retângulo 3"/>
          <p:cNvSpPr/>
          <p:nvPr/>
        </p:nvSpPr>
        <p:spPr>
          <a:xfrm>
            <a:off x="2592888" y="1868654"/>
            <a:ext cx="11950318" cy="830997"/>
          </a:xfrm>
          <a:prstGeom prst="rect">
            <a:avLst/>
          </a:prstGeom>
        </p:spPr>
        <p:txBody>
          <a:bodyPr wrap="square">
            <a:spAutoFit/>
          </a:bodyPr>
          <a:lstStyle/>
          <a:p>
            <a:pPr algn="ctr"/>
            <a:r>
              <a:rPr lang="pt-BR" sz="2400" dirty="0">
                <a:solidFill>
                  <a:srgbClr val="000000"/>
                </a:solidFill>
              </a:rPr>
              <a:t>É importante que as verbas que </a:t>
            </a:r>
            <a:r>
              <a:rPr lang="pt-BR" sz="2400" dirty="0" smtClean="0">
                <a:solidFill>
                  <a:srgbClr val="000000"/>
                </a:solidFill>
              </a:rPr>
              <a:t>compõem </a:t>
            </a:r>
            <a:r>
              <a:rPr lang="pt-BR" sz="2400" dirty="0">
                <a:solidFill>
                  <a:srgbClr val="000000"/>
                </a:solidFill>
              </a:rPr>
              <a:t>o </a:t>
            </a:r>
            <a:r>
              <a:rPr lang="pt-BR" sz="2400" dirty="0" smtClean="0">
                <a:solidFill>
                  <a:srgbClr val="000000"/>
                </a:solidFill>
              </a:rPr>
              <a:t>demonstrativo </a:t>
            </a:r>
            <a:r>
              <a:rPr lang="pt-BR" sz="2400" dirty="0">
                <a:solidFill>
                  <a:srgbClr val="000000"/>
                </a:solidFill>
              </a:rPr>
              <a:t>de médias que são geradas através de </a:t>
            </a:r>
            <a:r>
              <a:rPr lang="pt-BR" sz="2400" dirty="0" smtClean="0">
                <a:solidFill>
                  <a:srgbClr val="000000"/>
                </a:solidFill>
              </a:rPr>
              <a:t>incorporação, estejam </a:t>
            </a:r>
            <a:r>
              <a:rPr lang="pt-BR" sz="2400" dirty="0">
                <a:solidFill>
                  <a:srgbClr val="000000"/>
                </a:solidFill>
              </a:rPr>
              <a:t>configuradas como tipo correto:</a:t>
            </a:r>
          </a:p>
        </p:txBody>
      </p:sp>
    </p:spTree>
    <p:extLst>
      <p:ext uri="{BB962C8B-B14F-4D97-AF65-F5344CB8AC3E}">
        <p14:creationId xmlns:p14="http://schemas.microsoft.com/office/powerpoint/2010/main" val="44233284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08</a:t>
            </a:r>
            <a:endParaRPr lang="pt-BR" dirty="0"/>
          </a:p>
        </p:txBody>
      </p:sp>
      <p:sp>
        <p:nvSpPr>
          <p:cNvPr id="3" name="Text Placeholder 2"/>
          <p:cNvSpPr>
            <a:spLocks noGrp="1"/>
          </p:cNvSpPr>
          <p:nvPr>
            <p:ph type="body" sz="quarter" idx="11"/>
          </p:nvPr>
        </p:nvSpPr>
        <p:spPr/>
        <p:txBody>
          <a:bodyPr/>
          <a:lstStyle/>
          <a:p>
            <a:r>
              <a:rPr lang="pt-BR" dirty="0"/>
              <a:t>Afastados e Licença Maternidade</a:t>
            </a:r>
          </a:p>
        </p:txBody>
      </p:sp>
    </p:spTree>
    <p:extLst>
      <p:ext uri="{BB962C8B-B14F-4D97-AF65-F5344CB8AC3E}">
        <p14:creationId xmlns:p14="http://schemas.microsoft.com/office/powerpoint/2010/main" val="294727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185057"/>
            <a:ext cx="13859607" cy="7322898"/>
          </a:xfrm>
        </p:spPr>
        <p:txBody>
          <a:bodyPr/>
          <a:lstStyle/>
          <a:p>
            <a:pPr algn="ctr"/>
            <a:endParaRPr lang="pt-BR" sz="4000" dirty="0" smtClean="0"/>
          </a:p>
          <a:p>
            <a:pPr algn="ctr"/>
            <a:r>
              <a:rPr lang="pt-BR" sz="4000" dirty="0">
                <a:solidFill>
                  <a:srgbClr val="FFC000"/>
                </a:solidFill>
              </a:rPr>
              <a:t>Afastados e Licença Maternidade</a:t>
            </a:r>
          </a:p>
          <a:p>
            <a:pPr algn="ctr"/>
            <a:endParaRPr lang="pt-BR" sz="4000" dirty="0"/>
          </a:p>
          <a:p>
            <a:pPr algn="ctr"/>
            <a:endParaRPr lang="pt-BR" sz="4000" dirty="0" smtClean="0">
              <a:solidFill>
                <a:srgbClr val="FFC000"/>
              </a:solidFill>
            </a:endParaRPr>
          </a:p>
          <a:p>
            <a:r>
              <a:rPr lang="pt-BR" sz="2000" dirty="0" smtClean="0">
                <a:solidFill>
                  <a:srgbClr val="000000"/>
                </a:solidFill>
              </a:rPr>
              <a:t>Nos casos de Auxilio </a:t>
            </a:r>
            <a:r>
              <a:rPr lang="pt-BR" sz="2000" dirty="0">
                <a:solidFill>
                  <a:srgbClr val="000000"/>
                </a:solidFill>
              </a:rPr>
              <a:t>Doença e Acidente Trabalho os 15 primeiros dias do afastamento </a:t>
            </a:r>
            <a:r>
              <a:rPr lang="pt-BR" sz="2000" dirty="0" smtClean="0">
                <a:solidFill>
                  <a:srgbClr val="000000"/>
                </a:solidFill>
              </a:rPr>
              <a:t>integram para </a:t>
            </a:r>
            <a:r>
              <a:rPr lang="pt-BR" sz="2000" dirty="0">
                <a:solidFill>
                  <a:srgbClr val="000000"/>
                </a:solidFill>
              </a:rPr>
              <a:t>a contagem </a:t>
            </a:r>
            <a:endParaRPr lang="pt-BR" sz="2000" dirty="0" smtClean="0">
              <a:solidFill>
                <a:srgbClr val="000000"/>
              </a:solidFill>
            </a:endParaRPr>
          </a:p>
          <a:p>
            <a:r>
              <a:rPr lang="pt-BR" sz="2000" dirty="0">
                <a:solidFill>
                  <a:srgbClr val="000000"/>
                </a:solidFill>
              </a:rPr>
              <a:t>d</a:t>
            </a:r>
            <a:r>
              <a:rPr lang="pt-BR" sz="2000" dirty="0" smtClean="0">
                <a:solidFill>
                  <a:srgbClr val="000000"/>
                </a:solidFill>
              </a:rPr>
              <a:t>os avos de direito </a:t>
            </a:r>
            <a:r>
              <a:rPr lang="pt-BR" sz="2000" dirty="0">
                <a:solidFill>
                  <a:srgbClr val="000000"/>
                </a:solidFill>
              </a:rPr>
              <a:t>ao benefício, pois são de responsabilidade da empresa</a:t>
            </a:r>
            <a:r>
              <a:rPr lang="pt-BR" sz="2000" dirty="0" smtClean="0">
                <a:solidFill>
                  <a:srgbClr val="000000"/>
                </a:solidFill>
              </a:rPr>
              <a:t>.</a:t>
            </a:r>
          </a:p>
          <a:p>
            <a:endParaRPr lang="pt-BR" sz="2000" dirty="0" smtClean="0">
              <a:solidFill>
                <a:srgbClr val="000000"/>
              </a:solidFill>
            </a:endParaRPr>
          </a:p>
          <a:p>
            <a:endParaRPr lang="pt-BR" sz="2000" dirty="0">
              <a:solidFill>
                <a:srgbClr val="000000"/>
              </a:solidFill>
            </a:endParaRPr>
          </a:p>
          <a:p>
            <a:r>
              <a:rPr lang="pt-BR" sz="2000" i="1" u="sng" dirty="0">
                <a:solidFill>
                  <a:srgbClr val="000000"/>
                </a:solidFill>
              </a:rPr>
              <a:t>Atenção: </a:t>
            </a:r>
            <a:r>
              <a:rPr lang="pt-BR" sz="2000" dirty="0">
                <a:solidFill>
                  <a:srgbClr val="000000"/>
                </a:solidFill>
              </a:rPr>
              <a:t>nos casos de afastamento do tipo “O” acidente de trabalho e/ou “R” serviço militar o empregado não recebe o 13º se ainda estiver afastado ou irá receber proporcional, mas </a:t>
            </a:r>
            <a:r>
              <a:rPr lang="pt-BR" sz="2000" i="1" u="sng" dirty="0">
                <a:solidFill>
                  <a:srgbClr val="000000"/>
                </a:solidFill>
              </a:rPr>
              <a:t>o FGTS será completo</a:t>
            </a:r>
            <a:r>
              <a:rPr lang="pt-BR" sz="2000" dirty="0">
                <a:solidFill>
                  <a:srgbClr val="000000"/>
                </a:solidFill>
              </a:rPr>
              <a:t> de acordo com a data de admissão. </a:t>
            </a:r>
            <a:endParaRPr lang="pt-BR" sz="2000" dirty="0" smtClean="0">
              <a:solidFill>
                <a:srgbClr val="000000"/>
              </a:solidFill>
            </a:endParaRPr>
          </a:p>
          <a:p>
            <a:endParaRPr lang="pt-BR" sz="2000" dirty="0">
              <a:solidFill>
                <a:srgbClr val="000000"/>
              </a:solidFill>
            </a:endParaRPr>
          </a:p>
          <a:p>
            <a:endParaRPr lang="pt-BR" sz="2000" dirty="0" smtClean="0">
              <a:solidFill>
                <a:srgbClr val="000000"/>
              </a:solidFill>
            </a:endParaRPr>
          </a:p>
          <a:p>
            <a:endParaRPr lang="pt-BR" sz="2000" dirty="0">
              <a:solidFill>
                <a:srgbClr val="000000"/>
              </a:solidFill>
            </a:endParaRPr>
          </a:p>
          <a:p>
            <a:r>
              <a:rPr lang="pt-BR" sz="2000" dirty="0">
                <a:solidFill>
                  <a:srgbClr val="000000"/>
                </a:solidFill>
              </a:rPr>
              <a:t> Em caso de afastamento durante o ano, </a:t>
            </a:r>
            <a:r>
              <a:rPr lang="pt-BR" sz="2000" dirty="0" smtClean="0">
                <a:solidFill>
                  <a:srgbClr val="000000"/>
                </a:solidFill>
              </a:rPr>
              <a:t>o sistema considera informações do cadastro de ausências (SR8) e dos tipos de afastamento </a:t>
            </a:r>
            <a:r>
              <a:rPr lang="pt-BR" sz="2000" dirty="0">
                <a:solidFill>
                  <a:srgbClr val="000000"/>
                </a:solidFill>
              </a:rPr>
              <a:t>(</a:t>
            </a:r>
            <a:r>
              <a:rPr lang="pt-BR" sz="2000" dirty="0" smtClean="0">
                <a:solidFill>
                  <a:srgbClr val="000000"/>
                </a:solidFill>
              </a:rPr>
              <a:t>RCM) </a:t>
            </a:r>
            <a:endParaRPr lang="pt-BR" sz="2000" dirty="0">
              <a:solidFill>
                <a:srgbClr val="000000"/>
              </a:solidFill>
            </a:endParaRPr>
          </a:p>
          <a:p>
            <a:pPr algn="ctr"/>
            <a:r>
              <a:rPr lang="pt-BR" sz="2000" dirty="0" smtClean="0">
                <a:solidFill>
                  <a:schemeClr val="accent1"/>
                </a:solidFill>
              </a:rPr>
              <a:t> </a:t>
            </a:r>
          </a:p>
          <a:p>
            <a:endParaRPr lang="pt-BR" sz="2000" dirty="0">
              <a:solidFill>
                <a:schemeClr val="accent1"/>
              </a:solidFill>
            </a:endParaRP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06832533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endParaRPr lang="pt-BR" sz="4000" dirty="0" smtClean="0">
              <a:solidFill>
                <a:srgbClr val="FFC000"/>
              </a:solidFill>
            </a:endParaRPr>
          </a:p>
          <a:p>
            <a:pPr algn="ctr"/>
            <a:r>
              <a:rPr lang="pt-BR" sz="4000" dirty="0" smtClean="0">
                <a:solidFill>
                  <a:srgbClr val="FFC000"/>
                </a:solidFill>
              </a:rPr>
              <a:t>Afastados </a:t>
            </a:r>
            <a:r>
              <a:rPr lang="pt-BR" sz="4000" dirty="0">
                <a:solidFill>
                  <a:srgbClr val="FFC000"/>
                </a:solidFill>
              </a:rPr>
              <a:t>e Licença </a:t>
            </a:r>
            <a:r>
              <a:rPr lang="pt-BR" sz="4000" dirty="0" smtClean="0">
                <a:solidFill>
                  <a:srgbClr val="FFC000"/>
                </a:solidFill>
              </a:rPr>
              <a:t>Maternidade</a:t>
            </a:r>
          </a:p>
          <a:p>
            <a:pPr algn="ctr"/>
            <a:endParaRPr lang="pt-BR" sz="4000" dirty="0" smtClean="0">
              <a:solidFill>
                <a:srgbClr val="FFC000"/>
              </a:solidFill>
            </a:endParaRPr>
          </a:p>
          <a:p>
            <a:pPr algn="ctr"/>
            <a:endParaRPr lang="pt-BR" sz="4000" dirty="0" smtClean="0">
              <a:solidFill>
                <a:srgbClr val="FFC000"/>
              </a:solidFill>
            </a:endParaRPr>
          </a:p>
          <a:p>
            <a:pPr algn="ctr"/>
            <a:r>
              <a:rPr lang="pt-BR" sz="2000" dirty="0">
                <a:solidFill>
                  <a:srgbClr val="000000"/>
                </a:solidFill>
              </a:rPr>
              <a:t>Para que seja deduzido os 4/12 avos referente a licença Maternidade no 13º  é necessário que o parâmetro MV_SALMGRP esteja configurado como N</a:t>
            </a:r>
            <a:r>
              <a:rPr lang="pt-BR" sz="2000" dirty="0" smtClean="0">
                <a:solidFill>
                  <a:srgbClr val="000000"/>
                </a:solidFill>
              </a:rPr>
              <a:t>.</a:t>
            </a:r>
          </a:p>
          <a:p>
            <a:pPr algn="ctr"/>
            <a:endParaRPr lang="pt-BR" sz="2000" dirty="0" smtClean="0">
              <a:solidFill>
                <a:srgbClr val="000000"/>
              </a:solidFill>
            </a:endParaRPr>
          </a:p>
          <a:p>
            <a:r>
              <a:rPr lang="pt-BR" sz="2000" dirty="0">
                <a:solidFill>
                  <a:srgbClr val="000000"/>
                </a:solidFill>
              </a:rPr>
              <a:t>Com o parâmetro configurado com N, para as funcionárias que durante o ano afastadas por licença Maternidade será gerada a verba de dedução</a:t>
            </a:r>
            <a:r>
              <a:rPr lang="pt-BR" sz="2000" dirty="0" smtClean="0">
                <a:solidFill>
                  <a:srgbClr val="000000"/>
                </a:solidFill>
              </a:rPr>
              <a:t>.</a:t>
            </a:r>
          </a:p>
          <a:p>
            <a:endParaRPr lang="pt-BR" sz="2000" dirty="0" smtClean="0">
              <a:solidFill>
                <a:srgbClr val="000000"/>
              </a:solidFill>
            </a:endParaRPr>
          </a:p>
          <a:p>
            <a:endParaRPr lang="pt-BR" sz="2000" dirty="0">
              <a:solidFill>
                <a:srgbClr val="000000"/>
              </a:solidFill>
            </a:endParaRPr>
          </a:p>
          <a:p>
            <a:r>
              <a:rPr lang="pt-BR" sz="2000" dirty="0">
                <a:solidFill>
                  <a:srgbClr val="000000"/>
                </a:solidFill>
              </a:rPr>
              <a:t>Importante</a:t>
            </a:r>
            <a:r>
              <a:rPr lang="pt-BR" sz="2000" dirty="0" smtClean="0">
                <a:solidFill>
                  <a:srgbClr val="000000"/>
                </a:solidFill>
              </a:rPr>
              <a:t>:</a:t>
            </a:r>
          </a:p>
          <a:p>
            <a:r>
              <a:rPr lang="pt-BR" sz="2000" dirty="0" smtClean="0">
                <a:solidFill>
                  <a:srgbClr val="000000"/>
                </a:solidFill>
              </a:rPr>
              <a:t>Id.0670 </a:t>
            </a:r>
            <a:r>
              <a:rPr lang="pt-BR" sz="2000" dirty="0">
                <a:solidFill>
                  <a:srgbClr val="000000"/>
                </a:solidFill>
              </a:rPr>
              <a:t>- </a:t>
            </a:r>
            <a:r>
              <a:rPr lang="pt-BR" sz="2000" dirty="0" smtClean="0">
                <a:solidFill>
                  <a:srgbClr val="000000"/>
                </a:solidFill>
              </a:rPr>
              <a:t>Dedução </a:t>
            </a:r>
            <a:r>
              <a:rPr lang="pt-BR" sz="2000" dirty="0">
                <a:solidFill>
                  <a:srgbClr val="000000"/>
                </a:solidFill>
              </a:rPr>
              <a:t>Salario Maternidade de 13o salario na GPS</a:t>
            </a:r>
          </a:p>
          <a:p>
            <a:r>
              <a:rPr lang="pt-BR" sz="2000" dirty="0" smtClean="0">
                <a:solidFill>
                  <a:srgbClr val="000000"/>
                </a:solidFill>
              </a:rPr>
              <a:t>Deve ser do Tipo </a:t>
            </a:r>
            <a:r>
              <a:rPr lang="pt-BR" sz="2000" dirty="0">
                <a:solidFill>
                  <a:srgbClr val="000000"/>
                </a:solidFill>
              </a:rPr>
              <a:t>deve ser </a:t>
            </a:r>
            <a:r>
              <a:rPr lang="pt-BR" sz="2000" i="1" dirty="0" smtClean="0">
                <a:solidFill>
                  <a:srgbClr val="000000"/>
                </a:solidFill>
              </a:rPr>
              <a:t>BASE</a:t>
            </a:r>
            <a:endParaRPr lang="pt-BR" sz="2000" dirty="0">
              <a:solidFill>
                <a:srgbClr val="000000"/>
              </a:solidFill>
            </a:endParaRPr>
          </a:p>
          <a:p>
            <a:pPr algn="ctr"/>
            <a:endParaRPr lang="pt-BR" sz="2000" dirty="0" smtClean="0">
              <a:solidFill>
                <a:srgbClr val="000000"/>
              </a:solidFill>
            </a:endParaRPr>
          </a:p>
          <a:p>
            <a:pPr algn="ctr"/>
            <a:endParaRPr lang="pt-BR" sz="4000" dirty="0">
              <a:solidFill>
                <a:srgbClr val="FFC000"/>
              </a:solidFill>
            </a:endParaRPr>
          </a:p>
          <a:p>
            <a:pPr algn="ctr"/>
            <a:r>
              <a:rPr lang="pt-BR" sz="4000" dirty="0" smtClean="0">
                <a:solidFill>
                  <a:srgbClr val="FFC000"/>
                </a:solidFill>
              </a:rPr>
              <a:t> </a:t>
            </a:r>
          </a:p>
          <a:p>
            <a:endParaRPr lang="pt-BR" sz="2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90904376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FFC000"/>
                </a:solidFill>
              </a:rPr>
              <a:t>Legislação 13º</a:t>
            </a:r>
          </a:p>
          <a:p>
            <a:pPr algn="ctr"/>
            <a:endParaRPr lang="pt-BR" sz="4000" dirty="0" smtClean="0">
              <a:solidFill>
                <a:srgbClr val="ED9C2E"/>
              </a:solidFill>
            </a:endParaRPr>
          </a:p>
          <a:p>
            <a:r>
              <a:rPr lang="pt-BR" sz="2000" dirty="0" smtClean="0"/>
              <a:t>É uma gratificação paga a todo trabalhador com carteira assinada, sejam trabalhadores domésticos, rurais, urbanos ou avulsos. Também recebem a gratificação os aposentados e pensionistas do INSS.</a:t>
            </a:r>
          </a:p>
          <a:p>
            <a:endParaRPr lang="pt-BR" sz="2000" dirty="0" smtClean="0"/>
          </a:p>
          <a:p>
            <a:pPr marL="1028700" lvl="1" indent="-342900">
              <a:buFont typeface="Wingdings" panose="05000000000000000000" pitchFamily="2" charset="2"/>
              <a:buChar char="Ø"/>
            </a:pPr>
            <a:r>
              <a:rPr lang="pt-BR" sz="2000" dirty="0"/>
              <a:t> Será proporcional ao tempo de serviço do empregado no ano.</a:t>
            </a:r>
          </a:p>
          <a:p>
            <a:pPr marL="342900" indent="-342900">
              <a:buFont typeface="Wingdings" panose="05000000000000000000" pitchFamily="2" charset="2"/>
              <a:buChar char="Ø"/>
            </a:pPr>
            <a:endParaRPr lang="pt-BR" sz="2000" dirty="0"/>
          </a:p>
          <a:p>
            <a:pPr marL="1028700" lvl="1" indent="-342900">
              <a:buFont typeface="Wingdings" panose="05000000000000000000" pitchFamily="2" charset="2"/>
              <a:buChar char="Ø"/>
            </a:pPr>
            <a:r>
              <a:rPr lang="pt-BR" sz="2000" dirty="0"/>
              <a:t>Fração de 15 dias de trabalho será considerada  como mês integral.</a:t>
            </a:r>
          </a:p>
          <a:p>
            <a:endParaRPr lang="pt-BR" sz="2000" dirty="0"/>
          </a:p>
          <a:p>
            <a:pPr marL="1028700" lvl="1" indent="-342900">
              <a:buFont typeface="Wingdings" panose="05000000000000000000" pitchFamily="2" charset="2"/>
              <a:buChar char="Ø"/>
            </a:pPr>
            <a:r>
              <a:rPr lang="pt-BR" sz="2000" dirty="0"/>
              <a:t>A antecipação do 13º será deduzida do total de valor devido de 13º, até o dia 20 de dezembro.</a:t>
            </a:r>
          </a:p>
          <a:p>
            <a:pPr marL="342900" indent="-342900">
              <a:buFont typeface="Wingdings" panose="05000000000000000000" pitchFamily="2" charset="2"/>
              <a:buChar char="Ø"/>
            </a:pPr>
            <a:endParaRPr lang="pt-BR" sz="2000" dirty="0"/>
          </a:p>
          <a:p>
            <a:pPr marL="1028700" lvl="1" indent="-342900">
              <a:buFont typeface="Wingdings" panose="05000000000000000000" pitchFamily="2" charset="2"/>
              <a:buChar char="Ø"/>
            </a:pPr>
            <a:r>
              <a:rPr lang="pt-BR" sz="2000" dirty="0" smtClean="0"/>
              <a:t>Em caso de afastamento durante o ano, auxilio doença e acidente Trabalho os 15 primeiros dias do afastamento integram a contagem para direito ao benefício, pois são de responsabilidade da empresa.</a:t>
            </a:r>
          </a:p>
          <a:p>
            <a:pPr marL="342900" indent="-342900">
              <a:buFont typeface="Wingdings" panose="05000000000000000000" pitchFamily="2" charset="2"/>
              <a:buChar char="Ø"/>
            </a:pPr>
            <a:endParaRPr lang="pt-BR" sz="2000" dirty="0" smtClean="0"/>
          </a:p>
          <a:p>
            <a:pPr marL="1028700" lvl="1" indent="-342900">
              <a:buFont typeface="Wingdings" panose="05000000000000000000" pitchFamily="2" charset="2"/>
              <a:buChar char="Ø"/>
            </a:pPr>
            <a:r>
              <a:rPr lang="pt-BR" sz="2000" dirty="0" smtClean="0"/>
              <a:t>Nos </a:t>
            </a:r>
            <a:r>
              <a:rPr lang="pt-BR" sz="2000" dirty="0"/>
              <a:t>casos de afastamento por acidente de trabalho e/ou serviço militar o empregado não recebe o 13º se ainda estiver afastado ou irá receber proporcional, mas o FGTS será completo de acordo com a data de admissão. </a:t>
            </a:r>
          </a:p>
          <a:p>
            <a:pPr marL="342900" indent="-342900">
              <a:buFont typeface="Wingdings" panose="05000000000000000000" pitchFamily="2" charset="2"/>
              <a:buChar char="Ø"/>
            </a:pPr>
            <a:endParaRPr lang="pt-BR" sz="2000" dirty="0"/>
          </a:p>
          <a:p>
            <a:pPr marL="1028700" lvl="1" indent="-342900">
              <a:buFont typeface="Wingdings" panose="05000000000000000000" pitchFamily="2" charset="2"/>
              <a:buChar char="Ø"/>
            </a:pPr>
            <a:r>
              <a:rPr lang="pt-BR" sz="2000" dirty="0"/>
              <a:t>Quando na composição do salário do empregado envolver parte variável, deverá ser calculada a sua média.</a:t>
            </a:r>
          </a:p>
          <a:p>
            <a:pPr algn="ctr"/>
            <a:endParaRPr lang="pt-BR" sz="4000" dirty="0" smtClean="0">
              <a:solidFill>
                <a:srgbClr val="ED9C2E"/>
              </a:solidFill>
            </a:endParaRPr>
          </a:p>
          <a:p>
            <a:endParaRPr lang="pt-BR" sz="2000" dirty="0" smtClean="0"/>
          </a:p>
          <a:p>
            <a:r>
              <a:rPr lang="pt-BR" sz="2000" dirty="0" smtClean="0"/>
              <a:t>Lei </a:t>
            </a:r>
            <a:r>
              <a:rPr lang="pt-BR" sz="2000" dirty="0"/>
              <a:t>4.749, de </a:t>
            </a:r>
            <a:r>
              <a:rPr lang="pt-BR" sz="2000" b="1" dirty="0" smtClean="0"/>
              <a:t>12/08/1965  </a:t>
            </a:r>
            <a:r>
              <a:rPr lang="pt-BR" sz="2000" dirty="0" smtClean="0">
                <a:hlinkClick r:id="rId3"/>
              </a:rPr>
              <a:t>http</a:t>
            </a:r>
            <a:r>
              <a:rPr lang="pt-BR" sz="2000" dirty="0">
                <a:hlinkClick r:id="rId3"/>
              </a:rPr>
              <a:t>://</a:t>
            </a:r>
            <a:r>
              <a:rPr lang="pt-BR" sz="2000" dirty="0" smtClean="0">
                <a:hlinkClick r:id="rId3"/>
              </a:rPr>
              <a:t>www.planalto.gov.br/CCivil_03/Leis/L4749.htm</a:t>
            </a:r>
            <a:endParaRPr lang="pt-BR" sz="2000" dirty="0" smtClean="0"/>
          </a:p>
          <a:p>
            <a:endParaRPr lang="pt-BR" sz="2000" dirty="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3" name="CaixaDeTexto 12"/>
          <p:cNvSpPr txBox="1"/>
          <p:nvPr/>
        </p:nvSpPr>
        <p:spPr>
          <a:xfrm>
            <a:off x="751114" y="1719943"/>
            <a:ext cx="914400" cy="914400"/>
          </a:xfrm>
          <a:prstGeom prst="rect">
            <a:avLst/>
          </a:prstGeom>
        </p:spPr>
        <p:txBody>
          <a:bodyPr wrap="none" rtlCol="0">
            <a:normAutofit/>
          </a:bodyPr>
          <a:lstStyle/>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400266775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a:solidFill>
                  <a:srgbClr val="FFC000"/>
                </a:solidFill>
              </a:rPr>
              <a:t>Afastados e Licença Maternidade</a:t>
            </a:r>
          </a:p>
          <a:p>
            <a:pPr algn="ctr"/>
            <a:endParaRPr lang="pt-BR" sz="4000" dirty="0" smtClean="0">
              <a:solidFill>
                <a:srgbClr val="FFC000"/>
              </a:solidFill>
            </a:endParaRPr>
          </a:p>
          <a:p>
            <a:pPr algn="ctr"/>
            <a:endParaRPr lang="pt-BR" sz="4000" dirty="0">
              <a:solidFill>
                <a:srgbClr val="FFC000"/>
              </a:solidFill>
            </a:endParaRPr>
          </a:p>
          <a:p>
            <a:pPr algn="ctr"/>
            <a:r>
              <a:rPr lang="pt-BR" sz="4000" dirty="0" smtClean="0">
                <a:solidFill>
                  <a:srgbClr val="FFC000"/>
                </a:solidFill>
              </a:rPr>
              <a:t> </a:t>
            </a:r>
          </a:p>
          <a:p>
            <a:endParaRPr lang="pt-BR" sz="2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1685109" y="1502229"/>
            <a:ext cx="12055943" cy="5632311"/>
          </a:xfrm>
          <a:prstGeom prst="rect">
            <a:avLst/>
          </a:prstGeom>
        </p:spPr>
        <p:txBody>
          <a:bodyPr wrap="square">
            <a:spAutoFit/>
          </a:bodyPr>
          <a:lstStyle/>
          <a:p>
            <a:endParaRPr lang="pt-BR" sz="2000" dirty="0" smtClean="0">
              <a:solidFill>
                <a:srgbClr val="000000"/>
              </a:solidFill>
              <a:latin typeface="Lato Black" panose="020B0604020202020204" charset="0"/>
              <a:ea typeface="Lato Black" panose="020B0604020202020204" charset="0"/>
              <a:cs typeface="Lato Black" panose="020B0604020202020204" charset="0"/>
            </a:endParaRP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r>
              <a:rPr lang="pt-BR" sz="2000" dirty="0" smtClean="0">
                <a:solidFill>
                  <a:srgbClr val="000000"/>
                </a:solidFill>
                <a:latin typeface="Lato Black" panose="020B0604020202020204" charset="0"/>
                <a:ea typeface="Lato Black" panose="020B0604020202020204" charset="0"/>
                <a:cs typeface="Lato Black" panose="020B0604020202020204" charset="0"/>
              </a:rPr>
              <a:t>Caso </a:t>
            </a:r>
            <a:r>
              <a:rPr lang="pt-BR" sz="2000" dirty="0">
                <a:solidFill>
                  <a:srgbClr val="000000"/>
                </a:solidFill>
                <a:latin typeface="Lato Black" panose="020B0604020202020204" charset="0"/>
                <a:ea typeface="Lato Black" panose="020B0604020202020204" charset="0"/>
                <a:cs typeface="Lato Black" panose="020B0604020202020204" charset="0"/>
              </a:rPr>
              <a:t>uma funcionária tenha um salário de R$ 30.000,00 e se afaste por licença maternidade</a:t>
            </a:r>
            <a:r>
              <a:rPr lang="pt-BR" sz="2000" dirty="0" smtClean="0">
                <a:solidFill>
                  <a:srgbClr val="000000"/>
                </a:solidFill>
                <a:latin typeface="Lato Black" panose="020B0604020202020204" charset="0"/>
                <a:ea typeface="Lato Black" panose="020B0604020202020204" charset="0"/>
                <a:cs typeface="Lato Black" panose="020B0604020202020204" charset="0"/>
              </a:rPr>
              <a:t>, a empresa</a:t>
            </a:r>
          </a:p>
          <a:p>
            <a:r>
              <a:rPr lang="pt-BR" sz="2000" dirty="0" smtClean="0">
                <a:solidFill>
                  <a:srgbClr val="000000"/>
                </a:solidFill>
                <a:latin typeface="Lato Black" panose="020B0604020202020204" charset="0"/>
                <a:ea typeface="Lato Black" panose="020B0604020202020204" charset="0"/>
                <a:cs typeface="Lato Black" panose="020B0604020202020204" charset="0"/>
              </a:rPr>
              <a:t>somente </a:t>
            </a:r>
            <a:r>
              <a:rPr lang="pt-BR" sz="2000" dirty="0">
                <a:solidFill>
                  <a:srgbClr val="000000"/>
                </a:solidFill>
                <a:latin typeface="Lato Black" panose="020B0604020202020204" charset="0"/>
                <a:ea typeface="Lato Black" panose="020B0604020202020204" charset="0"/>
                <a:cs typeface="Lato Black" panose="020B0604020202020204" charset="0"/>
              </a:rPr>
              <a:t>pode obter o reembolso, considerando o valor limite de R$ 24.500,00</a:t>
            </a:r>
            <a:r>
              <a:rPr lang="pt-BR" sz="2000" dirty="0" smtClean="0">
                <a:solidFill>
                  <a:srgbClr val="000000"/>
                </a:solidFill>
                <a:latin typeface="Lato Black" panose="020B0604020202020204" charset="0"/>
                <a:ea typeface="Lato Black" panose="020B0604020202020204" charset="0"/>
                <a:cs typeface="Lato Black" panose="020B0604020202020204" charset="0"/>
              </a:rPr>
              <a:t>.</a:t>
            </a: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endParaRPr lang="pt-BR" sz="2000" dirty="0" smtClean="0">
              <a:solidFill>
                <a:srgbClr val="000000"/>
              </a:solidFill>
              <a:latin typeface="Lato Black" panose="020B0604020202020204" charset="0"/>
              <a:ea typeface="Lato Black" panose="020B0604020202020204" charset="0"/>
              <a:cs typeface="Lato Black" panose="020B0604020202020204" charset="0"/>
            </a:endParaRP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pPr algn="ctr"/>
            <a:r>
              <a:rPr lang="pt-BR" sz="2000" dirty="0" smtClean="0">
                <a:solidFill>
                  <a:srgbClr val="000000"/>
                </a:solidFill>
                <a:latin typeface="Lato Black" panose="020B0604020202020204" charset="0"/>
                <a:ea typeface="Lato Black" panose="020B0604020202020204" charset="0"/>
                <a:cs typeface="Lato Black" panose="020B0604020202020204" charset="0"/>
              </a:rPr>
              <a:t>MV_LIMDMAT- Valor </a:t>
            </a:r>
            <a:r>
              <a:rPr lang="pt-BR" sz="2000" dirty="0">
                <a:solidFill>
                  <a:srgbClr val="000000"/>
                </a:solidFill>
                <a:latin typeface="Lato Black" panose="020B0604020202020204" charset="0"/>
                <a:ea typeface="Lato Black" panose="020B0604020202020204" charset="0"/>
                <a:cs typeface="Lato Black" panose="020B0604020202020204" charset="0"/>
              </a:rPr>
              <a:t>limite de dedução para a Licença Maternidade</a:t>
            </a:r>
            <a:r>
              <a:rPr lang="pt-BR" sz="2000" dirty="0" smtClean="0">
                <a:solidFill>
                  <a:srgbClr val="000000"/>
                </a:solidFill>
                <a:latin typeface="Lato Black" panose="020B0604020202020204" charset="0"/>
                <a:ea typeface="Lato Black" panose="020B0604020202020204" charset="0"/>
                <a:cs typeface="Lato Black" panose="020B0604020202020204" charset="0"/>
              </a:rPr>
              <a:t>.</a:t>
            </a: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r>
              <a:rPr lang="pt-BR" sz="2000" dirty="0" smtClean="0">
                <a:solidFill>
                  <a:srgbClr val="000000"/>
                </a:solidFill>
                <a:latin typeface="Lato Black" panose="020B0604020202020204" charset="0"/>
                <a:ea typeface="Lato Black" panose="020B0604020202020204" charset="0"/>
                <a:cs typeface="Lato Black" panose="020B0604020202020204" charset="0"/>
              </a:rPr>
              <a:t>Os identificadores </a:t>
            </a:r>
            <a:r>
              <a:rPr lang="pt-BR" sz="2000" dirty="0">
                <a:solidFill>
                  <a:srgbClr val="000000"/>
                </a:solidFill>
                <a:latin typeface="Lato Black" panose="020B0604020202020204" charset="0"/>
                <a:ea typeface="Lato Black" panose="020B0604020202020204" charset="0"/>
                <a:cs typeface="Lato Black" panose="020B0604020202020204" charset="0"/>
              </a:rPr>
              <a:t>de </a:t>
            </a:r>
            <a:r>
              <a:rPr lang="pt-BR" sz="2000" dirty="0" smtClean="0">
                <a:solidFill>
                  <a:srgbClr val="000000"/>
                </a:solidFill>
                <a:latin typeface="Lato Black" panose="020B0604020202020204" charset="0"/>
                <a:ea typeface="Lato Black" panose="020B0604020202020204" charset="0"/>
                <a:cs typeface="Lato Black" panose="020B0604020202020204" charset="0"/>
              </a:rPr>
              <a:t>cálculo:</a:t>
            </a:r>
          </a:p>
          <a:p>
            <a:r>
              <a:rPr lang="pt-BR" sz="2000" dirty="0" smtClean="0">
                <a:solidFill>
                  <a:srgbClr val="000000"/>
                </a:solidFill>
                <a:latin typeface="Lato Black" panose="020B0604020202020204" charset="0"/>
                <a:ea typeface="Lato Black" panose="020B0604020202020204" charset="0"/>
                <a:cs typeface="Lato Black" panose="020B0604020202020204" charset="0"/>
              </a:rPr>
              <a:t>0668 </a:t>
            </a:r>
            <a:r>
              <a:rPr lang="pt-BR" sz="2000" dirty="0">
                <a:solidFill>
                  <a:srgbClr val="000000"/>
                </a:solidFill>
                <a:latin typeface="Lato Black" panose="020B0604020202020204" charset="0"/>
                <a:ea typeface="Lato Black" panose="020B0604020202020204" charset="0"/>
                <a:cs typeface="Lato Black" panose="020B0604020202020204" charset="0"/>
              </a:rPr>
              <a:t>- Valor Excedente ao Limite de </a:t>
            </a:r>
            <a:r>
              <a:rPr lang="pt-BR" sz="2000" dirty="0" err="1">
                <a:solidFill>
                  <a:srgbClr val="000000"/>
                </a:solidFill>
                <a:latin typeface="Lato Black" panose="020B0604020202020204" charset="0"/>
                <a:ea typeface="Lato Black" panose="020B0604020202020204" charset="0"/>
                <a:cs typeface="Lato Black" panose="020B0604020202020204" charset="0"/>
              </a:rPr>
              <a:t>Deducao</a:t>
            </a:r>
            <a:r>
              <a:rPr lang="pt-BR" sz="2000" dirty="0">
                <a:solidFill>
                  <a:srgbClr val="000000"/>
                </a:solidFill>
                <a:latin typeface="Lato Black" panose="020B0604020202020204" charset="0"/>
                <a:ea typeface="Lato Black" panose="020B0604020202020204" charset="0"/>
                <a:cs typeface="Lato Black" panose="020B0604020202020204" charset="0"/>
              </a:rPr>
              <a:t> da Licença Maternidade na </a:t>
            </a:r>
            <a:r>
              <a:rPr lang="pt-BR" sz="2000" dirty="0" smtClean="0">
                <a:solidFill>
                  <a:srgbClr val="000000"/>
                </a:solidFill>
                <a:latin typeface="Lato Black" panose="020B0604020202020204" charset="0"/>
                <a:ea typeface="Lato Black" panose="020B0604020202020204" charset="0"/>
                <a:cs typeface="Lato Black" panose="020B0604020202020204" charset="0"/>
              </a:rPr>
              <a:t>GPS</a:t>
            </a:r>
          </a:p>
          <a:p>
            <a:r>
              <a:rPr lang="pt-BR" sz="2000" dirty="0" smtClean="0">
                <a:solidFill>
                  <a:srgbClr val="000000"/>
                </a:solidFill>
                <a:latin typeface="Lato Black" panose="020B0604020202020204" charset="0"/>
                <a:ea typeface="Lato Black" panose="020B0604020202020204" charset="0"/>
                <a:cs typeface="Lato Black" panose="020B0604020202020204" charset="0"/>
              </a:rPr>
              <a:t>0669 </a:t>
            </a:r>
            <a:r>
              <a:rPr lang="pt-BR" sz="2000" dirty="0">
                <a:solidFill>
                  <a:srgbClr val="000000"/>
                </a:solidFill>
                <a:latin typeface="Lato Black" panose="020B0604020202020204" charset="0"/>
                <a:ea typeface="Lato Black" panose="020B0604020202020204" charset="0"/>
                <a:cs typeface="Lato Black" panose="020B0604020202020204" charset="0"/>
              </a:rPr>
              <a:t>- Valor de Medias Excedente ao Limite de </a:t>
            </a:r>
            <a:r>
              <a:rPr lang="pt-BR" sz="2000" dirty="0" err="1">
                <a:solidFill>
                  <a:srgbClr val="000000"/>
                </a:solidFill>
                <a:latin typeface="Lato Black" panose="020B0604020202020204" charset="0"/>
                <a:ea typeface="Lato Black" panose="020B0604020202020204" charset="0"/>
                <a:cs typeface="Lato Black" panose="020B0604020202020204" charset="0"/>
              </a:rPr>
              <a:t>Deducao</a:t>
            </a:r>
            <a:r>
              <a:rPr lang="pt-BR" sz="2000" dirty="0">
                <a:solidFill>
                  <a:srgbClr val="000000"/>
                </a:solidFill>
                <a:latin typeface="Lato Black" panose="020B0604020202020204" charset="0"/>
                <a:ea typeface="Lato Black" panose="020B0604020202020204" charset="0"/>
                <a:cs typeface="Lato Black" panose="020B0604020202020204" charset="0"/>
              </a:rPr>
              <a:t> da Licença Maternidade na </a:t>
            </a:r>
            <a:r>
              <a:rPr lang="pt-BR" sz="2000" dirty="0" smtClean="0">
                <a:solidFill>
                  <a:srgbClr val="000000"/>
                </a:solidFill>
                <a:latin typeface="Lato Black" panose="020B0604020202020204" charset="0"/>
                <a:ea typeface="Lato Black" panose="020B0604020202020204" charset="0"/>
                <a:cs typeface="Lato Black" panose="020B0604020202020204" charset="0"/>
              </a:rPr>
              <a:t>GPS</a:t>
            </a: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endParaRPr lang="pt-BR" sz="2000" dirty="0" smtClean="0">
              <a:solidFill>
                <a:srgbClr val="000000"/>
              </a:solidFill>
              <a:latin typeface="Lato Black" panose="020B0604020202020204" charset="0"/>
              <a:ea typeface="Lato Black" panose="020B0604020202020204" charset="0"/>
              <a:cs typeface="Lato Black" panose="020B0604020202020204" charset="0"/>
            </a:endParaRPr>
          </a:p>
          <a:p>
            <a:endParaRPr lang="pt-BR" sz="2000" dirty="0">
              <a:solidFill>
                <a:srgbClr val="000000"/>
              </a:solidFill>
              <a:latin typeface="Lato Black" panose="020B0604020202020204" charset="0"/>
              <a:ea typeface="Lato Black" panose="020B0604020202020204" charset="0"/>
              <a:cs typeface="Lato Black" panose="020B0604020202020204" charset="0"/>
            </a:endParaRPr>
          </a:p>
          <a:p>
            <a:r>
              <a:rPr lang="pt-BR" sz="2000" dirty="0" smtClean="0">
                <a:solidFill>
                  <a:srgbClr val="000000"/>
                </a:solidFill>
                <a:latin typeface="Lato Black" panose="020B0604020202020204" charset="0"/>
                <a:ea typeface="Lato Black" panose="020B0604020202020204" charset="0"/>
                <a:cs typeface="Lato Black" panose="020B0604020202020204" charset="0"/>
              </a:rPr>
              <a:t>MV_SALMGRP - Apresenta </a:t>
            </a:r>
            <a:r>
              <a:rPr lang="pt-BR" sz="2000" dirty="0">
                <a:solidFill>
                  <a:srgbClr val="000000"/>
                </a:solidFill>
                <a:latin typeface="Lato Black" panose="020B0604020202020204" charset="0"/>
                <a:ea typeface="Lato Black" panose="020B0604020202020204" charset="0"/>
                <a:cs typeface="Lato Black" panose="020B0604020202020204" charset="0"/>
              </a:rPr>
              <a:t>a verba de id 0670 no calculo da folha ou no calculo de 13º salário. </a:t>
            </a:r>
          </a:p>
          <a:p>
            <a:r>
              <a:rPr lang="pt-BR" sz="2000" dirty="0">
                <a:solidFill>
                  <a:srgbClr val="000000"/>
                </a:solidFill>
                <a:latin typeface="Lato Black" panose="020B0604020202020204" charset="0"/>
                <a:ea typeface="Lato Black" panose="020B0604020202020204" charset="0"/>
                <a:cs typeface="Lato Black" panose="020B0604020202020204" charset="0"/>
              </a:rPr>
              <a:t>O correto é levar esta informação sempre no calculo de 13º salário, portanto o parâmetro deverá sempre ficar desabilitado. </a:t>
            </a:r>
            <a:r>
              <a:rPr lang="pt-BR" sz="2000" dirty="0" smtClean="0">
                <a:solidFill>
                  <a:srgbClr val="000000"/>
                </a:solidFill>
                <a:latin typeface="Lato Black" panose="020B0604020202020204" charset="0"/>
                <a:ea typeface="Lato Black" panose="020B0604020202020204" charset="0"/>
                <a:cs typeface="Lato Black" panose="020B0604020202020204" charset="0"/>
              </a:rPr>
              <a:t> Caso </a:t>
            </a:r>
            <a:r>
              <a:rPr lang="pt-BR" sz="2000" dirty="0">
                <a:solidFill>
                  <a:srgbClr val="000000"/>
                </a:solidFill>
                <a:latin typeface="Lato Black" panose="020B0604020202020204" charset="0"/>
                <a:ea typeface="Lato Black" panose="020B0604020202020204" charset="0"/>
                <a:cs typeface="Lato Black" panose="020B0604020202020204" charset="0"/>
              </a:rPr>
              <a:t>tenha uma rescisão, a informação será apresentada na </a:t>
            </a:r>
            <a:r>
              <a:rPr lang="pt-BR" sz="2000" dirty="0" smtClean="0">
                <a:solidFill>
                  <a:srgbClr val="000000"/>
                </a:solidFill>
                <a:latin typeface="Lato Black" panose="020B0604020202020204" charset="0"/>
                <a:ea typeface="Lato Black" panose="020B0604020202020204" charset="0"/>
                <a:cs typeface="Lato Black" panose="020B0604020202020204" charset="0"/>
              </a:rPr>
              <a:t>mesma.</a:t>
            </a:r>
          </a:p>
        </p:txBody>
      </p:sp>
    </p:spTree>
    <p:extLst>
      <p:ext uri="{BB962C8B-B14F-4D97-AF65-F5344CB8AC3E}">
        <p14:creationId xmlns:p14="http://schemas.microsoft.com/office/powerpoint/2010/main" val="102396447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09</a:t>
            </a:r>
            <a:endParaRPr lang="pt-BR" dirty="0"/>
          </a:p>
        </p:txBody>
      </p:sp>
      <p:sp>
        <p:nvSpPr>
          <p:cNvPr id="3" name="Text Placeholder 2"/>
          <p:cNvSpPr>
            <a:spLocks noGrp="1"/>
          </p:cNvSpPr>
          <p:nvPr>
            <p:ph type="body" sz="quarter" idx="11"/>
          </p:nvPr>
        </p:nvSpPr>
        <p:spPr/>
        <p:txBody>
          <a:bodyPr/>
          <a:lstStyle/>
          <a:p>
            <a:pPr lvl="0"/>
            <a:r>
              <a:rPr lang="pt-BR" dirty="0" smtClean="0"/>
              <a:t>Cálculo 2ª </a:t>
            </a:r>
            <a:r>
              <a:rPr lang="pt-BR" dirty="0" smtClean="0"/>
              <a:t>parcela e Complemento de 13º</a:t>
            </a:r>
            <a:endParaRPr lang="pt-BR" dirty="0"/>
          </a:p>
        </p:txBody>
      </p:sp>
    </p:spTree>
    <p:extLst>
      <p:ext uri="{BB962C8B-B14F-4D97-AF65-F5344CB8AC3E}">
        <p14:creationId xmlns:p14="http://schemas.microsoft.com/office/powerpoint/2010/main" val="1266455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457790" y="893391"/>
            <a:ext cx="12871985" cy="7060636"/>
          </a:xfrm>
        </p:spPr>
        <p:txBody>
          <a:bodyPr/>
          <a:lstStyle/>
          <a:p>
            <a:pPr algn="ctr"/>
            <a:r>
              <a:rPr lang="pt-BR" sz="4000" dirty="0" smtClean="0">
                <a:solidFill>
                  <a:srgbClr val="FFC000"/>
                </a:solidFill>
              </a:rPr>
              <a:t>Cálculo 13º 2ª Parcela</a:t>
            </a:r>
          </a:p>
          <a:p>
            <a:pPr algn="ctr"/>
            <a:endParaRPr lang="pt-BR" sz="2000" dirty="0">
              <a:solidFill>
                <a:srgbClr val="FFC000"/>
              </a:solidFill>
            </a:endParaRPr>
          </a:p>
          <a:p>
            <a:pPr algn="ctr"/>
            <a:endParaRPr lang="pt-BR" sz="2000" dirty="0" smtClean="0">
              <a:solidFill>
                <a:srgbClr val="FFC000"/>
              </a:solidFill>
            </a:endParaRPr>
          </a:p>
          <a:p>
            <a:pPr algn="ctr"/>
            <a:endParaRPr lang="pt-BR" sz="2000" dirty="0" smtClean="0">
              <a:solidFill>
                <a:srgbClr val="FFC000"/>
              </a:solidFill>
            </a:endParaRPr>
          </a:p>
          <a:p>
            <a:pPr algn="ctr"/>
            <a:endParaRPr lang="pt-BR" sz="2000" dirty="0">
              <a:solidFill>
                <a:srgbClr val="FFC000"/>
              </a:solidFill>
            </a:endParaRPr>
          </a:p>
          <a:p>
            <a:r>
              <a:rPr lang="pt-BR" sz="2000" dirty="0"/>
              <a:t>A partir da versão 12, o cálculo da 2ª parcela de décimo terceiro salário passa a ser executado pela rotina de Cálculos por Processo, por meio da seleção do Roteiro de Cálculo de 2ª Parcela de Décimo Terceiro, ao invés de uma rotina específica para a 2ª parcela de décimo terceiro salário</a:t>
            </a:r>
            <a:r>
              <a:rPr lang="pt-BR" sz="2000" dirty="0" smtClean="0"/>
              <a:t>.</a:t>
            </a:r>
          </a:p>
          <a:p>
            <a:r>
              <a:rPr lang="pt-BR" sz="2000" dirty="0"/>
              <a:t>Para o cálculo do 13º salário é obrigatório incluir o roteiro 132 </a:t>
            </a:r>
            <a:r>
              <a:rPr lang="pt-BR" sz="2000" i="1" dirty="0"/>
              <a:t>(2ª parcela)</a:t>
            </a:r>
          </a:p>
          <a:p>
            <a:endParaRPr lang="pt-BR" sz="2000" dirty="0" smtClean="0"/>
          </a:p>
          <a:p>
            <a:endParaRPr lang="pt-BR" sz="2000" dirty="0"/>
          </a:p>
          <a:p>
            <a:r>
              <a:rPr lang="pt-BR" sz="2000" dirty="0"/>
              <a:t>Cadastro de períodos</a:t>
            </a:r>
          </a:p>
          <a:p>
            <a:r>
              <a:rPr lang="pt-BR" sz="2000" dirty="0"/>
              <a:t>Atualização / Definição de cálculo / Períodos Rotina: GPEA400</a:t>
            </a:r>
          </a:p>
          <a:p>
            <a:r>
              <a:rPr lang="pt-BR" sz="2000" dirty="0"/>
              <a:t>Tabelas envolvidas: RFQ,RCH, RCF, RCG</a:t>
            </a:r>
          </a:p>
          <a:p>
            <a:endParaRPr lang="pt-BR" sz="2000" dirty="0" smtClean="0"/>
          </a:p>
          <a:p>
            <a:endParaRPr lang="pt-BR" sz="2000" dirty="0"/>
          </a:p>
          <a:p>
            <a:endParaRPr lang="pt-BR" sz="2000" dirty="0"/>
          </a:p>
          <a:p>
            <a:endParaRPr lang="pt-BR" sz="2000" i="1" dirty="0"/>
          </a:p>
          <a:p>
            <a:r>
              <a:rPr lang="pt-BR" sz="2000" dirty="0"/>
              <a:t>Fechamento 13º</a:t>
            </a:r>
          </a:p>
          <a:p>
            <a:r>
              <a:rPr lang="pt-BR" sz="2000" dirty="0"/>
              <a:t>Não é necessário integrar com a folha de pagamento, pois é um roteiro especifico.</a:t>
            </a:r>
          </a:p>
          <a:p>
            <a:r>
              <a:rPr lang="pt-BR" sz="2000" dirty="0"/>
              <a:t>No caso será realizado somente o fechamento do roteiro, como realizado nos demais roteiros (FOL, ADI etc...)</a:t>
            </a:r>
          </a:p>
          <a:p>
            <a:r>
              <a:rPr lang="pt-BR" sz="2000" dirty="0"/>
              <a:t>Miscelânea / Fechamento / período  Rotina: GPEM120</a:t>
            </a:r>
          </a:p>
          <a:p>
            <a:endParaRPr lang="pt-BR" sz="2000" i="1" dirty="0" smtClean="0"/>
          </a:p>
          <a:p>
            <a:endParaRPr lang="pt-BR" sz="2000" i="1" dirty="0">
              <a:solidFill>
                <a:srgbClr val="4A5C61"/>
              </a:solidFill>
            </a:endParaRPr>
          </a:p>
          <a:p>
            <a:endParaRPr lang="pt-BR" sz="2000" dirty="0">
              <a:solidFill>
                <a:srgbClr val="4A5C61"/>
              </a:solidFill>
            </a:endParaRPr>
          </a:p>
          <a:p>
            <a:pPr algn="ctr"/>
            <a:endParaRPr lang="pt-BR" sz="2000" dirty="0">
              <a:solidFill>
                <a:srgbClr val="FFC000"/>
              </a:solidFill>
            </a:endParaRPr>
          </a:p>
          <a:p>
            <a:pPr algn="ctr"/>
            <a:endParaRPr lang="pt-BR" sz="2000" dirty="0" smtClean="0">
              <a:solidFill>
                <a:srgbClr val="FFC000"/>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a:p>
            <a:pPr algn="l">
              <a:lnSpc>
                <a:spcPct val="100000"/>
              </a:lnSpc>
            </a:pPr>
            <a:endParaRPr lang="pt-BR" sz="1800" dirty="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750259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457790" y="893391"/>
            <a:ext cx="12871985" cy="7060636"/>
          </a:xfrm>
        </p:spPr>
        <p:txBody>
          <a:bodyPr/>
          <a:lstStyle/>
          <a:p>
            <a:pPr algn="ctr"/>
            <a:r>
              <a:rPr lang="pt-BR" sz="4000" dirty="0" smtClean="0">
                <a:solidFill>
                  <a:srgbClr val="FFC000"/>
                </a:solidFill>
              </a:rPr>
              <a:t>Cálculo 13º 2ª Parcela</a:t>
            </a:r>
          </a:p>
          <a:p>
            <a:pPr algn="ctr"/>
            <a:endParaRPr lang="pt-BR" sz="2000" dirty="0">
              <a:solidFill>
                <a:srgbClr val="FFC000"/>
              </a:solidFill>
            </a:endParaRPr>
          </a:p>
          <a:p>
            <a:pPr algn="ctr"/>
            <a:endParaRPr lang="pt-BR" sz="2000" dirty="0" smtClean="0">
              <a:solidFill>
                <a:srgbClr val="FFC000"/>
              </a:solidFill>
            </a:endParaRPr>
          </a:p>
          <a:p>
            <a:pPr algn="ctr"/>
            <a:endParaRPr lang="pt-BR" sz="2000" dirty="0" smtClean="0">
              <a:solidFill>
                <a:srgbClr val="FFC000"/>
              </a:solidFill>
            </a:endParaRPr>
          </a:p>
          <a:p>
            <a:pPr algn="ctr"/>
            <a:endParaRPr lang="pt-BR" sz="2000" dirty="0">
              <a:solidFill>
                <a:srgbClr val="FFC000"/>
              </a:solidFill>
            </a:endParaRPr>
          </a:p>
          <a:p>
            <a:r>
              <a:rPr lang="pt-BR" sz="2000" dirty="0"/>
              <a:t>C</a:t>
            </a:r>
            <a:r>
              <a:rPr lang="pt-BR" sz="2000" dirty="0" smtClean="0"/>
              <a:t>omplemento do 13º </a:t>
            </a:r>
          </a:p>
          <a:p>
            <a:r>
              <a:rPr lang="pt-BR" sz="2000" dirty="0" smtClean="0"/>
              <a:t>P_CCOMP13 </a:t>
            </a:r>
            <a:r>
              <a:rPr lang="pt-BR" sz="2000" dirty="0"/>
              <a:t>- CALCULA COMPL 13 =&gt; Seu conteúdo deve estar preenchido como "S".</a:t>
            </a:r>
          </a:p>
          <a:p>
            <a:r>
              <a:rPr lang="pt-BR" sz="2000" dirty="0"/>
              <a:t>Só é permitido o cálculo do complemento no roteiro de Folha de Pagamento se o período correspondente (ou seja, </a:t>
            </a:r>
            <a:r>
              <a:rPr lang="pt-BR" sz="2000" b="1" dirty="0"/>
              <a:t>mês 12</a:t>
            </a:r>
            <a:r>
              <a:rPr lang="pt-BR" sz="2000" dirty="0"/>
              <a:t>) para o roteiro de 13º Salário estiver </a:t>
            </a:r>
            <a:r>
              <a:rPr lang="pt-BR" sz="2000" b="1" dirty="0"/>
              <a:t>FECHADO</a:t>
            </a:r>
            <a:r>
              <a:rPr lang="pt-BR" sz="2000" dirty="0" smtClean="0"/>
              <a:t>.</a:t>
            </a:r>
          </a:p>
          <a:p>
            <a:endParaRPr lang="pt-BR" sz="2000" dirty="0"/>
          </a:p>
          <a:p>
            <a:r>
              <a:rPr lang="pt-BR" sz="2000" dirty="0" smtClean="0"/>
              <a:t>Importante: A diferença de complemento de 13º salário será apurada na folha de competência 12/2018.</a:t>
            </a:r>
            <a:endParaRPr lang="pt-BR" sz="2000" dirty="0"/>
          </a:p>
          <a:p>
            <a:endParaRPr lang="pt-BR" sz="2000" dirty="0" smtClean="0"/>
          </a:p>
          <a:p>
            <a:endParaRPr lang="pt-BR" sz="2000" i="1" dirty="0">
              <a:solidFill>
                <a:srgbClr val="4A5C61"/>
              </a:solidFill>
            </a:endParaRPr>
          </a:p>
          <a:p>
            <a:endParaRPr lang="pt-BR" sz="2000" dirty="0">
              <a:solidFill>
                <a:srgbClr val="4A5C61"/>
              </a:solidFill>
            </a:endParaRPr>
          </a:p>
          <a:p>
            <a:pPr algn="ctr"/>
            <a:endParaRPr lang="pt-BR" sz="2000" dirty="0">
              <a:solidFill>
                <a:srgbClr val="FFC000"/>
              </a:solidFill>
            </a:endParaRPr>
          </a:p>
          <a:p>
            <a:pPr algn="ctr"/>
            <a:endParaRPr lang="pt-BR" sz="2000" dirty="0" smtClean="0">
              <a:solidFill>
                <a:srgbClr val="FFC000"/>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a:p>
            <a:pPr algn="l">
              <a:lnSpc>
                <a:spcPct val="100000"/>
              </a:lnSpc>
            </a:pPr>
            <a:endParaRPr lang="pt-BR" sz="1800" dirty="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5500395"/>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10</a:t>
            </a:r>
            <a:endParaRPr lang="pt-BR" dirty="0"/>
          </a:p>
        </p:txBody>
      </p:sp>
      <p:sp>
        <p:nvSpPr>
          <p:cNvPr id="3" name="Text Placeholder 2"/>
          <p:cNvSpPr>
            <a:spLocks noGrp="1"/>
          </p:cNvSpPr>
          <p:nvPr>
            <p:ph type="body" sz="quarter" idx="11"/>
          </p:nvPr>
        </p:nvSpPr>
        <p:spPr/>
        <p:txBody>
          <a:bodyPr>
            <a:normAutofit/>
          </a:bodyPr>
          <a:lstStyle/>
          <a:p>
            <a:r>
              <a:rPr lang="pt-BR" dirty="0" smtClean="0"/>
              <a:t>Encargos e </a:t>
            </a:r>
            <a:r>
              <a:rPr lang="pt-BR" dirty="0" smtClean="0"/>
              <a:t>Guias  INSS – IR e FGTS</a:t>
            </a:r>
            <a:endParaRPr lang="pt-BR" dirty="0"/>
          </a:p>
        </p:txBody>
      </p:sp>
    </p:spTree>
    <p:extLst>
      <p:ext uri="{BB962C8B-B14F-4D97-AF65-F5344CB8AC3E}">
        <p14:creationId xmlns:p14="http://schemas.microsoft.com/office/powerpoint/2010/main" val="159334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88571" y="406723"/>
            <a:ext cx="13813971" cy="7704344"/>
          </a:xfrm>
        </p:spPr>
        <p:txBody>
          <a:bodyPr/>
          <a:lstStyle/>
          <a:p>
            <a:pPr algn="ctr"/>
            <a:r>
              <a:rPr lang="pt-BR" sz="4000" dirty="0" smtClean="0">
                <a:solidFill>
                  <a:srgbClr val="FFC000"/>
                </a:solidFill>
              </a:rPr>
              <a:t>Encargos e recolhimento de FGTS</a:t>
            </a:r>
          </a:p>
          <a:p>
            <a:pPr algn="ctr"/>
            <a:endParaRPr lang="pt-BR" sz="4000" dirty="0" smtClean="0">
              <a:solidFill>
                <a:srgbClr val="FFC000"/>
              </a:solidFill>
            </a:endParaRPr>
          </a:p>
          <a:p>
            <a:pPr algn="ctr"/>
            <a:endParaRPr lang="pt-BR" sz="4000" dirty="0">
              <a:solidFill>
                <a:srgbClr val="FFC000"/>
              </a:solidFill>
            </a:endParaRPr>
          </a:p>
          <a:p>
            <a:pPr algn="ctr"/>
            <a:endParaRPr lang="pt-BR" sz="2000" dirty="0" smtClean="0">
              <a:solidFill>
                <a:srgbClr val="FFC000"/>
              </a:solidFill>
            </a:endParaRPr>
          </a:p>
          <a:p>
            <a:r>
              <a:rPr lang="pt-BR" sz="2000" b="1" dirty="0"/>
              <a:t>Encargos e recolhimentos de </a:t>
            </a:r>
            <a:r>
              <a:rPr lang="pt-BR" sz="2000" b="1" dirty="0" smtClean="0"/>
              <a:t>FGTS.</a:t>
            </a:r>
          </a:p>
          <a:p>
            <a:endParaRPr lang="pt-BR" sz="2000" dirty="0"/>
          </a:p>
          <a:p>
            <a:r>
              <a:rPr lang="pt-BR" sz="2000" dirty="0"/>
              <a:t>A primeira parcela não existe recolhimento de encargos e descontos relativos a INSS e IRRF, por exemplo % parte empresa, terceiros, acidente de trabalho, IRRF e INSS dos segurados</a:t>
            </a:r>
            <a:r>
              <a:rPr lang="pt-BR" sz="2000" dirty="0" smtClean="0"/>
              <a:t>.</a:t>
            </a:r>
          </a:p>
          <a:p>
            <a:endParaRPr lang="pt-BR" sz="2000" dirty="0"/>
          </a:p>
          <a:p>
            <a:r>
              <a:rPr lang="pt-BR" sz="2000" b="1" dirty="0"/>
              <a:t>O único encargo que é recolhido sobre a 1º Parcela é o FGTS. </a:t>
            </a:r>
            <a:endParaRPr lang="pt-BR" sz="2000" b="1" dirty="0" smtClean="0"/>
          </a:p>
          <a:p>
            <a:endParaRPr lang="pt-BR" sz="2000" dirty="0"/>
          </a:p>
          <a:p>
            <a:r>
              <a:rPr lang="pt-BR" sz="2000" dirty="0"/>
              <a:t>O FGTS é recolhido juntamente com a SEFIP do mês (folha de pagamento), no campo “Rem. 13º”.</a:t>
            </a:r>
          </a:p>
          <a:p>
            <a:r>
              <a:rPr lang="pt-BR" sz="2000" u="sng" dirty="0">
                <a:hlinkClick r:id="rId3"/>
              </a:rPr>
              <a:t>https://centraldeatendimento.totvs.com/hc/pt-br/articles/360015781712</a:t>
            </a:r>
            <a:endParaRPr lang="pt-BR" sz="2000" dirty="0"/>
          </a:p>
          <a:p>
            <a:endParaRPr lang="pt-BR" sz="2000" dirty="0" smtClean="0"/>
          </a:p>
          <a:p>
            <a:r>
              <a:rPr lang="pt-BR" sz="2000" dirty="0" smtClean="0"/>
              <a:t>Atenção</a:t>
            </a:r>
            <a:r>
              <a:rPr lang="pt-BR" sz="2000" dirty="0"/>
              <a:t>: nos casos de afastamento do tipo “O” acidente de trabalho e/ou “R” serviço militar o empregado não recebe o 13º se ainda estiver afastado ou irá receber proporcional, mas o FGTS será completo de acordo com a data de admissão. </a:t>
            </a:r>
          </a:p>
          <a:p>
            <a:pPr algn="ctr"/>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1185334" y="979714"/>
            <a:ext cx="13868400"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6895633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88571" y="406723"/>
            <a:ext cx="13813971" cy="7704344"/>
          </a:xfrm>
        </p:spPr>
        <p:txBody>
          <a:bodyPr/>
          <a:lstStyle/>
          <a:p>
            <a:pPr algn="ctr"/>
            <a:r>
              <a:rPr lang="pt-BR" sz="4000" dirty="0" smtClean="0">
                <a:solidFill>
                  <a:srgbClr val="FFC000"/>
                </a:solidFill>
              </a:rPr>
              <a:t>Encargos e recolhimento de FGTS</a:t>
            </a:r>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1185334" y="979714"/>
            <a:ext cx="13868400"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2000" b="1" dirty="0" smtClean="0">
                <a:solidFill>
                  <a:srgbClr val="000000"/>
                </a:solidFill>
                <a:latin typeface="Lato Black" panose="020B0604020202020204" charset="0"/>
                <a:ea typeface="Lato Black" panose="020B0604020202020204" charset="0"/>
                <a:cs typeface="Lato Black" panose="020B0604020202020204" charset="0"/>
              </a:rPr>
              <a:t>SEFIP </a:t>
            </a:r>
            <a:r>
              <a:rPr lang="pt-BR" sz="2000" b="1" dirty="0">
                <a:solidFill>
                  <a:srgbClr val="000000"/>
                </a:solidFill>
                <a:latin typeface="Lato Black" panose="020B0604020202020204" charset="0"/>
                <a:ea typeface="Lato Black" panose="020B0604020202020204" charset="0"/>
                <a:cs typeface="Lato Black" panose="020B0604020202020204" charset="0"/>
              </a:rPr>
              <a:t>2º </a:t>
            </a:r>
            <a:r>
              <a:rPr lang="pt-BR" sz="2000" b="1" dirty="0" smtClean="0">
                <a:solidFill>
                  <a:srgbClr val="000000"/>
                </a:solidFill>
                <a:latin typeface="Lato Black" panose="020B0604020202020204" charset="0"/>
                <a:ea typeface="Lato Black" panose="020B0604020202020204" charset="0"/>
                <a:cs typeface="Lato Black" panose="020B0604020202020204" charset="0"/>
              </a:rPr>
              <a:t>PARCELA</a:t>
            </a:r>
          </a:p>
          <a:p>
            <a:pPr lvl="1"/>
            <a:endParaRPr lang="pt-BR" sz="2000" b="1" dirty="0">
              <a:solidFill>
                <a:srgbClr val="000000"/>
              </a:solidFill>
              <a:latin typeface="Lato Black" panose="020B0604020202020204" charset="0"/>
              <a:ea typeface="Lato Black" panose="020B0604020202020204" charset="0"/>
              <a:cs typeface="Lato Black" panose="020B0604020202020204" charset="0"/>
            </a:endParaRPr>
          </a:p>
          <a:p>
            <a:pPr lvl="1"/>
            <a:endParaRPr lang="pt-BR" sz="2000" dirty="0" smtClean="0">
              <a:solidFill>
                <a:srgbClr val="000000"/>
              </a:solidFill>
              <a:latin typeface="Lato Black" panose="020B0604020202020204" charset="0"/>
              <a:ea typeface="Lato Black" panose="020B0604020202020204" charset="0"/>
              <a:cs typeface="Lato Black" panose="020B0604020202020204" charset="0"/>
            </a:endParaRPr>
          </a:p>
          <a:p>
            <a:pPr lvl="1"/>
            <a:r>
              <a:rPr lang="pt-BR" sz="2000" dirty="0" smtClean="0">
                <a:solidFill>
                  <a:srgbClr val="000000"/>
                </a:solidFill>
                <a:latin typeface="Lato Black" panose="020B0604020202020204" charset="0"/>
                <a:ea typeface="Lato Black" panose="020B0604020202020204" charset="0"/>
                <a:cs typeface="Lato Black" panose="020B0604020202020204" charset="0"/>
              </a:rPr>
              <a:t>É </a:t>
            </a:r>
            <a:r>
              <a:rPr lang="pt-BR" sz="2000" dirty="0">
                <a:solidFill>
                  <a:srgbClr val="000000"/>
                </a:solidFill>
                <a:latin typeface="Lato Black" panose="020B0604020202020204" charset="0"/>
                <a:ea typeface="Lato Black" panose="020B0604020202020204" charset="0"/>
                <a:cs typeface="Lato Black" panose="020B0604020202020204" charset="0"/>
              </a:rPr>
              <a:t>gerada uma SEFIP da folha de pagamento em dezembro envolvendo os valores de 13º para fim de recolhimento do FGTS separadamente</a:t>
            </a:r>
            <a:r>
              <a:rPr lang="pt-BR" sz="2000" dirty="0" smtClean="0">
                <a:solidFill>
                  <a:srgbClr val="000000"/>
                </a:solidFill>
                <a:latin typeface="Lato Black" panose="020B0604020202020204" charset="0"/>
                <a:ea typeface="Lato Black" panose="020B0604020202020204" charset="0"/>
                <a:cs typeface="Lato Black" panose="020B0604020202020204" charset="0"/>
              </a:rPr>
              <a:t>.</a:t>
            </a:r>
          </a:p>
          <a:p>
            <a:pPr lvl="1"/>
            <a:endParaRPr lang="pt-BR" sz="2000" smtClean="0">
              <a:solidFill>
                <a:srgbClr val="000000"/>
              </a:solidFill>
              <a:latin typeface="Lato Black" panose="020B0604020202020204" charset="0"/>
              <a:ea typeface="Lato Black" panose="020B0604020202020204" charset="0"/>
              <a:cs typeface="Lato Black" panose="020B0604020202020204" charset="0"/>
            </a:endParaRPr>
          </a:p>
          <a:p>
            <a:pPr lvl="1"/>
            <a:r>
              <a:rPr lang="pt-BR" sz="2000" dirty="0">
                <a:solidFill>
                  <a:srgbClr val="000000"/>
                </a:solidFill>
                <a:latin typeface="Lato Black" panose="020B0604020202020204" charset="0"/>
                <a:ea typeface="Lato Black" panose="020B0604020202020204" charset="0"/>
                <a:cs typeface="Lato Black" panose="020B0604020202020204" charset="0"/>
              </a:rPr>
              <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dirty="0">
                <a:solidFill>
                  <a:srgbClr val="000000"/>
                </a:solidFill>
                <a:latin typeface="Lato Black" panose="020B0604020202020204" charset="0"/>
                <a:ea typeface="Lato Black" panose="020B0604020202020204" charset="0"/>
                <a:cs typeface="Lato Black" panose="020B0604020202020204" charset="0"/>
              </a:rPr>
              <a:t>Posteriormente, é gerada uma SEFIP de 13º apenas para confirmação dos valores já enviados levando as informações referentes a Previdência Social (INSS</a:t>
            </a:r>
            <a:r>
              <a:rPr lang="pt-BR" sz="2000" dirty="0" smtClean="0">
                <a:solidFill>
                  <a:srgbClr val="000000"/>
                </a:solidFill>
                <a:latin typeface="Lato Black" panose="020B0604020202020204" charset="0"/>
                <a:ea typeface="Lato Black" panose="020B0604020202020204" charset="0"/>
                <a:cs typeface="Lato Black" panose="020B0604020202020204" charset="0"/>
              </a:rPr>
              <a:t>): </a:t>
            </a:r>
            <a:r>
              <a:rPr lang="pt-BR" sz="2000" b="1" dirty="0">
                <a:solidFill>
                  <a:srgbClr val="000000"/>
                </a:solidFill>
                <a:latin typeface="Lato Black" panose="020B0604020202020204" charset="0"/>
                <a:ea typeface="Lato Black" panose="020B0604020202020204" charset="0"/>
                <a:cs typeface="Lato Black" panose="020B0604020202020204" charset="0"/>
              </a:rPr>
              <a:t> SEFIP </a:t>
            </a:r>
            <a:r>
              <a:rPr lang="pt-BR" sz="2000" b="1" dirty="0" smtClean="0">
                <a:solidFill>
                  <a:srgbClr val="000000"/>
                </a:solidFill>
                <a:latin typeface="Lato Black" panose="020B0604020202020204" charset="0"/>
                <a:ea typeface="Lato Black" panose="020B0604020202020204" charset="0"/>
                <a:cs typeface="Lato Black" panose="020B0604020202020204" charset="0"/>
              </a:rPr>
              <a:t>Declaratória </a:t>
            </a:r>
            <a:r>
              <a:rPr lang="pt-BR" sz="2000" b="1" dirty="0">
                <a:solidFill>
                  <a:srgbClr val="000000"/>
                </a:solidFill>
                <a:latin typeface="Lato Black" panose="020B0604020202020204" charset="0"/>
                <a:ea typeface="Lato Black" panose="020B0604020202020204" charset="0"/>
                <a:cs typeface="Lato Black" panose="020B0604020202020204" charset="0"/>
              </a:rPr>
              <a:t>do </a:t>
            </a:r>
            <a:r>
              <a:rPr lang="pt-BR" sz="2000" b="1" dirty="0" smtClean="0">
                <a:solidFill>
                  <a:srgbClr val="000000"/>
                </a:solidFill>
                <a:latin typeface="Lato Black" panose="020B0604020202020204" charset="0"/>
                <a:ea typeface="Lato Black" panose="020B0604020202020204" charset="0"/>
                <a:cs typeface="Lato Black" panose="020B0604020202020204" charset="0"/>
              </a:rPr>
              <a:t>13º</a:t>
            </a:r>
          </a:p>
          <a:p>
            <a:pPr lvl="1"/>
            <a:r>
              <a:rPr lang="pt-BR" sz="2000" dirty="0">
                <a:solidFill>
                  <a:srgbClr val="000000"/>
                </a:solidFill>
                <a:latin typeface="Lato Black" panose="020B0604020202020204" charset="0"/>
                <a:ea typeface="Lato Black" panose="020B0604020202020204" charset="0"/>
                <a:cs typeface="Lato Black" panose="020B0604020202020204" charset="0"/>
              </a:rPr>
              <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dirty="0">
                <a:solidFill>
                  <a:srgbClr val="000000"/>
                </a:solidFill>
                <a:latin typeface="Lato Black" panose="020B0604020202020204" charset="0"/>
                <a:ea typeface="Lato Black" panose="020B0604020202020204" charset="0"/>
                <a:cs typeface="Lato Black" panose="020B0604020202020204" charset="0"/>
              </a:rPr>
              <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dirty="0">
                <a:solidFill>
                  <a:srgbClr val="000000"/>
                </a:solidFill>
                <a:latin typeface="Lato Black" panose="020B0604020202020204" charset="0"/>
                <a:ea typeface="Lato Black" panose="020B0604020202020204" charset="0"/>
                <a:cs typeface="Lato Black" panose="020B0604020202020204" charset="0"/>
              </a:rPr>
              <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b="1" dirty="0">
                <a:solidFill>
                  <a:srgbClr val="000000"/>
                </a:solidFill>
                <a:latin typeface="Lato Black" panose="020B0604020202020204" charset="0"/>
                <a:ea typeface="Lato Black" panose="020B0604020202020204" charset="0"/>
                <a:cs typeface="Lato Black" panose="020B0604020202020204" charset="0"/>
              </a:rPr>
              <a:t>Observações:</a:t>
            </a:r>
            <a:r>
              <a:rPr lang="pt-BR" sz="2000" dirty="0">
                <a:solidFill>
                  <a:srgbClr val="000000"/>
                </a:solidFill>
                <a:latin typeface="Lato Black" panose="020B0604020202020204" charset="0"/>
                <a:ea typeface="Lato Black" panose="020B0604020202020204" charset="0"/>
                <a:cs typeface="Lato Black" panose="020B0604020202020204" charset="0"/>
              </a:rPr>
              <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dirty="0">
                <a:solidFill>
                  <a:srgbClr val="000000"/>
                </a:solidFill>
                <a:latin typeface="Lato Black" panose="020B0604020202020204" charset="0"/>
                <a:ea typeface="Lato Black" panose="020B0604020202020204" charset="0"/>
                <a:cs typeface="Lato Black" panose="020B0604020202020204" charset="0"/>
              </a:rPr>
              <a:t>Parâmetros importantes na SEFIP Declaratória d 13º:</a:t>
            </a:r>
            <a:br>
              <a:rPr lang="pt-BR" sz="2000" dirty="0">
                <a:solidFill>
                  <a:srgbClr val="000000"/>
                </a:solidFill>
                <a:latin typeface="Lato Black" panose="020B0604020202020204" charset="0"/>
                <a:ea typeface="Lato Black" panose="020B0604020202020204" charset="0"/>
                <a:cs typeface="Lato Black" panose="020B0604020202020204" charset="0"/>
              </a:rPr>
            </a:br>
            <a:r>
              <a:rPr lang="pt-BR" sz="2000" b="1" dirty="0">
                <a:solidFill>
                  <a:srgbClr val="000000"/>
                </a:solidFill>
                <a:latin typeface="Lato Black" panose="020B0604020202020204" charset="0"/>
                <a:ea typeface="Lato Black" panose="020B0604020202020204" charset="0"/>
                <a:cs typeface="Lato Black" panose="020B0604020202020204" charset="0"/>
              </a:rPr>
              <a:t>Gerar Tipo? = 13º Salário</a:t>
            </a:r>
            <a:br>
              <a:rPr lang="pt-BR" sz="2000" b="1" dirty="0">
                <a:solidFill>
                  <a:srgbClr val="000000"/>
                </a:solidFill>
                <a:latin typeface="Lato Black" panose="020B0604020202020204" charset="0"/>
                <a:ea typeface="Lato Black" panose="020B0604020202020204" charset="0"/>
                <a:cs typeface="Lato Black" panose="020B0604020202020204" charset="0"/>
              </a:rPr>
            </a:br>
            <a:r>
              <a:rPr lang="pt-BR" sz="2000" b="1" dirty="0">
                <a:solidFill>
                  <a:srgbClr val="000000"/>
                </a:solidFill>
                <a:latin typeface="Lato Black" panose="020B0604020202020204" charset="0"/>
                <a:ea typeface="Lato Black" panose="020B0604020202020204" charset="0"/>
                <a:cs typeface="Lato Black" panose="020B0604020202020204" charset="0"/>
              </a:rPr>
              <a:t>Tipo de Modalidade? = Declaração</a:t>
            </a:r>
            <a:endParaRPr lang="pt-BR" sz="2000" dirty="0">
              <a:solidFill>
                <a:srgbClr val="000000"/>
              </a:solidFill>
              <a:latin typeface="Lato Black" panose="020B0604020202020204" charset="0"/>
              <a:ea typeface="Lato Black" panose="020B0604020202020204" charset="0"/>
              <a:cs typeface="Lato Black" panose="020B0604020202020204" charset="0"/>
            </a:endParaRPr>
          </a:p>
          <a:p>
            <a:pPr lvl="1"/>
            <a:endParaRPr lang="pt-BR" sz="2000" dirty="0" smtClean="0">
              <a:solidFill>
                <a:srgbClr val="000000"/>
              </a:solidFill>
              <a:latin typeface="Lato Black" panose="020B0604020202020204" charset="0"/>
              <a:ea typeface="Lato Black" panose="020B0604020202020204" charset="0"/>
              <a:cs typeface="Lato Black" panose="020B0604020202020204" charset="0"/>
            </a:endParaRPr>
          </a:p>
          <a:p>
            <a:pPr lvl="1"/>
            <a:endParaRPr lang="pt-BR" sz="1800" dirty="0">
              <a:solidFill>
                <a:srgbClr val="000000"/>
              </a:solidFill>
            </a:endParaRPr>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08885644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11</a:t>
            </a:r>
            <a:endParaRPr lang="pt-BR" dirty="0"/>
          </a:p>
        </p:txBody>
      </p:sp>
      <p:sp>
        <p:nvSpPr>
          <p:cNvPr id="3" name="Text Placeholder 2"/>
          <p:cNvSpPr>
            <a:spLocks noGrp="1"/>
          </p:cNvSpPr>
          <p:nvPr>
            <p:ph type="body" sz="quarter" idx="11"/>
          </p:nvPr>
        </p:nvSpPr>
        <p:spPr/>
        <p:txBody>
          <a:bodyPr/>
          <a:lstStyle/>
          <a:p>
            <a:pPr lvl="0"/>
            <a:r>
              <a:rPr lang="pt-BR" dirty="0" smtClean="0"/>
              <a:t>Rescisão após cálculo 2ª parcela</a:t>
            </a:r>
            <a:endParaRPr lang="pt-BR" dirty="0"/>
          </a:p>
        </p:txBody>
      </p:sp>
    </p:spTree>
    <p:extLst>
      <p:ext uri="{BB962C8B-B14F-4D97-AF65-F5344CB8AC3E}">
        <p14:creationId xmlns:p14="http://schemas.microsoft.com/office/powerpoint/2010/main" val="29882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Rescisão após o cálculo da  2ª Parcela</a:t>
            </a:r>
          </a:p>
          <a:p>
            <a:endParaRPr lang="pt-BR" sz="2000" dirty="0" smtClean="0"/>
          </a:p>
          <a:p>
            <a:endParaRPr lang="pt-BR" sz="2000" dirty="0" smtClean="0"/>
          </a:p>
          <a:p>
            <a:endParaRPr lang="pt-BR" sz="2000" dirty="0"/>
          </a:p>
          <a:p>
            <a:endParaRPr lang="pt-BR" sz="2000" dirty="0" smtClean="0"/>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Imagem 11"/>
          <p:cNvPicPr>
            <a:picLocks noChangeAspect="1"/>
          </p:cNvPicPr>
          <p:nvPr/>
        </p:nvPicPr>
        <p:blipFill>
          <a:blip r:embed="rId3"/>
          <a:stretch>
            <a:fillRect/>
          </a:stretch>
        </p:blipFill>
        <p:spPr>
          <a:xfrm>
            <a:off x="1523144" y="1372750"/>
            <a:ext cx="12725902" cy="6702152"/>
          </a:xfrm>
          <a:prstGeom prst="rect">
            <a:avLst/>
          </a:prstGeom>
        </p:spPr>
      </p:pic>
    </p:spTree>
    <p:extLst>
      <p:ext uri="{BB962C8B-B14F-4D97-AF65-F5344CB8AC3E}">
        <p14:creationId xmlns:p14="http://schemas.microsoft.com/office/powerpoint/2010/main" val="1932412909"/>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12</a:t>
            </a:r>
            <a:endParaRPr lang="pt-BR" dirty="0"/>
          </a:p>
        </p:txBody>
      </p:sp>
      <p:sp>
        <p:nvSpPr>
          <p:cNvPr id="3" name="Text Placeholder 2"/>
          <p:cNvSpPr>
            <a:spLocks noGrp="1"/>
          </p:cNvSpPr>
          <p:nvPr>
            <p:ph type="body" sz="quarter" idx="11"/>
          </p:nvPr>
        </p:nvSpPr>
        <p:spPr/>
        <p:txBody>
          <a:bodyPr>
            <a:normAutofit fontScale="77500" lnSpcReduction="20000"/>
          </a:bodyPr>
          <a:lstStyle/>
          <a:p>
            <a:pPr lvl="0"/>
            <a:r>
              <a:rPr lang="pt-BR" dirty="0" smtClean="0"/>
              <a:t>Relatórios – Recibo e </a:t>
            </a:r>
            <a:r>
              <a:rPr lang="pt-BR" dirty="0" smtClean="0"/>
              <a:t>Folha </a:t>
            </a:r>
            <a:r>
              <a:rPr lang="pt-BR" dirty="0" smtClean="0"/>
              <a:t>de pagamento / Ficha </a:t>
            </a:r>
            <a:r>
              <a:rPr lang="pt-BR" dirty="0"/>
              <a:t>F</a:t>
            </a:r>
            <a:r>
              <a:rPr lang="pt-BR" dirty="0" smtClean="0"/>
              <a:t>inanceira </a:t>
            </a:r>
            <a:r>
              <a:rPr lang="pt-BR" dirty="0" smtClean="0"/>
              <a:t>/ Provisão</a:t>
            </a:r>
            <a:endParaRPr lang="pt-BR" dirty="0"/>
          </a:p>
        </p:txBody>
      </p:sp>
    </p:spTree>
    <p:extLst>
      <p:ext uri="{BB962C8B-B14F-4D97-AF65-F5344CB8AC3E}">
        <p14:creationId xmlns:p14="http://schemas.microsoft.com/office/powerpoint/2010/main" val="91379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02</a:t>
            </a:r>
            <a:endParaRPr lang="pt-BR" dirty="0"/>
          </a:p>
        </p:txBody>
      </p:sp>
      <p:sp>
        <p:nvSpPr>
          <p:cNvPr id="3" name="Text Placeholder 2"/>
          <p:cNvSpPr>
            <a:spLocks noGrp="1"/>
          </p:cNvSpPr>
          <p:nvPr>
            <p:ph type="body" sz="quarter" idx="11"/>
          </p:nvPr>
        </p:nvSpPr>
        <p:spPr/>
        <p:txBody>
          <a:bodyPr/>
          <a:lstStyle/>
          <a:p>
            <a:pPr lvl="0"/>
            <a:r>
              <a:rPr lang="en-US" dirty="0" err="1" smtClean="0"/>
              <a:t>Parâmetros</a:t>
            </a:r>
            <a:endParaRPr lang="pt-BR" dirty="0"/>
          </a:p>
        </p:txBody>
      </p:sp>
    </p:spTree>
    <p:extLst>
      <p:ext uri="{BB962C8B-B14F-4D97-AF65-F5344CB8AC3E}">
        <p14:creationId xmlns:p14="http://schemas.microsoft.com/office/powerpoint/2010/main" val="217459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a:t>
            </a:r>
            <a:r>
              <a:rPr lang="pt-BR" sz="3700" b="1" dirty="0" smtClean="0">
                <a:solidFill>
                  <a:srgbClr val="FFC000"/>
                </a:solidFill>
              </a:rPr>
              <a:t>pagamento</a:t>
            </a:r>
          </a:p>
          <a:p>
            <a:pPr algn="ctr"/>
            <a:endParaRPr lang="pt-BR" sz="3700" b="1" dirty="0">
              <a:solidFill>
                <a:srgbClr val="FFC000"/>
              </a:solidFill>
            </a:endParaRPr>
          </a:p>
          <a:p>
            <a:pPr algn="ctr"/>
            <a:endParaRPr lang="pt-BR" sz="2000" b="1" dirty="0" smtClean="0"/>
          </a:p>
          <a:p>
            <a:r>
              <a:rPr lang="pt-BR" sz="2000" b="1" dirty="0" smtClean="0">
                <a:solidFill>
                  <a:srgbClr val="000000"/>
                </a:solidFill>
              </a:rPr>
              <a:t>Relatórios&gt;Recibos/Cheque&gt; Recibos de Pagamento</a:t>
            </a:r>
            <a:endParaRPr lang="pt-BR" sz="2000" dirty="0" smtClean="0">
              <a:solidFill>
                <a:srgbClr val="000000"/>
              </a:solidFill>
            </a:endParaRPr>
          </a:p>
          <a:p>
            <a:r>
              <a:rPr lang="pt-BR" sz="2000" dirty="0" smtClean="0"/>
              <a:t> </a:t>
            </a:r>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Imagem 10"/>
          <p:cNvPicPr>
            <a:picLocks noChangeAspect="1"/>
          </p:cNvPicPr>
          <p:nvPr/>
        </p:nvPicPr>
        <p:blipFill>
          <a:blip r:embed="rId3"/>
          <a:stretch>
            <a:fillRect/>
          </a:stretch>
        </p:blipFill>
        <p:spPr>
          <a:xfrm>
            <a:off x="2166157" y="2011937"/>
            <a:ext cx="11917335" cy="6626929"/>
          </a:xfrm>
          <a:prstGeom prst="rect">
            <a:avLst/>
          </a:prstGeom>
        </p:spPr>
      </p:pic>
    </p:spTree>
    <p:extLst>
      <p:ext uri="{BB962C8B-B14F-4D97-AF65-F5344CB8AC3E}">
        <p14:creationId xmlns:p14="http://schemas.microsoft.com/office/powerpoint/2010/main" val="100392999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 </a:t>
            </a:r>
            <a:r>
              <a:rPr lang="pt-BR" sz="3700" b="1" dirty="0">
                <a:solidFill>
                  <a:srgbClr val="FFC000"/>
                </a:solidFill>
              </a:rPr>
              <a:t>Folha de </a:t>
            </a:r>
            <a:r>
              <a:rPr lang="pt-BR" sz="3700" b="1" dirty="0" smtClean="0">
                <a:solidFill>
                  <a:srgbClr val="FFC000"/>
                </a:solidFill>
              </a:rPr>
              <a:t>pagamento</a:t>
            </a:r>
          </a:p>
          <a:p>
            <a:pPr algn="ctr"/>
            <a:endParaRPr lang="pt-BR" sz="3700" b="1" dirty="0">
              <a:solidFill>
                <a:srgbClr val="FFC000"/>
              </a:solidFill>
            </a:endParaRPr>
          </a:p>
          <a:p>
            <a:pPr algn="ctr"/>
            <a:endParaRPr lang="pt-BR" sz="2000" b="1" dirty="0" smtClean="0"/>
          </a:p>
          <a:p>
            <a:r>
              <a:rPr lang="pt-BR" sz="2000" b="1" dirty="0" smtClean="0">
                <a:solidFill>
                  <a:srgbClr val="000000"/>
                </a:solidFill>
              </a:rPr>
              <a:t>Relatórios&gt;Periódicos&gt;Folha de Pagamento</a:t>
            </a:r>
          </a:p>
          <a:p>
            <a:endParaRPr lang="pt-BR" sz="2000" dirty="0" smtClean="0">
              <a:solidFill>
                <a:srgbClr val="000000"/>
              </a:solidFill>
            </a:endParaRPr>
          </a:p>
          <a:p>
            <a:r>
              <a:rPr lang="pt-BR" sz="2000" dirty="0" smtClean="0"/>
              <a:t> </a:t>
            </a:r>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1984091" y="2284148"/>
            <a:ext cx="11772900" cy="6219825"/>
          </a:xfrm>
          <a:prstGeom prst="rect">
            <a:avLst/>
          </a:prstGeom>
        </p:spPr>
      </p:pic>
    </p:spTree>
    <p:extLst>
      <p:ext uri="{BB962C8B-B14F-4D97-AF65-F5344CB8AC3E}">
        <p14:creationId xmlns:p14="http://schemas.microsoft.com/office/powerpoint/2010/main" val="21955688"/>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 </a:t>
            </a:r>
            <a:r>
              <a:rPr lang="pt-BR" sz="3700" b="1" dirty="0">
                <a:solidFill>
                  <a:srgbClr val="FFC000"/>
                </a:solidFill>
              </a:rPr>
              <a:t>Ficha </a:t>
            </a:r>
            <a:r>
              <a:rPr lang="pt-BR" sz="3700" b="1" dirty="0" smtClean="0">
                <a:solidFill>
                  <a:srgbClr val="FFC000"/>
                </a:solidFill>
              </a:rPr>
              <a:t>Financeira</a:t>
            </a:r>
          </a:p>
          <a:p>
            <a:pPr algn="ctr"/>
            <a:endParaRPr lang="pt-BR" sz="3700" b="1" dirty="0">
              <a:solidFill>
                <a:srgbClr val="FFC000"/>
              </a:solidFill>
            </a:endParaRPr>
          </a:p>
          <a:p>
            <a:pPr algn="ctr"/>
            <a:endParaRPr lang="pt-BR" sz="2000" b="1" dirty="0" smtClean="0"/>
          </a:p>
          <a:p>
            <a:endParaRPr lang="pt-BR" sz="2000" dirty="0" smtClean="0"/>
          </a:p>
          <a:p>
            <a:r>
              <a:rPr lang="pt-BR" sz="2000" dirty="0" smtClean="0"/>
              <a:t>Relatórios&gt; Lançamentos &gt; </a:t>
            </a:r>
            <a:r>
              <a:rPr lang="pt-BR" sz="2000" dirty="0"/>
              <a:t>Ficha financeira&gt;Outras ações &gt; </a:t>
            </a:r>
            <a:r>
              <a:rPr lang="pt-BR" sz="2000" dirty="0" smtClean="0"/>
              <a:t>Parâmetros (GPER270)</a:t>
            </a:r>
          </a:p>
          <a:p>
            <a:r>
              <a:rPr lang="pt-BR" sz="2000" dirty="0" smtClean="0"/>
              <a:t> </a:t>
            </a: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3336285" y="2750310"/>
            <a:ext cx="9578038" cy="4155799"/>
          </a:xfrm>
          <a:prstGeom prst="rect">
            <a:avLst/>
          </a:prstGeom>
        </p:spPr>
      </p:pic>
    </p:spTree>
    <p:extLst>
      <p:ext uri="{BB962C8B-B14F-4D97-AF65-F5344CB8AC3E}">
        <p14:creationId xmlns:p14="http://schemas.microsoft.com/office/powerpoint/2010/main" val="258908582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Ficha Financeira</a:t>
            </a:r>
            <a:endParaRPr lang="pt-BR" sz="2000" b="1" dirty="0" smtClean="0">
              <a:solidFill>
                <a:srgbClr val="000000"/>
              </a:solidFill>
            </a:endParaRPr>
          </a:p>
          <a:p>
            <a:endParaRPr lang="pt-BR" sz="2000" dirty="0" smtClean="0">
              <a:solidFill>
                <a:srgbClr val="000000"/>
              </a:solidFill>
            </a:endParaRPr>
          </a:p>
          <a:p>
            <a:endParaRPr lang="pt-BR" sz="2000" dirty="0">
              <a:solidFill>
                <a:srgbClr val="000000"/>
              </a:solidFill>
            </a:endParaRPr>
          </a:p>
          <a:p>
            <a:endParaRPr lang="pt-BR" sz="2000" dirty="0">
              <a:solidFill>
                <a:srgbClr val="000000"/>
              </a:solidFill>
            </a:endParaRPr>
          </a:p>
          <a:p>
            <a:r>
              <a:rPr lang="pt-BR" sz="2000" dirty="0">
                <a:solidFill>
                  <a:srgbClr val="000000"/>
                </a:solidFill>
              </a:rPr>
              <a:t> </a:t>
            </a:r>
            <a:r>
              <a:rPr lang="pt-BR" sz="2000" dirty="0"/>
              <a:t>Relatórios&gt; Lançamentos &gt; Ficha financeira&gt;Outras ações &gt; Parâmetros (GPER270</a:t>
            </a:r>
            <a:r>
              <a:rPr lang="pt-BR" sz="2000" dirty="0" smtClean="0"/>
              <a:t>)</a:t>
            </a:r>
          </a:p>
          <a:p>
            <a:r>
              <a:rPr lang="pt-BR" sz="2000" dirty="0" smtClean="0"/>
              <a:t> OBS. Tabela SRD (Para demonstrar a 2ª parcela, o roteiro 132 precisa ser fechado)</a:t>
            </a:r>
            <a:endParaRPr lang="pt-BR" sz="2000" dirty="0"/>
          </a:p>
          <a:p>
            <a:endParaRPr lang="pt-BR" sz="2000" dirty="0">
              <a:solidFill>
                <a:srgbClr val="000000"/>
              </a:solidFill>
            </a:endParaRPr>
          </a:p>
          <a:p>
            <a:endParaRPr lang="pt-BR" sz="2000" dirty="0" smtClean="0"/>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718457" y="2815681"/>
            <a:ext cx="14691053" cy="5295386"/>
          </a:xfrm>
          <a:prstGeom prst="rect">
            <a:avLst/>
          </a:prstGeom>
        </p:spPr>
      </p:pic>
    </p:spTree>
    <p:extLst>
      <p:ext uri="{BB962C8B-B14F-4D97-AF65-F5344CB8AC3E}">
        <p14:creationId xmlns:p14="http://schemas.microsoft.com/office/powerpoint/2010/main" val="2444792109"/>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endParaRPr lang="pt-BR" sz="3700" b="1" dirty="0">
              <a:solidFill>
                <a:srgbClr val="FFC000"/>
              </a:solidFill>
            </a:endParaRPr>
          </a:p>
          <a:p>
            <a:pPr algn="ctr"/>
            <a:r>
              <a:rPr lang="pt-BR" sz="3700" b="1" dirty="0" smtClean="0">
                <a:solidFill>
                  <a:srgbClr val="FFC000"/>
                </a:solidFill>
              </a:rPr>
              <a:t>Relatórios – Provisão</a:t>
            </a:r>
          </a:p>
          <a:p>
            <a:endParaRPr lang="pt-BR" sz="2000" b="1" dirty="0" smtClean="0"/>
          </a:p>
          <a:p>
            <a:endParaRPr lang="pt-BR" sz="2000" b="1" dirty="0" smtClean="0"/>
          </a:p>
          <a:p>
            <a:r>
              <a:rPr lang="pt-BR" sz="2000" b="1" dirty="0" smtClean="0"/>
              <a:t>Miscelânea&gt;Provisões&gt;Provisões de férias/13º</a:t>
            </a:r>
          </a:p>
          <a:p>
            <a:endParaRPr lang="pt-BR" sz="2000" b="1" dirty="0"/>
          </a:p>
          <a:p>
            <a:r>
              <a:rPr lang="pt-BR" sz="2000" dirty="0" smtClean="0">
                <a:solidFill>
                  <a:schemeClr val="tx1"/>
                </a:solidFill>
              </a:rPr>
              <a:t>Os valores de baixa da provisão serão com base no salário e adicionais, sistema não verifica o cálculo da Rescisão (SRR).</a:t>
            </a:r>
          </a:p>
          <a:p>
            <a:endParaRPr lang="pt-BR" sz="2000" dirty="0" smtClean="0">
              <a:solidFill>
                <a:schemeClr val="tx1"/>
              </a:solidFill>
            </a:endParaRPr>
          </a:p>
          <a:p>
            <a:endParaRPr lang="pt-BR" sz="2000" dirty="0" smtClean="0">
              <a:solidFill>
                <a:schemeClr val="tx1"/>
              </a:solidFill>
            </a:endParaRPr>
          </a:p>
          <a:p>
            <a:r>
              <a:rPr lang="pt-BR" sz="2000" dirty="0" smtClean="0">
                <a:solidFill>
                  <a:schemeClr val="tx1"/>
                </a:solidFill>
              </a:rPr>
              <a:t>Coluna  Valor = 7.041,66         &gt;&gt;&gt; </a:t>
            </a:r>
            <a:r>
              <a:rPr lang="pt-BR" sz="2000" b="1" dirty="0" smtClean="0">
                <a:solidFill>
                  <a:schemeClr val="tx1"/>
                </a:solidFill>
              </a:rPr>
              <a:t>6.500,00/12*13= 7.041,66 (12 avos + avo sobre o aviso)</a:t>
            </a:r>
          </a:p>
          <a:p>
            <a:endParaRPr lang="pt-BR" sz="2000" dirty="0" smtClean="0">
              <a:solidFill>
                <a:schemeClr val="tx1"/>
              </a:solidFill>
            </a:endParaRPr>
          </a:p>
          <a:p>
            <a:r>
              <a:rPr lang="pt-BR" sz="2000" dirty="0" smtClean="0">
                <a:solidFill>
                  <a:schemeClr val="tx1"/>
                </a:solidFill>
              </a:rPr>
              <a:t>Coluna Adicionais = 2.112,50 &gt;&gt;&gt; 1.950,00 Periculosidade (</a:t>
            </a:r>
            <a:r>
              <a:rPr lang="pt-BR" sz="2000" dirty="0" err="1" smtClean="0">
                <a:solidFill>
                  <a:schemeClr val="tx1"/>
                </a:solidFill>
              </a:rPr>
              <a:t>ref</a:t>
            </a:r>
            <a:r>
              <a:rPr lang="pt-BR" sz="2000" dirty="0" smtClean="0">
                <a:solidFill>
                  <a:schemeClr val="tx1"/>
                </a:solidFill>
              </a:rPr>
              <a:t> .12/12) + </a:t>
            </a:r>
            <a:r>
              <a:rPr lang="pt-BR" sz="2000" dirty="0" err="1">
                <a:solidFill>
                  <a:schemeClr val="tx1"/>
                </a:solidFill>
              </a:rPr>
              <a:t>P</a:t>
            </a:r>
            <a:r>
              <a:rPr lang="pt-BR" sz="2000" dirty="0" err="1" smtClean="0">
                <a:solidFill>
                  <a:schemeClr val="tx1"/>
                </a:solidFill>
              </a:rPr>
              <a:t>ericul</a:t>
            </a:r>
            <a:r>
              <a:rPr lang="pt-BR" sz="2000" dirty="0" smtClean="0">
                <a:solidFill>
                  <a:schemeClr val="tx1"/>
                </a:solidFill>
              </a:rPr>
              <a:t> sobre avo de aviso(ref. 1/12)  162,50 </a:t>
            </a:r>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a:p>
          <a:p>
            <a:endParaRPr lang="pt-BR" sz="2000" dirty="0"/>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m 12"/>
          <p:cNvPicPr>
            <a:picLocks noChangeAspect="1"/>
          </p:cNvPicPr>
          <p:nvPr/>
        </p:nvPicPr>
        <p:blipFill>
          <a:blip r:embed="rId3"/>
          <a:stretch>
            <a:fillRect/>
          </a:stretch>
        </p:blipFill>
        <p:spPr>
          <a:xfrm>
            <a:off x="718457" y="5159718"/>
            <a:ext cx="13782675" cy="2286000"/>
          </a:xfrm>
          <a:prstGeom prst="rect">
            <a:avLst/>
          </a:prstGeom>
        </p:spPr>
      </p:pic>
    </p:spTree>
    <p:extLst>
      <p:ext uri="{BB962C8B-B14F-4D97-AF65-F5344CB8AC3E}">
        <p14:creationId xmlns:p14="http://schemas.microsoft.com/office/powerpoint/2010/main" val="640971090"/>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endParaRPr lang="pt-BR" sz="3700" b="1" dirty="0">
              <a:solidFill>
                <a:srgbClr val="FFC000"/>
              </a:solidFill>
            </a:endParaRPr>
          </a:p>
          <a:p>
            <a:pPr algn="ctr"/>
            <a:r>
              <a:rPr lang="pt-BR" sz="3700" b="1" dirty="0" smtClean="0">
                <a:solidFill>
                  <a:srgbClr val="FFC000"/>
                </a:solidFill>
              </a:rPr>
              <a:t>Relatórios - Provisão</a:t>
            </a:r>
          </a:p>
          <a:p>
            <a:endParaRPr lang="pt-BR" sz="2000" b="1" dirty="0" smtClean="0"/>
          </a:p>
          <a:p>
            <a:endParaRPr lang="pt-BR" sz="2000" dirty="0" smtClean="0"/>
          </a:p>
          <a:p>
            <a:endParaRPr lang="pt-BR" sz="2000" dirty="0"/>
          </a:p>
          <a:p>
            <a:r>
              <a:rPr lang="pt-BR" sz="2000" dirty="0" smtClean="0"/>
              <a:t>MV_PROVRES =N  &gt;&gt; Não será calculado </a:t>
            </a:r>
            <a:r>
              <a:rPr lang="pt-BR" sz="2000" dirty="0"/>
              <a:t>a provisão no mês de demissão</a:t>
            </a:r>
            <a:r>
              <a:rPr lang="pt-BR" sz="2000" dirty="0" smtClean="0"/>
              <a:t>.</a:t>
            </a:r>
          </a:p>
          <a:p>
            <a:endParaRPr lang="pt-BR" sz="2000" dirty="0" smtClean="0"/>
          </a:p>
          <a:p>
            <a:r>
              <a:rPr lang="pt-BR" sz="2000" dirty="0" smtClean="0">
                <a:solidFill>
                  <a:schemeClr val="tx1"/>
                </a:solidFill>
              </a:rPr>
              <a:t>Com </a:t>
            </a:r>
            <a:r>
              <a:rPr lang="pt-BR" sz="2000" dirty="0">
                <a:solidFill>
                  <a:schemeClr val="tx1"/>
                </a:solidFill>
              </a:rPr>
              <a:t>isso, o sistema apresentará como baixa de provisão exatamente o mesmo valor que estiver no campo anterior</a:t>
            </a:r>
            <a:r>
              <a:rPr lang="pt-BR" sz="2000" dirty="0" smtClean="0">
                <a:solidFill>
                  <a:schemeClr val="tx1"/>
                </a:solidFill>
              </a:rPr>
              <a:t>.</a:t>
            </a:r>
          </a:p>
          <a:p>
            <a:endParaRPr lang="pt-BR" sz="2000" dirty="0">
              <a:solidFill>
                <a:schemeClr val="tx1"/>
              </a:solidFill>
            </a:endParaRPr>
          </a:p>
          <a:p>
            <a:r>
              <a:rPr lang="pt-BR" sz="2000" dirty="0" smtClean="0">
                <a:solidFill>
                  <a:schemeClr val="tx1"/>
                </a:solidFill>
              </a:rPr>
              <a:t>Exemplo: </a:t>
            </a:r>
          </a:p>
          <a:p>
            <a:r>
              <a:rPr lang="pt-BR" sz="2000" dirty="0" smtClean="0">
                <a:solidFill>
                  <a:schemeClr val="tx1"/>
                </a:solidFill>
              </a:rPr>
              <a:t>Demissão 12/2018 </a:t>
            </a:r>
          </a:p>
          <a:p>
            <a:r>
              <a:rPr lang="pt-BR" sz="2000" dirty="0" smtClean="0">
                <a:solidFill>
                  <a:schemeClr val="tx1"/>
                </a:solidFill>
              </a:rPr>
              <a:t>Somente será calculado até o mês 11/2018</a:t>
            </a:r>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a:p>
          <a:p>
            <a:pPr algn="ctr"/>
            <a:endParaRPr lang="pt-BR" sz="4000" dirty="0" smtClean="0">
              <a:solidFill>
                <a:srgbClr val="FFC000"/>
              </a:solidFill>
            </a:endParaRPr>
          </a:p>
          <a:p>
            <a:pPr algn="ctr"/>
            <a:endParaRPr lang="pt-BR" sz="2000" dirty="0" smtClean="0"/>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p:nvPr/>
        </p:nvPicPr>
        <p:blipFill>
          <a:blip r:embed="rId3"/>
          <a:stretch>
            <a:fillRect/>
          </a:stretch>
        </p:blipFill>
        <p:spPr>
          <a:xfrm>
            <a:off x="1515648" y="4522287"/>
            <a:ext cx="12325611" cy="1835527"/>
          </a:xfrm>
          <a:prstGeom prst="rect">
            <a:avLst/>
          </a:prstGeom>
        </p:spPr>
      </p:pic>
    </p:spTree>
    <p:extLst>
      <p:ext uri="{BB962C8B-B14F-4D97-AF65-F5344CB8AC3E}">
        <p14:creationId xmlns:p14="http://schemas.microsoft.com/office/powerpoint/2010/main" val="3364879443"/>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22644"/>
            <a:ext cx="15905238" cy="8749183"/>
          </a:xfrm>
        </p:spPr>
        <p:txBody>
          <a:bodyPr/>
          <a:lstStyle/>
          <a:p>
            <a:pPr algn="ctr"/>
            <a:endParaRPr lang="pt-BR" sz="3700" b="1" dirty="0">
              <a:solidFill>
                <a:srgbClr val="FFC000"/>
              </a:solidFill>
            </a:endParaRPr>
          </a:p>
          <a:p>
            <a:pPr algn="ctr"/>
            <a:r>
              <a:rPr lang="pt-BR" sz="3700" b="1" dirty="0" smtClean="0">
                <a:solidFill>
                  <a:srgbClr val="FFC000"/>
                </a:solidFill>
              </a:rPr>
              <a:t>Relatórios - Provisão</a:t>
            </a:r>
          </a:p>
          <a:p>
            <a:endParaRPr lang="pt-BR" sz="2000" b="1" dirty="0" smtClean="0"/>
          </a:p>
          <a:p>
            <a:endParaRPr lang="pt-BR" sz="2000" dirty="0" smtClean="0"/>
          </a:p>
          <a:p>
            <a:endParaRPr lang="pt-BR" sz="2000" dirty="0" smtClean="0"/>
          </a:p>
          <a:p>
            <a:endParaRPr lang="pt-BR" sz="2000" dirty="0"/>
          </a:p>
          <a:p>
            <a:r>
              <a:rPr lang="pt-BR" sz="2000" dirty="0" smtClean="0"/>
              <a:t>MV_PROVRES = S  </a:t>
            </a:r>
            <a:r>
              <a:rPr lang="pt-BR" sz="2000" dirty="0"/>
              <a:t>&gt;&gt; </a:t>
            </a:r>
            <a:r>
              <a:rPr lang="pt-BR" sz="2000" dirty="0" smtClean="0"/>
              <a:t>será </a:t>
            </a:r>
            <a:r>
              <a:rPr lang="pt-BR" sz="2000" dirty="0"/>
              <a:t>calculado a provisão no mês de demissão</a:t>
            </a:r>
            <a:r>
              <a:rPr lang="pt-BR" sz="2000" dirty="0" smtClean="0"/>
              <a:t>.</a:t>
            </a:r>
          </a:p>
          <a:p>
            <a:endParaRPr lang="pt-BR" sz="2000" dirty="0" smtClean="0"/>
          </a:p>
          <a:p>
            <a:r>
              <a:rPr lang="pt-BR" sz="2000" dirty="0" smtClean="0">
                <a:solidFill>
                  <a:schemeClr val="tx1"/>
                </a:solidFill>
              </a:rPr>
              <a:t>Lembrando que será considerado também o valor do 13º sobre o aviso indenizado.</a:t>
            </a:r>
          </a:p>
          <a:p>
            <a:r>
              <a:rPr lang="pt-BR" sz="2000" dirty="0" smtClean="0">
                <a:solidFill>
                  <a:schemeClr val="tx1"/>
                </a:solidFill>
              </a:rPr>
              <a:t>Caso </a:t>
            </a:r>
            <a:r>
              <a:rPr lang="pt-BR" sz="2000" dirty="0">
                <a:solidFill>
                  <a:schemeClr val="tx1"/>
                </a:solidFill>
              </a:rPr>
              <a:t>o cliente não queira que seja feita a baixa dos valores pagos na rescisão, deverá alterar o </a:t>
            </a:r>
            <a:r>
              <a:rPr lang="pt-BR" sz="2000" dirty="0" err="1">
                <a:solidFill>
                  <a:schemeClr val="tx1"/>
                </a:solidFill>
              </a:rPr>
              <a:t>parametro</a:t>
            </a:r>
            <a:r>
              <a:rPr lang="pt-BR" sz="2000" dirty="0">
                <a:solidFill>
                  <a:schemeClr val="tx1"/>
                </a:solidFill>
              </a:rPr>
              <a:t> MV_PROVRES para "Não".</a:t>
            </a:r>
          </a:p>
          <a:p>
            <a:pPr algn="ctr"/>
            <a:endParaRPr lang="pt-BR" sz="2000" dirty="0">
              <a:solidFill>
                <a:srgbClr val="FFC000"/>
              </a:solidFill>
            </a:endParaRPr>
          </a:p>
          <a:p>
            <a:pPr algn="ctr"/>
            <a:r>
              <a:rPr lang="pt-BR" sz="2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smtClean="0"/>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1233487" y="4723826"/>
            <a:ext cx="13782675" cy="2286000"/>
          </a:xfrm>
          <a:prstGeom prst="rect">
            <a:avLst/>
          </a:prstGeom>
        </p:spPr>
      </p:pic>
    </p:spTree>
    <p:extLst>
      <p:ext uri="{BB962C8B-B14F-4D97-AF65-F5344CB8AC3E}">
        <p14:creationId xmlns:p14="http://schemas.microsoft.com/office/powerpoint/2010/main" val="3147067576"/>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13</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Contabilização 13º</a:t>
            </a:r>
            <a:endParaRPr lang="pt-BR" dirty="0"/>
          </a:p>
        </p:txBody>
      </p:sp>
    </p:spTree>
    <p:extLst>
      <p:ext uri="{BB962C8B-B14F-4D97-AF65-F5344CB8AC3E}">
        <p14:creationId xmlns:p14="http://schemas.microsoft.com/office/powerpoint/2010/main" val="254211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718457" y="501041"/>
            <a:ext cx="14335277" cy="7352778"/>
          </a:xfrm>
        </p:spPr>
        <p:txBody>
          <a:bodyPr/>
          <a:lstStyle/>
          <a:p>
            <a:pPr algn="ctr"/>
            <a:r>
              <a:rPr lang="pt-BR" sz="4000" dirty="0" smtClean="0">
                <a:solidFill>
                  <a:srgbClr val="FFC000"/>
                </a:solidFill>
              </a:rPr>
              <a:t>Contabilização</a:t>
            </a:r>
          </a:p>
          <a:p>
            <a:pPr algn="ctr"/>
            <a:endParaRPr lang="pt-BR" sz="2000" dirty="0"/>
          </a:p>
          <a:p>
            <a:endParaRPr lang="pt-BR" sz="2000" dirty="0"/>
          </a:p>
          <a:p>
            <a:r>
              <a:rPr lang="pt-BR" sz="2000" b="1" dirty="0" smtClean="0"/>
              <a:t>Miscelânea&gt;Fechamento&gt; Contabilização </a:t>
            </a:r>
          </a:p>
          <a:p>
            <a:endParaRPr lang="pt-BR" sz="2000" b="1" dirty="0" smtClean="0"/>
          </a:p>
          <a:p>
            <a:r>
              <a:rPr lang="pt-BR" sz="2000" b="1" dirty="0" smtClean="0"/>
              <a:t>Premissa:</a:t>
            </a:r>
          </a:p>
          <a:p>
            <a:r>
              <a:rPr lang="pt-BR" sz="2000" b="1" dirty="0" smtClean="0"/>
              <a:t>Lançamento Padrão precisa ser definido nas verbas a contabilizar.</a:t>
            </a:r>
            <a:endParaRPr lang="pt-BR" sz="2000" dirty="0"/>
          </a:p>
          <a:p>
            <a:r>
              <a:rPr lang="pt-BR" sz="2000" dirty="0" smtClean="0"/>
              <a:t>Verifique em Atualizações&gt;Definições de cálculo&gt;Roteiro de Cálculo - “</a:t>
            </a:r>
            <a:r>
              <a:rPr lang="pt-BR" sz="2000" dirty="0"/>
              <a:t>RY_CONTAB”, </a:t>
            </a:r>
            <a:r>
              <a:rPr lang="pt-BR" sz="2000" dirty="0" smtClean="0"/>
              <a:t>Contabiliza? 1-SIM</a:t>
            </a:r>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1185333" y="3455984"/>
            <a:ext cx="13651447" cy="4397835"/>
          </a:xfrm>
          <a:prstGeom prst="rect">
            <a:avLst/>
          </a:prstGeom>
        </p:spPr>
      </p:pic>
    </p:spTree>
    <p:extLst>
      <p:ext uri="{BB962C8B-B14F-4D97-AF65-F5344CB8AC3E}">
        <p14:creationId xmlns:p14="http://schemas.microsoft.com/office/powerpoint/2010/main" val="4150756899"/>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Contabilização</a:t>
            </a: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m 8"/>
          <p:cNvPicPr>
            <a:picLocks noChangeAspect="1"/>
          </p:cNvPicPr>
          <p:nvPr/>
        </p:nvPicPr>
        <p:blipFill>
          <a:blip r:embed="rId3"/>
          <a:stretch>
            <a:fillRect/>
          </a:stretch>
        </p:blipFill>
        <p:spPr>
          <a:xfrm>
            <a:off x="1362646" y="2502672"/>
            <a:ext cx="6071087" cy="4612620"/>
          </a:xfrm>
          <a:prstGeom prst="rect">
            <a:avLst/>
          </a:prstGeom>
        </p:spPr>
      </p:pic>
      <p:pic>
        <p:nvPicPr>
          <p:cNvPr id="10" name="Imagem 9"/>
          <p:cNvPicPr>
            <a:picLocks noChangeAspect="1"/>
          </p:cNvPicPr>
          <p:nvPr/>
        </p:nvPicPr>
        <p:blipFill>
          <a:blip r:embed="rId4"/>
          <a:stretch>
            <a:fillRect/>
          </a:stretch>
        </p:blipFill>
        <p:spPr>
          <a:xfrm>
            <a:off x="7528142" y="2521113"/>
            <a:ext cx="5323562" cy="4612538"/>
          </a:xfrm>
          <a:prstGeom prst="rect">
            <a:avLst/>
          </a:prstGeom>
        </p:spPr>
      </p:pic>
    </p:spTree>
    <p:extLst>
      <p:ext uri="{BB962C8B-B14F-4D97-AF65-F5344CB8AC3E}">
        <p14:creationId xmlns:p14="http://schemas.microsoft.com/office/powerpoint/2010/main" val="35896215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465545" y="651352"/>
            <a:ext cx="13341317" cy="7390357"/>
          </a:xfrm>
        </p:spPr>
        <p:txBody>
          <a:bodyPr/>
          <a:lstStyle/>
          <a:p>
            <a:pPr algn="ctr"/>
            <a:r>
              <a:rPr lang="pt-BR" sz="4000" dirty="0" smtClean="0">
                <a:solidFill>
                  <a:srgbClr val="FFC000"/>
                </a:solidFill>
              </a:rPr>
              <a:t>Parâmetros envolvidos nos cálculos</a:t>
            </a:r>
          </a:p>
          <a:p>
            <a:pPr algn="ctr"/>
            <a:endParaRPr lang="pt-BR" sz="4000" dirty="0" smtClean="0">
              <a:solidFill>
                <a:srgbClr val="ED9C2E"/>
              </a:solidFill>
            </a:endParaRPr>
          </a:p>
          <a:p>
            <a:pPr algn="ctr"/>
            <a:endParaRPr lang="pt-BR" sz="4000" dirty="0" smtClean="0">
              <a:solidFill>
                <a:srgbClr val="ED9C2E"/>
              </a:solidFill>
            </a:endParaRPr>
          </a:p>
          <a:p>
            <a:r>
              <a:rPr lang="pt-BR" sz="2000" dirty="0">
                <a:latin typeface="Lato Black" panose="020B0604020202020204" charset="0"/>
                <a:ea typeface="Lato Black" panose="020B0604020202020204" charset="0"/>
                <a:cs typeface="Lato Black" panose="020B0604020202020204" charset="0"/>
              </a:rPr>
              <a:t>MV_MEDDIRE </a:t>
            </a:r>
            <a:r>
              <a:rPr lang="pt-BR" sz="2000" dirty="0">
                <a:solidFill>
                  <a:schemeClr val="tx1">
                    <a:lumMod val="75000"/>
                  </a:schemeClr>
                </a:solidFill>
                <a:latin typeface="Lato Black" panose="020B0604020202020204" charset="0"/>
                <a:ea typeface="Lato Black" panose="020B0604020202020204" charset="0"/>
                <a:cs typeface="Lato Black" panose="020B0604020202020204" charset="0"/>
              </a:rPr>
              <a:t>(S ou N)</a:t>
            </a:r>
            <a:r>
              <a:rPr lang="pt-BR" sz="2000" dirty="0">
                <a:latin typeface="Lato Black" panose="020B0604020202020204" charset="0"/>
                <a:ea typeface="Lato Black" panose="020B0604020202020204" charset="0"/>
                <a:cs typeface="Lato Black" panose="020B0604020202020204" charset="0"/>
              </a:rPr>
              <a:t> – Regra de divisão das </a:t>
            </a:r>
            <a:r>
              <a:rPr lang="pt-BR" sz="2000" dirty="0" smtClean="0">
                <a:latin typeface="Lato Black" panose="020B0604020202020204" charset="0"/>
                <a:ea typeface="Lato Black" panose="020B0604020202020204" charset="0"/>
                <a:cs typeface="Lato Black" panose="020B0604020202020204" charset="0"/>
              </a:rPr>
              <a:t>médias</a:t>
            </a:r>
          </a:p>
          <a:p>
            <a:endParaRPr lang="pt-BR" sz="2000" b="1" u="sng" dirty="0" smtClean="0"/>
          </a:p>
          <a:p>
            <a:r>
              <a:rPr lang="pt-BR" sz="2000" b="1" u="sng" dirty="0" smtClean="0"/>
              <a:t>Exemplo </a:t>
            </a:r>
            <a:r>
              <a:rPr lang="pt-BR" sz="2000" b="1" u="sng" dirty="0"/>
              <a:t>1:</a:t>
            </a:r>
            <a:r>
              <a:rPr lang="pt-BR" sz="2000" dirty="0"/>
              <a:t/>
            </a:r>
            <a:br>
              <a:rPr lang="pt-BR" sz="2000" dirty="0"/>
            </a:br>
            <a:r>
              <a:rPr lang="pt-BR" sz="2000" dirty="0"/>
              <a:t>Cadastro da verba = S</a:t>
            </a:r>
            <a:br>
              <a:rPr lang="pt-BR" sz="2000" dirty="0"/>
            </a:br>
            <a:r>
              <a:rPr lang="pt-BR" sz="2000" dirty="0"/>
              <a:t>Cadastro de sindicatos = 0</a:t>
            </a:r>
            <a:br>
              <a:rPr lang="pt-BR" sz="2000" dirty="0"/>
            </a:br>
            <a:r>
              <a:rPr lang="pt-BR" sz="2000" dirty="0"/>
              <a:t>MV_MEDDIRE = N</a:t>
            </a:r>
            <a:br>
              <a:rPr lang="pt-BR" sz="2000" dirty="0"/>
            </a:br>
            <a:r>
              <a:rPr lang="pt-BR" sz="2000" dirty="0"/>
              <a:t/>
            </a:r>
            <a:br>
              <a:rPr lang="pt-BR" sz="2000" dirty="0"/>
            </a:br>
            <a:r>
              <a:rPr lang="pt-BR" sz="2000" dirty="0"/>
              <a:t>Calculo:</a:t>
            </a:r>
          </a:p>
          <a:p>
            <a:r>
              <a:rPr lang="pt-BR" sz="2000" dirty="0"/>
              <a:t>Total Médias (Médias recebidas durante o ano) / Avos de Direito = Média</a:t>
            </a:r>
          </a:p>
          <a:p>
            <a:r>
              <a:rPr lang="pt-BR" sz="2000" dirty="0"/>
              <a:t>Média / 12 * Avos de Direito = Valor Média PAGAMENTO.</a:t>
            </a:r>
          </a:p>
          <a:p>
            <a:r>
              <a:rPr lang="pt-BR" sz="2000" dirty="0"/>
              <a:t> </a:t>
            </a:r>
            <a:endParaRPr lang="pt-BR" sz="2000" dirty="0" smtClean="0"/>
          </a:p>
          <a:p>
            <a:endParaRPr lang="pt-BR" sz="2000" dirty="0"/>
          </a:p>
          <a:p>
            <a:r>
              <a:rPr lang="pt-BR" sz="2000" b="1" u="sng" dirty="0"/>
              <a:t>Exemplo 2:</a:t>
            </a:r>
            <a:r>
              <a:rPr lang="pt-BR" sz="2000" dirty="0"/>
              <a:t/>
            </a:r>
            <a:br>
              <a:rPr lang="pt-BR" sz="2000" dirty="0"/>
            </a:br>
            <a:r>
              <a:rPr lang="pt-BR" sz="2000" dirty="0"/>
              <a:t>Cadastro da verba = S</a:t>
            </a:r>
            <a:br>
              <a:rPr lang="pt-BR" sz="2000" dirty="0"/>
            </a:br>
            <a:r>
              <a:rPr lang="pt-BR" sz="2000" dirty="0"/>
              <a:t>Cadastro de sindicatos = 0</a:t>
            </a:r>
            <a:br>
              <a:rPr lang="pt-BR" sz="2000" dirty="0"/>
            </a:br>
            <a:r>
              <a:rPr lang="pt-BR" sz="2000" dirty="0"/>
              <a:t>MV_MEDDIRE = S</a:t>
            </a:r>
          </a:p>
          <a:p>
            <a:r>
              <a:rPr lang="pt-BR" sz="2000" dirty="0"/>
              <a:t>Calculo:</a:t>
            </a:r>
          </a:p>
          <a:p>
            <a:r>
              <a:rPr lang="pt-BR" sz="2000" dirty="0"/>
              <a:t>Total das médias / Avos de direito = Valor média PAGAMENTO</a:t>
            </a:r>
            <a:r>
              <a:rPr lang="pt-BR" sz="2000" dirty="0" smtClean="0"/>
              <a:t>.</a:t>
            </a:r>
            <a:endParaRPr lang="pt-BR" sz="2000" dirty="0">
              <a:latin typeface="Lato Black" panose="020B0604020202020204" charset="0"/>
              <a:ea typeface="Lato Black" panose="020B0604020202020204" charset="0"/>
              <a:cs typeface="Lato Black" panose="020B0604020202020204" charset="0"/>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59052473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14</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Desoneração da folha 13º</a:t>
            </a:r>
            <a:endParaRPr lang="pt-BR" dirty="0"/>
          </a:p>
        </p:txBody>
      </p:sp>
    </p:spTree>
    <p:extLst>
      <p:ext uri="{BB962C8B-B14F-4D97-AF65-F5344CB8AC3E}">
        <p14:creationId xmlns:p14="http://schemas.microsoft.com/office/powerpoint/2010/main" val="670703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64713" y="598262"/>
            <a:ext cx="14404931" cy="6996779"/>
          </a:xfrm>
        </p:spPr>
        <p:txBody>
          <a:bodyPr numCol="1"/>
          <a:lstStyle/>
          <a:p>
            <a:pPr algn="ctr"/>
            <a:r>
              <a:rPr lang="pt-BR" sz="4000" dirty="0" smtClean="0">
                <a:solidFill>
                  <a:srgbClr val="FFC000"/>
                </a:solidFill>
              </a:rPr>
              <a:t>Desoneração da Folha 13º</a:t>
            </a:r>
          </a:p>
          <a:p>
            <a:pPr algn="ctr"/>
            <a:endParaRPr lang="pt-BR" sz="2000" dirty="0" smtClean="0">
              <a:solidFill>
                <a:srgbClr val="FFC000"/>
              </a:solidFill>
            </a:endParaRPr>
          </a:p>
          <a:p>
            <a:pPr algn="ctr"/>
            <a:endParaRPr lang="pt-BR" sz="2000" dirty="0">
              <a:solidFill>
                <a:srgbClr val="FFC000"/>
              </a:solidFill>
            </a:endParaRPr>
          </a:p>
          <a:p>
            <a:pPr algn="ctr"/>
            <a:endParaRPr lang="pt-BR" sz="2000" dirty="0" smtClean="0">
              <a:solidFill>
                <a:srgbClr val="FFC000"/>
              </a:solidFill>
            </a:endParaRPr>
          </a:p>
          <a:p>
            <a:endParaRPr lang="pt-BR" sz="2000" dirty="0" smtClean="0"/>
          </a:p>
          <a:p>
            <a:r>
              <a:rPr lang="pt-BR" sz="2000" dirty="0" smtClean="0"/>
              <a:t>A </a:t>
            </a:r>
            <a:r>
              <a:rPr lang="pt-BR" sz="2000" dirty="0"/>
              <a:t>desoneração do 13º salário deverá ser feita no mês de dezembro</a:t>
            </a:r>
            <a:r>
              <a:rPr lang="pt-BR" sz="2000" dirty="0" smtClean="0"/>
              <a:t>.</a:t>
            </a:r>
          </a:p>
          <a:p>
            <a:r>
              <a:rPr lang="pt-BR" sz="2000" dirty="0" smtClean="0"/>
              <a:t>A </a:t>
            </a:r>
            <a:r>
              <a:rPr lang="pt-BR" sz="2000" dirty="0"/>
              <a:t>legislação solicita que seja calculado a desoneração com base nos últimos 12 faturamentos da empresa. </a:t>
            </a:r>
            <a:endParaRPr lang="pt-BR" sz="2000" dirty="0" smtClean="0"/>
          </a:p>
          <a:p>
            <a:endParaRPr lang="pt-BR" sz="2000" u="sng" dirty="0" smtClean="0"/>
          </a:p>
          <a:p>
            <a:endParaRPr lang="pt-BR" sz="2000" u="sng" dirty="0" smtClean="0"/>
          </a:p>
          <a:p>
            <a:pPr algn="ctr"/>
            <a:r>
              <a:rPr lang="pt-BR" sz="2000" dirty="0" smtClean="0">
                <a:solidFill>
                  <a:srgbClr val="000000"/>
                </a:solidFill>
              </a:rPr>
              <a:t>Página centralizadora Desoneração: </a:t>
            </a:r>
            <a:r>
              <a:rPr lang="pt-BR" sz="2000" dirty="0" smtClean="0">
                <a:solidFill>
                  <a:srgbClr val="000000"/>
                </a:solidFill>
                <a:hlinkClick r:id="rId3"/>
              </a:rPr>
              <a:t>http</a:t>
            </a:r>
            <a:r>
              <a:rPr lang="pt-BR" sz="2000" dirty="0">
                <a:solidFill>
                  <a:srgbClr val="000000"/>
                </a:solidFill>
                <a:hlinkClick r:id="rId3"/>
              </a:rPr>
              <a:t>://</a:t>
            </a:r>
            <a:r>
              <a:rPr lang="pt-BR" sz="2000" dirty="0" smtClean="0">
                <a:solidFill>
                  <a:srgbClr val="000000"/>
                </a:solidFill>
                <a:hlinkClick r:id="rId3"/>
              </a:rPr>
              <a:t>tdn.totvs.com/pages/viewpage.action?pageId=219699620</a:t>
            </a:r>
            <a:endParaRPr lang="pt-BR" sz="2000" dirty="0" smtClean="0">
              <a:solidFill>
                <a:srgbClr val="000000"/>
              </a:solidFill>
            </a:endParaRPr>
          </a:p>
          <a:p>
            <a:pPr algn="ctr"/>
            <a:r>
              <a:rPr lang="pt-BR" sz="2000" dirty="0" smtClean="0">
                <a:solidFill>
                  <a:srgbClr val="000000"/>
                </a:solidFill>
              </a:rPr>
              <a:t>Desoneração da folha de 13º:  </a:t>
            </a:r>
            <a:r>
              <a:rPr lang="pt-BR" sz="2000" dirty="0">
                <a:solidFill>
                  <a:srgbClr val="000000"/>
                </a:solidFill>
                <a:hlinkClick r:id="rId4"/>
              </a:rPr>
              <a:t>http://tdn.totvs.com/pages/viewpage.action?pageId=233739506</a:t>
            </a:r>
            <a:endParaRPr lang="pt-BR" sz="2000" dirty="0">
              <a:solidFill>
                <a:srgbClr val="000000"/>
              </a:solidFill>
            </a:endParaRPr>
          </a:p>
          <a:p>
            <a:pPr algn="ctr"/>
            <a:endParaRPr lang="pt-BR" sz="2000" dirty="0" smtClean="0">
              <a:solidFill>
                <a:srgbClr val="000000"/>
              </a:solidFill>
            </a:endParaRPr>
          </a:p>
          <a:p>
            <a:endParaRPr lang="pt-BR" sz="2000" b="1" dirty="0" smtClean="0"/>
          </a:p>
          <a:p>
            <a:endParaRPr lang="pt-BR" sz="2000" b="1" dirty="0"/>
          </a:p>
          <a:p>
            <a:endParaRPr lang="pt-BR" sz="2000" b="1" dirty="0" smtClean="0"/>
          </a:p>
          <a:p>
            <a:endParaRPr lang="pt-BR" sz="2000" b="1" dirty="0" smtClean="0"/>
          </a:p>
          <a:p>
            <a:pPr algn="just"/>
            <a:endParaRPr lang="pt-BR" sz="2000" dirty="0" smtClean="0"/>
          </a:p>
          <a:p>
            <a:pPr algn="just"/>
            <a:r>
              <a:rPr lang="pt-BR" sz="2000" dirty="0" smtClean="0"/>
              <a:t>Início </a:t>
            </a:r>
            <a:r>
              <a:rPr lang="pt-BR" sz="2000" dirty="0"/>
              <a:t>da Desoneração:  </a:t>
            </a:r>
            <a:r>
              <a:rPr lang="pt-BR" sz="2000" dirty="0">
                <a:hlinkClick r:id="rId5"/>
              </a:rPr>
              <a:t>Lei nº 12.546/2011</a:t>
            </a:r>
            <a:endParaRPr lang="pt-BR" sz="2000" dirty="0"/>
          </a:p>
          <a:p>
            <a:r>
              <a:rPr lang="pt-BR" sz="2000" dirty="0" smtClean="0"/>
              <a:t>Fim da Desoneração:</a:t>
            </a:r>
            <a:r>
              <a:rPr lang="pt-BR" sz="2000" dirty="0"/>
              <a:t>  </a:t>
            </a:r>
            <a:r>
              <a:rPr lang="pt-BR" sz="1800" dirty="0">
                <a:hlinkClick r:id="rId6"/>
              </a:rPr>
              <a:t>Lei nº 13.670/2018 (DOU Extra de </a:t>
            </a:r>
            <a:r>
              <a:rPr lang="pt-BR" sz="1800" dirty="0" smtClean="0">
                <a:hlinkClick r:id="rId6"/>
              </a:rPr>
              <a:t>30/05/2018</a:t>
            </a:r>
            <a:endParaRPr lang="pt-BR" sz="1800" dirty="0" smtClean="0"/>
          </a:p>
          <a:p>
            <a:r>
              <a:rPr lang="pt-BR" sz="2000" b="1" dirty="0" smtClean="0"/>
              <a:t>A </a:t>
            </a:r>
            <a:r>
              <a:rPr lang="pt-BR" sz="2000" b="1" dirty="0"/>
              <a:t>partir de Setembro/2018, somente poderão optar pela desoneração, </a:t>
            </a:r>
            <a:r>
              <a:rPr lang="pt-BR" sz="2000" b="1" dirty="0" smtClean="0"/>
              <a:t>somente alguns setores da economia</a:t>
            </a:r>
            <a:r>
              <a:rPr lang="pt-BR" sz="2000" dirty="0" smtClean="0"/>
              <a:t>.</a:t>
            </a:r>
          </a:p>
          <a:p>
            <a:endParaRPr lang="pt-BR" sz="2000" dirty="0" smtClean="0"/>
          </a:p>
          <a:p>
            <a:endParaRPr lang="pt-BR" sz="2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6725241"/>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39660" y="147697"/>
            <a:ext cx="14743135" cy="7963370"/>
          </a:xfrm>
        </p:spPr>
        <p:txBody>
          <a:bodyPr numCol="1"/>
          <a:lstStyle/>
          <a:p>
            <a:pPr algn="ctr"/>
            <a:r>
              <a:rPr lang="pt-BR" sz="4000" dirty="0" smtClean="0">
                <a:solidFill>
                  <a:srgbClr val="FFC000"/>
                </a:solidFill>
              </a:rPr>
              <a:t>Desoneração da Folha 13º</a:t>
            </a:r>
          </a:p>
          <a:p>
            <a:pPr algn="ctr"/>
            <a:endParaRPr lang="pt-BR" sz="2000" dirty="0" smtClean="0">
              <a:solidFill>
                <a:srgbClr val="FFC000"/>
              </a:solidFill>
            </a:endParaRPr>
          </a:p>
          <a:p>
            <a:pPr algn="ctr"/>
            <a:endParaRPr lang="pt-BR" sz="2000" dirty="0">
              <a:solidFill>
                <a:srgbClr val="FFC000"/>
              </a:solidFill>
            </a:endParaRPr>
          </a:p>
          <a:p>
            <a:pPr algn="ctr"/>
            <a:endParaRPr lang="pt-BR" sz="2000" dirty="0" smtClean="0">
              <a:solidFill>
                <a:srgbClr val="FFC000"/>
              </a:solidFill>
            </a:endParaRPr>
          </a:p>
          <a:p>
            <a:r>
              <a:rPr lang="pt-BR" sz="2000" dirty="0" smtClean="0"/>
              <a:t>Para a desoneração da folha de 13º, a receita a ser considerada é de 12/2017 a 11/2018.</a:t>
            </a:r>
          </a:p>
          <a:p>
            <a:r>
              <a:rPr lang="pt-BR" sz="2000" dirty="0" smtClean="0"/>
              <a:t>Nos casos de rescisão, se a desoneração finalizar no ano que será realizado o cálculo do 13º, </a:t>
            </a:r>
          </a:p>
          <a:p>
            <a:r>
              <a:rPr lang="pt-BR" sz="2000" dirty="0"/>
              <a:t>S</a:t>
            </a:r>
            <a:r>
              <a:rPr lang="pt-BR" sz="2000" dirty="0" smtClean="0"/>
              <a:t>erá apresentado a verba de identificador 0991 e sobre esta verba o valor de INSS deverá ser calculado com a alíquota de 20%.</a:t>
            </a:r>
          </a:p>
          <a:p>
            <a:r>
              <a:rPr lang="pt-BR" sz="2000" dirty="0" smtClean="0"/>
              <a:t> ( Parâmetros MV_DESFOL e MV_FDESFOL)</a:t>
            </a:r>
            <a:endParaRPr lang="pt-BR" sz="2000" b="1" dirty="0" smtClean="0"/>
          </a:p>
          <a:p>
            <a:pPr algn="just"/>
            <a:endParaRPr lang="pt-BR" sz="2000" dirty="0" smtClean="0"/>
          </a:p>
          <a:p>
            <a:pPr algn="just"/>
            <a:endParaRPr lang="pt-BR" sz="2000" dirty="0" smtClean="0"/>
          </a:p>
          <a:p>
            <a:pPr algn="just"/>
            <a:endParaRPr lang="pt-BR" sz="2000" dirty="0"/>
          </a:p>
          <a:p>
            <a:pPr algn="just"/>
            <a:endParaRPr lang="pt-BR" sz="2000" dirty="0"/>
          </a:p>
          <a:p>
            <a:r>
              <a:rPr lang="pt-BR" sz="2000" dirty="0"/>
              <a:t>  </a:t>
            </a:r>
          </a:p>
          <a:p>
            <a:pPr algn="ctr"/>
            <a:endParaRPr lang="pt-BR" sz="2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5078455" y="3062287"/>
            <a:ext cx="6543675" cy="4848225"/>
          </a:xfrm>
          <a:prstGeom prst="rect">
            <a:avLst/>
          </a:prstGeom>
        </p:spPr>
      </p:pic>
    </p:spTree>
    <p:extLst>
      <p:ext uri="{BB962C8B-B14F-4D97-AF65-F5344CB8AC3E}">
        <p14:creationId xmlns:p14="http://schemas.microsoft.com/office/powerpoint/2010/main" val="1269819003"/>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15</a:t>
            </a:r>
            <a:endParaRPr lang="pt-BR" dirty="0"/>
          </a:p>
        </p:txBody>
      </p:sp>
      <p:sp>
        <p:nvSpPr>
          <p:cNvPr id="3" name="Text Placeholder 2"/>
          <p:cNvSpPr>
            <a:spLocks noGrp="1"/>
          </p:cNvSpPr>
          <p:nvPr>
            <p:ph type="body" sz="quarter" idx="11"/>
          </p:nvPr>
        </p:nvSpPr>
        <p:spPr/>
        <p:txBody>
          <a:bodyPr/>
          <a:lstStyle/>
          <a:p>
            <a:pPr lvl="0"/>
            <a:r>
              <a:rPr lang="en-US" dirty="0" err="1" smtClean="0"/>
              <a:t>eSocial</a:t>
            </a:r>
            <a:endParaRPr lang="en-US" dirty="0" smtClean="0"/>
          </a:p>
          <a:p>
            <a:pPr lvl="0"/>
            <a:r>
              <a:rPr lang="en-US" dirty="0" err="1" smtClean="0"/>
              <a:t>Folha</a:t>
            </a:r>
            <a:r>
              <a:rPr lang="en-US" dirty="0" smtClean="0"/>
              <a:t> </a:t>
            </a:r>
            <a:r>
              <a:rPr lang="en-US" dirty="0" err="1" smtClean="0"/>
              <a:t>anual</a:t>
            </a:r>
            <a:r>
              <a:rPr lang="en-US" dirty="0" smtClean="0"/>
              <a:t> – 13º</a:t>
            </a:r>
            <a:endParaRPr lang="pt-BR" dirty="0"/>
          </a:p>
        </p:txBody>
      </p:sp>
    </p:spTree>
    <p:extLst>
      <p:ext uri="{BB962C8B-B14F-4D97-AF65-F5344CB8AC3E}">
        <p14:creationId xmlns:p14="http://schemas.microsoft.com/office/powerpoint/2010/main" val="237688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ED9C2E"/>
                </a:solidFill>
              </a:rPr>
              <a:t>eSocial – Folha anual segunda parcela do décimo 13°</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No mês de dezembro serão gerados 2 eventos S-1200 para o funcionário, a folha mensal e a folha da segunda parcela do décimo terceiro, chamada de folha 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b="1" dirty="0" smtClean="0"/>
              <a:t>Os eventos </a:t>
            </a:r>
            <a:r>
              <a:rPr lang="pt-BR" sz="2000" b="1" dirty="0"/>
              <a:t>S-1200 e S-1299 </a:t>
            </a:r>
            <a:r>
              <a:rPr lang="pt-BR" sz="2000" b="1" dirty="0" smtClean="0"/>
              <a:t>referente </a:t>
            </a:r>
            <a:r>
              <a:rPr lang="pt-BR" sz="2000" b="1" dirty="0"/>
              <a:t>ao período de apuração anual devem ser enviados entre os dias 01 e 20 de dezembro</a:t>
            </a:r>
            <a:r>
              <a:rPr lang="pt-BR" sz="2000" b="1" dirty="0" smtClean="0"/>
              <a:t>.</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Não há </a:t>
            </a:r>
            <a:r>
              <a:rPr lang="pt-BR" sz="2000" dirty="0"/>
              <a:t>período de apuração anual para o evento S-1210, ou seja, no evento de pagamento (S-1210) referente a um período anual, o mês em que é efetuado o pagamento deve ser indicado no campo {</a:t>
            </a:r>
            <a:r>
              <a:rPr lang="pt-BR" sz="2000" dirty="0" err="1"/>
              <a:t>perApur</a:t>
            </a:r>
            <a:r>
              <a:rPr lang="pt-BR" sz="2000" dirty="0"/>
              <a:t>} e o prazo para seu envio segue a regra geral, ou seja, deve ser enviado até o dia 07 do mês </a:t>
            </a:r>
            <a:r>
              <a:rPr lang="pt-BR" sz="2000" dirty="0" smtClean="0"/>
              <a:t>seguinte.</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A rotina dos envios dos periódicos deverá ser executada duas vezes para o mesmo funcionário(GPEM034).</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A primeira vez deverá ser levado a folha anual da segunda parcela do décimo terceiro S-1200/Anual.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A segunda vez deverá ser levado a folha/pagamento mensal do funcionário S-1200-12/S-1210-12.</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Deverá certificar-se de estar com o fonte da rotina de integração dos periódicos atualizado com o último pacote disponibilizado na página centralizadora do eSocial. (GPEM036)</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Página </a:t>
            </a:r>
            <a:r>
              <a:rPr lang="pt-BR" sz="2000" dirty="0"/>
              <a:t>centralizadora: </a:t>
            </a:r>
            <a:r>
              <a:rPr lang="pt-BR" sz="2000" dirty="0">
                <a:hlinkClick r:id="rId3"/>
              </a:rPr>
              <a:t>http://tdn.totvs.com/display/public/PROT/eSocial+%7C+Protheus+-+Entregas+Legais</a:t>
            </a:r>
            <a:endParaRPr lang="pt-BR" sz="2000" dirty="0" smtClean="0"/>
          </a:p>
          <a:p>
            <a:endParaRPr lang="pt-BR" sz="2000" dirty="0" smtClean="0"/>
          </a:p>
          <a:p>
            <a:r>
              <a:rPr lang="pt-BR" sz="2000" dirty="0"/>
              <a:t> </a:t>
            </a:r>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444932847"/>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15</a:t>
            </a:r>
            <a:endParaRPr lang="pt-BR" dirty="0"/>
          </a:p>
        </p:txBody>
      </p:sp>
      <p:sp>
        <p:nvSpPr>
          <p:cNvPr id="3" name="Text Placeholder 2"/>
          <p:cNvSpPr>
            <a:spLocks noGrp="1"/>
          </p:cNvSpPr>
          <p:nvPr>
            <p:ph type="body" sz="quarter" idx="11"/>
          </p:nvPr>
        </p:nvSpPr>
        <p:spPr/>
        <p:txBody>
          <a:bodyPr/>
          <a:lstStyle/>
          <a:p>
            <a:pPr lvl="0"/>
            <a:r>
              <a:rPr lang="en-US" dirty="0" err="1" smtClean="0"/>
              <a:t>Integração</a:t>
            </a:r>
            <a:r>
              <a:rPr lang="en-US" dirty="0" smtClean="0"/>
              <a:t> </a:t>
            </a:r>
          </a:p>
          <a:p>
            <a:pPr lvl="0"/>
            <a:r>
              <a:rPr lang="en-US" dirty="0" smtClean="0"/>
              <a:t>SIGAGPE X TAF</a:t>
            </a:r>
            <a:endParaRPr lang="pt-BR" dirty="0"/>
          </a:p>
        </p:txBody>
      </p:sp>
    </p:spTree>
    <p:extLst>
      <p:ext uri="{BB962C8B-B14F-4D97-AF65-F5344CB8AC3E}">
        <p14:creationId xmlns:p14="http://schemas.microsoft.com/office/powerpoint/2010/main" val="744966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ED9C2E"/>
                </a:solidFill>
              </a:rPr>
              <a:t>Integração SIGAGPE X TAF</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Para integração dos eventos da segunda parcela do 13º Salário, vamos utilizar a tela de integração de eventos periódicos do SIGAGPE, na tela de preenchimento abaixo vamos alterar a opção Ref. 13 para Sim, com isso as outras opções fora o evento S-1200 serão desabilitadas automaticamente.</a:t>
            </a:r>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7735" y="2731168"/>
            <a:ext cx="13812053" cy="6252412"/>
          </a:xfrm>
          <a:prstGeom prst="rect">
            <a:avLst/>
          </a:prstGeom>
        </p:spPr>
      </p:pic>
    </p:spTree>
    <p:extLst>
      <p:ext uri="{BB962C8B-B14F-4D97-AF65-F5344CB8AC3E}">
        <p14:creationId xmlns:p14="http://schemas.microsoft.com/office/powerpoint/2010/main" val="1040060493"/>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ED9C2E"/>
                </a:solidFill>
              </a:rPr>
              <a:t>Integração SIGAGPE X TAF</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LOG de integração – S-1200-Anual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674" y="2069661"/>
            <a:ext cx="11837384" cy="5209444"/>
          </a:xfrm>
          <a:prstGeom prst="rect">
            <a:avLst/>
          </a:prstGeom>
        </p:spPr>
      </p:pic>
    </p:spTree>
    <p:extLst>
      <p:ext uri="{BB962C8B-B14F-4D97-AF65-F5344CB8AC3E}">
        <p14:creationId xmlns:p14="http://schemas.microsoft.com/office/powerpoint/2010/main" val="2525825264"/>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ED9C2E"/>
                </a:solidFill>
              </a:rPr>
              <a:t>Integração SIGAGPE X TAF</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Integração da folha mensal,  alteramos a opção Ref.13 para “NÃO”, marcamos os eventos S-1200/S-1210 e integramos os eventos para o TAF.</a:t>
            </a:r>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074" y="2815389"/>
            <a:ext cx="13824283" cy="5907505"/>
          </a:xfrm>
          <a:prstGeom prst="rect">
            <a:avLst/>
          </a:prstGeom>
        </p:spPr>
      </p:pic>
    </p:spTree>
    <p:extLst>
      <p:ext uri="{BB962C8B-B14F-4D97-AF65-F5344CB8AC3E}">
        <p14:creationId xmlns:p14="http://schemas.microsoft.com/office/powerpoint/2010/main" val="2595930267"/>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47735" y="406723"/>
            <a:ext cx="13812053" cy="8576856"/>
          </a:xfrm>
        </p:spPr>
        <p:txBody>
          <a:bodyPr/>
          <a:lstStyle/>
          <a:p>
            <a:pPr algn="ctr"/>
            <a:r>
              <a:rPr lang="pt-BR" sz="4000" dirty="0" smtClean="0">
                <a:solidFill>
                  <a:srgbClr val="ED9C2E"/>
                </a:solidFill>
              </a:rPr>
              <a:t>Integração SIGAGPE X TAF</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LOG de integração – Folha mensal S-1200/S-1210</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514" y="2153653"/>
            <a:ext cx="12187989" cy="6557210"/>
          </a:xfrm>
          <a:prstGeom prst="rect">
            <a:avLst/>
          </a:prstGeom>
        </p:spPr>
      </p:pic>
    </p:spTree>
    <p:extLst>
      <p:ext uri="{BB962C8B-B14F-4D97-AF65-F5344CB8AC3E}">
        <p14:creationId xmlns:p14="http://schemas.microsoft.com/office/powerpoint/2010/main" val="226278890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406724"/>
            <a:ext cx="13459127" cy="8368308"/>
          </a:xfrm>
        </p:spPr>
        <p:txBody>
          <a:bodyPr/>
          <a:lstStyle/>
          <a:p>
            <a:pPr algn="ctr"/>
            <a:r>
              <a:rPr lang="pt-BR" sz="4000" dirty="0" smtClean="0">
                <a:solidFill>
                  <a:srgbClr val="FFC000"/>
                </a:solidFill>
              </a:rPr>
              <a:t>Parâmetros envolvidos nos cálculos</a:t>
            </a:r>
          </a:p>
          <a:p>
            <a:pPr algn="ctr"/>
            <a:endParaRPr lang="pt-BR" sz="4000" dirty="0" smtClean="0">
              <a:solidFill>
                <a:srgbClr val="ED9C2E"/>
              </a:solidFill>
            </a:endParaRPr>
          </a:p>
          <a:p>
            <a:pPr marR="11430">
              <a:lnSpc>
                <a:spcPct val="107000"/>
              </a:lnSpc>
              <a:spcAft>
                <a:spcPts val="800"/>
              </a:spcAft>
              <a:tabLst>
                <a:tab pos="457200" algn="l"/>
              </a:tabLst>
            </a:pPr>
            <a:endParaRPr lang="pt-BR" sz="2000" dirty="0" smtClean="0">
              <a:latin typeface="Lato Black" panose="020B0604020202020204" charset="0"/>
              <a:ea typeface="Lato Black" panose="020B0604020202020204" charset="0"/>
              <a:cs typeface="Lato Black" panose="020B0604020202020204" charset="0"/>
            </a:endParaRPr>
          </a:p>
          <a:p>
            <a:pPr marR="11430">
              <a:lnSpc>
                <a:spcPct val="107000"/>
              </a:lnSpc>
              <a:spcAft>
                <a:spcPts val="800"/>
              </a:spcAft>
              <a:tabLst>
                <a:tab pos="457200" algn="l"/>
              </a:tabLst>
            </a:pPr>
            <a:r>
              <a:rPr lang="pt-BR" sz="2000" dirty="0" smtClean="0">
                <a:latin typeface="Lato Black" panose="020B0604020202020204" charset="0"/>
                <a:ea typeface="Lato Black" panose="020B0604020202020204" charset="0"/>
                <a:cs typeface="Lato Black" panose="020B0604020202020204" charset="0"/>
              </a:rPr>
              <a:t>MV_M13ANOC</a:t>
            </a:r>
            <a:r>
              <a:rPr lang="pt-BR" sz="2000" dirty="0">
                <a:latin typeface="Lato Black" panose="020B0604020202020204" charset="0"/>
                <a:ea typeface="Lato Black" panose="020B0604020202020204" charset="0"/>
                <a:cs typeface="Lato Black" panose="020B0604020202020204" charset="0"/>
              </a:rPr>
              <a:t>: Utiliza somente as verbas do ano corrente para cálculo da Média de 13º </a:t>
            </a:r>
            <a:r>
              <a:rPr lang="pt-BR" sz="2000" dirty="0" smtClean="0">
                <a:latin typeface="Lato Black" panose="020B0604020202020204" charset="0"/>
                <a:ea typeface="Lato Black" panose="020B0604020202020204" charset="0"/>
                <a:cs typeface="Lato Black" panose="020B0604020202020204" charset="0"/>
              </a:rPr>
              <a:t>salário</a:t>
            </a:r>
          </a:p>
          <a:p>
            <a:pPr marR="11430">
              <a:lnSpc>
                <a:spcPct val="107000"/>
              </a:lnSpc>
              <a:spcAft>
                <a:spcPts val="800"/>
              </a:spcAft>
              <a:tabLst>
                <a:tab pos="457200" algn="l"/>
              </a:tabLst>
            </a:pPr>
            <a:endParaRPr lang="pt-BR" sz="2000" dirty="0">
              <a:latin typeface="Lato Black" panose="020B0604020202020204" charset="0"/>
              <a:ea typeface="Lato Black" panose="020B0604020202020204" charset="0"/>
              <a:cs typeface="Lato Black" panose="020B0604020202020204" charset="0"/>
            </a:endParaRPr>
          </a:p>
          <a:p>
            <a:r>
              <a:rPr lang="pt-BR" sz="2000" dirty="0" smtClean="0">
                <a:latin typeface="Lato Black" panose="020B0604020202020204" charset="0"/>
                <a:ea typeface="Lato Black" panose="020B0604020202020204" charset="0"/>
                <a:cs typeface="Lato Black" panose="020B0604020202020204" charset="0"/>
              </a:rPr>
              <a:t>MV_TCFD132 </a:t>
            </a:r>
            <a:r>
              <a:rPr lang="pt-BR" sz="2000" dirty="0">
                <a:latin typeface="Lato Black" panose="020B0604020202020204" charset="0"/>
                <a:ea typeface="Lato Black" panose="020B0604020202020204" charset="0"/>
                <a:cs typeface="Lato Black" panose="020B0604020202020204" charset="0"/>
              </a:rPr>
              <a:t>- Liberação do recibo de 2ª parcela via </a:t>
            </a:r>
            <a:r>
              <a:rPr lang="pt-BR" sz="2000" dirty="0" smtClean="0">
                <a:latin typeface="Lato Black" panose="020B0604020202020204" charset="0"/>
                <a:ea typeface="Lato Black" panose="020B0604020202020204" charset="0"/>
                <a:cs typeface="Lato Black" panose="020B0604020202020204" charset="0"/>
              </a:rPr>
              <a:t>portal</a:t>
            </a:r>
          </a:p>
          <a:p>
            <a:endParaRPr lang="pt-BR" sz="2000" dirty="0" smtClean="0">
              <a:latin typeface="Lato Black" panose="020B0604020202020204" charset="0"/>
              <a:ea typeface="Lato Black" panose="020B0604020202020204" charset="0"/>
              <a:cs typeface="Lato Black" panose="020B0604020202020204" charset="0"/>
            </a:endParaRPr>
          </a:p>
          <a:p>
            <a:endParaRPr lang="pt-BR" sz="2000" dirty="0">
              <a:latin typeface="Lato Black" panose="020B0604020202020204" charset="0"/>
              <a:ea typeface="Lato Black" panose="020B0604020202020204" charset="0"/>
              <a:cs typeface="Lato Black" panose="020B0604020202020204" charset="0"/>
            </a:endParaRPr>
          </a:p>
          <a:p>
            <a:r>
              <a:rPr lang="pt-BR" sz="2000" dirty="0">
                <a:latin typeface="Lato Black" panose="020B0604020202020204" charset="0"/>
                <a:ea typeface="Lato Black" panose="020B0604020202020204" charset="0"/>
                <a:cs typeface="Lato Black" panose="020B0604020202020204" charset="0"/>
              </a:rPr>
              <a:t>MV_SALMGRP - Dedução avos Licença </a:t>
            </a:r>
            <a:r>
              <a:rPr lang="pt-BR" sz="2000" dirty="0" smtClean="0">
                <a:latin typeface="Lato Black" panose="020B0604020202020204" charset="0"/>
                <a:ea typeface="Lato Black" panose="020B0604020202020204" charset="0"/>
                <a:cs typeface="Lato Black" panose="020B0604020202020204" charset="0"/>
              </a:rPr>
              <a:t>Maternidade</a:t>
            </a:r>
          </a:p>
          <a:p>
            <a:endParaRPr lang="pt-BR" sz="2000" dirty="0" smtClean="0">
              <a:latin typeface="Lato Black" panose="020B0604020202020204" charset="0"/>
              <a:ea typeface="Lato Black" panose="020B0604020202020204" charset="0"/>
              <a:cs typeface="Lato Black" panose="020B0604020202020204" charset="0"/>
            </a:endParaRPr>
          </a:p>
          <a:p>
            <a:endParaRPr lang="pt-BR" sz="2000" dirty="0">
              <a:latin typeface="Lato Black" panose="020B0604020202020204" charset="0"/>
              <a:ea typeface="Lato Black" panose="020B0604020202020204" charset="0"/>
              <a:cs typeface="Lato Black" panose="020B0604020202020204" charset="0"/>
            </a:endParaRPr>
          </a:p>
          <a:p>
            <a:r>
              <a:rPr lang="pt-BR" sz="2000" dirty="0">
                <a:latin typeface="Lato Black" panose="020B0604020202020204" charset="0"/>
                <a:ea typeface="Lato Black" panose="020B0604020202020204" charset="0"/>
                <a:cs typeface="Lato Black" panose="020B0604020202020204" charset="0"/>
              </a:rPr>
              <a:t>MV_DF13NEG – Gera Diferença de 13º </a:t>
            </a:r>
            <a:r>
              <a:rPr lang="pt-BR" sz="2000" dirty="0" smtClean="0">
                <a:latin typeface="Lato Black" panose="020B0604020202020204" charset="0"/>
                <a:ea typeface="Lato Black" panose="020B0604020202020204" charset="0"/>
                <a:cs typeface="Lato Black" panose="020B0604020202020204" charset="0"/>
              </a:rPr>
              <a:t>Negativa</a:t>
            </a:r>
            <a:endParaRPr lang="pt-BR" sz="2000" dirty="0">
              <a:latin typeface="Lato Black" panose="020B0604020202020204" charset="0"/>
              <a:ea typeface="Lato Black" panose="020B0604020202020204" charset="0"/>
              <a:cs typeface="Lato Black" panose="020B0604020202020204" charset="0"/>
            </a:endParaRPr>
          </a:p>
          <a:p>
            <a:endParaRPr lang="pt-BR" sz="2000" dirty="0" smtClean="0">
              <a:latin typeface="Lato Black" panose="020B0604020202020204" charset="0"/>
              <a:ea typeface="Lato Black" panose="020B0604020202020204" charset="0"/>
              <a:cs typeface="Lato Black" panose="020B0604020202020204" charset="0"/>
            </a:endParaRPr>
          </a:p>
          <a:p>
            <a:endParaRPr lang="pt-BR" sz="2000" dirty="0">
              <a:latin typeface="Lato Black" panose="020B0604020202020204" charset="0"/>
              <a:ea typeface="Lato Black" panose="020B0604020202020204" charset="0"/>
              <a:cs typeface="Lato Black" panose="020B0604020202020204" charset="0"/>
            </a:endParaRPr>
          </a:p>
          <a:p>
            <a:r>
              <a:rPr lang="pt-BR" sz="2000" b="1" dirty="0"/>
              <a:t>MV_ARRED13</a:t>
            </a:r>
            <a:r>
              <a:rPr lang="pt-BR" sz="2000" dirty="0"/>
              <a:t> – Este parâmetro </a:t>
            </a:r>
            <a:r>
              <a:rPr lang="pt-BR" sz="2000" b="1" dirty="0"/>
              <a:t>não é mais utilizado na versão 12. O id de arredondamento é o 0026</a:t>
            </a:r>
            <a:endParaRPr lang="pt-BR" sz="2000" dirty="0"/>
          </a:p>
          <a:p>
            <a:r>
              <a:rPr lang="pt-BR" sz="2000" dirty="0"/>
              <a:t>Para que o sistema faça o arredondamento no cálculo no grupo de </a:t>
            </a:r>
            <a:r>
              <a:rPr lang="pt-BR" sz="2000" dirty="0" smtClean="0"/>
              <a:t>perguntas </a:t>
            </a:r>
            <a:r>
              <a:rPr lang="pt-BR" sz="2000" dirty="0"/>
              <a:t>existe a pergunta Arredondamento</a:t>
            </a:r>
            <a:r>
              <a:rPr lang="pt-BR" sz="2000" dirty="0" smtClean="0"/>
              <a:t>?</a:t>
            </a:r>
          </a:p>
          <a:p>
            <a:endParaRPr lang="pt-BR" sz="2000" dirty="0">
              <a:solidFill>
                <a:srgbClr val="ED9C2E"/>
              </a:solidFill>
            </a:endParaRPr>
          </a:p>
          <a:p>
            <a:endParaRPr lang="pt-BR" sz="2000" b="1" dirty="0" smtClean="0"/>
          </a:p>
          <a:p>
            <a:r>
              <a:rPr lang="pt-BR" sz="2000" b="1" dirty="0" smtClean="0"/>
              <a:t>MV_COMISSA: </a:t>
            </a:r>
            <a:r>
              <a:rPr lang="pt-BR" sz="2000" dirty="0" smtClean="0"/>
              <a:t>Para comissionados, exemplo neste parâmetro tem o conteúdo de 10 (meses) sistema irá apurar as maiores médias dos 10 meses. Somente referente ao id 0165</a:t>
            </a:r>
          </a:p>
          <a:p>
            <a:pPr algn="ctr"/>
            <a:endParaRPr lang="pt-BR" sz="4000" dirty="0">
              <a:solidFill>
                <a:srgbClr val="ED9C2E"/>
              </a:solidFill>
            </a:endParaRPr>
          </a:p>
          <a:p>
            <a:endParaRPr lang="pt-BR" sz="4000" dirty="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352232086"/>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751115" y="406723"/>
            <a:ext cx="14408674" cy="8576856"/>
          </a:xfrm>
        </p:spPr>
        <p:txBody>
          <a:bodyPr/>
          <a:lstStyle/>
          <a:p>
            <a:pPr algn="ctr"/>
            <a:r>
              <a:rPr lang="pt-BR" sz="4000" dirty="0" smtClean="0">
                <a:solidFill>
                  <a:srgbClr val="ED9C2E"/>
                </a:solidFill>
              </a:rPr>
              <a:t>Integração SIGAGPE X TAF</a:t>
            </a:r>
          </a:p>
          <a:p>
            <a:endParaRPr lang="pt-BR" sz="2000" dirty="0"/>
          </a:p>
          <a:p>
            <a:pPr marL="342900" indent="-342900">
              <a:buFont typeface="Wingdings" panose="05000000000000000000" pitchFamily="2" charset="2"/>
              <a:buChar char="ü"/>
            </a:pPr>
            <a:r>
              <a:rPr lang="pt-BR" sz="2000" dirty="0"/>
              <a:t>Atualização &gt; Eventos eSocial &gt; Periódicos &gt; Folha de pagamento (TAFA250</a:t>
            </a:r>
            <a:r>
              <a:rPr lang="pt-BR" sz="2000" dirty="0" smtClean="0"/>
              <a:t>)</a:t>
            </a:r>
          </a:p>
          <a:p>
            <a:pPr marL="342900" indent="-342900">
              <a:buFont typeface="Wingdings" panose="05000000000000000000" pitchFamily="2" charset="2"/>
              <a:buChar char="ü"/>
            </a:pPr>
            <a:r>
              <a:rPr lang="pt-BR" sz="2000" dirty="0" smtClean="0"/>
              <a:t>No TAF, conseguimos visualizar que o evento foi integrado com o tipo Folha de Décimo Terceiro Salário.</a:t>
            </a:r>
          </a:p>
          <a:p>
            <a:pPr marL="342900" indent="-342900">
              <a:buFont typeface="Wingdings" panose="05000000000000000000" pitchFamily="2" charset="2"/>
              <a:buChar char="ü"/>
            </a:pPr>
            <a:r>
              <a:rPr lang="pt-BR" sz="2000" dirty="0" smtClean="0"/>
              <a:t>O período de apuração é anual, por isso só enviamos o ano sem o mês de referência.</a:t>
            </a:r>
          </a:p>
          <a:p>
            <a:pPr marL="342900" indent="-342900">
              <a:buFont typeface="Wingdings" panose="05000000000000000000" pitchFamily="2" charset="2"/>
              <a:buChar char="ü"/>
            </a:pPr>
            <a:r>
              <a:rPr lang="pt-BR" sz="2000" dirty="0" smtClean="0"/>
              <a:t>Folha mensal 2018-12 também foi integrado.</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endParaRPr lang="pt-BR" sz="2000" dirty="0" smtClean="0"/>
          </a:p>
          <a:p>
            <a:endParaRPr lang="pt-BR" sz="2000" dirty="0" smtClean="0"/>
          </a:p>
          <a:p>
            <a:pPr marL="342900" indent="-342900">
              <a:buFont typeface="Wingdings" panose="05000000000000000000" pitchFamily="2" charset="2"/>
              <a:buChar char="ü"/>
            </a:pPr>
            <a:r>
              <a:rPr lang="pt-BR" sz="2000" dirty="0"/>
              <a:t>Indicativo de período de </a:t>
            </a:r>
            <a:r>
              <a:rPr lang="pt-BR" sz="2000" dirty="0" smtClean="0"/>
              <a:t>apuração</a:t>
            </a:r>
            <a:r>
              <a:rPr lang="pt-BR" sz="2000" dirty="0"/>
              <a:t> </a:t>
            </a:r>
            <a:r>
              <a:rPr lang="pt-BR" sz="2000" dirty="0" smtClean="0"/>
              <a:t>= 2 </a:t>
            </a:r>
            <a:r>
              <a:rPr lang="pt-BR" sz="2000" dirty="0"/>
              <a:t>	</a:t>
            </a:r>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610" y="3441170"/>
            <a:ext cx="14959233" cy="3104010"/>
          </a:xfrm>
          <a:prstGeom prst="rect">
            <a:avLst/>
          </a:prstGeom>
        </p:spPr>
      </p:pic>
      <p:pic>
        <p:nvPicPr>
          <p:cNvPr id="5" name="Imagem 4"/>
          <p:cNvPicPr>
            <a:picLocks noChangeAspect="1"/>
          </p:cNvPicPr>
          <p:nvPr/>
        </p:nvPicPr>
        <p:blipFill>
          <a:blip r:embed="rId4"/>
          <a:stretch>
            <a:fillRect/>
          </a:stretch>
        </p:blipFill>
        <p:spPr>
          <a:xfrm>
            <a:off x="4684294" y="7307171"/>
            <a:ext cx="5919537" cy="1299416"/>
          </a:xfrm>
          <a:prstGeom prst="rect">
            <a:avLst/>
          </a:prstGeom>
        </p:spPr>
      </p:pic>
    </p:spTree>
    <p:extLst>
      <p:ext uri="{BB962C8B-B14F-4D97-AF65-F5344CB8AC3E}">
        <p14:creationId xmlns:p14="http://schemas.microsoft.com/office/powerpoint/2010/main" val="2445630714"/>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2814126" cy="8037094"/>
          </a:xfrm>
        </p:spPr>
        <p:txBody>
          <a:bodyPr/>
          <a:lstStyle/>
          <a:p>
            <a:pPr algn="ctr"/>
            <a:r>
              <a:rPr lang="pt-BR" sz="4000" dirty="0" smtClean="0">
                <a:solidFill>
                  <a:srgbClr val="ED9C2E"/>
                </a:solidFill>
              </a:rPr>
              <a:t>Integração SIGAGPE X TAF</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Evento S-1200 anual </a:t>
            </a:r>
          </a:p>
          <a:p>
            <a:pPr marL="342900" indent="-342900">
              <a:buFont typeface="Wingdings" panose="05000000000000000000" pitchFamily="2" charset="2"/>
              <a:buChar char="ü"/>
            </a:pPr>
            <a:r>
              <a:rPr lang="pt-BR" sz="2000" dirty="0" smtClean="0"/>
              <a:t>Na </a:t>
            </a:r>
            <a:r>
              <a:rPr lang="pt-BR" sz="2000" dirty="0"/>
              <a:t>tela abaixo conseguimos </a:t>
            </a:r>
            <a:r>
              <a:rPr lang="pt-BR" sz="2000" dirty="0" smtClean="0"/>
              <a:t>visualizar o identificador de pagamento referente a segunda parcela do décimo</a:t>
            </a:r>
          </a:p>
          <a:p>
            <a:pPr marL="342900" indent="-342900">
              <a:buFont typeface="Wingdings" panose="05000000000000000000" pitchFamily="2" charset="2"/>
              <a:buChar char="ü"/>
            </a:pPr>
            <a:endParaRPr lang="pt-BR" sz="2000" dirty="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1579145" y="2535438"/>
            <a:ext cx="12461708" cy="2640644"/>
          </a:xfrm>
          <a:prstGeom prst="rect">
            <a:avLst/>
          </a:prstGeom>
        </p:spPr>
      </p:pic>
      <p:pic>
        <p:nvPicPr>
          <p:cNvPr id="5" name="Imagem 4"/>
          <p:cNvPicPr>
            <a:picLocks noChangeAspect="1"/>
          </p:cNvPicPr>
          <p:nvPr/>
        </p:nvPicPr>
        <p:blipFill>
          <a:blip r:embed="rId4"/>
          <a:stretch>
            <a:fillRect/>
          </a:stretch>
        </p:blipFill>
        <p:spPr>
          <a:xfrm>
            <a:off x="1579145" y="5176082"/>
            <a:ext cx="12461708" cy="3076575"/>
          </a:xfrm>
          <a:prstGeom prst="rect">
            <a:avLst/>
          </a:prstGeom>
        </p:spPr>
      </p:pic>
    </p:spTree>
    <p:extLst>
      <p:ext uri="{BB962C8B-B14F-4D97-AF65-F5344CB8AC3E}">
        <p14:creationId xmlns:p14="http://schemas.microsoft.com/office/powerpoint/2010/main" val="3928186090"/>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8037094"/>
          </a:xfrm>
        </p:spPr>
        <p:txBody>
          <a:bodyPr/>
          <a:lstStyle/>
          <a:p>
            <a:pPr algn="ctr"/>
            <a:r>
              <a:rPr lang="pt-BR" sz="4000" dirty="0" smtClean="0">
                <a:solidFill>
                  <a:srgbClr val="ED9C2E"/>
                </a:solidFill>
              </a:rPr>
              <a:t>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Evento S-1210-12 do período 12, foi gerado 3 recibos, 2 da folha mensal e o recibo da folha anual do décimo 13°</a:t>
            </a:r>
          </a:p>
          <a:p>
            <a:endParaRPr lang="pt-BR" sz="2000" dirty="0"/>
          </a:p>
          <a:p>
            <a:endParaRPr lang="pt-BR" sz="2000" dirty="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8314" y="1913021"/>
            <a:ext cx="14797274" cy="7074569"/>
          </a:xfrm>
          <a:prstGeom prst="rect">
            <a:avLst/>
          </a:prstGeom>
        </p:spPr>
      </p:pic>
    </p:spTree>
    <p:extLst>
      <p:ext uri="{BB962C8B-B14F-4D97-AF65-F5344CB8AC3E}">
        <p14:creationId xmlns:p14="http://schemas.microsoft.com/office/powerpoint/2010/main" val="1896692882"/>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8037094"/>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a:t>Nota </a:t>
            </a:r>
            <a:r>
              <a:rPr lang="pt-BR" sz="2000" dirty="0" smtClean="0"/>
              <a:t>orientativa </a:t>
            </a:r>
            <a:r>
              <a:rPr lang="pt-BR" sz="2000" dirty="0"/>
              <a:t>10/2018 trata </a:t>
            </a:r>
            <a:r>
              <a:rPr lang="pt-BR" sz="2000" b="1" dirty="0"/>
              <a:t>APENAS</a:t>
            </a:r>
            <a:r>
              <a:rPr lang="pt-BR" sz="2000" dirty="0"/>
              <a:t> os empregadores que efetuam o pagamento do 13º integral </a:t>
            </a:r>
            <a:r>
              <a:rPr lang="pt-BR" sz="2000" b="1" dirty="0"/>
              <a:t>ANTES</a:t>
            </a:r>
            <a:r>
              <a:rPr lang="pt-BR" sz="2000" dirty="0"/>
              <a:t> do mês de dezembro.</a:t>
            </a:r>
          </a:p>
          <a:p>
            <a:pPr marL="342900" indent="-342900">
              <a:buFont typeface="Wingdings" panose="05000000000000000000" pitchFamily="2" charset="2"/>
              <a:buChar char="ü"/>
            </a:pPr>
            <a:r>
              <a:rPr lang="pt-BR" sz="2000" dirty="0"/>
              <a:t>Além disso, a alteração no sistema </a:t>
            </a:r>
            <a:r>
              <a:rPr lang="pt-BR" sz="2000" b="1" dirty="0"/>
              <a:t>APENAS</a:t>
            </a:r>
            <a:r>
              <a:rPr lang="pt-BR" sz="2000" dirty="0"/>
              <a:t> foi efetuada na geração dos eventos; </a:t>
            </a:r>
            <a:r>
              <a:rPr lang="pt-BR" sz="2000" b="1" dirty="0"/>
              <a:t>NÃO</a:t>
            </a:r>
            <a:r>
              <a:rPr lang="pt-BR" sz="2000" dirty="0"/>
              <a:t> houve alteração no cálculo da 2ª parcela do 13º salário ou em outros cálculos</a:t>
            </a:r>
            <a:r>
              <a:rPr lang="pt-BR" sz="2000" dirty="0" smtClean="0"/>
              <a:t>.</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Cálculo do décimo integral realizado em novembro</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751114" y="3537284"/>
            <a:ext cx="14859000" cy="5201654"/>
          </a:xfrm>
          <a:prstGeom prst="rect">
            <a:avLst/>
          </a:prstGeom>
        </p:spPr>
      </p:pic>
    </p:spTree>
    <p:extLst>
      <p:ext uri="{BB962C8B-B14F-4D97-AF65-F5344CB8AC3E}">
        <p14:creationId xmlns:p14="http://schemas.microsoft.com/office/powerpoint/2010/main" val="1182545301"/>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8037094"/>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b="1" dirty="0"/>
              <a:t>13º Salario 2ª Parcela Calculo total em 11/2018 (total 13º - NO 10/2018)</a:t>
            </a:r>
            <a:br>
              <a:rPr lang="pt-BR" sz="2000" b="1" dirty="0"/>
            </a:br>
            <a:endParaRPr lang="pt-BR" sz="2000" dirty="0"/>
          </a:p>
          <a:p>
            <a:pPr marL="342900" indent="-342900">
              <a:buFont typeface="Wingdings" panose="05000000000000000000" pitchFamily="2" charset="2"/>
              <a:buChar char="ü"/>
            </a:pPr>
            <a:r>
              <a:rPr lang="pt-BR" sz="2000" dirty="0"/>
              <a:t>Ao gerar a rotina eventos periódicos </a:t>
            </a:r>
            <a:r>
              <a:rPr lang="pt-BR" sz="2000" dirty="0" smtClean="0"/>
              <a:t>no período 11, o </a:t>
            </a:r>
            <a:r>
              <a:rPr lang="pt-BR" sz="2000" dirty="0"/>
              <a:t>campo Ref. 13 deve ficar com </a:t>
            </a:r>
            <a:r>
              <a:rPr lang="pt-BR" sz="2000" dirty="0" smtClean="0"/>
              <a:t>”</a:t>
            </a:r>
            <a:r>
              <a:rPr lang="pt-BR" sz="2000" b="1" dirty="0" smtClean="0"/>
              <a:t>NÃO”</a:t>
            </a:r>
            <a:r>
              <a:rPr lang="pt-BR" sz="2000" dirty="0" smtClean="0"/>
              <a:t>. </a:t>
            </a:r>
            <a:r>
              <a:rPr lang="pt-BR" sz="2000" dirty="0"/>
              <a:t>Os valores de calculo do 13º 1ª </a:t>
            </a:r>
            <a:r>
              <a:rPr lang="pt-BR" sz="2000" dirty="0" smtClean="0"/>
              <a:t>parcela </a:t>
            </a:r>
            <a:r>
              <a:rPr lang="pt-BR" sz="2000" dirty="0"/>
              <a:t>são gerados no </a:t>
            </a:r>
            <a:r>
              <a:rPr lang="pt-BR" sz="2000" dirty="0" smtClean="0"/>
              <a:t>S-1200, junto </a:t>
            </a:r>
            <a:r>
              <a:rPr lang="pt-BR" sz="2000" dirty="0"/>
              <a:t>com o </a:t>
            </a:r>
            <a:r>
              <a:rPr lang="pt-BR" sz="2000" dirty="0" smtClean="0"/>
              <a:t>cálculo </a:t>
            </a:r>
            <a:r>
              <a:rPr lang="pt-BR" sz="2000" dirty="0"/>
              <a:t>da </a:t>
            </a:r>
            <a:r>
              <a:rPr lang="pt-BR" sz="2000" dirty="0" smtClean="0"/>
              <a:t>folha</a:t>
            </a:r>
            <a:r>
              <a:rPr lang="pt-BR" sz="2000" dirty="0"/>
              <a:t>.</a:t>
            </a: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Sistema avisará que existe pagamento referente a segunda parcela neste mês</a:t>
            </a:r>
            <a:endParaRPr lang="pt-BR" sz="2000" dirty="0"/>
          </a:p>
          <a:p>
            <a:pPr marL="342900" indent="-342900">
              <a:buFont typeface="Wingdings" panose="05000000000000000000" pitchFamily="2" charset="2"/>
              <a:buChar char="ü"/>
            </a:pPr>
            <a:endParaRPr lang="pt-BR" sz="2000" dirty="0" smtClean="0"/>
          </a:p>
          <a:p>
            <a:endParaRPr lang="pt-BR" sz="2000" dirty="0" smtClean="0"/>
          </a:p>
          <a:p>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514" y="3752706"/>
            <a:ext cx="12747017" cy="4785704"/>
          </a:xfrm>
          <a:prstGeom prst="rect">
            <a:avLst/>
          </a:prstGeom>
        </p:spPr>
      </p:pic>
    </p:spTree>
    <p:extLst>
      <p:ext uri="{BB962C8B-B14F-4D97-AF65-F5344CB8AC3E}">
        <p14:creationId xmlns:p14="http://schemas.microsoft.com/office/powerpoint/2010/main" val="711346193"/>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8037094"/>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b="1" dirty="0" smtClean="0"/>
              <a:t>Quem pagou integral no mês de novembro, deverá ter a verba de id 1655 cadastrada no GPE/TAF </a:t>
            </a:r>
          </a:p>
          <a:p>
            <a:pPr marL="342900" indent="-342900">
              <a:buFont typeface="Wingdings" panose="05000000000000000000" pitchFamily="2" charset="2"/>
              <a:buChar char="ü"/>
            </a:pPr>
            <a:r>
              <a:rPr lang="pt-BR" sz="2000" b="1" dirty="0" smtClean="0"/>
              <a:t>Verba 1655 – 13º integral pago antes de dezembro </a:t>
            </a:r>
          </a:p>
          <a:p>
            <a:pPr marL="342900" indent="-342900">
              <a:buFont typeface="Wingdings" panose="05000000000000000000" pitchFamily="2" charset="2"/>
              <a:buChar char="ü"/>
            </a:pPr>
            <a:r>
              <a:rPr lang="pt-BR" sz="2000" b="1" dirty="0" smtClean="0"/>
              <a:t>Essa verba NÃO será apresentada no cálculo no GPE, ela somente será gerada no evento S-1200-Anual</a:t>
            </a:r>
            <a:endParaRPr lang="pt-BR" sz="2000"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514" y="3133651"/>
            <a:ext cx="13181453" cy="5613307"/>
          </a:xfrm>
          <a:prstGeom prst="rect">
            <a:avLst/>
          </a:prstGeom>
        </p:spPr>
      </p:pic>
    </p:spTree>
    <p:extLst>
      <p:ext uri="{BB962C8B-B14F-4D97-AF65-F5344CB8AC3E}">
        <p14:creationId xmlns:p14="http://schemas.microsoft.com/office/powerpoint/2010/main" val="3492293803"/>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8037094"/>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b="1" dirty="0" smtClean="0"/>
              <a:t>Cadastro da verba 1655 – 13º integral pago antes de dezembro. </a:t>
            </a:r>
          </a:p>
          <a:p>
            <a:pPr marL="342900" indent="-342900">
              <a:buFont typeface="Wingdings" panose="05000000000000000000" pitchFamily="2" charset="2"/>
              <a:buChar char="ü"/>
            </a:pPr>
            <a:r>
              <a:rPr lang="pt-BR" sz="2000" b="1" dirty="0" smtClean="0"/>
              <a:t>Tipo desconto.</a:t>
            </a:r>
          </a:p>
          <a:p>
            <a:pPr marL="342900" indent="-342900">
              <a:buFont typeface="Wingdings" panose="05000000000000000000" pitchFamily="2" charset="2"/>
              <a:buChar char="ü"/>
            </a:pPr>
            <a:r>
              <a:rPr lang="pt-BR" sz="2000" b="1" dirty="0" smtClean="0"/>
              <a:t>Incidência para FGTS = SIM.</a:t>
            </a:r>
          </a:p>
          <a:p>
            <a:pPr marL="342900" indent="-342900">
              <a:buFont typeface="Wingdings" panose="05000000000000000000" pitchFamily="2" charset="2"/>
              <a:buChar char="ü"/>
            </a:pPr>
            <a:r>
              <a:rPr lang="pt-BR" sz="2000" b="1" dirty="0" smtClean="0"/>
              <a:t>Natureza: 5001(Décimo 13º) / </a:t>
            </a:r>
            <a:r>
              <a:rPr lang="pt-BR" sz="2000" b="1" dirty="0" err="1" smtClean="0"/>
              <a:t>Cd.Inc.FGTS</a:t>
            </a:r>
            <a:r>
              <a:rPr lang="pt-BR" sz="2000" b="1" dirty="0" smtClean="0"/>
              <a:t>: 12(Base de cálculo do FGTS 13º).</a:t>
            </a:r>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6106" y="3166024"/>
            <a:ext cx="13940862" cy="3258839"/>
          </a:xfrm>
          <a:prstGeom prst="rect">
            <a:avLst/>
          </a:prstGeom>
        </p:spPr>
      </p:pic>
      <p:pic>
        <p:nvPicPr>
          <p:cNvPr id="5" name="Image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6106" y="6837749"/>
            <a:ext cx="13940862" cy="1921240"/>
          </a:xfrm>
          <a:prstGeom prst="rect">
            <a:avLst/>
          </a:prstGeom>
        </p:spPr>
      </p:pic>
    </p:spTree>
    <p:extLst>
      <p:ext uri="{BB962C8B-B14F-4D97-AF65-F5344CB8AC3E}">
        <p14:creationId xmlns:p14="http://schemas.microsoft.com/office/powerpoint/2010/main" val="192810204"/>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79"/>
            <a:ext cx="13457898" cy="8181473"/>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Evento S-1200-11, sistema criou o recibo do décimo terceiro, levando a parcela integral calculada no mês 11</a:t>
            </a:r>
          </a:p>
          <a:p>
            <a:pPr marL="342900" indent="-342900">
              <a:buFont typeface="Wingdings" panose="05000000000000000000" pitchFamily="2" charset="2"/>
              <a:buChar char="ü"/>
            </a:pPr>
            <a:r>
              <a:rPr lang="pt-BR" sz="2000" dirty="0" smtClean="0"/>
              <a:t>Veja que a rubrica que foi levada, foi a rubrica da primeira parcela, pois a mesma não incide para INSS/IR</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514" y="2478505"/>
            <a:ext cx="12603938" cy="6476999"/>
          </a:xfrm>
          <a:prstGeom prst="rect">
            <a:avLst/>
          </a:prstGeom>
        </p:spPr>
      </p:pic>
    </p:spTree>
    <p:extLst>
      <p:ext uri="{BB962C8B-B14F-4D97-AF65-F5344CB8AC3E}">
        <p14:creationId xmlns:p14="http://schemas.microsoft.com/office/powerpoint/2010/main" val="1642554807"/>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79"/>
            <a:ext cx="13457898" cy="8181473"/>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Evento S-1210-11, sistema criou o recibo do décimo terceiro, levando o liquido integral pago no mês 11</a:t>
            </a:r>
          </a:p>
          <a:p>
            <a:pPr marL="342900" indent="-342900">
              <a:buFont typeface="Wingdings" panose="05000000000000000000" pitchFamily="2" charset="2"/>
              <a:buChar char="ü"/>
            </a:pPr>
            <a:r>
              <a:rPr lang="pt-BR" sz="2000" dirty="0" smtClean="0"/>
              <a:t>Veja que a rubrica que foi levada, foi a rubrica da primeira parcela, pois a mesma não incide para INSS/IR</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375" y="2213812"/>
            <a:ext cx="15288962" cy="6569240"/>
          </a:xfrm>
          <a:prstGeom prst="rect">
            <a:avLst/>
          </a:prstGeom>
        </p:spPr>
      </p:pic>
    </p:spTree>
    <p:extLst>
      <p:ext uri="{BB962C8B-B14F-4D97-AF65-F5344CB8AC3E}">
        <p14:creationId xmlns:p14="http://schemas.microsoft.com/office/powerpoint/2010/main" val="3886761351"/>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79"/>
            <a:ext cx="13457898" cy="8181473"/>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Mês 12, deverá ser gerado o evento S-1200-Anual e os eventos mensais do funcionário </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742981" y="5376609"/>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655" y="2286001"/>
            <a:ext cx="14587955" cy="5919536"/>
          </a:xfrm>
          <a:prstGeom prst="rect">
            <a:avLst/>
          </a:prstGeom>
        </p:spPr>
      </p:pic>
    </p:spTree>
    <p:extLst>
      <p:ext uri="{BB962C8B-B14F-4D97-AF65-F5344CB8AC3E}">
        <p14:creationId xmlns:p14="http://schemas.microsoft.com/office/powerpoint/2010/main" val="382220665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440493" y="538618"/>
            <a:ext cx="13366369" cy="8236413"/>
          </a:xfrm>
        </p:spPr>
        <p:txBody>
          <a:bodyPr/>
          <a:lstStyle/>
          <a:p>
            <a:pPr algn="ctr"/>
            <a:r>
              <a:rPr lang="pt-BR" sz="4000" dirty="0" smtClean="0">
                <a:solidFill>
                  <a:srgbClr val="FFC000"/>
                </a:solidFill>
              </a:rPr>
              <a:t>Parâmetros envolvidos nos cálculos</a:t>
            </a:r>
          </a:p>
          <a:p>
            <a:pPr algn="ctr"/>
            <a:endParaRPr lang="pt-BR" sz="2000" dirty="0" smtClean="0">
              <a:solidFill>
                <a:srgbClr val="ED9C2E"/>
              </a:solidFill>
            </a:endParaRPr>
          </a:p>
          <a:p>
            <a:endParaRPr lang="pt-BR" sz="2000" u="sng" dirty="0" smtClean="0">
              <a:solidFill>
                <a:srgbClr val="ED9C2E"/>
              </a:solidFill>
            </a:endParaRPr>
          </a:p>
          <a:p>
            <a:endParaRPr lang="pt-BR" sz="2000" u="sng" dirty="0" smtClean="0">
              <a:solidFill>
                <a:srgbClr val="ED9C2E"/>
              </a:solidFill>
            </a:endParaRPr>
          </a:p>
          <a:p>
            <a:r>
              <a:rPr lang="pt-BR" sz="2000" dirty="0"/>
              <a:t>Os </a:t>
            </a:r>
            <a:r>
              <a:rPr lang="pt-BR" sz="2000" dirty="0" smtClean="0"/>
              <a:t>parâmetros: </a:t>
            </a:r>
            <a:r>
              <a:rPr lang="pt-BR" sz="2000" dirty="0"/>
              <a:t>MV_ABATAFA, MV_PDCALAC, MV_PFCALAC, MV_PFCALAD, MV_PDCADOC, MV_TCONGAF se transformaram em </a:t>
            </a:r>
            <a:r>
              <a:rPr lang="pt-BR" sz="2000" dirty="0" smtClean="0"/>
              <a:t>campos e se encontram em Atualizações&gt;Definições </a:t>
            </a:r>
            <a:r>
              <a:rPr lang="pt-BR" sz="2000" dirty="0"/>
              <a:t>de Cálculo&gt;Cadastro de Tipos Ausências:</a:t>
            </a:r>
          </a:p>
          <a:p>
            <a:endParaRPr lang="pt-BR" sz="2000" dirty="0"/>
          </a:p>
          <a:p>
            <a:endParaRPr lang="pt-BR" sz="2000" u="sng" dirty="0" smtClean="0">
              <a:solidFill>
                <a:srgbClr val="ED9C2E"/>
              </a:solidFill>
            </a:endParaRPr>
          </a:p>
          <a:p>
            <a:endParaRPr lang="pt-BR" sz="2000" u="sng"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endParaRPr lang="pt-BR" sz="2000" u="sng" dirty="0" smtClean="0">
              <a:solidFill>
                <a:srgbClr val="ED9C2E"/>
              </a:solidFill>
            </a:endParaRPr>
          </a:p>
          <a:p>
            <a:endParaRPr lang="pt-BR" sz="2000" u="sng" dirty="0" smtClean="0">
              <a:solidFill>
                <a:srgbClr val="ED9C2E"/>
              </a:solidFill>
            </a:endParaRPr>
          </a:p>
          <a:p>
            <a:endParaRPr lang="pt-BR" sz="2000" u="sng" dirty="0">
              <a:solidFill>
                <a:srgbClr val="ED9C2E"/>
              </a:solidFill>
            </a:endParaRPr>
          </a:p>
          <a:p>
            <a:endParaRPr lang="pt-BR" sz="2000" u="sng" dirty="0">
              <a:solidFill>
                <a:srgbClr val="ED9C2E"/>
              </a:solidFill>
            </a:endParaRPr>
          </a:p>
          <a:p>
            <a:endParaRPr lang="pt-BR" sz="2000" b="1" dirty="0" smtClean="0"/>
          </a:p>
          <a:p>
            <a:r>
              <a:rPr lang="pt-BR" sz="2000" dirty="0"/>
              <a:t> </a:t>
            </a:r>
          </a:p>
          <a:p>
            <a:endParaRPr lang="pt-BR" sz="2000" dirty="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3"/>
          <a:stretch>
            <a:fillRect/>
          </a:stretch>
        </p:blipFill>
        <p:spPr>
          <a:xfrm>
            <a:off x="3523102" y="3804363"/>
            <a:ext cx="9201150" cy="3581400"/>
          </a:xfrm>
          <a:prstGeom prst="rect">
            <a:avLst/>
          </a:prstGeom>
        </p:spPr>
      </p:pic>
    </p:spTree>
    <p:extLst>
      <p:ext uri="{BB962C8B-B14F-4D97-AF65-F5344CB8AC3E}">
        <p14:creationId xmlns:p14="http://schemas.microsoft.com/office/powerpoint/2010/main" val="268954123"/>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79"/>
            <a:ext cx="13457898" cy="8181473"/>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Atualizações </a:t>
            </a:r>
            <a:r>
              <a:rPr lang="pt-BR" sz="2000" dirty="0"/>
              <a:t>&gt; Eventos eSocial &gt; Periódicos &gt; Folha de pagamento (TAFA250</a:t>
            </a:r>
            <a:r>
              <a:rPr lang="pt-BR" sz="2000" dirty="0" smtClean="0"/>
              <a:t>)</a:t>
            </a:r>
          </a:p>
          <a:p>
            <a:pPr marL="342900" indent="-342900">
              <a:buFont typeface="Wingdings" panose="05000000000000000000" pitchFamily="2" charset="2"/>
              <a:buChar char="ü"/>
            </a:pPr>
            <a:r>
              <a:rPr lang="pt-BR" sz="2000" dirty="0" smtClean="0"/>
              <a:t>Evento S-1200-Anual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3"/>
          <a:stretch>
            <a:fillRect/>
          </a:stretch>
        </p:blipFill>
        <p:spPr>
          <a:xfrm>
            <a:off x="1338488" y="4350851"/>
            <a:ext cx="12568739" cy="2452434"/>
          </a:xfrm>
          <a:prstGeom prst="rect">
            <a:avLst/>
          </a:prstGeom>
        </p:spPr>
      </p:pic>
      <p:pic>
        <p:nvPicPr>
          <p:cNvPr id="7" name="Imagem 6"/>
          <p:cNvPicPr>
            <a:picLocks noChangeAspect="1"/>
          </p:cNvPicPr>
          <p:nvPr/>
        </p:nvPicPr>
        <p:blipFill>
          <a:blip r:embed="rId4"/>
          <a:stretch>
            <a:fillRect/>
          </a:stretch>
        </p:blipFill>
        <p:spPr>
          <a:xfrm>
            <a:off x="1405112" y="6668502"/>
            <a:ext cx="12555812" cy="2114550"/>
          </a:xfrm>
          <a:prstGeom prst="rect">
            <a:avLst/>
          </a:prstGeom>
        </p:spPr>
      </p:pic>
      <p:pic>
        <p:nvPicPr>
          <p:cNvPr id="9" name="Imagem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4791" y="2371065"/>
            <a:ext cx="8978146" cy="1979786"/>
          </a:xfrm>
          <a:prstGeom prst="rect">
            <a:avLst/>
          </a:prstGeom>
        </p:spPr>
      </p:pic>
    </p:spTree>
    <p:extLst>
      <p:ext uri="{BB962C8B-B14F-4D97-AF65-F5344CB8AC3E}">
        <p14:creationId xmlns:p14="http://schemas.microsoft.com/office/powerpoint/2010/main" val="747508766"/>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79"/>
            <a:ext cx="13457898" cy="8181473"/>
          </a:xfrm>
        </p:spPr>
        <p:txBody>
          <a:bodyPr/>
          <a:lstStyle/>
          <a:p>
            <a:pPr algn="ctr"/>
            <a:r>
              <a:rPr lang="pt-BR" sz="4000" dirty="0" smtClean="0">
                <a:solidFill>
                  <a:srgbClr val="ED9C2E"/>
                </a:solidFill>
              </a:rPr>
              <a:t>Pagamento integral -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Atualizações </a:t>
            </a:r>
            <a:r>
              <a:rPr lang="pt-BR" sz="2000" dirty="0"/>
              <a:t>&gt; Eventos eSocial &gt; Periódicos &gt; </a:t>
            </a:r>
            <a:r>
              <a:rPr lang="pt-BR" sz="2000" dirty="0" err="1" smtClean="0"/>
              <a:t>Pgto</a:t>
            </a:r>
            <a:r>
              <a:rPr lang="pt-BR" sz="2000" dirty="0" smtClean="0"/>
              <a:t> </a:t>
            </a:r>
            <a:r>
              <a:rPr lang="pt-BR" sz="2000" dirty="0" err="1" smtClean="0"/>
              <a:t>Rend</a:t>
            </a:r>
            <a:r>
              <a:rPr lang="pt-BR" sz="2000" dirty="0" smtClean="0"/>
              <a:t>. Trab.(TAFA407)</a:t>
            </a:r>
          </a:p>
          <a:p>
            <a:pPr marL="342900" indent="-342900">
              <a:buFont typeface="Wingdings" panose="05000000000000000000" pitchFamily="2" charset="2"/>
              <a:buChar char="ü"/>
            </a:pPr>
            <a:r>
              <a:rPr lang="pt-BR" sz="2000" dirty="0" smtClean="0"/>
              <a:t>Evento S-1210-12</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307975" y="3596323"/>
            <a:ext cx="15164636" cy="5272069"/>
          </a:xfrm>
          <a:prstGeom prst="rect">
            <a:avLst/>
          </a:prstGeom>
        </p:spPr>
      </p:pic>
      <p:pic>
        <p:nvPicPr>
          <p:cNvPr id="10" name="Imagem 9"/>
          <p:cNvPicPr>
            <a:picLocks noChangeAspect="1"/>
          </p:cNvPicPr>
          <p:nvPr/>
        </p:nvPicPr>
        <p:blipFill>
          <a:blip r:embed="rId4"/>
          <a:stretch>
            <a:fillRect/>
          </a:stretch>
        </p:blipFill>
        <p:spPr>
          <a:xfrm>
            <a:off x="227765" y="2338245"/>
            <a:ext cx="15244845" cy="2281882"/>
          </a:xfrm>
          <a:prstGeom prst="rect">
            <a:avLst/>
          </a:prstGeom>
        </p:spPr>
      </p:pic>
    </p:spTree>
    <p:extLst>
      <p:ext uri="{BB962C8B-B14F-4D97-AF65-F5344CB8AC3E}">
        <p14:creationId xmlns:p14="http://schemas.microsoft.com/office/powerpoint/2010/main" val="2581727351"/>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17</a:t>
            </a:r>
            <a:endParaRPr lang="pt-BR" dirty="0"/>
          </a:p>
        </p:txBody>
      </p:sp>
      <p:sp>
        <p:nvSpPr>
          <p:cNvPr id="3" name="Text Placeholder 2"/>
          <p:cNvSpPr>
            <a:spLocks noGrp="1"/>
          </p:cNvSpPr>
          <p:nvPr>
            <p:ph type="body" sz="quarter" idx="11"/>
          </p:nvPr>
        </p:nvSpPr>
        <p:spPr/>
        <p:txBody>
          <a:bodyPr/>
          <a:lstStyle/>
          <a:p>
            <a:pPr lvl="0"/>
            <a:r>
              <a:rPr lang="pt-BR" dirty="0" smtClean="0"/>
              <a:t>Fechamento</a:t>
            </a:r>
          </a:p>
          <a:p>
            <a:pPr lvl="0"/>
            <a:r>
              <a:rPr lang="pt-BR" dirty="0" smtClean="0"/>
              <a:t>S-1299</a:t>
            </a:r>
            <a:endParaRPr lang="pt-BR" dirty="0"/>
          </a:p>
        </p:txBody>
      </p:sp>
    </p:spTree>
    <p:extLst>
      <p:ext uri="{BB962C8B-B14F-4D97-AF65-F5344CB8AC3E}">
        <p14:creationId xmlns:p14="http://schemas.microsoft.com/office/powerpoint/2010/main" val="400944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Fechamento- Integração SIGAGPE X TAF</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Geração do fechamento da folha anual para o TAF – GPEM039</a:t>
            </a:r>
          </a:p>
          <a:p>
            <a:pPr marL="342900" indent="-342900">
              <a:buFont typeface="Wingdings" panose="05000000000000000000" pitchFamily="2" charset="2"/>
              <a:buChar char="ü"/>
            </a:pPr>
            <a:r>
              <a:rPr lang="pt-BR" sz="2000" dirty="0" smtClean="0"/>
              <a:t>Campo Ref. 13 = SIM, para que seja gerado </a:t>
            </a:r>
            <a:r>
              <a:rPr lang="pt-BR" sz="2000" dirty="0" err="1" smtClean="0"/>
              <a:t>Ind.Per.Apur</a:t>
            </a:r>
            <a:r>
              <a:rPr lang="pt-BR" sz="2000" dirty="0" smtClean="0"/>
              <a:t> = 2 – Folha de décimo terceiro salário </a:t>
            </a:r>
          </a:p>
          <a:p>
            <a:pPr marL="342900" indent="-342900">
              <a:buFont typeface="Wingdings" panose="05000000000000000000" pitchFamily="2" charset="2"/>
              <a:buChar char="ü"/>
            </a:pPr>
            <a:r>
              <a:rPr lang="pt-BR" sz="2000" dirty="0" smtClean="0"/>
              <a:t>Fechamento até o dia 20/12. (Caso não consiga fechar pelo S-1299, pode fechar em contingência S-1295)</a:t>
            </a: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1208314" y="2551697"/>
            <a:ext cx="13430250" cy="4727408"/>
          </a:xfrm>
          <a:prstGeom prst="rect">
            <a:avLst/>
          </a:prstGeom>
        </p:spPr>
      </p:pic>
      <p:pic>
        <p:nvPicPr>
          <p:cNvPr id="4" name="Imagem 3"/>
          <p:cNvPicPr>
            <a:picLocks noChangeAspect="1"/>
          </p:cNvPicPr>
          <p:nvPr/>
        </p:nvPicPr>
        <p:blipFill>
          <a:blip r:embed="rId4"/>
          <a:stretch>
            <a:fillRect/>
          </a:stretch>
        </p:blipFill>
        <p:spPr>
          <a:xfrm>
            <a:off x="1208314" y="7288130"/>
            <a:ext cx="6155012" cy="1333500"/>
          </a:xfrm>
          <a:prstGeom prst="rect">
            <a:avLst/>
          </a:prstGeom>
        </p:spPr>
      </p:pic>
    </p:spTree>
    <p:extLst>
      <p:ext uri="{BB962C8B-B14F-4D97-AF65-F5344CB8AC3E}">
        <p14:creationId xmlns:p14="http://schemas.microsoft.com/office/powerpoint/2010/main" val="3407496377"/>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18</a:t>
            </a:r>
            <a:endParaRPr lang="pt-BR" dirty="0"/>
          </a:p>
        </p:txBody>
      </p:sp>
      <p:sp>
        <p:nvSpPr>
          <p:cNvPr id="3" name="Text Placeholder 2"/>
          <p:cNvSpPr>
            <a:spLocks noGrp="1"/>
          </p:cNvSpPr>
          <p:nvPr>
            <p:ph type="body" sz="quarter" idx="11"/>
          </p:nvPr>
        </p:nvSpPr>
        <p:spPr/>
        <p:txBody>
          <a:bodyPr/>
          <a:lstStyle/>
          <a:p>
            <a:pPr lvl="0"/>
            <a:r>
              <a:rPr lang="pt-BR" dirty="0" smtClean="0"/>
              <a:t>Totalizadores</a:t>
            </a:r>
            <a:endParaRPr lang="pt-BR" dirty="0"/>
          </a:p>
        </p:txBody>
      </p:sp>
    </p:spTree>
    <p:extLst>
      <p:ext uri="{BB962C8B-B14F-4D97-AF65-F5344CB8AC3E}">
        <p14:creationId xmlns:p14="http://schemas.microsoft.com/office/powerpoint/2010/main" val="2190312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Após enviar a folha anual do décimo 13°, S-1200/Anual, o RET retornará o evento S-5001/Anual referente ao décimo 13º, portanto, o funcionário no mês 12, terá 2 registros S-5001, o da folha anual e o da folha mensal. </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Ao fechar o periódico anual através do evento S-1299, o RET retornará 2 eventos, o S-5011 e o S-5012.</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r>
              <a:rPr lang="pt-BR" sz="2000" dirty="0" smtClean="0"/>
              <a:t>S-5011-Anual do 13°. O evento demonstrará todos os valores calculados através dos eventos S-1200-Anual enviado de todos os funcionários.</a:t>
            </a:r>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r>
              <a:rPr lang="pt-BR" sz="2000" dirty="0" smtClean="0"/>
              <a:t>S-5012 retornará sem movimento, uma vez que, não existe S-1210 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396761618"/>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S-5001/Anual</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Atualizações </a:t>
            </a:r>
            <a:r>
              <a:rPr lang="pt-BR" sz="2000" dirty="0"/>
              <a:t>&gt; Eventos eSocial &gt; </a:t>
            </a:r>
            <a:r>
              <a:rPr lang="pt-BR" sz="2000" dirty="0" smtClean="0"/>
              <a:t>Totalizadores &gt; Cont. Social Por Trabalhador(</a:t>
            </a:r>
            <a:r>
              <a:rPr lang="pt-BR" sz="2000" dirty="0"/>
              <a:t>TAFA423</a:t>
            </a:r>
            <a:r>
              <a:rPr lang="pt-BR" sz="2000" dirty="0" smtClean="0"/>
              <a:t>).</a:t>
            </a:r>
          </a:p>
          <a:p>
            <a:pPr marL="342900" indent="-342900">
              <a:buFont typeface="Wingdings" panose="05000000000000000000" pitchFamily="2" charset="2"/>
              <a:buChar char="ü"/>
            </a:pPr>
            <a:r>
              <a:rPr lang="pt-BR" sz="2000" dirty="0" smtClean="0"/>
              <a:t>S-5001-Anual do décimo 13º retornada após o envio do S-1200-Anual.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917" y="2634343"/>
            <a:ext cx="12717378" cy="3501762"/>
          </a:xfrm>
          <a:prstGeom prst="rect">
            <a:avLst/>
          </a:prstGeom>
        </p:spPr>
      </p:pic>
    </p:spTree>
    <p:extLst>
      <p:ext uri="{BB962C8B-B14F-4D97-AF65-F5344CB8AC3E}">
        <p14:creationId xmlns:p14="http://schemas.microsoft.com/office/powerpoint/2010/main" val="3483161198"/>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–S5001/Anual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S-5001-Anual do décimo 13º retornado após o envio do S-1200-Anual.</a:t>
            </a:r>
          </a:p>
          <a:p>
            <a:pPr marL="342900" indent="-342900">
              <a:buFont typeface="Wingdings" panose="05000000000000000000" pitchFamily="2" charset="2"/>
              <a:buChar char="ü"/>
            </a:pPr>
            <a:r>
              <a:rPr lang="pt-BR" sz="2000" dirty="0" smtClean="0"/>
              <a:t>Só irá demonstrar o desconto do INSS folha anual do 13º salário. </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0076" y="5079045"/>
            <a:ext cx="13704250" cy="3162587"/>
          </a:xfrm>
          <a:prstGeom prst="rect">
            <a:avLst/>
          </a:prstGeom>
        </p:spPr>
      </p:pic>
      <p:pic>
        <p:nvPicPr>
          <p:cNvPr id="5" name="Image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0375" y="2802785"/>
            <a:ext cx="13583652" cy="2276259"/>
          </a:xfrm>
          <a:prstGeom prst="rect">
            <a:avLst/>
          </a:prstGeom>
        </p:spPr>
      </p:pic>
    </p:spTree>
    <p:extLst>
      <p:ext uri="{BB962C8B-B14F-4D97-AF65-F5344CB8AC3E}">
        <p14:creationId xmlns:p14="http://schemas.microsoft.com/office/powerpoint/2010/main" val="1705514812"/>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 S-5002/12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a:t>Atualizações &gt; Eventos eSocial &gt; Totalizadores &gt; </a:t>
            </a:r>
            <a:r>
              <a:rPr lang="pt-BR" sz="2000" dirty="0" smtClean="0"/>
              <a:t>IRRF Por Trabalhador(</a:t>
            </a:r>
            <a:r>
              <a:rPr lang="pt-BR" sz="2000" dirty="0"/>
              <a:t>TAFA422</a:t>
            </a:r>
            <a:r>
              <a:rPr lang="pt-BR" sz="2000" dirty="0" smtClean="0"/>
              <a:t>).</a:t>
            </a:r>
          </a:p>
          <a:p>
            <a:pPr marL="342900" indent="-342900">
              <a:buFont typeface="Wingdings" panose="05000000000000000000" pitchFamily="2" charset="2"/>
              <a:buChar char="ü"/>
            </a:pPr>
            <a:r>
              <a:rPr lang="pt-BR" sz="2000" dirty="0" smtClean="0"/>
              <a:t>Evento S-5002-12 mensal, evento retornou com os valores calculados referente ao S-1210-12</a:t>
            </a: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9070" y="2830034"/>
            <a:ext cx="12675846" cy="1754955"/>
          </a:xfrm>
          <a:prstGeom prst="rect">
            <a:avLst/>
          </a:prstGeom>
        </p:spPr>
      </p:pic>
      <p:pic>
        <p:nvPicPr>
          <p:cNvPr id="10" name="Imagem 9"/>
          <p:cNvPicPr>
            <a:picLocks noChangeAspect="1"/>
          </p:cNvPicPr>
          <p:nvPr/>
        </p:nvPicPr>
        <p:blipFill>
          <a:blip r:embed="rId4"/>
          <a:stretch>
            <a:fillRect/>
          </a:stretch>
        </p:blipFill>
        <p:spPr>
          <a:xfrm>
            <a:off x="1389070" y="4384253"/>
            <a:ext cx="12675846" cy="3297542"/>
          </a:xfrm>
          <a:prstGeom prst="rect">
            <a:avLst/>
          </a:prstGeom>
        </p:spPr>
      </p:pic>
      <p:pic>
        <p:nvPicPr>
          <p:cNvPr id="11" name="Imagem 10"/>
          <p:cNvPicPr>
            <a:picLocks noChangeAspect="1"/>
          </p:cNvPicPr>
          <p:nvPr/>
        </p:nvPicPr>
        <p:blipFill>
          <a:blip r:embed="rId5"/>
          <a:stretch>
            <a:fillRect/>
          </a:stretch>
        </p:blipFill>
        <p:spPr>
          <a:xfrm>
            <a:off x="1365006" y="7635370"/>
            <a:ext cx="12675846" cy="437817"/>
          </a:xfrm>
          <a:prstGeom prst="rect">
            <a:avLst/>
          </a:prstGeom>
        </p:spPr>
      </p:pic>
    </p:spTree>
    <p:extLst>
      <p:ext uri="{BB962C8B-B14F-4D97-AF65-F5344CB8AC3E}">
        <p14:creationId xmlns:p14="http://schemas.microsoft.com/office/powerpoint/2010/main" val="2156780726"/>
      </p:ext>
    </p:extLst>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 S-5011/Anual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a:t>Atualizações &gt; Eventos eSocial &gt; Totalizadores </a:t>
            </a:r>
            <a:r>
              <a:rPr lang="pt-BR" sz="2000" dirty="0" smtClean="0"/>
              <a:t>&gt; Cont. Social Por Contribuinte(</a:t>
            </a:r>
            <a:r>
              <a:rPr lang="pt-BR" sz="2000" dirty="0"/>
              <a:t>TAFA425</a:t>
            </a:r>
            <a:r>
              <a:rPr lang="pt-BR" sz="2000" dirty="0" smtClean="0"/>
              <a:t>).</a:t>
            </a:r>
          </a:p>
          <a:p>
            <a:pPr marL="342900" indent="-342900">
              <a:buFont typeface="Wingdings" panose="05000000000000000000" pitchFamily="2" charset="2"/>
              <a:buChar char="ü"/>
            </a:pPr>
            <a:r>
              <a:rPr lang="pt-BR" sz="2000" dirty="0" smtClean="0"/>
              <a:t>Evento S-5011-Anual retornado após o fechamento do S-1299, evento retornou com os valores calculados referentes aos S-1200-Anual</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1128102" y="3040695"/>
            <a:ext cx="12756339" cy="1300624"/>
          </a:xfrm>
          <a:prstGeom prst="rect">
            <a:avLst/>
          </a:prstGeom>
        </p:spPr>
      </p:pic>
      <p:pic>
        <p:nvPicPr>
          <p:cNvPr id="4" name="Imagem 3"/>
          <p:cNvPicPr>
            <a:picLocks noChangeAspect="1"/>
          </p:cNvPicPr>
          <p:nvPr/>
        </p:nvPicPr>
        <p:blipFill>
          <a:blip r:embed="rId4"/>
          <a:stretch>
            <a:fillRect/>
          </a:stretch>
        </p:blipFill>
        <p:spPr>
          <a:xfrm>
            <a:off x="1128103" y="4463716"/>
            <a:ext cx="12756339" cy="4445310"/>
          </a:xfrm>
          <a:prstGeom prst="rect">
            <a:avLst/>
          </a:prstGeom>
        </p:spPr>
      </p:pic>
    </p:spTree>
    <p:extLst>
      <p:ext uri="{BB962C8B-B14F-4D97-AF65-F5344CB8AC3E}">
        <p14:creationId xmlns:p14="http://schemas.microsoft.com/office/powerpoint/2010/main" val="2992719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422851" y="640915"/>
            <a:ext cx="13228583" cy="7538581"/>
          </a:xfrm>
        </p:spPr>
        <p:txBody>
          <a:bodyPr/>
          <a:lstStyle/>
          <a:p>
            <a:pPr algn="ctr"/>
            <a:r>
              <a:rPr lang="pt-BR" sz="4000" dirty="0" smtClean="0">
                <a:solidFill>
                  <a:srgbClr val="FFC000"/>
                </a:solidFill>
              </a:rPr>
              <a:t>Parâmetros envolvidos nos cálculos</a:t>
            </a:r>
          </a:p>
          <a:p>
            <a:pPr algn="ctr"/>
            <a:endParaRPr lang="pt-BR" sz="2000" dirty="0" smtClean="0">
              <a:solidFill>
                <a:srgbClr val="ED9C2E"/>
              </a:solidFill>
            </a:endParaRPr>
          </a:p>
          <a:p>
            <a:endParaRPr lang="pt-BR" sz="2000" u="sng" dirty="0">
              <a:solidFill>
                <a:srgbClr val="ED9C2E"/>
              </a:solidFill>
            </a:endParaRPr>
          </a:p>
          <a:p>
            <a:endParaRPr lang="pt-BR" sz="2000" u="sng" dirty="0" smtClean="0">
              <a:solidFill>
                <a:srgbClr val="ED9C2E"/>
              </a:solidFill>
            </a:endParaRPr>
          </a:p>
          <a:p>
            <a:r>
              <a:rPr lang="pt-BR" sz="2000" b="1" dirty="0"/>
              <a:t>Atualizações &gt;</a:t>
            </a:r>
            <a:r>
              <a:rPr lang="pt-BR" sz="2000" b="1" dirty="0" smtClean="0"/>
              <a:t>Definições </a:t>
            </a:r>
            <a:r>
              <a:rPr lang="pt-BR" sz="2000" b="1" dirty="0"/>
              <a:t>de Cálculo </a:t>
            </a:r>
            <a:r>
              <a:rPr lang="pt-BR" sz="2000" b="1" dirty="0" smtClean="0"/>
              <a:t>&gt; Mnemônicos</a:t>
            </a:r>
          </a:p>
          <a:p>
            <a:endParaRPr lang="pt-BR" sz="2000" dirty="0" smtClean="0"/>
          </a:p>
          <a:p>
            <a:r>
              <a:rPr lang="pt-BR" sz="2000" dirty="0" smtClean="0"/>
              <a:t>P_CCOMP13 </a:t>
            </a:r>
            <a:r>
              <a:rPr lang="pt-BR" sz="2000" dirty="0"/>
              <a:t>- CALCULA COMPL 13 =&gt; Seu conteúdo deve estar preenchido como "S</a:t>
            </a:r>
            <a:r>
              <a:rPr lang="pt-BR" sz="2000" dirty="0" smtClean="0"/>
              <a:t>".</a:t>
            </a:r>
          </a:p>
          <a:p>
            <a:r>
              <a:rPr lang="pt-BR" sz="2000" dirty="0"/>
              <a:t>Só é permitido o cálculo do complemento no roteiro de Folha de Pagamento se o período correspondente (ou seja, </a:t>
            </a:r>
            <a:r>
              <a:rPr lang="pt-BR" sz="2000" b="1" dirty="0"/>
              <a:t>mês 12</a:t>
            </a:r>
            <a:r>
              <a:rPr lang="pt-BR" sz="2000" dirty="0"/>
              <a:t>) para o roteiro de 13º Salário estiver </a:t>
            </a:r>
            <a:r>
              <a:rPr lang="pt-BR" sz="2000" b="1" dirty="0"/>
              <a:t>FECHADO</a:t>
            </a:r>
            <a:r>
              <a:rPr lang="pt-BR" sz="2000" dirty="0" smtClean="0"/>
              <a:t>.</a:t>
            </a:r>
          </a:p>
          <a:p>
            <a:endParaRPr lang="pt-BR" sz="2000" dirty="0"/>
          </a:p>
          <a:p>
            <a:endParaRPr lang="pt-BR" sz="2000" dirty="0" smtClean="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a:p>
          <a:p>
            <a:endParaRPr lang="pt-BR" sz="2000" dirty="0"/>
          </a:p>
          <a:p>
            <a:endParaRPr lang="pt-BR" sz="2000" dirty="0" smtClean="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6370268" y="4297471"/>
            <a:ext cx="3333750" cy="2047875"/>
          </a:xfrm>
          <a:prstGeom prst="rect">
            <a:avLst/>
          </a:prstGeom>
        </p:spPr>
      </p:pic>
    </p:spTree>
    <p:extLst>
      <p:ext uri="{BB962C8B-B14F-4D97-AF65-F5344CB8AC3E}">
        <p14:creationId xmlns:p14="http://schemas.microsoft.com/office/powerpoint/2010/main" val="2397721335"/>
      </p:ext>
    </p:extLst>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 TAF – Totalizadores - S-5012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a:t>Atualizações &gt; Eventos eSocial &gt; Totalizadores </a:t>
            </a:r>
            <a:r>
              <a:rPr lang="pt-BR" sz="2000" dirty="0" smtClean="0"/>
              <a:t>&gt; IRRF Por Contribuinte(</a:t>
            </a:r>
            <a:r>
              <a:rPr lang="pt-BR" sz="2000" dirty="0"/>
              <a:t>TAFA426</a:t>
            </a:r>
            <a:r>
              <a:rPr lang="pt-BR" sz="2000" dirty="0" smtClean="0"/>
              <a:t>).</a:t>
            </a:r>
          </a:p>
          <a:p>
            <a:pPr marL="342900" indent="-342900">
              <a:buFont typeface="Wingdings" panose="05000000000000000000" pitchFamily="2" charset="2"/>
              <a:buChar char="ü"/>
            </a:pPr>
            <a:r>
              <a:rPr lang="pt-BR" sz="2000" dirty="0" smtClean="0"/>
              <a:t>Evento S-5012 retornado após o fechamento do S-1299, evento retornou vazio, pois não existe S-1210-Anual.</a:t>
            </a:r>
          </a:p>
          <a:p>
            <a:pPr marL="342900" indent="-342900">
              <a:buFont typeface="Wingdings" panose="05000000000000000000" pitchFamily="2" charset="2"/>
              <a:buChar char="ü"/>
            </a:pPr>
            <a:r>
              <a:rPr lang="pt-BR" sz="2000" dirty="0" smtClean="0"/>
              <a:t>Evento retorna sem indicativo de existência de valores de bases e contribuições sociais.</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3"/>
          <a:stretch>
            <a:fillRect/>
          </a:stretch>
        </p:blipFill>
        <p:spPr>
          <a:xfrm>
            <a:off x="1528010" y="2935705"/>
            <a:ext cx="12729411" cy="1648085"/>
          </a:xfrm>
          <a:prstGeom prst="rect">
            <a:avLst/>
          </a:prstGeom>
        </p:spPr>
      </p:pic>
      <p:pic>
        <p:nvPicPr>
          <p:cNvPr id="6" name="Imagem 5"/>
          <p:cNvPicPr>
            <a:picLocks noChangeAspect="1"/>
          </p:cNvPicPr>
          <p:nvPr/>
        </p:nvPicPr>
        <p:blipFill>
          <a:blip r:embed="rId4"/>
          <a:stretch>
            <a:fillRect/>
          </a:stretch>
        </p:blipFill>
        <p:spPr>
          <a:xfrm>
            <a:off x="1528010" y="4824662"/>
            <a:ext cx="12729411" cy="4065754"/>
          </a:xfrm>
          <a:prstGeom prst="rect">
            <a:avLst/>
          </a:prstGeom>
        </p:spPr>
      </p:pic>
    </p:spTree>
    <p:extLst>
      <p:ext uri="{BB962C8B-B14F-4D97-AF65-F5344CB8AC3E}">
        <p14:creationId xmlns:p14="http://schemas.microsoft.com/office/powerpoint/2010/main" val="3118268647"/>
      </p:ext>
    </p:extLst>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19</a:t>
            </a:r>
            <a:endParaRPr lang="pt-BR" dirty="0"/>
          </a:p>
        </p:txBody>
      </p:sp>
      <p:sp>
        <p:nvSpPr>
          <p:cNvPr id="3" name="Text Placeholder 2"/>
          <p:cNvSpPr>
            <a:spLocks noGrp="1"/>
          </p:cNvSpPr>
          <p:nvPr>
            <p:ph type="body" sz="quarter" idx="11"/>
          </p:nvPr>
        </p:nvSpPr>
        <p:spPr/>
        <p:txBody>
          <a:bodyPr/>
          <a:lstStyle/>
          <a:p>
            <a:pPr lvl="0"/>
            <a:r>
              <a:rPr lang="pt-BR" dirty="0" smtClean="0"/>
              <a:t>Inconsistências</a:t>
            </a:r>
            <a:endParaRPr lang="pt-BR" dirty="0"/>
          </a:p>
        </p:txBody>
      </p:sp>
    </p:spTree>
    <p:extLst>
      <p:ext uri="{BB962C8B-B14F-4D97-AF65-F5344CB8AC3E}">
        <p14:creationId xmlns:p14="http://schemas.microsoft.com/office/powerpoint/2010/main" val="3143022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a:t>
            </a:r>
            <a:r>
              <a:rPr lang="pt-BR" sz="4000" dirty="0">
                <a:solidFill>
                  <a:srgbClr val="ED9C2E"/>
                </a:solidFill>
              </a:rPr>
              <a:t> </a:t>
            </a:r>
            <a:r>
              <a:rPr lang="pt-BR" sz="4000" dirty="0" smtClean="0">
                <a:solidFill>
                  <a:srgbClr val="ED9C2E"/>
                </a:solidFill>
              </a:rPr>
              <a:t>– Inconsistência – S-1200/Anual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Possíveis inconsistências que podem ocorrer.</a:t>
            </a:r>
          </a:p>
          <a:p>
            <a:pPr marL="342900" indent="-342900">
              <a:buFont typeface="Wingdings" panose="05000000000000000000" pitchFamily="2" charset="2"/>
              <a:buChar char="ü"/>
            </a:pPr>
            <a:r>
              <a:rPr lang="pt-BR" sz="2000" dirty="0" smtClean="0"/>
              <a:t>Inconsistência 424 – Rubrica não permitida em folha de décimo.</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379" y="3172762"/>
            <a:ext cx="13306926" cy="4782118"/>
          </a:xfrm>
          <a:prstGeom prst="rect">
            <a:avLst/>
          </a:prstGeom>
        </p:spPr>
      </p:pic>
    </p:spTree>
    <p:extLst>
      <p:ext uri="{BB962C8B-B14F-4D97-AF65-F5344CB8AC3E}">
        <p14:creationId xmlns:p14="http://schemas.microsoft.com/office/powerpoint/2010/main" val="2657193232"/>
      </p:ext>
    </p:extLst>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a:t>
            </a:r>
            <a:r>
              <a:rPr lang="pt-BR" sz="4000" dirty="0">
                <a:solidFill>
                  <a:srgbClr val="ED9C2E"/>
                </a:solidFill>
              </a:rPr>
              <a:t> </a:t>
            </a:r>
            <a:r>
              <a:rPr lang="pt-BR" sz="4000" dirty="0" smtClean="0">
                <a:solidFill>
                  <a:srgbClr val="ED9C2E"/>
                </a:solidFill>
              </a:rPr>
              <a:t>– Inconsistência – S-1200/Anual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Inconsistência 424 – Necessário verificar as incidências das rubricas que estão sendo enviadas nos eventos</a:t>
            </a:r>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514" y="2403748"/>
            <a:ext cx="13506307" cy="6559778"/>
          </a:xfrm>
          <a:prstGeom prst="rect">
            <a:avLst/>
          </a:prstGeom>
        </p:spPr>
      </p:pic>
    </p:spTree>
    <p:extLst>
      <p:ext uri="{BB962C8B-B14F-4D97-AF65-F5344CB8AC3E}">
        <p14:creationId xmlns:p14="http://schemas.microsoft.com/office/powerpoint/2010/main" val="2098353078"/>
      </p:ext>
    </p:extLst>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a:xfrm>
            <a:off x="1389070" y="601580"/>
            <a:ext cx="13457898" cy="6870032"/>
          </a:xfrm>
        </p:spPr>
        <p:txBody>
          <a:bodyPr/>
          <a:lstStyle/>
          <a:p>
            <a:pPr algn="ctr"/>
            <a:r>
              <a:rPr lang="pt-BR" sz="4000" dirty="0" smtClean="0">
                <a:solidFill>
                  <a:srgbClr val="ED9C2E"/>
                </a:solidFill>
              </a:rPr>
              <a:t>eSocial</a:t>
            </a:r>
            <a:r>
              <a:rPr lang="pt-BR" sz="4000" dirty="0">
                <a:solidFill>
                  <a:srgbClr val="ED9C2E"/>
                </a:solidFill>
              </a:rPr>
              <a:t> </a:t>
            </a:r>
            <a:r>
              <a:rPr lang="pt-BR" sz="4000" dirty="0" smtClean="0">
                <a:solidFill>
                  <a:srgbClr val="ED9C2E"/>
                </a:solidFill>
              </a:rPr>
              <a:t>– Inconsistência – S-1200/Anual </a:t>
            </a:r>
            <a:endParaRPr lang="pt-BR" sz="4000" dirty="0">
              <a:solidFill>
                <a:srgbClr val="ED9C2E"/>
              </a:solidFill>
            </a:endParaRP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smtClean="0"/>
              <a:t>Incidências devem ser referentes ao 13° ou não </a:t>
            </a:r>
            <a:r>
              <a:rPr lang="pt-BR" sz="2000" smtClean="0"/>
              <a:t>possuir incidência.</a:t>
            </a: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dirty="0" smtClean="0"/>
          </a:p>
          <a:p>
            <a:pPr marL="342900" indent="-342900">
              <a:buFont typeface="Wingdings" panose="05000000000000000000" pitchFamily="2" charset="2"/>
              <a:buChar char="ü"/>
            </a:pPr>
            <a:endParaRPr lang="pt-BR" sz="2000" b="1" dirty="0" smtClean="0"/>
          </a:p>
          <a:p>
            <a:pPr marL="342900" indent="-342900">
              <a:buFont typeface="Wingdings" panose="05000000000000000000" pitchFamily="2" charset="2"/>
              <a:buChar char="ü"/>
            </a:pPr>
            <a:endParaRPr lang="pt-BR" sz="2000" b="1" dirty="0"/>
          </a:p>
          <a:p>
            <a:pPr marL="342900" indent="-342900">
              <a:buFont typeface="Wingdings" panose="05000000000000000000" pitchFamily="2" charset="2"/>
              <a:buChar char="ü"/>
            </a:pPr>
            <a:endParaRPr lang="pt-BR" sz="2000" b="1" dirty="0" smtClean="0"/>
          </a:p>
          <a:p>
            <a:pPr algn="ctr"/>
            <a:endParaRPr lang="pt-BR" sz="4000" dirty="0">
              <a:solidFill>
                <a:srgbClr val="ED9C2E"/>
              </a:solidFill>
            </a:endParaRPr>
          </a:p>
        </p:txBody>
      </p:sp>
      <p:sp>
        <p:nvSpPr>
          <p:cNvPr id="8" name="AutoShape 6" descr="data:image/png;base64,iVBORw0KGgoAAAANSUhEUgAAAVMAAAE0CAYAAACRutCWAAAgAElEQVR4Xu1dCXhU1dl+s+8JZCMhIZCwb4IsKoooCgICIqAIiHurbe2i7d/lt7WttrXL37prVVoVrVXAUhQEFJAgqwuyyBaWsISEQBay75n8z3fCDTczk8ydu82dm+88T54kM2d9z/u99zvLPSegpaWlBRwYAUaAEWAENCEQwGKqCT9OzAgwAoyAQIDFlInACDACjIAOCLCY6gAiZ8EIMAKMAIspc4ARYAQYAR0QYDHVAUTOghFgBBgBFlPmACPACDACOiDAYqoDiJwFI8AIMAIspswBRoARYAR0QIDFVAcQOQtGgBFgBFhMmQOMACPACOiAAIupDiByFowAI8AIsJgyBxgBRoAR0AEBFlMdQOQsGAFGgBFgMWUOMAKMACOgAwIspjqAyFkwAt4gsG/fPvzpT3/CyJEjce+99+LNN9/EQw89hLi4OG+y4bgWQ4DF1GIdwtWxPwLvvvsurr76ahw6dAhvvfUWJk2ahPvvv9/+Dbd5C1lMbd7B3DxGgBEwBwEWU3NwVlXKunXrhOcihZ49e+Lxxx8Xw8H6+no899xzmDp1Ki677LK2ODSEpHQ/+tGPxGcUZ8+ePW3fy70gabgp/8w5XymOvAF33323KFceysvL8bvf/Q4FBQXi45iYGDz22GPo3bs3Tp06hTfeeAOPPvpo21CWPnvqqafw8MMPt9VfXjalo/woSG2mv6ltVIYaT07KX8KDhtmEU11dXbu6UznyNsoxDQsLE3WS8jp//ny7+kmYOOP2i1/8wqWfaKjvDkvnelKezulVEYoTGYoAi6mh8GrL3Fk4Xn/9dZEhCYk3YioJriR4JJ70mWTwcuFzJ6aSOJOQSHkMGTKkTdDcCaOUN4nAwIEDXYRfelDIxUQuutROSZzlcdSKqXPbKX+qIwnzuHHj8Mwzz+C+++5rE3+50LsTU6rr0qVLUVNTgzlz5rQTSqrjf//737aHCWH6zjvvYO7cuW0PE6kvi4uLhaBLIu2unhK+s2fPdnmIaWMYp9YTARZTPdHUOS9n4aD/ybDlXqcSz1Qeh4yYPFxJTCnPyMhI8eNOpDsSkueffx4//OEPhfjI85RDIK+//EFAcdyJCZX11VdfiXqQqJDAkfe4devWNu9PrZjKsZOES6qrVJYkpp4eKJKHLKWXe8qSGNIDQD5icPbiX331VcyfP1/gIJXbmeftrh90phtnpxEBFlONABqZXC4ckoGTgZIQavFMJUOXDJRWlF9++WVh1CkpKe28yM6GuFSXiRMnup1ukDw/yavNyclpm36gYTUJ5Q033IBPP/20bfgvF2W5wG3cuLHtAaBWTDsSfKqns5iSJyh/WDhjQNgvXrwYM2fOFN0vn8JwTuuOH/KHhnO9Oqqnu6kSI7nHeXuPAIup95iZlsJ5zrSz4bhUqc7mTOXpncVu06ZNwuulLTrkNUnebEcekWT0zkNkOTjOw3ZpKE1xVq1ahbvuuqutLPJw5UNtucBRfEncaAXc2znTjh48cs9UPt8rn5t2xom8WsKE5rJpLpcCpZU/oKTv3G11cn4oKhltuBN800jIBSlGgMVUMVTmR3T2wuRej7MH2ZmYSsLoPNSWC6W0CDNv3jxkZ2d3KqZyQSAxlYuJHCV3wk51kRap6G+pjTfeeKMQ2G9/+9ti/tDZW5TqTkLnTkzlDx5pYcl5sUjy6p17Ul6WhKs8rvMDpaMpC5qekAutOzF19lzd9am7erJnar79eVsii6m3iJkY31lMnT0sd0PCjgSMDNRZoJxFgsrbuXOnaKG0qKJlztRZdKT2UP5jxowRc4pS/gMGDEBpaWnbolZHQ+/MzMy2+V1vuqKz6QF3ZcmH7u4eOtIDQaqD5M06e6rOdXQebUjfS4tsHdWzszlfb3DguMYhwGJqHLaac+7MM6VhsbMX5LwS7G54Kxc4Z6GUb2+StuJ0FEe+mi9fuZcWXeizl156qW1Fm8CQVqVpukHa7iQJWWVlJe655562RRtngaP0VPcNGzao2uTe0Wo+LXjRKrt8isF5KC7HgOZ+nYfxzotOVM+DBw+228ZGc6xTpkwRq/zOnqdcKAsLC8WWMfnKvbvdEprJxRnojgCLqe6Q6pehOy/Geb+hcxz5NiJ3YioXYDJS+bYnqrmzMEr/y1vlbm+kZPAkihSc5x3pM0l0kpOT220HchYfKa5c4OTp5ULuDdrOe2Hl+0ydy5ILnHzxjLY4Sbsh5GU7e47O/UL9RsN+5/228nZJ866d7dn1pr0c11wEWEzNxZtL60IIkCjSYh6/d981Op3FtGv0M7fSRwiQ1y3ND/uoClysSQiwmJoENBfTtRBwNz/ctRDoeq1lMe16fc4tZgQYAQMQYDE1AFTOkhFgBLoeAiymXa/PucWMACNgAAIspgaAylkyAoxA10OAxbTr9Tm3mBFgBAxAgMXUAFA5S0aAEeh6CLCYdr0+5xYzAoyAAQiwmBoAKmfJCDACXQ8BFtOu1+fcYkaAETAAARZTA0DlLBkBRqDrIcBi2vX6nFvMCDACBiCgu5jSbYvSrY233XYb0tPTQVdi0DmNoaGhmDx5MhISEgxoCmfJCDACjIDvENBdTOn6i6CgIBQVFYmzMukaDDrQd9q0aW3X2fquuVwyI8AIMALGIKC7mErVpFNzduzYgVtvvRXLly8HXUtB9+tkZGQgICDAmNZwrowAI8AI+AgBQ8S0trYWS5YswfTp09GrVy/Q/3TqO13UlpaWhrFjx7ZrbklJCeiHAyPACDACvkKAph+1TEHqLqbNzc1YuXIlhg4dikGDBrXDZffu3UI0J02a5Cu8LFPukSNHhLfelQNj0Nr7jIM9MNBdTLdt24b169cjKysL0dHRmDBhAtasWQOHw4GKigosWrQI8fHxXVlD2IAu9j6LCIupJAR24ILuYtrlVVIhAHYgj8KmdhiNMWAxZTHVakWcnod2PLxtswJ+qPAwnyVRAwJsQPYwIA0UYDGVgWcHe+Bhvh7WoCIPO5BHRbPbJWEMeJjPw3ytVsTpeZjPw3z2TNkzZSXUAwH2yniYbyevTKtN2MEeeJivlQUq09uBPCqbzh6ZE3DMBXs8WFlMtSqCyvRsQPYwIJXdz3PHNnygsJjqYQ0q8mAxZTHlYf4lw7GDPbCYqhBCPZLYgTxacWAMeDXfTg8UFlOtiqAyPQsJe6Z2EhKVZuCT+fPKumYcL6pFTFgQ+iZHaK16W3oWU92g9C4jFlMWUxZT84f5K3cX4f1dRW0FZyZG4KHreiK9e5h3BuwmNoupZgjVZcBiymLKYmqumH59qhJPr89zMdh+yRH47S2Z6gxZlorFVDOE6jJgMWUxZTE1V0xf3VyALUfL3BrsH+f2RS+N3imLqTot1JyKxZTFlMXUXDF9+pM8fH260q3t/npmHwzoEanJrllMNcGnPjGLKYspi6m5YvqPLQXIznH1TCNDA/HKXQMRqPE6JRZT9XqoKSWLKYspi6l5Yrr9WDkWbylAY3OLi93ee00qJg3ursmeKTGLqWYI1WXAYspiymJqjphuPHQBb2w7Kwq7pl8c+veIxJHCGsRGBOGKzFjNw3upFSym6rRQcyoWUxZTFlPjxXT1vhK898U5UdCUofG4a1yKZtvtKAMWU8Og7TxjFlMWUxZTfcX0QEE1NueUoaC8HlmJEXC0tLTNkd42Ogm3Xp5kqLWzmBoKb8eZs5iymLKY6iemO3Ir8NKnZ9wanF5zop6kgsXUE0IGfc9iymLKYqqfmD62IhenS+tcrFWvDflKZIDFVAlKBsRhMWUxZTHVR0yr6pvxnbdz3Fppt8hgvLhwgAEW7Joli6kpMLsWwmLKYspiqo+YUi7ffuswahsc7Jn6SM98WiyLKYspi6k+YppXWo8/rT2F8tomF5s2a76UCmbP1EeSymLKYspiql1Mj5yrAb1zf66iAckxoThf2SAyDQ0OxIzLEjBnlLEr+HL5YDFlMfURAiymLKbaxHRvXhVe/awAFbVNmDioOx4Yn4q6RocQ1l7x4QgMMJfaLKbm4t1WGnumLKYspt6JKXmh9DrooJRIfHmyEq9uzhf/zxyRiDvGJvvIki8Vy2Lqoy5gMWUxZTFVJqb786vF66DkcUpD+Iam1sWmhVf2wM3DE3xkxe2LZTH1UTewmLKYsph6FtNmRwt+9N5RlNW4Li7NG5OMW0Ym+siCXYtlMfVRV7CYspiymHoWUxrOP7fB9XR8SjlvbDJuGcFi6iMJs06xLKYspiymHYspXXh3IL8aW4+Vo6Cs3q3hTr8sAQuu6GEZo2bP1EddwWLKYspiesn4Dhw+gobIVNBhJQcKapDn5tVQZ1P98U29MCojxkcWzMN8ywDPYspi2tXFtLiq8aJ4VmPf6XJUta4viUDv1A/tGYVhaVGgLVB0lJ48jOsbh4cnplnGnqki7Jn6qDtYTFlMu6KY5tLwXXif1ThYUA2H7OD7kb2iMSwtGkPTolwut9t1qhK7T1eiqblFfH9t/24+styOi2Ux9VGXsJiymHYFMaV9oHLxPFVy6WSnoMAAXJUVi8vSoxFRdw6jhplzIIlRJq+7mBYXF2Pp0qWoqanBbbfdhszMTBw/fhyrV69GUlISZsyYgdjYWKPa4zf5spiymPqzmK4/WIqvT1fB4WgRYkiLQVIoqW4Ui0fkeZKQXpBta4qNCMa4rFiM6BUthvEkqBTsYA+6i2ldXR2CgoJQVFSEdevWYc6cOUJI586di7y8POTm5mLq1Kl+I3pGVdQO5NGKDWPQiqC/4fBKdr5YZZeHgSmRYjFI8kJpf6gUUruFCQGlYXxWUoRb2vgbBu4aobuYSoWcOnUKO3bswLhx47B9+3YsWLAAZWVl2LRpE2bPnq3VDv0+vR3Io7UTGAP/E9Oj52rwxKqTHru+f3IEruobJwQ2KSbEY3w7cMEQMa2trcWSJUswffp0OByONjEtLy9HdnY2Zs2a1Q7ckpIS0A8HRoARsDYCn+c78PFx13NDqdbxEcCE3kEYlBCA0CBrt8Nd7RISEkA/aoPuYtrc3IyVK1di6NChGDRoEGgOdf369Zg3bx7OnDmDPXv2uIip2sr7czo7PIm14s8Y+J9n+sWJCjy/Uf+7luzABd3FdNu2bUI8s7KyEB0djSlTpmDNmjXC86yoqMDChQuRnp6u1Q79Pr0dyKO1ExgD/xPTtftL8c7OQpeuDw8JxNN39ENseLAqWtiBC7qLqSoku2AiO5BHa7cxBv4lph/uLcayL8+LSifGhKC4slH83Ss+DAuvTMHwtCjVlLADF1hMVXe/toR2II82BPxvFVtreztK7w9cWPrleazaWyya8IMb03FlZizOVzSguQVIjQvVDI0/YOCpkSymnhAy6Hs7kEcrNIyBNT3TqrpmnCiuRbeoEPEm0t+z87Ht4laoX83oIw5n1jvYgQsspnqzQmF+diCPwqZ2GI0xsJ6Yvr+rCCt3F7X1WVRYEKrrm8X//3d7P128UHeEsAMXWEy1KoLK9HYgj8qmtyVjDKwlptuPlePl7HyXbg0MCMArdw1ApIH7nezABRZTrYqgMr0dyKOy6SymTsBZhQvPrM8DHSjiLrywcAC6R6pbqVfCE6tgoKSuHcVhMdWCnoa0diCPhuaLpIyBtTzTJz48gaPna91265/m9kV69zCtXW7rKR8WU8Po0XnGLCQsphJDrMKFf2wpQHZOmQtx46NC8PyC/oZailUw0NJIFlMt6GlIawfyaGg+e6Yy8KzAhW/yq/DntafddumDE3piwgBjzw+1AgZa+cxiqhVBlentQB6VTec5U4vNmdK2J9r+RIGuTaZj8uhAk4ToEHHaU/8e+m+FcuaOHeyBxVSrIqhMbwfyqGw6i6mFxHTt/hK8s/OcqNGdV/XAtGHqD/rQwgc72AOLqRYGaEhrB/JoaD4P830wzKeh/Naj5SiqbETf5Ag0NLVg46FSUZPvXp+Ga/rFae1S1entYA8spqq7X1tCO5BHGwK8ACXhZwYXNueUYfGWArdd9vNpGRieFq21OzWlNwMDTRVUkJjFVAFIRkSxA3m04sIYtCJoBg6PLj0qPFLncEVmLH54o+9PcTMDA6189ZSexdQTQgZ9bwfyaIWGMTBHTM9XNuDHS4+57S7aO0p7SH0d7MAFFlMfscgO5NEKHWNgjpjWNznwwJuH3XYXXYb3s6kZWrtSc3o7cIHFVDMN1GVgB/Koa/mlVIyBOWJKB5U89HaO2+7y9cKTVCk7cIHFVKsiqExvB/KobHpbMsbAeDE9XVqHx1bkioLkJ0CFBQdi1shE3DIyUWs36pLeDlxgMdWFCt5nYgfyeN/q9ikYA2PFdE9eFf76cetbTbRaT6v2FbVNKK5qRJ/EcNBpUFYJduACi6mP2GQH8miFjjHQV0yPna8F3VZP1yx/evgCXt96VhRA+0dpOG/lYAcusJj6iGF2II9W6BgDfcR09+lKvLWjsG3rU0RoIGobWq9jpjea6M0mqwc7cIHF1EcsswN5tELHGGgX06r6Zjzy3lHUNbreZU9zorePSdbaTaaktwMXWExNoYprIXYgj1boGAPtYrr5SBkWf+b+zaYHxqdi4qDuWrvJlPR24AKLqSlUYTF1B7MdDEgP+mjB4aN9JXj3i9aDSpzDvDHJllmt94STFgw85W3W9yymZiHtVI4dyKMVOsZAu2d65FwNnlx10m1X/HJ6HwxONf74PK08oPR24AKLqR5MUJGHHcijotntkjAG2sS0pqEZ33n7CBwttIbfPtBhznSos78EO3CBxdRHbLMDebRCxxioF9Oz5Q346fLW9+3pors5o5NwqKBGbI0akR6N8f19d5yeGl7YgQsspmp6Xoc0diCPVhgYA3VievhsDX7/UevQvk9COH4/O0trV/g8vR24wGLqIxrZgTxaoWMMPIvpheomfHygBLQhPykmFAnRwVi5u1gkJA/0pxY4pEQrD3jOVA8Eu3AeLCT2WHTQg8IdcYFe+3xi1QmQoPr7nKgnnOxgD+yZeuplg763A3m0QsMYdO6Z0ltNnxxovVZEHugNp8V3D9IKv6XS24ELLKY+opQdyKMVOsagYzGtrGvGYyuO40KNq1dKqf46rx9SYkO1doFl0tuBCyymPqKTHcijFTrGoL2YHi+qxY7jFfjiRAVKq12vGJHjTZ4peah2CXbgAoupj9hoB/JohY4xAHbmVmD93nycLA8AnYgvhbiIYPSIDQVtyncO/nAKlLfcsAMXWEy97XWd4tuBPFqh6IoY0KV2O46XY++ZKuQUthfK1LhQDEuLxrC0KPFDBzh/uKcY/91dhMbm1o35V2bF4jvXpSEkyDpnkWrlAaW3AxdYTPVggoo87EAeFc1ul6SrYHCgoBpfn6rE/oJq5F+ob4dB36QI9Iyox4ThGR2++tnkaMGp4jrER4eIDfp2DHbgAoupj5hpB/Johc5fMaA7lU6V1CExJgTJMa6LQHQc3pcnK7A/vxokpGWyRSQ63F54nz1bvc/eCeG28Mq6Khfk7TZETM+ePYvt27djxowZCAwMxKZNm1BYWIjQ0FBMnjwZCQkJWrH3+/T+KiR6Au+PGCz98jxW7W3dNE9hbJ9YfG9iGgrLG7C/oAoH8quFB9p0cVhOcejuJWnoPqxnNJJiQrqkh94Zd/yRC87t0V1Mi4qKcPLkSeTl5WH69OmivLVr12LatGkICwvT0xb9Oi87kEdrB/gbBvKrQORtjwkPAm1lkgcSzLb5z55RQlA7Cv6Gg9Z+d5feDhjoLqYEVH19fZuA0v/Lli3DgAEDkJKSgoyMDARY6CIvI4ihJE87kEdJO+3kjfzho5M4dNZ1dV1qIw3ZWz3Q1kUkpUtEzAVegOrQTuRiSt5obW2tENjs7GykpaVh7Nix7dKWlJSAfjgwAlZG4OWvmlFc43rcHdV5/rAgDIhXKp9WbmXXrRtNP2qZgjTcM5UP7Xfv3i1Ec9KkSV23xy62nL0R//NGfrf6pMt2JurOtO5h+PPcvqo5zVzwPy6462zdxZTEct26dcjJycHw4cMxceJErFmzBg6HAxUVFVi0aBHi4+NVE88uCdmA/MuAOrse5Ac3pIv9n2oDc8G/uNBRP+supmoJ1dXSsQH5jwHRpvn/7CoSFJ05IhFBgQHILapFcmwoxveLQ7/kCE30ZS74Dxc662gWU01moD4xG5B/GNCb2wux4WDryU33j0/FDQbc9slc8A8ueLJ2FlNPCBn0PRuQ9Qxo35kqcdAIHTIyICVSeJ9786oEA354YzquyFQ/lO+MRswF63FBjdmzmKpBTYc0bEDWMqBPDpbire2Fbnv2l9N7Y3BqlA697j4L5oK1uKC2o1lM1SKnMR0bkLUM6Dtv56Cqvv3Ge+piGtbT8N7IwFywFhfU9jWLqVrkNKZjA7KOAZ0orsPjK3Pd9uiglEj8akYfjb3deXLmgnW4oKWjWUy1oKchLRuQdQyopLoRP3r3qNvevCorFt+/IV1DT3tOylywDhc891bHMVhMtaCnIS0bkHUMiA5gfnJV69XJzuHRyb0wuneMhp72nJS5YB0ueO4tFlMtGBmSlg3IGgb01clKPLshT/RxdFhQ27wpHcw8Z3QSpg83/oQz5oI1uKDV0Nkz1YqgyvRsQL43IPkpUNJVIHQSfnltEzITw8XmfDMCc8H3XNCjn1lM9UBRRR5sQOYbEO0bDQ4KQEZ8OFbuLsb7u86LnqO3mu4Ym6yiF/VJwlwwnwv69Fz7XFhMjUBVQZ5sQOYZEN32+c7n51BS1XrjZ3R4EKounj9679WpmDSku4IeMy4Kc8E8LhjXiwCLqZHodpI3G5A5BlRc1YhH3zsKdwfnPTKpF8b0MXZxSQm9mAvmcEFJX2iJw2KqBT0NadmAzDGgtd+UCK/UXfjRjekYa9Arot5Qg7lgDhe86RM1cVlM1aCmQxo2IHMMyPnOJnnX3XdNKm4c7NshPtWHuWAPDFhMdRBGNVmwAZljQLtOVeKZ9a1bn5zDH2ZnidtBfR2YC+Zwweh+ZjE1GuEO8mcDMt6AGppa8MCSQ2hxM2E6aXB33HuNse/cK6UWc8F4LijtCy3xWEy1oKchLRuQsQZEC0+PvNf6iuiAHpG4ul8cvjlTJbZGXd4rBuP7x2noPX2TMheM5YK+vdVxbiymZiHtVA4bkHEGdKK4Fo+vPCEQp9V6WrW3cmAuGMcFM/udxdRMtGVlsQHpY0DkgW48dEEc5JwaF4qUuDD8a2fruaRmHJ+nB32YC/pwQY++0JIHi6kW9DSkZQPSbkD5F+rxu49Otm3Al3fHrZcn4rbRvnuryRtqMBe0c8EbvI2Ky2JqFLIe8mUD0m5Ar2zOx9aj5S5Ix0eF4PkF/X3Us94Xy1zQzgXvUdc/BYup/pgqypENSLsB0QITDfPdhb8vGoiY8CBFfeHrSMwF7VzwdR9S+SymPuoFNiDtBvTbD0/g2Plalx4MCQrAG/cN9lHPel8sc0E7F7xHXf8ULKb6Y6ooRzYg7Qb0w3ePiptEnQO91URvN/lLYC5o54IV+prF1Ee9wAak3oAq65rxmw9O4Hxlg0vvXd03Dt+bmOajXlVXLHNBPRfUIW5MKhZTY3D1mCsbkDoDOnq+Fk9/chokqDQn+se5fRESGIDTpfVIjg1BQlSIR+ytFoG5oI4LVutHFlMf9QgbkDIDOl/RIIQzKykCO3PL8ermAjQ5WsSe0t/PzgJdL+LvgbmgjAtW72cWUx/1EBtQ5wZ0oboJi7cUYN+ZKtFDoUEBaGhufcm+f49I/Gamsdcvm0kL5gKLqZl8s11ZbECdG9Cf157GN/mtQioPfZMj8MQtmbbiA3OBxdRWhDa7MWxAHRvQieI6PL4y122XTBjQDQ9O6Gl2dxlaHnOBxdRQgtk9czagSwZE86K5xXXi/Xo6pOTY+To0NjvcUmB4ejR+PjXDVvRgLrCY2orQZjemqxqQowU4UVSL3OJa7Dl+DiUNoThzoV4x/LePScaskYmK4/tDxK7KBXnf2AEDXoDykbXZgTxKoKM76GnYLnmduUV14l5655ASF4rMxAhkJYYjMykCR8/VgK4ckYde8eH47S19bLGCbzchUcKFzuLYwR5YTLWyQGV6O5DHXdPpJCfyOkk0achOvx1OR93TAc1ZiRHoHlyHUf1TkZkYjp7dwlyy2326EjtzK1BW04RBqZG4eXiC7YSUGm1XLnhjGnbAgMXUmx7XMa4dyFPf5MCJojohnq1D9zqcq3B9K4lOcZI8ThJO2jMaHRbEInKRT3bgglbTsAMGhojp2bNnsX37dsyYMQNhYWE4fvw4Vq9ejaSkJPFZbGysVuz9Pr3VyPPJgVIcKKhGeEggRveOwRVurkCmE5okb1P6XdPQ7NIXfRJah+qSgNL/7oLVMPAVqRgHe3jnuotpUVERTp48iby8PEyfPh2NjY1YuXIl5s6dKz7Lzc3F1KlTfcVby5RrJQP687rT4n4kebhlRKIQVPmQ/VRJnQt+5GGSp0kepySg5IkqCVbCQEl9jYrDOLCYdsit+vp6rF27FtOmTUNhYaHwUhcsWICysjJs2rQJs2fPNoqXfpOvVQxoy9Ey8Yqm0kBzm9JQXfxOjBCX1KkJVsFATd31TMM4sJh6Labl5eXIzs7GrFmz2qUtKSkB/XAwH4HVRx34+qz7PZ2kkemxAUiNCUDP6AD0jAHiI9QJp/kt4xIZAe8QSEhIAP2oDboP86kics+0srIS69evx7x583DmzBns2bPHRUzVVt6f01nFG1n+1Xl8sKfYLZQ/vqkXRmXEGAazVTAwrIEKM2Yc2DN1SxXyMNetW4ecnBwMHz4cN998M9asWSM8z4qKCixcuBDp6ekKaWbfaFYxoDe3FWLDoVIXoNO6heHPt/U1tAOsgoGhjVSQOePAYqqAJhylIwSsYEDvfXEOq/e1Tq/QKn5dY+twn+ZC7xufKuZDjQxWwMDI9inNm3FgMVXKFY7nBgFfG9BLm/Kx43jrzSUajPIAACAASURBVJ4/nZKBEb2ixVtHYSGByIh3v5VJ7470NQZ6t0dtfowDi6la7nA6k996ob2g+RcakNotFJGhgXjiw5M4XtR6Ed0TszLRN8lYD9TK3rkVyMhiymJqBR76bR3MMqB/7SzEuv2X5kTp5s7G5hZEhAbiD7OzkBwT6jMMzcLAZw1UWDDjwGKqkCoczR0CZhgQrdLTar1ziAgJxPMLBghB9WUwAwNftk9p2YwDi6lSrnA8H82Z/nT5MZwtd/+u/PML+vu8X1hEWruAcbAHBobsM/W5lfpBBcwwoG8tOdy2Qu8MyVsPDEZggG834JuBgR9QgcXUJg8UFlMfWZsZQvKz94+joMz14OXBqZH45XTfX0hnBgY+6l6vimUc2DP1ijAcuT0CRhvQ2zsL8bFs4Ule+s+mZuCy9Gifd4nRGPi8gQorwDiwmCqkCkczewHqhY1n8PmJClHstGEJ4p55OvGpV3wYrh/YTZxob4XAIsJzphIP7cAFHub7SFWMIs9TH53CwbPVolUPT0zDuL5xPmqh52KNwsBzydaKwTiwZ2otRvpZbfQwoD15VfjyZAVq6psxKDUK246Vi7uWKDw+ow8GpkRaGhU9MLB0AxVWjnFgMVVIFY5mxDC/oz2kVNaz8/sjMVrZAc2+7B0WER7m8zDflxZok7K1CElVfTO+83aOWyTuvSYFkwbH+wVKWjDwiwYqrCTjwJ6pQqpwNL09Uxre//Xj026BvaZfHL57fZpfgM4iwp4pe6Z+YarWrqQWITl2vha//fCE2wZOHRaPRVelWLvxF2unBQO/aKDCSjIO7JkqpApH09szzc4pwz+2uL+3yR8WnuzkjejBbhZTFlM9eNRl81BrQHQCFJ0ERSEmPAiVda1XLdM5pPPHJmPyEP+YL6U6q8XAbqRhHOzBBd5n6iPLVGNA8hV8Es17rk4Rm/FrGhzon6z+llAfQcBiytMdbdRTYw++4m1H5bKY+qhHlJDndGkdIkKCkBQTgqVfnseqva0X39Gd9vPGJvuo5voVqwQD/Uqzbk6MA3um1mWnH9SsMwPaeqwcy748j9LqRtGS+KiQtr/nX9EDMy5Tfx2tlaBhEWntDcbBHhiwZ+ojdenIgE4U1+Hxlblua/Wta3uKd+vtElhEWEwlLtuBCyymPlKmjsgjvzHUuWpP3JKJvsnWOKRED9jsYECMgx4IsGeqD4pdNBdnITlcWIP9+dXYeKi0bYXeGZpHJ/fC6N4xtkGMxZQ9U/ZMbWPOvmvIwcNHUBeZKgSUftwd4uxcuxcWDED3qGDfVVrnkllMWUxZTHU2qq6SXVlNE/YXkHhWYe+pclTKrmeKiwgWBzYP6RkpbhOlLU/yMHNEIu6wwQq+vE0spiymLKZdRf10aCd5nML7FCJajYYmR1uuvRPCLwpoFIakRiIosPVOJjrMefXeYhwsqEFkWCDG9okFvXNvt8BiymLKYmo3q9a5PfTufKuAVuHw2Zp2uY/oFY0R6dGIbCjC+MsH6lyyf2XHYspiymLqXzarS20/OVAKWiSKDgvC2MxYDE+LasvX0QIxdJfmP2mzvRTCQwJxZVasENChPaMQFRYkvmIhYQzsJCRajcwO9sBboxSw4PerTwohlYe5o5OQGhfWJqLFVa0b7CmkxIXiKiGgMejfw/1WJjuQRwF0nUZhDNgztdMDhcXUgyKQR/rWjtaDRToLdH3ylZlxGJkRreiUexYS9kztJCSe7MPT93awBxZTD738/MYz+OLiTZ/OUYf0jMJNQ+KFgAZfXDzyRBo2oEsI2cGAlPZ3Z/EYB3s8WFlMPVjDG9vOYuOhC25j/e7WLGQmhquyJzYgexiQqs53SsRcsAcXWEw9WMPizwqw+UiZS6yspAg8OStTtS2xAdnDgFQTQJaQuWAPLrCYdmIN8mPvaA9oMy3bAyAh/faEnujVPUy1LbEB2cOAVBOAxbQddHawBxbTDqzhlc352Hq0XHxLHmhatzAcK6pFVGgQ+qgc2suLsgN5tAoJY9CKIONgDwxYTAHUNjpQWN6A9O5hYiHpydUncPRcrSD63+b1Q4/YUK264ZKeDcgeBqQHMZgL9uCC4WLa2NiITZs2obCwEKGhoZg8eTISEqxzuPGS7YVYf7BU2AQN5UlM65sciAgNxLN39G/bZK+H0bBn2h5FFhH2TCVG2IELhotpfX091q5di2nTpiEsTP0co95iRvnRafYfXrwKRJ4/DeVfvdvYVz3tQB6tfcIYsJiymHphRSSmy5Ytw4ABA5CSkoKMjAwEBLQe6OHr8PA7R1Be2+RSjYz4cDw1J8vQ6rGQ2GNopwdJmAv24ILhnimRrba2FiSq2dnZSEtLw9ixY9txsKSkBPRjZmh0AH/c6iqkVIeIYOCnV9vn3FAzceWyGAF/RYCmH7VMQZoiphK4u3fvFqI5adIkS+D9yHtHIX+nXqrUqN4x+PHkXobWkb0Re3gjepCEuWAPLhguplVVVVixYgUcDgcqKiqwaNEixMfH68FBTXm8v+s8Vu5uvTpZHmgC4lcz+mBgSqSm/D0lZgOyhwF56mcl3zMX7MEFw8VUCZnMjvP61rP49HDrK6KTBseL1fv8C/Vi/+iNg7uDDm02OrAB2cOA9OAJc8EeXOhyYvrshjx8dbJS2MDDE9Mwrq9vTrBnA7KHAbGY6oGAPbhgOTFtLjqB+j2r4Sg+iaCegxE+di4CIrur6rHdp6vw9elKcVUIHcycnVOGI+dazyV93IShfGeVZjG1hwGpIqZTIuaCPbhgKTFtPLYDlW99H0DrO/AUAmOTEXPfawhKyPCKt8u/Oo8P9rjOiVImz87vr+jMUa8K9DIyG5A9DMjLbncbnblgDy5YSkwrFt+Lprx9LoQLu/wWRM3+rWLeFlU24NGlx9zG//4NabgqyzdDe3mF2IDsYUCKSdlJROaCPbhgGTFtqavChacmuKVcYFwPdPvJWsW83X6sHC9n57uNf9PQeNw9LkVxXkZFZAOyhwHpwQ/mgj24YBkxJVJeePIqtDTJLpO/yNSg1EGI++6/FfN2T14V/vrxabfx54xKAv34OrAB2cOA9OARc8EeXLCUmFZ/8DvU7/qvCz8jb/oRwsffo5i3X5+qxNPr89zGf2p2FjJM2PrkqbJsQPYwIE/9rOR75oI9uGApMSWvtHr5/6Lh0KZLHAwKQey330Rwz8FKeIkNBy/gze1nRVy6Vrm6vln8HRESiIVX9sDEQep2Bigq3ItIbED2MCAvurzDqMwFe3DBUmIqsY22RzlK81D35ftoPLIVYZfPRNTsJzzyVn4y/m2jk3Hr5Yk4eq4GDc0tGNgjEsFB1jhghRrCBsQYSIRmLtiDC5YUU4lkTfkHUPHqXeLfmDufQ8jAa9sJKr21FB0ehLiIYPw9Ox/bjrWejH//+FTcYBEPtKMnABuQPQzI4xNeQQTmgj24YGkxJR7WrP4T6r5YhpC+VyHmnpcFNWnz/Yqvz6O0uvXUp5jwYFTWtf79yKReGNMnRgGFfRuFDcgeBqQHi5gL9uCC5cXUUVWC8uduRUt9NaJu+RVy06bgDx+dcsvhX8/sgwE9jD2gRA/j4WF+K4osIoyDnaY6LC+mBHbtptdQu+kVBCX3xfsjn8emi4eUOAvbX+f1Q4oB9zXpJaDyfFhIWEztJCRabcQO9uAXYkodVfbsLXCUnsGrg17AgRr3K/K/mt4Hg1LZM9VKbLPS28GA9MCKcbDHg9VvxLR+10pUf/Ak1sbPx9roGS4cpptQFt89COEhgXrw2/A82IDsYUB6EIW5YA8u+I2YEmnzX7gLKDmJ36f+HyqDYtvxeO7oJMy+3PdvNik1LjYgexiQ0v7uLB5zwR5c8Bsx/WhfCXZ/tgHfO/9nVAXFYut1ryKnPBRxkcEYlxXrs3NJ1RoTG5A9DEht//P8eXvk7GAPfiGm8iuZf1bzItKLdyJk0HWIWfiMHlz2SR52II9W4BgDXs230yKc5cT0bHkDth4tA/3OTAxHUWVj2xUjdOLTnf1qUf7CXNEHIZljEZTSH6FDJyE4Y6SLbTce3YaGw58BjbUIzroCYSNd51odF86gfvcqNJ/PBR2oEjZmNgKjjL+jyiwhcVQWgeabmwuPIKhHP9BxhoHdUrXqoC7pzcJAl8oamAnjYI9RiqXEdH9+Nf6y7hQcl86GbqPw7WOSMWtkovi/7P+mgERCHqJmPoawsbe1fVT76d9Rm724XRwS3eg7/tL2WdOpr1G55GG0NNW3fRYYnYCYe19FUHKWgeZjDnlIQCve/A5aasra2hIQGilefgjudZmh7VOSOYsIe6bsmSqxFBVxnlx1su1aEXly2ohPG/Ip1G17GzUfuw7vA0IjEHPns0BAABxVxaha9pjbGkTc8B2E9BklvqtZ9zSaCg67xAsdPhXRtz+logXKk5ghJFVLf4qGAxtdKhXS/2rE3PWi8soaFNMMDAyquq7ZMg7mOBe6dpqbzCzjmdY0OPDgW67CRnVOiArBcwv6i+pXvvMIGnM+MxSXgMhu6P6LTw0twwwDuvCHa8WbYy4hIBDxT3wJwLcHv5iBgaGdqFPmjAOLqU5UupTNvW8cQlOz6xifrl7+w+zWYXf1il+LC/fchaC0IQgIiUBLbTmaz7m/tiSwW8+2OcOm03sAR+sRffIQlNgHcT9coXv75BmaYUBlz8yE44LrjQOBUd3R7eeuHquhDXaTuRkYmN0mNeUxDiymanjTaZrFnxVg85FL83tS5DvGJmPmiNb50obD2aj6949d8qE5QDr3VAplf5sGR/k5l3h0Yj8tNAlhXv1H1H+x3CVOYEJvdPv+ciAoWPc2ShmaYUC1G15E7Wevu7QhfNxCRE77H8PapjRjMzBQWhdfxmMcWEx15x9dyfzip/niemYp0GHOD4xvv/pMC0u0wCSF4LQh4rxTendfCo25X6Dmwz+gubT1xP2AkHBETv1xu0Uq8kqrlv0cDQcvDelpgaaloQbBGSMQveBvhq3sm2FAzeePo/zF210fKA8vEyv7vg5mYODrNiopn3FgMVXCE1Vx8i7U41x5AzISwpAcE+o2j5bqC2jK34+AyO4ITh/WYTlNp3ajpbEOwb0vF4LqLtC2qOaSkwjq0R+or0HVil+j+dxR0HA/euEzCErsraodnSUyw4Cqlv4MDQc2IGzEdIQMnoiG/evRsP9jhA6eKB4Uvg5mYODrNiopn3FgMVXCE7+MQ3tPq1b8BiTEAVHdxS6B4PThaC45jcDwGPGZ1mC0ATXmfo7KN78L2uUQ9/AyBHZPQ3PJKVS8vEA8XGLufgkh/cZpbYam9EZjoKlyJiZmHFhMTaSb+UXR3kzyUOnaFNpuRftPHZXFoiLk2UXe8ktNUwBGG1DF4vvQlLcXETd+DxHXfasNwNqNL6F28z+FNx/74FvmAysr0WgMfNo4LwpnHFhMvaCLn0ZtbkTlvx5B4/EdLg2Qn/yvpnVGGlD93o9Q/Z/HhTca9/3l7aY3aD64/Pm5cFScQ9Stv0HYqFlqqq9LGiMx0KWCJmXCOLCYmkQ13xZTs/avqNvxb7eVoOGz2oUcIw2o7G83w1FeiKhZjyNs9GyXutdt/5d4YSEwrge6/WStzwA2EgOfNUpFwYwDi6kK2vhfkqp3f9L+6mlZE4IzxyBi3J3i0BVvg1EGVLd1CWo+eU7M8cY+uKTDapW/PF+8r+88DeBtO7TENwoDLXXyRVrGgcXUF7wzvcy6LW+iZv3zHssN6XslQofdJOZT6Q0qT8EIA2qpq8KFP14PtDjEolnIwAkdVqNh31pUvf9LICAQ3f93EwLCzb+E0AgMPOFuxe8ZBxZTK/JS9zq1NNSi4tVFaC460S5ven8/qHtP0H7WpjP7231HQ39JWOV7X+WRjDCgmjV/Qd3O9xQfT1j55kNozP0SYVfcjqgZ/6s7dp4yNAIDT2Va8XvGgcXUirw0pE60sl+75U00nfhSbIsioaSj7KRAm+Mbj+9sFdbcL8XWIynQcX4UP2Tw9QjJuqLtc70NqLn4JMqfnyPyj33obQSnDfWIRdPJXah4/dsiXtwP3kdQkrEnZTlXSG8MPDbYohEYBxZTi1LTt9WioXbjkS1CWOnHUXa2vUc7bDJCB12PU0Fp6D9Uv2Pwqt77H/EmFy040cKT0lC19OdoOLBe1Cl64dNKk+kSj0WkFUbGwR4YWObUKF2s04KZ0JmpDUe2oom81vyD7WoY3Gc0QgddJ4blQfG92n1Xv/tDNJ3YhYDwaPH2UkjmGJfWkWfZcGgTmoty0Xhsp/i+20/WIDAuRTES9Lpt+bOt26NoE39QQm9RH5oDNjp4EpGmM9+IN7gcVSUIyRjZ/lVgoytnYv6ecDCxKj4ryg4YmCKmx48fx+rVq5GUlIQZM2YgNrb9ZXg+60GTC3ZcKEADea10A8DxzxHQ3NhWA3p1lUSMxLV2yxtozNnSrnaRUx5B+DV3t30mbW+SRyJBjnvkA69bRWIqnWEgJY648WFEXPeA13l5k6AzA6rftQLVH/ze6eEzCrH3/8ObIvwirh2ERCvQdsDAcDGtqqrCypUrMXfuXOTl5SE3NxdTp07Vir3fpz+Scwh9Ws4J0Ww8tt3tCVfOjYy58xkEhEWBFsUq33lUrNo7h6hbf42wUbcqxqfhm3WoWu7+IO2Y+X9RtDNBcWFOEfPyzqBXr3S3yal97s5ijZzyKMKvuUttkZZMZwch0QqsHTAwXExPnTqF7du3Y8GCBSgrK8OmTZswe3b7jeSvvfYa6Kcrh97RwPD4Fszq04Keke6RKK0H6pqBsCAgIax9nPIGoLoJ2HEuAK/nKD/0eVH/FlyX2oLoYCDW6UyZC/VAretxr4Z3U2ggkCg7k6a4Dmi4+NzYVxqAF/Yrb5/hleUCbIPAgw8+CPpRG0wV0/LycmRnZ2PWLN+9wqgWKE7HCDACjEBnCBgupsXFxVi/fj3mzZuHM2fOYM+ePSymzElGgBGwHQKGi2lzczNWrFiBkpISVFRUYOHChUhPdz9PZjt0uUGMACPQZRAwXEy7DJLcUEaAEejSCLCYdunu58YzAoyAXgiwmOqFJOfDCDACXRoBFlOdu7+2thZr164F7a+l0LdvX1xzzTVel1JXV4ewsDAEBPjXNqCWlhbxeiS9qHHzzTe3tfvQoUP45ptvxLa4kJAQr/CgefempiaBhz+ExsZGrFmzBnv37sV1112H8ePHIzAw0C0u3rTHnzhBfbZ161Zs2bIFQ4cOFS/rUB9++OGHoO2S1157La666iqv+W1lLrCYesNmL+Pu2rVLpBg9enS7lPX19SDDiIyMFMJC/wcHBwuDo7/pNy3aEeFSUlIQFBTkZcm+i04vZhQUFIgfaT9xZWUlPvjgA9HWW2+9tZ0okvjSg4ceGlFRUaLihEF4eDhIlOj7kydPipc9SJgiIiJ81ziFJZPBNzQ0iD5dsmSJEBJqizMu8uzsxgnCgNpE/bVs2TKMGDEC58+fR0xMDAYPHox///vfuO2229q9DenvXGAxVWgg3kYjD/W9994Tb37JX58lYdi4cSMGDRoEEtu7774b+/btQ+/evYVwkld79dVXY/ny5Rg1apQgIYmuPwX5fmIykM2bN6Nnz544ePAgpk2b1iam0k6Pbt26obS0FAkJCRg7dmzbXmTCxeFwoLq6Wni69HDJzMz0GyhITEg06KFCbexon7WdOUH9v3TpUowbN044BfRQ7devH6jvp0yZ0uYo2IELLKYGmSYJBxkJDXXJW6M3v2hLGHmkNOwh8fzss8+EkdGbYXIxJcFZt24drr/+esTFxRlUQ+OylYvG2bNnQUN8ekBQmyZPnoxt27ahqKhIPCz2798vPBQSTHrtmAyM3pijFztITCkQBjQ0nDCh48OujWuNupxJRGh/NY0yJk2aJDKR49JVOLF7924xvUF9TCMUOqODpmvoh/qaHrR24QKLqTpb6TQVPWXpaTxx4kSkpqa2i/vRRx9h4MCB4um8YcMGIbCFhYXC4+rRo4eYa5s+fbptxJTE8uuvvxaeyIkTJ3DTTTeJOUQK8hc6yNCo7fQ9PWTIm6MXPMib8UcxJRGhfqX2SNM0HXmmduUEORM7d+4UfUniSTZB86TkONA0Fk1/0d924QKLqQFiSvN7ZExz5sxxmWCnt8Bo6JeYmCgEZtGiRcLrIoOiOUPyaO6//37hyVJcIiINf/0lkMf18ccf4/Tp00I06YEizQvTFIa7YT690EHTIhSXvPZ//etfYo6Rhv7k2dMD5/XXXxdDRTWLeWZjd+7cObz44oviAUnzptQuCu5woc/tyAkaaTz33HOC5zT/TaMQmrIhb13i8x133NE2By5/ucdfucBiaralcXmMACNgSwRYTG3ZrdwoRoARMBsBFlOzEefyGAFGwJYIsJjaslu5UYwAI2A2AiymZiPO5TECjIAtEWAxtWW3cqMYAUbAbARYTM1GnMtjBBgBWyLAYmrLbuVGMQKMgNkIsJiajTiXxwgwArZEgMXUlt3KjWIEGAGzEWAxNRtxLo8RYARsiQCLqcpurWloxuHCGjQ2t6B/cgTio7w78FhlsZzMAwJNZ75Bc+FRBKUMQHD6MMaLETANARZTL6HOv1CPD/cWY9ux8nYpR/aKxvTLEjA4tfWAYw7mIlC3dQlqPnnOpdDIqT9G+NWLzK0Ml9YlEWAx9aLbvzpViWfX53Wa4s4re2DacP855Uk65d/M0/z1vn6j4h/3oen03g77JbjPaMTev9iLnvYuKp14RKd90QlR3gY6HcvTNS6+uKrDF2V6i53V4rOYetEjD72dg+r6Zo8pnp3fH4nRnQ/76axLOnGfSHvZZZeJE/W9ue/pwoUL4kg36axIqVIHDhwQx/fROaoZGRni5PqOApVNZ4jSdSB0nQSdO7pq1SpkZWWJ60WkGwJI/Oj8yZkzZ4p4nQUl5VM5dCzbkCFDPGLpKULtp6+gNvs1T9EQMelhREx4oNN4hAcdVkxH4lE7b7zxxna3JHSUWDrEmgSVzixVeog1PcicjyV0V4aEF133cezYMfznP/8Rty/QEXZ0Bq4U6M4pJeVTuXSTAwU6Z5SORYyOjm5XNB2D98knn4gjED2JvUfwu0gEFlOFHb05pwyLtxQoij3jsgTMv+ISyd0lIgOkO4Ho5Hk635TOvExKShIeDl08RmebkojR30R06U4h8iDJGEh46XxIEiX6n76X4lE6+p/OjaST3kkk6HxJMgr5HUok6F999ZW4o4jOX6VzOOn0c8pP8pioDMpDMjz6Lb+zierhqXzn+43oUGjpAGhvHiAuOLY4UPqbMYr6hCLFP/l1p3Gpnu+88464aoawoGtlFixY0IafdEK8811FdFEgBRI7CoQX4U3xpCtnampqRF9RHvQ5fU99RDiQmIWGhrrgSnlRP9ANBBSHzn2lWwjo1HoKlAfxRPIiKQ/CkzxkqXziBH0m1ZniSGVJd21RHOc2URq6GYHaJB3grBjoLhqRxVRhxz+9Pg9fn6pUFDs6PAivLBrYaVxJTEm86MZGOnX88OHDQtTIUySDpIOW6XBd8kLJy6TrTegepPfffx9XXHGFuNaDTi6nE/uJ9HTPEh2oTKfW0wHVdJr/sGHDxF1U9DflT+nIC6ZA6SlP8qTeffddcbWIZDhkaK+99po45Z6825ycHGHQdBeTPP/u3buLWyjpFlYyShIL+ff0gHC+84pEhQ7DphsF6G+1oTFnMyrfeVRx8pi7X0ZIv6s6jE9tfvvttzF16lThnRI21BfkxRGOdGsAPfyoP+RtdL41lbA+evSouI115MiRwlukOJ9//rnwJulKG7rOhdpOB4N/61vfEnjI78KSX3VCV33MmzdP4Eh9TCMZKVAf0r1KxAsSViqH+oTypfoTj4hjdKkdjVZI1MeMGSO4QA9XSn/nnXcKD9m5fOIihcsvv1wxxl05Ioupwt7//r+PoKymSWFs4JW7BiI6rONbRYnEdHMliQ0JIhktDTHpdHY6WZ681T59+ggvgu7QISEj0aR4JF40BKVrdOl/MhQSRLoOhbwdEjw66Z4Mq1evXuIuKjJO8kQpze233y7aId1BRcbpTkzJwGmYR16KNByldPL8SSjI2OQiLP+eBErybqTyqJ6SB6jljqvaTa+CfpSGyMk/QPi193UqpnSiP/UB3Vt1zz33iIcTeYMkpnTtSv/+/QXO8jY634RAeNK9RiR+hDVhRP1BUyB0+wAN22kkQqMEwpUecHQvlvwuLEpH/SfvM/IU3YkpeabUB9J0A91WQA9TSkujH+JIdna2EHLJS6WbQvPz80VdiEs0QnEunx6glJ4eLhw8I8Bi6hkjEePXH5xAblGtotjhIYH4xz2DFHmmcqKS2JAokRdK3icZHHmmFGgYRh4sGQ7FIe+HDIQunqPPKC0N78hA6HoPik8GTMZHRkFeIHkrdK8SpZE8U8kQae6UPBcySkpLIkjGSyJOgYyePBzyguT5k4cm3WlFeZEX19H30p1XJFYUj+ZlnefqFAF8MVLDvnWoev8xxUmi5/8VoUNu6FRMJZEnHOkhRMJEwir1k7s2kkcnD5SGhubk6ZP3RzhSW0m4qO9IuEjgqO2EOz1M6UFK3qd0FxaJKaUlISZRprlxSkdeMd0rRYHqQgJNgQRcElMSQOp3eijTw5OueqHrQih/miYioSWvmdpEdaO0dFeTc/nUbmnkohjkLhyRxVRh53+0rwTvfnFOUezrB3bDt67t2WlcGjIS6SXDoMiSmJLBEZFpAYCGbGQUN9xwgxiakbH/5Cc/ER4GiSl5TJ9++qkQP/I+SThpTpM8j+HDh4vhH3nAZERkGOR9SF4kiaskFPTdP//5TzFUpHlaEk4yVLmYSremyvMnT40uSiNBoXt+SITk39OV1s53XlFdybjpjiwtuwhaaspx4U+t9yspCd1/tRUBoR1fm031Ig+dhItGBNQuWnSjBwl5/PQZ9deOHTvatTE5I3ba+AAAAotJREFUObld8TR8p7SEMy2yffHFF2IEQotHCxcuFAJJ7SevnLxP6hMaysvvwqLpAQpUJxJmqgf1OfU/LQ5RXWi4Li0OycWU5ktpKoHEluZsad6XHs4kxFQePaRpoZHqTd72Qw89JEY9zuXTQiaNbOjBzcEzAiymnjESMWgVn1bzlYQnZmWib1KEkqg+jUNGSYZKXpN8YcrbStGCEnld8gdDZ3mQoZNh63E5XvWHv0f9Vys8Vjn8yvmInP4zj/GsGIF2bdBDi3ZZaAn00CWvWb4DoKP8aOGLdnDQiEbL6EFLff0tLYupFz32yYFSvLWjsNMUU4fFY9FVKV7k6tuoNOQjrzI+Pl5VRchzomEoGTp5oUoCeWhpaWmaBFwqx1FVjIqX5sNRXdph0YGxPRD38FIERMQqqZ7l4tCogbxGWuRTG2iOlx5iNHpR8uCk6QaaL+aVfOWIs5gqx0rE/Dy3Ai98esZtqnuuTsHkIepEyctqcHQZAo7yQtRueAn1ez9ywSXs8lvEHtPAmCTGjBEwFAEWU5XwHiyovvRufo8IjMrofDO7ymI4mRcIOC4UoPHoNjQVHkFw6kCEDBiPwDj/GSV40VSOakEEWEwt2ClcJUaAEfA/BFhM/a/PuMaMACNgQQRYTC3YKVwlRoAR8D8EWEz9r8+4xowAI2BBBFhMLdgpXCVGgBHwPwRYTP2vz7jGjAAjYEEEWEwt2ClcJUaAEfA/BFhM/a/PuMaMACNgQQRYTC3YKVwlRoAR8D8EWEz9r8+4xowAI2BBBFhMLdgpXCVGgBHwPwRYTP2vz7jGjAAjYEEEWEwt2ClcJUaAEfA/BFhM/a/PuMaMACNgQQRYTC3YKVwlRoAR8D8E/h8igTmu0C2g+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solidFill>
                <a:srgbClr val="7F7870"/>
              </a:solidFill>
            </a:endParaRPr>
          </a:p>
        </p:txBody>
      </p:sp>
      <p:sp>
        <p:nvSpPr>
          <p:cNvPr id="13" name="CaixaDeTexto 12"/>
          <p:cNvSpPr txBox="1"/>
          <p:nvPr/>
        </p:nvSpPr>
        <p:spPr>
          <a:xfrm>
            <a:off x="751114" y="1719943"/>
            <a:ext cx="914400" cy="914400"/>
          </a:xfrm>
          <a:prstGeom prst="rect">
            <a:avLst/>
          </a:prstGeom>
        </p:spPr>
        <p:txBody>
          <a:bodyPr wrap="non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sp>
        <p:nvSpPr>
          <p:cNvPr id="17" name="CaixaDeTexto 16"/>
          <p:cNvSpPr txBox="1"/>
          <p:nvPr/>
        </p:nvSpPr>
        <p:spPr>
          <a:xfrm>
            <a:off x="1780674" y="1719943"/>
            <a:ext cx="11726779" cy="6718204"/>
          </a:xfrm>
          <a:prstGeom prst="rect">
            <a:avLst/>
          </a:prstGeom>
        </p:spPr>
        <p:txBody>
          <a:bodyPr wrap="square" rtlCol="0">
            <a:normAutofit/>
          </a:bodyPr>
          <a:lstStyle/>
          <a:p>
            <a:pPr marL="285750" indent="-285750">
              <a:buFont typeface="Wingdings" panose="05000000000000000000" pitchFamily="2" charset="2"/>
              <a:buChar char="ü"/>
            </a:pPr>
            <a:endParaRPr lang="pt-BR" sz="1800" dirty="0" smtClean="0">
              <a:solidFill>
                <a:srgbClr val="7F7870"/>
              </a:solidFill>
              <a:latin typeface="Lato" panose="020F0502020204030203" pitchFamily="34" charset="77"/>
              <a:ea typeface="Arial Narrow" charset="0"/>
              <a:cs typeface="Arial Narrow" charset="0"/>
            </a:endParaRPr>
          </a:p>
        </p:txBody>
      </p:sp>
      <p:sp>
        <p:nvSpPr>
          <p:cNvPr id="18" name="CaixaDeTexto 17"/>
          <p:cNvSpPr txBox="1"/>
          <p:nvPr/>
        </p:nvSpPr>
        <p:spPr>
          <a:xfrm>
            <a:off x="2681459" y="5372526"/>
            <a:ext cx="3222172" cy="587829"/>
          </a:xfrm>
          <a:prstGeom prst="rect">
            <a:avLst/>
          </a:prstGeom>
        </p:spPr>
        <p:txBody>
          <a:bodyPr wrap="square" rtlCol="0">
            <a:normAutofit/>
          </a:bodyPr>
          <a:lstStyle/>
          <a:p>
            <a:endParaRPr lang="pt-BR" sz="1800" dirty="0" smtClean="0">
              <a:solidFill>
                <a:srgbClr val="7F7870"/>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4105" y="2634343"/>
            <a:ext cx="12091737" cy="5679478"/>
          </a:xfrm>
          <a:prstGeom prst="rect">
            <a:avLst/>
          </a:prstGeom>
        </p:spPr>
      </p:pic>
    </p:spTree>
    <p:extLst>
      <p:ext uri="{BB962C8B-B14F-4D97-AF65-F5344CB8AC3E}">
        <p14:creationId xmlns:p14="http://schemas.microsoft.com/office/powerpoint/2010/main" val="2347250838"/>
      </p:ext>
    </p:extLst>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20</a:t>
            </a:r>
            <a:endParaRPr lang="pt-BR" dirty="0"/>
          </a:p>
        </p:txBody>
      </p:sp>
      <p:sp>
        <p:nvSpPr>
          <p:cNvPr id="3" name="Text Placeholder 2"/>
          <p:cNvSpPr>
            <a:spLocks noGrp="1"/>
          </p:cNvSpPr>
          <p:nvPr>
            <p:ph type="body" sz="quarter" idx="11"/>
          </p:nvPr>
        </p:nvSpPr>
        <p:spPr/>
        <p:txBody>
          <a:bodyPr/>
          <a:lstStyle/>
          <a:p>
            <a:pPr lvl="0"/>
            <a:r>
              <a:rPr lang="pt-BR" dirty="0" smtClean="0"/>
              <a:t>Documentação</a:t>
            </a:r>
            <a:endParaRPr lang="pt-BR" dirty="0"/>
          </a:p>
        </p:txBody>
      </p:sp>
    </p:spTree>
    <p:extLst>
      <p:ext uri="{BB962C8B-B14F-4D97-AF65-F5344CB8AC3E}">
        <p14:creationId xmlns:p14="http://schemas.microsoft.com/office/powerpoint/2010/main" val="189345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555310" y="926926"/>
            <a:ext cx="12748032" cy="7184141"/>
          </a:xfrm>
        </p:spPr>
        <p:txBody>
          <a:bodyPr numCol="1"/>
          <a:lstStyle/>
          <a:p>
            <a:pPr algn="ctr"/>
            <a:r>
              <a:rPr lang="pt-BR" sz="4000" dirty="0" smtClean="0">
                <a:solidFill>
                  <a:srgbClr val="FFC000"/>
                </a:solidFill>
              </a:rPr>
              <a:t>Documentação/Fontes</a:t>
            </a:r>
            <a:endParaRPr lang="pt-BR" sz="4000" dirty="0" smtClean="0">
              <a:solidFill>
                <a:srgbClr val="FFC000"/>
              </a:solidFill>
            </a:endParaRPr>
          </a:p>
          <a:p>
            <a:pPr algn="just"/>
            <a:endParaRPr lang="pt-BR" sz="2000" dirty="0"/>
          </a:p>
          <a:p>
            <a:endParaRPr lang="pt-BR" sz="2000" dirty="0" smtClean="0"/>
          </a:p>
          <a:p>
            <a:pPr algn="just"/>
            <a:endParaRPr lang="pt-BR" sz="2000" dirty="0"/>
          </a:p>
          <a:p>
            <a:r>
              <a:rPr lang="pt-BR" sz="2000" dirty="0"/>
              <a:t> </a:t>
            </a:r>
          </a:p>
          <a:p>
            <a:pPr algn="ctr"/>
            <a:endParaRPr lang="pt-BR" sz="2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ela 3"/>
          <p:cNvGraphicFramePr>
            <a:graphicFrameLocks noGrp="1"/>
          </p:cNvGraphicFramePr>
          <p:nvPr>
            <p:extLst/>
          </p:nvPr>
        </p:nvGraphicFramePr>
        <p:xfrm>
          <a:off x="3720227" y="1706306"/>
          <a:ext cx="9708412" cy="6492240"/>
        </p:xfrm>
        <a:graphic>
          <a:graphicData uri="http://schemas.openxmlformats.org/drawingml/2006/table">
            <a:tbl>
              <a:tblPr firstRow="1" bandRow="1">
                <a:tableStyleId>{5C22544A-7EE6-4342-B048-85BDC9FD1C3A}</a:tableStyleId>
              </a:tblPr>
              <a:tblGrid>
                <a:gridCol w="4854206"/>
                <a:gridCol w="4854206"/>
              </a:tblGrid>
              <a:tr h="5375179">
                <a:tc>
                  <a:txBody>
                    <a:bodyPr/>
                    <a:lstStyle/>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GPEXC131</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GPEXMED</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GPER080</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GPEXCIMP</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GPEXIDC</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GPEXIDC1</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GPROTBRA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GPFO2BRA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GPEXCALC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GPEXCAL1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GPEXCAL2 </a:t>
                      </a:r>
                    </a:p>
                    <a:p>
                      <a:pPr marL="0" marR="0" indent="0" algn="ctr" defTabSz="914400" rtl="0" eaLnBrk="1" fontAlgn="auto" latinLnBrk="0" hangingPunct="1">
                        <a:lnSpc>
                          <a:spcPct val="150000"/>
                        </a:lnSpc>
                        <a:spcBef>
                          <a:spcPts val="0"/>
                        </a:spcBef>
                        <a:spcAft>
                          <a:spcPts val="0"/>
                        </a:spcAft>
                        <a:buClrTx/>
                        <a:buSzTx/>
                        <a:buFontTx/>
                        <a:buNone/>
                        <a:tabLst/>
                        <a:defRPr/>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GPEXCAL3</a:t>
                      </a:r>
                    </a:p>
                    <a:p>
                      <a:pPr marL="0" marR="0" indent="0" algn="ctr" defTabSz="914400" rtl="0" eaLnBrk="1" fontAlgn="auto" latinLnBrk="0" hangingPunct="1">
                        <a:lnSpc>
                          <a:spcPct val="150000"/>
                        </a:lnSpc>
                        <a:spcBef>
                          <a:spcPts val="0"/>
                        </a:spcBef>
                        <a:spcAft>
                          <a:spcPts val="0"/>
                        </a:spcAft>
                        <a:buClrTx/>
                        <a:buSzTx/>
                        <a:buFontTx/>
                        <a:buNone/>
                        <a:tabLst/>
                        <a:defRPr/>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GPEM036</a:t>
                      </a:r>
                    </a:p>
                    <a:p>
                      <a:pPr algn="ctr">
                        <a:lnSpc>
                          <a:spcPct val="150000"/>
                        </a:lnSpc>
                      </a:pPr>
                      <a:endParaRPr lang="pt-BR" sz="2000" b="0" dirty="0">
                        <a:solidFill>
                          <a:srgbClr val="000000"/>
                        </a:solidFill>
                        <a:latin typeface="Lato Black" panose="020B0604020202020204" charset="0"/>
                        <a:ea typeface="Lato Black" panose="020B0604020202020204" charset="0"/>
                        <a:cs typeface="Lato Black" panose="020B0604020202020204" charset="0"/>
                      </a:endParaRPr>
                    </a:p>
                  </a:txBody>
                  <a:tcPr>
                    <a:noFill/>
                  </a:tcPr>
                </a:tc>
                <a:tc>
                  <a:txBody>
                    <a:bodyPr/>
                    <a:lstStyle/>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GPEXINI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GPEXFORM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GPEXFUN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GPEXFUN1</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GPEXMNE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GPEM020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GPFORBRA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GPMNEBRA </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GPFORBRA</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GPFO1BRA</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GPEXFTAB</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GPEXSRV</a:t>
                      </a:r>
                    </a:p>
                    <a:p>
                      <a:pPr algn="ctr">
                        <a:lnSpc>
                          <a:spcPct val="150000"/>
                        </a:lnSpc>
                      </a:pPr>
                      <a:r>
                        <a:rPr lang="pt-BR" sz="2000" b="0" dirty="0" smtClean="0">
                          <a:solidFill>
                            <a:srgbClr val="000000"/>
                          </a:solidFill>
                          <a:latin typeface="Lato Black" panose="020B0604020202020204" charset="0"/>
                          <a:ea typeface="Lato Black" panose="020B0604020202020204" charset="0"/>
                          <a:cs typeface="Lato Black" panose="020B0604020202020204" charset="0"/>
                        </a:rPr>
                        <a:t>GPEM034</a:t>
                      </a:r>
                    </a:p>
                  </a:txBody>
                  <a:tcPr>
                    <a:noFill/>
                  </a:tcPr>
                </a:tc>
              </a:tr>
            </a:tbl>
          </a:graphicData>
        </a:graphic>
      </p:graphicFrame>
    </p:spTree>
    <p:extLst>
      <p:ext uri="{BB962C8B-B14F-4D97-AF65-F5344CB8AC3E}">
        <p14:creationId xmlns:p14="http://schemas.microsoft.com/office/powerpoint/2010/main" val="2173550056"/>
      </p:ext>
    </p:extLst>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185333" y="831611"/>
            <a:ext cx="13786683" cy="6763430"/>
          </a:xfrm>
        </p:spPr>
        <p:txBody>
          <a:bodyPr/>
          <a:lstStyle/>
          <a:p>
            <a:pPr algn="ctr"/>
            <a:r>
              <a:rPr lang="pt-BR" sz="4000" dirty="0" smtClean="0">
                <a:solidFill>
                  <a:srgbClr val="FFC000"/>
                </a:solidFill>
              </a:rPr>
              <a:t>Documentação</a:t>
            </a:r>
          </a:p>
          <a:p>
            <a:endParaRPr lang="pt-BR" sz="2000" b="1" dirty="0" smtClean="0"/>
          </a:p>
          <a:p>
            <a:r>
              <a:rPr lang="pt-BR" sz="2000" dirty="0"/>
              <a:t> </a:t>
            </a:r>
          </a:p>
          <a:p>
            <a:pPr algn="ctr"/>
            <a:endParaRPr lang="pt-BR" sz="2000" dirty="0" smtClean="0">
              <a:solidFill>
                <a:srgbClr val="FFC000"/>
              </a:solidFill>
            </a:endParaRPr>
          </a:p>
          <a:p>
            <a:pPr algn="ctr"/>
            <a:endParaRPr lang="pt-BR" sz="2000" dirty="0"/>
          </a:p>
          <a:p>
            <a:endParaRPr lang="pt-BR" sz="2000" dirty="0"/>
          </a:p>
          <a:p>
            <a:r>
              <a:rPr lang="pt-BR" sz="2000" dirty="0"/>
              <a:t>Manual: </a:t>
            </a:r>
            <a:r>
              <a:rPr lang="pt-BR" sz="2000" u="sng" dirty="0">
                <a:hlinkClick r:id="rId3"/>
              </a:rPr>
              <a:t>http://tdn.totvs.com/pages/releaseview.action?pageId=275474593</a:t>
            </a:r>
            <a:endParaRPr lang="pt-BR" sz="2000" dirty="0"/>
          </a:p>
          <a:p>
            <a:r>
              <a:rPr lang="pt-BR" sz="2000" dirty="0"/>
              <a:t>Calculo 1º parcela 13º: </a:t>
            </a:r>
            <a:r>
              <a:rPr lang="pt-BR" sz="2000" u="sng" dirty="0">
                <a:hlinkClick r:id="rId4"/>
              </a:rPr>
              <a:t>http://</a:t>
            </a:r>
            <a:r>
              <a:rPr lang="pt-BR" sz="2000" u="sng" dirty="0" smtClean="0">
                <a:hlinkClick r:id="rId4"/>
              </a:rPr>
              <a:t>tdn.totvs.com/pages/releaseview.action?pageId=268596449</a:t>
            </a:r>
            <a:endParaRPr lang="pt-BR" sz="2000" u="sng" dirty="0" smtClean="0"/>
          </a:p>
          <a:p>
            <a:r>
              <a:rPr lang="pt-BR" sz="2000" dirty="0"/>
              <a:t>Mnemônicos: </a:t>
            </a:r>
            <a:r>
              <a:rPr lang="pt-BR" sz="2000" u="sng" dirty="0">
                <a:hlinkClick r:id="rId5"/>
              </a:rPr>
              <a:t>http://</a:t>
            </a:r>
            <a:r>
              <a:rPr lang="pt-BR" sz="2000" u="sng" dirty="0" smtClean="0">
                <a:hlinkClick r:id="rId5"/>
              </a:rPr>
              <a:t>tdn.totvs.com/pages/viewpage.action?pageId=325849943</a:t>
            </a:r>
            <a:endParaRPr lang="pt-BR" sz="2000" u="sng" dirty="0" smtClean="0"/>
          </a:p>
          <a:p>
            <a:r>
              <a:rPr lang="pt-BR" sz="2000" u="sng" dirty="0">
                <a:hlinkClick r:id="rId6"/>
              </a:rPr>
              <a:t>http://</a:t>
            </a:r>
            <a:r>
              <a:rPr lang="pt-BR" sz="2000" u="sng" dirty="0" smtClean="0">
                <a:hlinkClick r:id="rId6"/>
              </a:rPr>
              <a:t>tdn.totvs.com/display/public/PROT/TUADRM_DT_Calc_Complementar_2Parc_13_Folha_de_Pagamento</a:t>
            </a:r>
            <a:endParaRPr lang="pt-BR" sz="2000" u="sng" dirty="0" smtClean="0"/>
          </a:p>
          <a:p>
            <a:r>
              <a:rPr lang="pt-BR" sz="2000" dirty="0"/>
              <a:t>Médias</a:t>
            </a:r>
            <a:r>
              <a:rPr lang="pt-BR" sz="2000" u="sng" dirty="0"/>
              <a:t>: </a:t>
            </a:r>
            <a:r>
              <a:rPr lang="pt-BR" sz="2000" u="sng" dirty="0">
                <a:hlinkClick r:id="rId7"/>
              </a:rPr>
              <a:t>http://</a:t>
            </a:r>
            <a:r>
              <a:rPr lang="pt-BR" sz="2000" u="sng" dirty="0" smtClean="0">
                <a:hlinkClick r:id="rId7"/>
              </a:rPr>
              <a:t>tdn.totvs.com.br/pages/releaseview.action?pageId=223151816</a:t>
            </a:r>
            <a:endParaRPr lang="pt-BR" sz="2000" u="sng" dirty="0" smtClean="0"/>
          </a:p>
          <a:p>
            <a:r>
              <a:rPr lang="pt-BR" sz="2000" dirty="0" smtClean="0"/>
              <a:t>Complemento 13º: </a:t>
            </a:r>
            <a:r>
              <a:rPr lang="pt-BR" sz="2000" u="sng" dirty="0" smtClean="0">
                <a:hlinkClick r:id="rId8"/>
              </a:rPr>
              <a:t>http</a:t>
            </a:r>
            <a:r>
              <a:rPr lang="pt-BR" sz="2000" u="sng" dirty="0">
                <a:hlinkClick r:id="rId8"/>
              </a:rPr>
              <a:t>://</a:t>
            </a:r>
            <a:r>
              <a:rPr lang="pt-BR" sz="2000" u="sng" dirty="0" smtClean="0">
                <a:hlinkClick r:id="rId8"/>
              </a:rPr>
              <a:t>tdn.totvs.com.br/pages/releaseview.action?pageId=233739533</a:t>
            </a:r>
            <a:endParaRPr lang="pt-BR" sz="2000" u="sng" dirty="0" smtClean="0"/>
          </a:p>
          <a:p>
            <a:r>
              <a:rPr lang="pt-BR" sz="2000" dirty="0" smtClean="0"/>
              <a:t>Desoneração </a:t>
            </a:r>
            <a:r>
              <a:rPr lang="pt-BR" sz="2000" dirty="0"/>
              <a:t>da Folha</a:t>
            </a:r>
            <a:r>
              <a:rPr lang="pt-BR" sz="2000" u="sng" dirty="0"/>
              <a:t>: </a:t>
            </a:r>
            <a:r>
              <a:rPr lang="pt-BR" sz="2000" u="sng" dirty="0">
                <a:hlinkClick r:id="rId9"/>
              </a:rPr>
              <a:t>http://</a:t>
            </a:r>
            <a:r>
              <a:rPr lang="pt-BR" sz="2000" u="sng" dirty="0" smtClean="0">
                <a:hlinkClick r:id="rId9"/>
              </a:rPr>
              <a:t>tdn.totvs.com/pages/viewpage.action?pageId=219699620</a:t>
            </a:r>
            <a:endParaRPr lang="pt-BR" sz="2000" u="sng" dirty="0" smtClean="0"/>
          </a:p>
          <a:p>
            <a:r>
              <a:rPr lang="pt-BR" sz="2000" u="sng" dirty="0"/>
              <a:t>Salário Maternidade GPS: </a:t>
            </a:r>
            <a:r>
              <a:rPr lang="pt-BR" sz="2000" u="sng" dirty="0">
                <a:hlinkClick r:id="rId10"/>
              </a:rPr>
              <a:t>http://</a:t>
            </a:r>
            <a:r>
              <a:rPr lang="pt-BR" sz="2000" u="sng" dirty="0" smtClean="0">
                <a:hlinkClick r:id="rId10"/>
              </a:rPr>
              <a:t>tdn.totvs.com/pages/viewpage.action?pageId=234615250</a:t>
            </a:r>
            <a:endParaRPr lang="pt-BR" sz="2000" u="sng" dirty="0" smtClean="0"/>
          </a:p>
          <a:p>
            <a:endParaRPr lang="pt-BR" sz="2000" u="sng" dirty="0"/>
          </a:p>
          <a:p>
            <a:r>
              <a:rPr lang="pt-BR" sz="2000" u="sng" dirty="0" smtClean="0"/>
              <a:t>Norma </a:t>
            </a:r>
            <a:r>
              <a:rPr lang="pt-BR" sz="2000" u="sng" dirty="0"/>
              <a:t>orientativa 10/2018 13°: </a:t>
            </a:r>
            <a:r>
              <a:rPr lang="pt-BR" sz="2000" u="sng" dirty="0">
                <a:hlinkClick r:id="rId11"/>
              </a:rPr>
              <a:t>http://tdn.totvs.com/pages/releaseview.action?pageId=435110991 </a:t>
            </a:r>
            <a:endParaRPr lang="pt-BR" sz="2000" u="sng" dirty="0" smtClean="0"/>
          </a:p>
          <a:p>
            <a:r>
              <a:rPr lang="pt-BR" sz="2000" u="sng" dirty="0"/>
              <a:t>Atualização </a:t>
            </a:r>
            <a:r>
              <a:rPr lang="pt-BR" sz="2000" u="sng" dirty="0" smtClean="0"/>
              <a:t>GPEM036 - </a:t>
            </a:r>
            <a:r>
              <a:rPr lang="pt-BR" sz="2000" u="sng" dirty="0"/>
              <a:t>DRHESOCP-9748</a:t>
            </a:r>
            <a:r>
              <a:rPr lang="pt-BR" sz="2000" u="sng" dirty="0" smtClean="0"/>
              <a:t>: </a:t>
            </a:r>
            <a:r>
              <a:rPr lang="pt-BR" sz="2000" u="sng" dirty="0">
                <a:hlinkClick r:id="rId12"/>
              </a:rPr>
              <a:t>https://suporte.totvs.com/portal/p/10098/download?e=725733</a:t>
            </a:r>
            <a:endParaRPr lang="pt-BR" sz="2000" u="sng" dirty="0" smtClean="0"/>
          </a:p>
          <a:p>
            <a:r>
              <a:rPr lang="pt-BR" sz="2000" u="sng" dirty="0" smtClean="0"/>
              <a:t>Página centralizadora eSocial</a:t>
            </a:r>
            <a:r>
              <a:rPr lang="pt-BR" sz="2000" u="sng" dirty="0"/>
              <a:t>: </a:t>
            </a:r>
            <a:r>
              <a:rPr lang="pt-BR" sz="2000" u="sng" dirty="0">
                <a:hlinkClick r:id="rId13"/>
              </a:rPr>
              <a:t>http://tdn.totvs.com/display/PROT/eSocial+%7C+Protheus+-+Entregas+Legais</a:t>
            </a:r>
            <a:endParaRPr lang="pt-BR" sz="2000" u="sng" dirty="0" smtClean="0"/>
          </a:p>
          <a:p>
            <a:endParaRPr lang="pt-BR" sz="2000" u="sng" dirty="0" smtClean="0"/>
          </a:p>
          <a:p>
            <a:endParaRPr lang="pt-BR" sz="2000" u="sng" dirty="0" smtClean="0"/>
          </a:p>
          <a:p>
            <a:endParaRPr lang="pt-BR" sz="2000" u="sng" dirty="0" smtClean="0"/>
          </a:p>
          <a:p>
            <a:endParaRPr lang="pt-BR" sz="2000" u="sng" dirty="0" smtClean="0"/>
          </a:p>
          <a:p>
            <a:endParaRPr lang="pt-BR" sz="2000" u="sng" dirty="0" smtClean="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0586897"/>
      </p:ext>
    </p:extLst>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A36B6DFE-3F6B-4940-A4AC-9754AE1DEAF6}"/>
              </a:ext>
            </a:extLst>
          </p:cNvPr>
          <p:cNvSpPr>
            <a:spLocks noGrp="1"/>
          </p:cNvSpPr>
          <p:nvPr>
            <p:ph type="body" sz="quarter" idx="11"/>
          </p:nvPr>
        </p:nvSpPr>
        <p:spPr/>
        <p:txBody>
          <a:bodyPr/>
          <a:lstStyle/>
          <a:p>
            <a:r>
              <a:rPr lang="pt-BR">
                <a:latin typeface="Lato Black" panose="020F0502020204030203" pitchFamily="34" charset="77"/>
              </a:rPr>
              <a:t>OBRIGADO</a:t>
            </a:r>
          </a:p>
        </p:txBody>
      </p:sp>
      <p:sp>
        <p:nvSpPr>
          <p:cNvPr id="3" name="Text Placeholder 2">
            <a:extLst>
              <a:ext uri="{FF2B5EF4-FFF2-40B4-BE49-F238E27FC236}">
                <a16:creationId xmlns:a16="http://schemas.microsoft.com/office/drawing/2014/main" xmlns="" id="{49074E97-D038-6545-915C-67B7713457CA}"/>
              </a:ext>
            </a:extLst>
          </p:cNvPr>
          <p:cNvSpPr>
            <a:spLocks noGrp="1"/>
          </p:cNvSpPr>
          <p:nvPr>
            <p:ph type="body" sz="quarter" idx="12"/>
          </p:nvPr>
        </p:nvSpPr>
        <p:spPr/>
        <p:txBody>
          <a:bodyPr/>
          <a:lstStyle/>
          <a:p>
            <a:r>
              <a:rPr lang="pt-BR" dirty="0"/>
              <a:t>Bruno </a:t>
            </a:r>
            <a:r>
              <a:rPr lang="pt-BR" dirty="0" smtClean="0"/>
              <a:t>Costa e Joice Principe </a:t>
            </a:r>
            <a:endParaRPr lang="pt-BR" dirty="0"/>
          </a:p>
        </p:txBody>
      </p:sp>
      <p:sp>
        <p:nvSpPr>
          <p:cNvPr id="4" name="Text Placeholder 3">
            <a:extLst>
              <a:ext uri="{FF2B5EF4-FFF2-40B4-BE49-F238E27FC236}">
                <a16:creationId xmlns:a16="http://schemas.microsoft.com/office/drawing/2014/main" xmlns="" id="{D00B2669-67B6-264D-B372-B59CC361C70C}"/>
              </a:ext>
            </a:extLst>
          </p:cNvPr>
          <p:cNvSpPr>
            <a:spLocks noGrp="1"/>
          </p:cNvSpPr>
          <p:nvPr>
            <p:ph type="body" sz="quarter" idx="13"/>
          </p:nvPr>
        </p:nvSpPr>
        <p:spPr>
          <a:xfrm>
            <a:off x="2485467" y="3707419"/>
            <a:ext cx="6287991" cy="483963"/>
          </a:xfrm>
        </p:spPr>
        <p:txBody>
          <a:bodyPr/>
          <a:lstStyle/>
          <a:p>
            <a:r>
              <a:rPr lang="pt-BR" dirty="0" smtClean="0"/>
              <a:t>Equipes: Prime e Prime Público</a:t>
            </a:r>
            <a:endParaRPr lang="pt-BR" dirty="0"/>
          </a:p>
        </p:txBody>
      </p:sp>
      <p:sp>
        <p:nvSpPr>
          <p:cNvPr id="6" name="Text Placeholder 5">
            <a:extLst>
              <a:ext uri="{FF2B5EF4-FFF2-40B4-BE49-F238E27FC236}">
                <a16:creationId xmlns:a16="http://schemas.microsoft.com/office/drawing/2014/main" xmlns="" id="{A9EA0B55-D0A1-644C-ADD5-6E505A66590B}"/>
              </a:ext>
            </a:extLst>
          </p:cNvPr>
          <p:cNvSpPr>
            <a:spLocks noGrp="1"/>
          </p:cNvSpPr>
          <p:nvPr>
            <p:ph type="body" sz="quarter" idx="15"/>
          </p:nvPr>
        </p:nvSpPr>
        <p:spPr>
          <a:xfrm>
            <a:off x="494664" y="5005370"/>
            <a:ext cx="6287991" cy="483963"/>
          </a:xfrm>
        </p:spPr>
        <p:txBody>
          <a:bodyPr/>
          <a:lstStyle/>
          <a:p>
            <a:r>
              <a:rPr lang="pt-BR" dirty="0" smtClean="0">
                <a:solidFill>
                  <a:srgbClr val="00B0F0"/>
                </a:solidFill>
                <a:hlinkClick r:id="rId3"/>
              </a:rPr>
              <a:t>bcosta@totvs.com.br</a:t>
            </a:r>
            <a:r>
              <a:rPr lang="pt-BR" dirty="0" smtClean="0">
                <a:solidFill>
                  <a:srgbClr val="00B0F0"/>
                </a:solidFill>
              </a:rPr>
              <a:t> </a:t>
            </a:r>
            <a:r>
              <a:rPr lang="pt-BR" dirty="0">
                <a:solidFill>
                  <a:srgbClr val="00B0F0"/>
                </a:solidFill>
                <a:hlinkClick r:id="rId4"/>
              </a:rPr>
              <a:t>joice.principe@totvs.com.br</a:t>
            </a:r>
            <a:endParaRPr lang="pt-BR" dirty="0">
              <a:solidFill>
                <a:srgbClr val="00B0F0"/>
              </a:solidFill>
            </a:endParaRPr>
          </a:p>
          <a:p>
            <a:endParaRPr lang="pt-BR" dirty="0">
              <a:solidFill>
                <a:srgbClr val="00B0F0"/>
              </a:solidFill>
            </a:endParaRPr>
          </a:p>
          <a:p>
            <a:endParaRPr lang="pt-BR" dirty="0" smtClean="0">
              <a:solidFill>
                <a:srgbClr val="00B0F0"/>
              </a:solidFill>
            </a:endParaRPr>
          </a:p>
          <a:p>
            <a:endParaRPr lang="pt-BR" dirty="0" smtClean="0"/>
          </a:p>
          <a:p>
            <a:endParaRPr lang="pt-BR" dirty="0" smtClean="0"/>
          </a:p>
          <a:p>
            <a:endParaRPr lang="pt-BR" dirty="0" smtClean="0"/>
          </a:p>
          <a:p>
            <a:endParaRPr lang="pt-BR" dirty="0"/>
          </a:p>
        </p:txBody>
      </p:sp>
      <p:sp>
        <p:nvSpPr>
          <p:cNvPr id="12" name="Text Placeholder 11">
            <a:extLst>
              <a:ext uri="{FF2B5EF4-FFF2-40B4-BE49-F238E27FC236}">
                <a16:creationId xmlns:a16="http://schemas.microsoft.com/office/drawing/2014/main" xmlns="" id="{EBA5BDD7-DDCF-2D41-9D5F-D13A74BFD113}"/>
              </a:ext>
            </a:extLst>
          </p:cNvPr>
          <p:cNvSpPr>
            <a:spLocks noGrp="1"/>
          </p:cNvSpPr>
          <p:nvPr>
            <p:ph type="body" sz="quarter" idx="16"/>
          </p:nvPr>
        </p:nvSpPr>
        <p:spPr>
          <a:xfrm>
            <a:off x="9522887" y="5290560"/>
            <a:ext cx="5362346" cy="397546"/>
          </a:xfrm>
        </p:spPr>
        <p:txBody>
          <a:bodyPr/>
          <a:lstStyle/>
          <a:p>
            <a:endParaRPr lang="pt-BR">
              <a:latin typeface="Lato Black" panose="020F0502020204030203" pitchFamily="34" charset="77"/>
            </a:endParaRPr>
          </a:p>
        </p:txBody>
      </p:sp>
      <p:sp>
        <p:nvSpPr>
          <p:cNvPr id="13" name="Text Placeholder 12">
            <a:extLst>
              <a:ext uri="{FF2B5EF4-FFF2-40B4-BE49-F238E27FC236}">
                <a16:creationId xmlns:a16="http://schemas.microsoft.com/office/drawing/2014/main" xmlns="" id="{9FCB1A36-B954-5A4E-8D1F-BC6BA1079931}"/>
              </a:ext>
            </a:extLst>
          </p:cNvPr>
          <p:cNvSpPr>
            <a:spLocks noGrp="1"/>
          </p:cNvSpPr>
          <p:nvPr>
            <p:ph type="body" sz="quarter" idx="17"/>
          </p:nvPr>
        </p:nvSpPr>
        <p:spPr/>
        <p:txBody>
          <a:bodyPr/>
          <a:lstStyle/>
          <a:p>
            <a:endParaRPr lang="pt-BR"/>
          </a:p>
        </p:txBody>
      </p:sp>
      <p:sp>
        <p:nvSpPr>
          <p:cNvPr id="14" name="Text Placeholder 13">
            <a:extLst>
              <a:ext uri="{FF2B5EF4-FFF2-40B4-BE49-F238E27FC236}">
                <a16:creationId xmlns:a16="http://schemas.microsoft.com/office/drawing/2014/main" xmlns="" id="{6166A9C4-DB5B-6549-A4B1-6C0D9B81B8B9}"/>
              </a:ext>
            </a:extLst>
          </p:cNvPr>
          <p:cNvSpPr>
            <a:spLocks noGrp="1"/>
          </p:cNvSpPr>
          <p:nvPr>
            <p:ph type="body" sz="quarter" idx="19"/>
          </p:nvPr>
        </p:nvSpPr>
        <p:spPr>
          <a:xfrm>
            <a:off x="9522887" y="5731380"/>
            <a:ext cx="5362346" cy="397546"/>
          </a:xfrm>
        </p:spPr>
        <p:txBody>
          <a:bodyPr/>
          <a:lstStyle/>
          <a:p>
            <a:endParaRPr lang="pt-BR">
              <a:latin typeface="Lato Black" panose="020F0502020204030203" pitchFamily="34" charset="77"/>
            </a:endParaRPr>
          </a:p>
        </p:txBody>
      </p:sp>
      <p:sp>
        <p:nvSpPr>
          <p:cNvPr id="15" name="Text Placeholder 14">
            <a:extLst>
              <a:ext uri="{FF2B5EF4-FFF2-40B4-BE49-F238E27FC236}">
                <a16:creationId xmlns:a16="http://schemas.microsoft.com/office/drawing/2014/main" xmlns="" id="{1EDEF767-68BC-2249-AA76-C62546114E61}"/>
              </a:ext>
            </a:extLst>
          </p:cNvPr>
          <p:cNvSpPr>
            <a:spLocks noGrp="1"/>
          </p:cNvSpPr>
          <p:nvPr>
            <p:ph type="body" sz="quarter" idx="20"/>
          </p:nvPr>
        </p:nvSpPr>
        <p:spPr>
          <a:xfrm>
            <a:off x="9522887" y="6172200"/>
            <a:ext cx="5362346" cy="397546"/>
          </a:xfrm>
        </p:spPr>
        <p:txBody>
          <a:bodyPr/>
          <a:lstStyle/>
          <a:p>
            <a:endParaRPr lang="pt-BR">
              <a:latin typeface="Lato Black" panose="020F0502020204030203" pitchFamily="34" charset="77"/>
            </a:endParaRPr>
          </a:p>
        </p:txBody>
      </p:sp>
    </p:spTree>
    <p:extLst>
      <p:ext uri="{BB962C8B-B14F-4D97-AF65-F5344CB8AC3E}">
        <p14:creationId xmlns:p14="http://schemas.microsoft.com/office/powerpoint/2010/main" val="380819643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2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3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4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5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6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7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8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9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10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11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12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1_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15042</TotalTime>
  <Words>3758</Words>
  <Application>Microsoft Office PowerPoint</Application>
  <PresentationFormat>Personalizar</PresentationFormat>
  <Paragraphs>1511</Paragraphs>
  <Slides>98</Slides>
  <Notes>98</Notes>
  <HiddenSlides>0</HiddenSlides>
  <MMClips>0</MMClips>
  <ScaleCrop>false</ScaleCrop>
  <HeadingPairs>
    <vt:vector size="6" baseType="variant">
      <vt:variant>
        <vt:lpstr>Fontes usadas</vt:lpstr>
      </vt:variant>
      <vt:variant>
        <vt:i4>7</vt:i4>
      </vt:variant>
      <vt:variant>
        <vt:lpstr>Tema</vt:lpstr>
      </vt:variant>
      <vt:variant>
        <vt:i4>25</vt:i4>
      </vt:variant>
      <vt:variant>
        <vt:lpstr>Títulos de slides</vt:lpstr>
      </vt:variant>
      <vt:variant>
        <vt:i4>98</vt:i4>
      </vt:variant>
    </vt:vector>
  </HeadingPairs>
  <TitlesOfParts>
    <vt:vector size="130" baseType="lpstr">
      <vt:lpstr>Lato</vt:lpstr>
      <vt:lpstr>Lato Black</vt:lpstr>
      <vt:lpstr>Calibri</vt:lpstr>
      <vt:lpstr>Wingdings</vt:lpstr>
      <vt:lpstr>Times New Roman</vt:lpstr>
      <vt:lpstr>Arial Narrow</vt:lpstr>
      <vt:lpstr>Arial</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Separata1</vt:lpstr>
      <vt:lpstr>1_Separata1</vt:lpstr>
      <vt:lpstr>2_Separata1</vt:lpstr>
      <vt:lpstr>3_Separata1</vt:lpstr>
      <vt:lpstr>4_Separata1</vt:lpstr>
      <vt:lpstr>5_Separata1</vt:lpstr>
      <vt:lpstr>6_Separata1</vt:lpstr>
      <vt:lpstr>7_Separata1</vt:lpstr>
      <vt:lpstr>8_Separata1</vt:lpstr>
      <vt:lpstr>9_Separata1</vt:lpstr>
      <vt:lpstr>10_Separata1</vt:lpstr>
      <vt:lpstr>11_Separata1</vt:lpstr>
      <vt:lpstr>12_Separata1</vt:lpstr>
      <vt:lpstr>1_Agenda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Joice Principe Da Silva</cp:lastModifiedBy>
  <cp:revision>805</cp:revision>
  <cp:lastPrinted>2017-01-30T19:00:37Z</cp:lastPrinted>
  <dcterms:created xsi:type="dcterms:W3CDTF">2017-01-30T18:54:37Z</dcterms:created>
  <dcterms:modified xsi:type="dcterms:W3CDTF">2018-12-10T11:27:56Z</dcterms:modified>
</cp:coreProperties>
</file>