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theme/theme5.xml" ContentType="application/vnd.openxmlformats-officedocument.theme+xml"/>
  <Override PartName="/ppt/slideLayouts/slideLayout7.xml" ContentType="application/vnd.openxmlformats-officedocument.presentationml.slideLayout+xml"/>
  <Override PartName="/ppt/theme/theme6.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7.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8.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9.xml" ContentType="application/vnd.openxmlformats-officedocument.theme+xml"/>
  <Override PartName="/ppt/slideLayouts/slideLayout22.xml" ContentType="application/vnd.openxmlformats-officedocument.presentationml.slideLayout+xml"/>
  <Override PartName="/ppt/theme/theme10.xml" ContentType="application/vnd.openxmlformats-officedocument.theme+xml"/>
  <Override PartName="/ppt/slideLayouts/slideLayout23.xml" ContentType="application/vnd.openxmlformats-officedocument.presentationml.slideLayout+xml"/>
  <Override PartName="/ppt/theme/theme11.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1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1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1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15.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1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17.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18.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19.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0.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1.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23.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4.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5.xml" ContentType="application/vnd.openxmlformats-officedocument.theme+xml"/>
  <Override PartName="/ppt/theme/theme26.xml" ContentType="application/vnd.openxmlformats-officedocument.theme+xml"/>
  <Override PartName="/ppt/theme/theme2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09" r:id="rId1"/>
    <p:sldMasterId id="2147483721" r:id="rId2"/>
    <p:sldMasterId id="2147483674" r:id="rId3"/>
    <p:sldMasterId id="2147483676" r:id="rId4"/>
    <p:sldMasterId id="2147483678" r:id="rId5"/>
    <p:sldMasterId id="2147483680" r:id="rId6"/>
    <p:sldMasterId id="2147483684" r:id="rId7"/>
    <p:sldMasterId id="2147483727" r:id="rId8"/>
    <p:sldMasterId id="2147483735" r:id="rId9"/>
    <p:sldMasterId id="2147483689" r:id="rId10"/>
    <p:sldMasterId id="2147483693" r:id="rId11"/>
    <p:sldMasterId id="2147483742" r:id="rId12"/>
    <p:sldMasterId id="2147483747" r:id="rId13"/>
    <p:sldMasterId id="2147483752" r:id="rId14"/>
    <p:sldMasterId id="2147483757" r:id="rId15"/>
    <p:sldMasterId id="2147483762" r:id="rId16"/>
    <p:sldMasterId id="2147483767" r:id="rId17"/>
    <p:sldMasterId id="2147483772" r:id="rId18"/>
    <p:sldMasterId id="2147483777" r:id="rId19"/>
    <p:sldMasterId id="2147483782" r:id="rId20"/>
    <p:sldMasterId id="2147483787" r:id="rId21"/>
    <p:sldMasterId id="2147483792" r:id="rId22"/>
    <p:sldMasterId id="2147483797" r:id="rId23"/>
    <p:sldMasterId id="2147483802" r:id="rId24"/>
    <p:sldMasterId id="2147483807" r:id="rId25"/>
  </p:sldMasterIdLst>
  <p:notesMasterIdLst>
    <p:notesMasterId r:id="rId107"/>
  </p:notesMasterIdLst>
  <p:handoutMasterIdLst>
    <p:handoutMasterId r:id="rId108"/>
  </p:handoutMasterIdLst>
  <p:sldIdLst>
    <p:sldId id="290" r:id="rId26"/>
    <p:sldId id="463" r:id="rId27"/>
    <p:sldId id="449" r:id="rId28"/>
    <p:sldId id="352" r:id="rId29"/>
    <p:sldId id="389" r:id="rId30"/>
    <p:sldId id="390" r:id="rId31"/>
    <p:sldId id="450" r:id="rId32"/>
    <p:sldId id="385" r:id="rId33"/>
    <p:sldId id="391" r:id="rId34"/>
    <p:sldId id="392" r:id="rId35"/>
    <p:sldId id="393" r:id="rId36"/>
    <p:sldId id="395" r:id="rId37"/>
    <p:sldId id="400" r:id="rId38"/>
    <p:sldId id="401" r:id="rId39"/>
    <p:sldId id="396" r:id="rId40"/>
    <p:sldId id="397" r:id="rId41"/>
    <p:sldId id="468" r:id="rId42"/>
    <p:sldId id="398" r:id="rId43"/>
    <p:sldId id="399" r:id="rId44"/>
    <p:sldId id="451" r:id="rId45"/>
    <p:sldId id="386" r:id="rId46"/>
    <p:sldId id="452" r:id="rId47"/>
    <p:sldId id="402" r:id="rId48"/>
    <p:sldId id="403" r:id="rId49"/>
    <p:sldId id="404" r:id="rId50"/>
    <p:sldId id="405" r:id="rId51"/>
    <p:sldId id="453" r:id="rId52"/>
    <p:sldId id="387" r:id="rId53"/>
    <p:sldId id="454" r:id="rId54"/>
    <p:sldId id="406" r:id="rId55"/>
    <p:sldId id="407" r:id="rId56"/>
    <p:sldId id="408" r:id="rId57"/>
    <p:sldId id="409" r:id="rId58"/>
    <p:sldId id="410" r:id="rId59"/>
    <p:sldId id="411" r:id="rId60"/>
    <p:sldId id="412" r:id="rId61"/>
    <p:sldId id="413" r:id="rId62"/>
    <p:sldId id="415" r:id="rId63"/>
    <p:sldId id="426" r:id="rId64"/>
    <p:sldId id="427" r:id="rId65"/>
    <p:sldId id="428" r:id="rId66"/>
    <p:sldId id="429" r:id="rId67"/>
    <p:sldId id="430" r:id="rId68"/>
    <p:sldId id="432" r:id="rId69"/>
    <p:sldId id="433" r:id="rId70"/>
    <p:sldId id="472" r:id="rId71"/>
    <p:sldId id="455" r:id="rId72"/>
    <p:sldId id="416" r:id="rId73"/>
    <p:sldId id="456" r:id="rId74"/>
    <p:sldId id="417" r:id="rId75"/>
    <p:sldId id="418" r:id="rId76"/>
    <p:sldId id="419" r:id="rId77"/>
    <p:sldId id="420" r:id="rId78"/>
    <p:sldId id="421" r:id="rId79"/>
    <p:sldId id="422" r:id="rId80"/>
    <p:sldId id="423" r:id="rId81"/>
    <p:sldId id="424" r:id="rId82"/>
    <p:sldId id="457" r:id="rId83"/>
    <p:sldId id="425" r:id="rId84"/>
    <p:sldId id="462" r:id="rId85"/>
    <p:sldId id="435" r:id="rId86"/>
    <p:sldId id="436" r:id="rId87"/>
    <p:sldId id="458" r:id="rId88"/>
    <p:sldId id="469" r:id="rId89"/>
    <p:sldId id="470" r:id="rId90"/>
    <p:sldId id="437" r:id="rId91"/>
    <p:sldId id="438" r:id="rId92"/>
    <p:sldId id="439" r:id="rId93"/>
    <p:sldId id="440" r:id="rId94"/>
    <p:sldId id="441" r:id="rId95"/>
    <p:sldId id="459" r:id="rId96"/>
    <p:sldId id="434" r:id="rId97"/>
    <p:sldId id="443" r:id="rId98"/>
    <p:sldId id="460" r:id="rId99"/>
    <p:sldId id="442" r:id="rId100"/>
    <p:sldId id="461" r:id="rId101"/>
    <p:sldId id="444" r:id="rId102"/>
    <p:sldId id="471" r:id="rId103"/>
    <p:sldId id="447" r:id="rId104"/>
    <p:sldId id="445" r:id="rId105"/>
    <p:sldId id="303" r:id="rId106"/>
  </p:sldIdLst>
  <p:sldSz cx="16249650" cy="9144000"/>
  <p:notesSz cx="6858000" cy="9144000"/>
  <p:embeddedFontLst>
    <p:embeddedFont>
      <p:font typeface="Calibri" panose="020F0502020204030204" pitchFamily="34" charset="0"/>
      <p:regular r:id="rId109"/>
      <p:bold r:id="rId110"/>
      <p:italic r:id="rId111"/>
      <p:boldItalic r:id="rId112"/>
    </p:embeddedFont>
    <p:embeddedFont>
      <p:font typeface="Lato" panose="020B0604020202020204" charset="0"/>
      <p:regular r:id="rId113"/>
      <p:bold r:id="rId114"/>
      <p:italic r:id="rId115"/>
      <p:boldItalic r:id="rId116"/>
    </p:embeddedFont>
    <p:embeddedFont>
      <p:font typeface="Lato Black" panose="020B0604020202020204" charset="0"/>
      <p:bold r:id="rId117"/>
      <p:boldItalic r:id="rId118"/>
    </p:embeddedFont>
    <p:embeddedFont>
      <p:font typeface="Arial Narrow" panose="020B0606020202030204" pitchFamily="34" charset="0"/>
      <p:regular r:id="rId119"/>
      <p:bold r:id="rId120"/>
      <p:italic r:id="rId121"/>
      <p:boldItalic r:id="rId122"/>
    </p:embeddedFont>
  </p:embeddedFontLst>
  <p:defaultTex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511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nata Karpischek Martinez" initials="RKM" lastIdx="0" clrIdx="0">
    <p:extLst>
      <p:ext uri="{19B8F6BF-5375-455C-9EA6-DF929625EA0E}">
        <p15:presenceInfo xmlns:p15="http://schemas.microsoft.com/office/powerpoint/2012/main" userId="S-1-5-21-510092573-1659520265-1847928074-18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3C38"/>
    <a:srgbClr val="FFFFFF"/>
    <a:srgbClr val="807870"/>
    <a:srgbClr val="0C9ABE"/>
    <a:srgbClr val="0D729C"/>
    <a:srgbClr val="C84A23"/>
    <a:srgbClr val="ED9C2E"/>
    <a:srgbClr val="272054"/>
    <a:srgbClr val="69A4C3"/>
    <a:srgbClr val="4A5C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46" autoAdjust="0"/>
    <p:restoredTop sz="25921"/>
  </p:normalViewPr>
  <p:slideViewPr>
    <p:cSldViewPr snapToGrid="0" snapToObjects="1">
      <p:cViewPr varScale="1">
        <p:scale>
          <a:sx n="56" d="100"/>
          <a:sy n="56" d="100"/>
        </p:scale>
        <p:origin x="732" y="84"/>
      </p:cViewPr>
      <p:guideLst>
        <p:guide orient="horz" pos="2880"/>
        <p:guide pos="5118"/>
      </p:guideLst>
    </p:cSldViewPr>
  </p:slideViewPr>
  <p:notesTextViewPr>
    <p:cViewPr>
      <p:scale>
        <a:sx n="3" d="2"/>
        <a:sy n="3" d="2"/>
      </p:scale>
      <p:origin x="0" y="0"/>
    </p:cViewPr>
  </p:notesTextViewPr>
  <p:notesViewPr>
    <p:cSldViewPr snapToGrid="0" snapToObjects="1">
      <p:cViewPr varScale="1">
        <p:scale>
          <a:sx n="164" d="100"/>
          <a:sy n="164" d="100"/>
        </p:scale>
        <p:origin x="5432" y="1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xml"/><Relationship Id="rId117" Type="http://schemas.openxmlformats.org/officeDocument/2006/relationships/font" Target="fonts/font9.fntdata"/><Relationship Id="rId21" Type="http://schemas.openxmlformats.org/officeDocument/2006/relationships/slideMaster" Target="slideMasters/slideMaster21.xml"/><Relationship Id="rId42" Type="http://schemas.openxmlformats.org/officeDocument/2006/relationships/slide" Target="slides/slide17.xml"/><Relationship Id="rId47" Type="http://schemas.openxmlformats.org/officeDocument/2006/relationships/slide" Target="slides/slide22.xml"/><Relationship Id="rId63" Type="http://schemas.openxmlformats.org/officeDocument/2006/relationships/slide" Target="slides/slide38.xml"/><Relationship Id="rId68" Type="http://schemas.openxmlformats.org/officeDocument/2006/relationships/slide" Target="slides/slide43.xml"/><Relationship Id="rId84" Type="http://schemas.openxmlformats.org/officeDocument/2006/relationships/slide" Target="slides/slide59.xml"/><Relationship Id="rId89" Type="http://schemas.openxmlformats.org/officeDocument/2006/relationships/slide" Target="slides/slide64.xml"/><Relationship Id="rId112" Type="http://schemas.openxmlformats.org/officeDocument/2006/relationships/font" Target="fonts/font4.fntdata"/><Relationship Id="rId16" Type="http://schemas.openxmlformats.org/officeDocument/2006/relationships/slideMaster" Target="slideMasters/slideMaster16.xml"/><Relationship Id="rId107" Type="http://schemas.openxmlformats.org/officeDocument/2006/relationships/notesMaster" Target="notesMasters/notesMaster1.xml"/><Relationship Id="rId11" Type="http://schemas.openxmlformats.org/officeDocument/2006/relationships/slideMaster" Target="slideMasters/slideMaster11.xml"/><Relationship Id="rId32" Type="http://schemas.openxmlformats.org/officeDocument/2006/relationships/slide" Target="slides/slide7.xml"/><Relationship Id="rId37" Type="http://schemas.openxmlformats.org/officeDocument/2006/relationships/slide" Target="slides/slide12.xml"/><Relationship Id="rId53" Type="http://schemas.openxmlformats.org/officeDocument/2006/relationships/slide" Target="slides/slide28.xml"/><Relationship Id="rId58" Type="http://schemas.openxmlformats.org/officeDocument/2006/relationships/slide" Target="slides/slide33.xml"/><Relationship Id="rId74" Type="http://schemas.openxmlformats.org/officeDocument/2006/relationships/slide" Target="slides/slide49.xml"/><Relationship Id="rId79" Type="http://schemas.openxmlformats.org/officeDocument/2006/relationships/slide" Target="slides/slide54.xml"/><Relationship Id="rId102" Type="http://schemas.openxmlformats.org/officeDocument/2006/relationships/slide" Target="slides/slide77.xml"/><Relationship Id="rId123" Type="http://schemas.openxmlformats.org/officeDocument/2006/relationships/commentAuthors" Target="commentAuthors.xml"/><Relationship Id="rId5" Type="http://schemas.openxmlformats.org/officeDocument/2006/relationships/slideMaster" Target="slideMasters/slideMaster5.xml"/><Relationship Id="rId90" Type="http://schemas.openxmlformats.org/officeDocument/2006/relationships/slide" Target="slides/slide65.xml"/><Relationship Id="rId95" Type="http://schemas.openxmlformats.org/officeDocument/2006/relationships/slide" Target="slides/slide70.xml"/><Relationship Id="rId22" Type="http://schemas.openxmlformats.org/officeDocument/2006/relationships/slideMaster" Target="slideMasters/slideMaster22.xml"/><Relationship Id="rId27" Type="http://schemas.openxmlformats.org/officeDocument/2006/relationships/slide" Target="slides/slide2.xml"/><Relationship Id="rId43" Type="http://schemas.openxmlformats.org/officeDocument/2006/relationships/slide" Target="slides/slide18.xml"/><Relationship Id="rId48" Type="http://schemas.openxmlformats.org/officeDocument/2006/relationships/slide" Target="slides/slide23.xml"/><Relationship Id="rId64" Type="http://schemas.openxmlformats.org/officeDocument/2006/relationships/slide" Target="slides/slide39.xml"/><Relationship Id="rId69" Type="http://schemas.openxmlformats.org/officeDocument/2006/relationships/slide" Target="slides/slide44.xml"/><Relationship Id="rId113" Type="http://schemas.openxmlformats.org/officeDocument/2006/relationships/font" Target="fonts/font5.fntdata"/><Relationship Id="rId118" Type="http://schemas.openxmlformats.org/officeDocument/2006/relationships/font" Target="fonts/font10.fntdata"/><Relationship Id="rId80" Type="http://schemas.openxmlformats.org/officeDocument/2006/relationships/slide" Target="slides/slide55.xml"/><Relationship Id="rId85" Type="http://schemas.openxmlformats.org/officeDocument/2006/relationships/slide" Target="slides/slide60.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 Target="slides/slide8.xml"/><Relationship Id="rId38" Type="http://schemas.openxmlformats.org/officeDocument/2006/relationships/slide" Target="slides/slide13.xml"/><Relationship Id="rId59" Type="http://schemas.openxmlformats.org/officeDocument/2006/relationships/slide" Target="slides/slide34.xml"/><Relationship Id="rId103" Type="http://schemas.openxmlformats.org/officeDocument/2006/relationships/slide" Target="slides/slide78.xml"/><Relationship Id="rId108" Type="http://schemas.openxmlformats.org/officeDocument/2006/relationships/handoutMaster" Target="handoutMasters/handoutMaster1.xml"/><Relationship Id="rId124" Type="http://schemas.openxmlformats.org/officeDocument/2006/relationships/presProps" Target="presProps.xml"/><Relationship Id="rId54" Type="http://schemas.openxmlformats.org/officeDocument/2006/relationships/slide" Target="slides/slide29.xml"/><Relationship Id="rId70" Type="http://schemas.openxmlformats.org/officeDocument/2006/relationships/slide" Target="slides/slide45.xml"/><Relationship Id="rId75" Type="http://schemas.openxmlformats.org/officeDocument/2006/relationships/slide" Target="slides/slide50.xml"/><Relationship Id="rId91" Type="http://schemas.openxmlformats.org/officeDocument/2006/relationships/slide" Target="slides/slide66.xml"/><Relationship Id="rId96" Type="http://schemas.openxmlformats.org/officeDocument/2006/relationships/slide" Target="slides/slide71.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Master" Target="slideMasters/slideMaster23.xml"/><Relationship Id="rId28" Type="http://schemas.openxmlformats.org/officeDocument/2006/relationships/slide" Target="slides/slide3.xml"/><Relationship Id="rId49" Type="http://schemas.openxmlformats.org/officeDocument/2006/relationships/slide" Target="slides/slide24.xml"/><Relationship Id="rId114" Type="http://schemas.openxmlformats.org/officeDocument/2006/relationships/font" Target="fonts/font6.fntdata"/><Relationship Id="rId119" Type="http://schemas.openxmlformats.org/officeDocument/2006/relationships/font" Target="fonts/font11.fntdata"/><Relationship Id="rId44" Type="http://schemas.openxmlformats.org/officeDocument/2006/relationships/slide" Target="slides/slide19.xml"/><Relationship Id="rId60" Type="http://schemas.openxmlformats.org/officeDocument/2006/relationships/slide" Target="slides/slide35.xml"/><Relationship Id="rId65" Type="http://schemas.openxmlformats.org/officeDocument/2006/relationships/slide" Target="slides/slide40.xml"/><Relationship Id="rId81" Type="http://schemas.openxmlformats.org/officeDocument/2006/relationships/slide" Target="slides/slide56.xml"/><Relationship Id="rId86" Type="http://schemas.openxmlformats.org/officeDocument/2006/relationships/slide" Target="slides/slide61.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4.xml"/><Relationship Id="rId109" Type="http://schemas.openxmlformats.org/officeDocument/2006/relationships/font" Target="fonts/font1.fntdata"/><Relationship Id="rId34" Type="http://schemas.openxmlformats.org/officeDocument/2006/relationships/slide" Target="slides/slide9.xml"/><Relationship Id="rId50" Type="http://schemas.openxmlformats.org/officeDocument/2006/relationships/slide" Target="slides/slide25.xml"/><Relationship Id="rId55" Type="http://schemas.openxmlformats.org/officeDocument/2006/relationships/slide" Target="slides/slide30.xml"/><Relationship Id="rId76" Type="http://schemas.openxmlformats.org/officeDocument/2006/relationships/slide" Target="slides/slide51.xml"/><Relationship Id="rId97" Type="http://schemas.openxmlformats.org/officeDocument/2006/relationships/slide" Target="slides/slide72.xml"/><Relationship Id="rId104" Type="http://schemas.openxmlformats.org/officeDocument/2006/relationships/slide" Target="slides/slide79.xml"/><Relationship Id="rId120" Type="http://schemas.openxmlformats.org/officeDocument/2006/relationships/font" Target="fonts/font12.fntdata"/><Relationship Id="rId125"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46.xml"/><Relationship Id="rId92"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4.xml"/><Relationship Id="rId24" Type="http://schemas.openxmlformats.org/officeDocument/2006/relationships/slideMaster" Target="slideMasters/slideMaster24.xml"/><Relationship Id="rId40" Type="http://schemas.openxmlformats.org/officeDocument/2006/relationships/slide" Target="slides/slide15.xml"/><Relationship Id="rId45" Type="http://schemas.openxmlformats.org/officeDocument/2006/relationships/slide" Target="slides/slide20.xml"/><Relationship Id="rId66" Type="http://schemas.openxmlformats.org/officeDocument/2006/relationships/slide" Target="slides/slide41.xml"/><Relationship Id="rId87" Type="http://schemas.openxmlformats.org/officeDocument/2006/relationships/slide" Target="slides/slide62.xml"/><Relationship Id="rId110" Type="http://schemas.openxmlformats.org/officeDocument/2006/relationships/font" Target="fonts/font2.fntdata"/><Relationship Id="rId115" Type="http://schemas.openxmlformats.org/officeDocument/2006/relationships/font" Target="fonts/font7.fntdata"/><Relationship Id="rId61" Type="http://schemas.openxmlformats.org/officeDocument/2006/relationships/slide" Target="slides/slide36.xml"/><Relationship Id="rId82" Type="http://schemas.openxmlformats.org/officeDocument/2006/relationships/slide" Target="slides/slide57.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 Target="slides/slide5.xml"/><Relationship Id="rId35" Type="http://schemas.openxmlformats.org/officeDocument/2006/relationships/slide" Target="slides/slide10.xml"/><Relationship Id="rId56" Type="http://schemas.openxmlformats.org/officeDocument/2006/relationships/slide" Target="slides/slide31.xml"/><Relationship Id="rId77" Type="http://schemas.openxmlformats.org/officeDocument/2006/relationships/slide" Target="slides/slide52.xml"/><Relationship Id="rId100" Type="http://schemas.openxmlformats.org/officeDocument/2006/relationships/slide" Target="slides/slide75.xml"/><Relationship Id="rId105" Type="http://schemas.openxmlformats.org/officeDocument/2006/relationships/slide" Target="slides/slide80.xml"/><Relationship Id="rId126"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26.xml"/><Relationship Id="rId72" Type="http://schemas.openxmlformats.org/officeDocument/2006/relationships/slide" Target="slides/slide47.xml"/><Relationship Id="rId93" Type="http://schemas.openxmlformats.org/officeDocument/2006/relationships/slide" Target="slides/slide68.xml"/><Relationship Id="rId98" Type="http://schemas.openxmlformats.org/officeDocument/2006/relationships/slide" Target="slides/slide73.xml"/><Relationship Id="rId121" Type="http://schemas.openxmlformats.org/officeDocument/2006/relationships/font" Target="fonts/font13.fntdata"/><Relationship Id="rId3" Type="http://schemas.openxmlformats.org/officeDocument/2006/relationships/slideMaster" Target="slideMasters/slideMaster3.xml"/><Relationship Id="rId25" Type="http://schemas.openxmlformats.org/officeDocument/2006/relationships/slideMaster" Target="slideMasters/slideMaster25.xml"/><Relationship Id="rId46" Type="http://schemas.openxmlformats.org/officeDocument/2006/relationships/slide" Target="slides/slide21.xml"/><Relationship Id="rId67" Type="http://schemas.openxmlformats.org/officeDocument/2006/relationships/slide" Target="slides/slide42.xml"/><Relationship Id="rId116" Type="http://schemas.openxmlformats.org/officeDocument/2006/relationships/font" Target="fonts/font8.fntdata"/><Relationship Id="rId20" Type="http://schemas.openxmlformats.org/officeDocument/2006/relationships/slideMaster" Target="slideMasters/slideMaster20.xml"/><Relationship Id="rId41" Type="http://schemas.openxmlformats.org/officeDocument/2006/relationships/slide" Target="slides/slide16.xml"/><Relationship Id="rId62" Type="http://schemas.openxmlformats.org/officeDocument/2006/relationships/slide" Target="slides/slide37.xml"/><Relationship Id="rId83" Type="http://schemas.openxmlformats.org/officeDocument/2006/relationships/slide" Target="slides/slide58.xml"/><Relationship Id="rId88" Type="http://schemas.openxmlformats.org/officeDocument/2006/relationships/slide" Target="slides/slide63.xml"/><Relationship Id="rId111" Type="http://schemas.openxmlformats.org/officeDocument/2006/relationships/font" Target="fonts/font3.fntdata"/><Relationship Id="rId15" Type="http://schemas.openxmlformats.org/officeDocument/2006/relationships/slideMaster" Target="slideMasters/slideMaster15.xml"/><Relationship Id="rId36" Type="http://schemas.openxmlformats.org/officeDocument/2006/relationships/slide" Target="slides/slide11.xml"/><Relationship Id="rId57" Type="http://schemas.openxmlformats.org/officeDocument/2006/relationships/slide" Target="slides/slide32.xml"/><Relationship Id="rId106" Type="http://schemas.openxmlformats.org/officeDocument/2006/relationships/slide" Target="slides/slide81.xml"/><Relationship Id="rId127" Type="http://schemas.openxmlformats.org/officeDocument/2006/relationships/tableStyles" Target="tableStyles.xml"/><Relationship Id="rId10" Type="http://schemas.openxmlformats.org/officeDocument/2006/relationships/slideMaster" Target="slideMasters/slideMaster10.xml"/><Relationship Id="rId31" Type="http://schemas.openxmlformats.org/officeDocument/2006/relationships/slide" Target="slides/slide6.xml"/><Relationship Id="rId52" Type="http://schemas.openxmlformats.org/officeDocument/2006/relationships/slide" Target="slides/slide27.xml"/><Relationship Id="rId73" Type="http://schemas.openxmlformats.org/officeDocument/2006/relationships/slide" Target="slides/slide48.xml"/><Relationship Id="rId78" Type="http://schemas.openxmlformats.org/officeDocument/2006/relationships/slide" Target="slides/slide53.xml"/><Relationship Id="rId94" Type="http://schemas.openxmlformats.org/officeDocument/2006/relationships/slide" Target="slides/slide69.xml"/><Relationship Id="rId99" Type="http://schemas.openxmlformats.org/officeDocument/2006/relationships/slide" Target="slides/slide74.xml"/><Relationship Id="rId101" Type="http://schemas.openxmlformats.org/officeDocument/2006/relationships/slide" Target="slides/slide76.xml"/><Relationship Id="rId122" Type="http://schemas.openxmlformats.org/officeDocument/2006/relationships/font" Target="fonts/font14.fntdata"/><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1A83-C0FB-AE4A-BF31-03FE2D1F7F62}" type="datetimeFigureOut">
              <a:t>13/11/2018</a:t>
            </a:fld>
            <a:endParaRPr lang="pt-B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872F7-59CA-CD43-8FE5-77209F9DEF8B}" type="slidenum">
              <a:t>‹nº›</a:t>
            </a:fld>
            <a:endParaRPr lang="pt-BR"/>
          </a:p>
        </p:txBody>
      </p:sp>
    </p:spTree>
    <p:extLst>
      <p:ext uri="{BB962C8B-B14F-4D97-AF65-F5344CB8AC3E}">
        <p14:creationId xmlns:p14="http://schemas.microsoft.com/office/powerpoint/2010/main" val="102520236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6DF90-0EDF-9541-B214-FA055FBBEF5F}" type="datetimeFigureOut">
              <a:t>13/11/2018</a:t>
            </a:fld>
            <a:endParaRPr lang="pt-BR"/>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4F141-BCD2-1644-B852-0FE7DA1B8202}" type="slidenum">
              <a:t>‹nº›</a:t>
            </a:fld>
            <a:endParaRPr lang="pt-BR"/>
          </a:p>
        </p:txBody>
      </p:sp>
    </p:spTree>
    <p:extLst>
      <p:ext uri="{BB962C8B-B14F-4D97-AF65-F5344CB8AC3E}">
        <p14:creationId xmlns:p14="http://schemas.microsoft.com/office/powerpoint/2010/main" val="59651664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a:t>
            </a:fld>
            <a:endParaRPr lang="pt-BR"/>
          </a:p>
        </p:txBody>
      </p:sp>
    </p:spTree>
    <p:extLst>
      <p:ext uri="{BB962C8B-B14F-4D97-AF65-F5344CB8AC3E}">
        <p14:creationId xmlns:p14="http://schemas.microsoft.com/office/powerpoint/2010/main" val="2857477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10</a:t>
            </a:fld>
            <a:endParaRPr lang="pt-BR"/>
          </a:p>
        </p:txBody>
      </p:sp>
    </p:spTree>
    <p:extLst>
      <p:ext uri="{BB962C8B-B14F-4D97-AF65-F5344CB8AC3E}">
        <p14:creationId xmlns:p14="http://schemas.microsoft.com/office/powerpoint/2010/main" val="3363198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11</a:t>
            </a:fld>
            <a:endParaRPr lang="pt-BR"/>
          </a:p>
        </p:txBody>
      </p:sp>
    </p:spTree>
    <p:extLst>
      <p:ext uri="{BB962C8B-B14F-4D97-AF65-F5344CB8AC3E}">
        <p14:creationId xmlns:p14="http://schemas.microsoft.com/office/powerpoint/2010/main" val="18451251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12</a:t>
            </a:fld>
            <a:endParaRPr lang="pt-BR"/>
          </a:p>
        </p:txBody>
      </p:sp>
    </p:spTree>
    <p:extLst>
      <p:ext uri="{BB962C8B-B14F-4D97-AF65-F5344CB8AC3E}">
        <p14:creationId xmlns:p14="http://schemas.microsoft.com/office/powerpoint/2010/main" val="39155620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13</a:t>
            </a:fld>
            <a:endParaRPr lang="pt-BR"/>
          </a:p>
        </p:txBody>
      </p:sp>
    </p:spTree>
    <p:extLst>
      <p:ext uri="{BB962C8B-B14F-4D97-AF65-F5344CB8AC3E}">
        <p14:creationId xmlns:p14="http://schemas.microsoft.com/office/powerpoint/2010/main" val="4109239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14</a:t>
            </a:fld>
            <a:endParaRPr lang="pt-BR"/>
          </a:p>
        </p:txBody>
      </p:sp>
    </p:spTree>
    <p:extLst>
      <p:ext uri="{BB962C8B-B14F-4D97-AF65-F5344CB8AC3E}">
        <p14:creationId xmlns:p14="http://schemas.microsoft.com/office/powerpoint/2010/main" val="24312307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15</a:t>
            </a:fld>
            <a:endParaRPr lang="pt-BR"/>
          </a:p>
        </p:txBody>
      </p:sp>
    </p:spTree>
    <p:extLst>
      <p:ext uri="{BB962C8B-B14F-4D97-AF65-F5344CB8AC3E}">
        <p14:creationId xmlns:p14="http://schemas.microsoft.com/office/powerpoint/2010/main" val="518487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16</a:t>
            </a:fld>
            <a:endParaRPr lang="pt-BR"/>
          </a:p>
        </p:txBody>
      </p:sp>
    </p:spTree>
    <p:extLst>
      <p:ext uri="{BB962C8B-B14F-4D97-AF65-F5344CB8AC3E}">
        <p14:creationId xmlns:p14="http://schemas.microsoft.com/office/powerpoint/2010/main" val="20335538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17</a:t>
            </a:fld>
            <a:endParaRPr lang="pt-BR"/>
          </a:p>
        </p:txBody>
      </p:sp>
    </p:spTree>
    <p:extLst>
      <p:ext uri="{BB962C8B-B14F-4D97-AF65-F5344CB8AC3E}">
        <p14:creationId xmlns:p14="http://schemas.microsoft.com/office/powerpoint/2010/main" val="40644180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18</a:t>
            </a:fld>
            <a:endParaRPr lang="pt-BR"/>
          </a:p>
        </p:txBody>
      </p:sp>
    </p:spTree>
    <p:extLst>
      <p:ext uri="{BB962C8B-B14F-4D97-AF65-F5344CB8AC3E}">
        <p14:creationId xmlns:p14="http://schemas.microsoft.com/office/powerpoint/2010/main" val="983191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19</a:t>
            </a:fld>
            <a:endParaRPr lang="pt-BR"/>
          </a:p>
        </p:txBody>
      </p:sp>
    </p:spTree>
    <p:extLst>
      <p:ext uri="{BB962C8B-B14F-4D97-AF65-F5344CB8AC3E}">
        <p14:creationId xmlns:p14="http://schemas.microsoft.com/office/powerpoint/2010/main" val="1656711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solidFill>
                <a:prstClr val="black"/>
              </a:solidFill>
            </a:endParaRP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solidFill>
                  <a:prstClr val="black"/>
                </a:solidFill>
              </a:rPr>
              <a:pPr/>
              <a:t>2</a:t>
            </a:fld>
            <a:endParaRPr lang="pt-BR">
              <a:solidFill>
                <a:prstClr val="black"/>
              </a:solidFill>
            </a:endParaRPr>
          </a:p>
        </p:txBody>
      </p:sp>
    </p:spTree>
    <p:extLst>
      <p:ext uri="{BB962C8B-B14F-4D97-AF65-F5344CB8AC3E}">
        <p14:creationId xmlns:p14="http://schemas.microsoft.com/office/powerpoint/2010/main" val="1102897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20</a:t>
            </a:fld>
            <a:endParaRPr lang="uk-UA">
              <a:solidFill>
                <a:prstClr val="black"/>
              </a:solidFill>
            </a:endParaRPr>
          </a:p>
        </p:txBody>
      </p:sp>
    </p:spTree>
    <p:extLst>
      <p:ext uri="{BB962C8B-B14F-4D97-AF65-F5344CB8AC3E}">
        <p14:creationId xmlns:p14="http://schemas.microsoft.com/office/powerpoint/2010/main" val="33842891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21</a:t>
            </a:fld>
            <a:endParaRPr lang="pt-BR"/>
          </a:p>
        </p:txBody>
      </p:sp>
    </p:spTree>
    <p:extLst>
      <p:ext uri="{BB962C8B-B14F-4D97-AF65-F5344CB8AC3E}">
        <p14:creationId xmlns:p14="http://schemas.microsoft.com/office/powerpoint/2010/main" val="21354426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22</a:t>
            </a:fld>
            <a:endParaRPr lang="uk-UA">
              <a:solidFill>
                <a:prstClr val="black"/>
              </a:solidFill>
            </a:endParaRPr>
          </a:p>
        </p:txBody>
      </p:sp>
    </p:spTree>
    <p:extLst>
      <p:ext uri="{BB962C8B-B14F-4D97-AF65-F5344CB8AC3E}">
        <p14:creationId xmlns:p14="http://schemas.microsoft.com/office/powerpoint/2010/main" val="29858538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23</a:t>
            </a:fld>
            <a:endParaRPr lang="pt-BR"/>
          </a:p>
        </p:txBody>
      </p:sp>
    </p:spTree>
    <p:extLst>
      <p:ext uri="{BB962C8B-B14F-4D97-AF65-F5344CB8AC3E}">
        <p14:creationId xmlns:p14="http://schemas.microsoft.com/office/powerpoint/2010/main" val="41299819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24</a:t>
            </a:fld>
            <a:endParaRPr lang="pt-BR"/>
          </a:p>
        </p:txBody>
      </p:sp>
    </p:spTree>
    <p:extLst>
      <p:ext uri="{BB962C8B-B14F-4D97-AF65-F5344CB8AC3E}">
        <p14:creationId xmlns:p14="http://schemas.microsoft.com/office/powerpoint/2010/main" val="21440702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25</a:t>
            </a:fld>
            <a:endParaRPr lang="pt-BR"/>
          </a:p>
        </p:txBody>
      </p:sp>
    </p:spTree>
    <p:extLst>
      <p:ext uri="{BB962C8B-B14F-4D97-AF65-F5344CB8AC3E}">
        <p14:creationId xmlns:p14="http://schemas.microsoft.com/office/powerpoint/2010/main" val="34922295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26</a:t>
            </a:fld>
            <a:endParaRPr lang="pt-BR"/>
          </a:p>
        </p:txBody>
      </p:sp>
    </p:spTree>
    <p:extLst>
      <p:ext uri="{BB962C8B-B14F-4D97-AF65-F5344CB8AC3E}">
        <p14:creationId xmlns:p14="http://schemas.microsoft.com/office/powerpoint/2010/main" val="35100981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27</a:t>
            </a:fld>
            <a:endParaRPr lang="uk-UA">
              <a:solidFill>
                <a:prstClr val="black"/>
              </a:solidFill>
            </a:endParaRPr>
          </a:p>
        </p:txBody>
      </p:sp>
    </p:spTree>
    <p:extLst>
      <p:ext uri="{BB962C8B-B14F-4D97-AF65-F5344CB8AC3E}">
        <p14:creationId xmlns:p14="http://schemas.microsoft.com/office/powerpoint/2010/main" val="9483328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28</a:t>
            </a:fld>
            <a:endParaRPr lang="pt-BR"/>
          </a:p>
        </p:txBody>
      </p:sp>
    </p:spTree>
    <p:extLst>
      <p:ext uri="{BB962C8B-B14F-4D97-AF65-F5344CB8AC3E}">
        <p14:creationId xmlns:p14="http://schemas.microsoft.com/office/powerpoint/2010/main" val="3386560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29</a:t>
            </a:fld>
            <a:endParaRPr lang="uk-UA">
              <a:solidFill>
                <a:prstClr val="black"/>
              </a:solidFill>
            </a:endParaRPr>
          </a:p>
        </p:txBody>
      </p:sp>
    </p:spTree>
    <p:extLst>
      <p:ext uri="{BB962C8B-B14F-4D97-AF65-F5344CB8AC3E}">
        <p14:creationId xmlns:p14="http://schemas.microsoft.com/office/powerpoint/2010/main" val="4135172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3</a:t>
            </a:fld>
            <a:endParaRPr lang="uk-UA">
              <a:solidFill>
                <a:prstClr val="black"/>
              </a:solidFill>
            </a:endParaRPr>
          </a:p>
        </p:txBody>
      </p:sp>
    </p:spTree>
    <p:extLst>
      <p:ext uri="{BB962C8B-B14F-4D97-AF65-F5344CB8AC3E}">
        <p14:creationId xmlns:p14="http://schemas.microsoft.com/office/powerpoint/2010/main" val="925419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30</a:t>
            </a:fld>
            <a:endParaRPr lang="pt-BR"/>
          </a:p>
        </p:txBody>
      </p:sp>
    </p:spTree>
    <p:extLst>
      <p:ext uri="{BB962C8B-B14F-4D97-AF65-F5344CB8AC3E}">
        <p14:creationId xmlns:p14="http://schemas.microsoft.com/office/powerpoint/2010/main" val="33011982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31</a:t>
            </a:fld>
            <a:endParaRPr lang="pt-BR"/>
          </a:p>
        </p:txBody>
      </p:sp>
    </p:spTree>
    <p:extLst>
      <p:ext uri="{BB962C8B-B14F-4D97-AF65-F5344CB8AC3E}">
        <p14:creationId xmlns:p14="http://schemas.microsoft.com/office/powerpoint/2010/main" val="33860722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32</a:t>
            </a:fld>
            <a:endParaRPr lang="pt-BR"/>
          </a:p>
        </p:txBody>
      </p:sp>
    </p:spTree>
    <p:extLst>
      <p:ext uri="{BB962C8B-B14F-4D97-AF65-F5344CB8AC3E}">
        <p14:creationId xmlns:p14="http://schemas.microsoft.com/office/powerpoint/2010/main" val="12553394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33</a:t>
            </a:fld>
            <a:endParaRPr lang="pt-BR"/>
          </a:p>
        </p:txBody>
      </p:sp>
    </p:spTree>
    <p:extLst>
      <p:ext uri="{BB962C8B-B14F-4D97-AF65-F5344CB8AC3E}">
        <p14:creationId xmlns:p14="http://schemas.microsoft.com/office/powerpoint/2010/main" val="10521306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34</a:t>
            </a:fld>
            <a:endParaRPr lang="pt-BR"/>
          </a:p>
        </p:txBody>
      </p:sp>
    </p:spTree>
    <p:extLst>
      <p:ext uri="{BB962C8B-B14F-4D97-AF65-F5344CB8AC3E}">
        <p14:creationId xmlns:p14="http://schemas.microsoft.com/office/powerpoint/2010/main" val="33805537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35</a:t>
            </a:fld>
            <a:endParaRPr lang="pt-BR"/>
          </a:p>
        </p:txBody>
      </p:sp>
    </p:spTree>
    <p:extLst>
      <p:ext uri="{BB962C8B-B14F-4D97-AF65-F5344CB8AC3E}">
        <p14:creationId xmlns:p14="http://schemas.microsoft.com/office/powerpoint/2010/main" val="20504879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36</a:t>
            </a:fld>
            <a:endParaRPr lang="pt-BR"/>
          </a:p>
        </p:txBody>
      </p:sp>
    </p:spTree>
    <p:extLst>
      <p:ext uri="{BB962C8B-B14F-4D97-AF65-F5344CB8AC3E}">
        <p14:creationId xmlns:p14="http://schemas.microsoft.com/office/powerpoint/2010/main" val="36585852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37</a:t>
            </a:fld>
            <a:endParaRPr lang="pt-BR"/>
          </a:p>
        </p:txBody>
      </p:sp>
    </p:spTree>
    <p:extLst>
      <p:ext uri="{BB962C8B-B14F-4D97-AF65-F5344CB8AC3E}">
        <p14:creationId xmlns:p14="http://schemas.microsoft.com/office/powerpoint/2010/main" val="36371417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38</a:t>
            </a:fld>
            <a:endParaRPr lang="pt-BR"/>
          </a:p>
        </p:txBody>
      </p:sp>
    </p:spTree>
    <p:extLst>
      <p:ext uri="{BB962C8B-B14F-4D97-AF65-F5344CB8AC3E}">
        <p14:creationId xmlns:p14="http://schemas.microsoft.com/office/powerpoint/2010/main" val="37736900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39</a:t>
            </a:fld>
            <a:endParaRPr lang="pt-BR"/>
          </a:p>
        </p:txBody>
      </p:sp>
    </p:spTree>
    <p:extLst>
      <p:ext uri="{BB962C8B-B14F-4D97-AF65-F5344CB8AC3E}">
        <p14:creationId xmlns:p14="http://schemas.microsoft.com/office/powerpoint/2010/main" val="542092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a:t>
            </a:fld>
            <a:endParaRPr lang="pt-BR"/>
          </a:p>
        </p:txBody>
      </p:sp>
    </p:spTree>
    <p:extLst>
      <p:ext uri="{BB962C8B-B14F-4D97-AF65-F5344CB8AC3E}">
        <p14:creationId xmlns:p14="http://schemas.microsoft.com/office/powerpoint/2010/main" val="26663141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40</a:t>
            </a:fld>
            <a:endParaRPr lang="pt-BR"/>
          </a:p>
        </p:txBody>
      </p:sp>
    </p:spTree>
    <p:extLst>
      <p:ext uri="{BB962C8B-B14F-4D97-AF65-F5344CB8AC3E}">
        <p14:creationId xmlns:p14="http://schemas.microsoft.com/office/powerpoint/2010/main" val="21065940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41</a:t>
            </a:fld>
            <a:endParaRPr lang="pt-BR"/>
          </a:p>
        </p:txBody>
      </p:sp>
    </p:spTree>
    <p:extLst>
      <p:ext uri="{BB962C8B-B14F-4D97-AF65-F5344CB8AC3E}">
        <p14:creationId xmlns:p14="http://schemas.microsoft.com/office/powerpoint/2010/main" val="29279292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42</a:t>
            </a:fld>
            <a:endParaRPr lang="pt-BR"/>
          </a:p>
        </p:txBody>
      </p:sp>
    </p:spTree>
    <p:extLst>
      <p:ext uri="{BB962C8B-B14F-4D97-AF65-F5344CB8AC3E}">
        <p14:creationId xmlns:p14="http://schemas.microsoft.com/office/powerpoint/2010/main" val="23387163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43</a:t>
            </a:fld>
            <a:endParaRPr lang="pt-BR"/>
          </a:p>
        </p:txBody>
      </p:sp>
    </p:spTree>
    <p:extLst>
      <p:ext uri="{BB962C8B-B14F-4D97-AF65-F5344CB8AC3E}">
        <p14:creationId xmlns:p14="http://schemas.microsoft.com/office/powerpoint/2010/main" val="179168624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44</a:t>
            </a:fld>
            <a:endParaRPr lang="pt-BR"/>
          </a:p>
        </p:txBody>
      </p:sp>
    </p:spTree>
    <p:extLst>
      <p:ext uri="{BB962C8B-B14F-4D97-AF65-F5344CB8AC3E}">
        <p14:creationId xmlns:p14="http://schemas.microsoft.com/office/powerpoint/2010/main" val="1316256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45</a:t>
            </a:fld>
            <a:endParaRPr lang="pt-BR"/>
          </a:p>
        </p:txBody>
      </p:sp>
    </p:spTree>
    <p:extLst>
      <p:ext uri="{BB962C8B-B14F-4D97-AF65-F5344CB8AC3E}">
        <p14:creationId xmlns:p14="http://schemas.microsoft.com/office/powerpoint/2010/main" val="23159846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46</a:t>
            </a:fld>
            <a:endParaRPr lang="pt-BR"/>
          </a:p>
        </p:txBody>
      </p:sp>
    </p:spTree>
    <p:extLst>
      <p:ext uri="{BB962C8B-B14F-4D97-AF65-F5344CB8AC3E}">
        <p14:creationId xmlns:p14="http://schemas.microsoft.com/office/powerpoint/2010/main" val="194477611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47</a:t>
            </a:fld>
            <a:endParaRPr lang="uk-UA">
              <a:solidFill>
                <a:prstClr val="black"/>
              </a:solidFill>
            </a:endParaRPr>
          </a:p>
        </p:txBody>
      </p:sp>
    </p:spTree>
    <p:extLst>
      <p:ext uri="{BB962C8B-B14F-4D97-AF65-F5344CB8AC3E}">
        <p14:creationId xmlns:p14="http://schemas.microsoft.com/office/powerpoint/2010/main" val="356593068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48</a:t>
            </a:fld>
            <a:endParaRPr lang="pt-BR"/>
          </a:p>
        </p:txBody>
      </p:sp>
    </p:spTree>
    <p:extLst>
      <p:ext uri="{BB962C8B-B14F-4D97-AF65-F5344CB8AC3E}">
        <p14:creationId xmlns:p14="http://schemas.microsoft.com/office/powerpoint/2010/main" val="14445377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49</a:t>
            </a:fld>
            <a:endParaRPr lang="uk-UA">
              <a:solidFill>
                <a:prstClr val="black"/>
              </a:solidFill>
            </a:endParaRPr>
          </a:p>
        </p:txBody>
      </p:sp>
    </p:spTree>
    <p:extLst>
      <p:ext uri="{BB962C8B-B14F-4D97-AF65-F5344CB8AC3E}">
        <p14:creationId xmlns:p14="http://schemas.microsoft.com/office/powerpoint/2010/main" val="70269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a:t>
            </a:fld>
            <a:endParaRPr lang="pt-BR"/>
          </a:p>
        </p:txBody>
      </p:sp>
    </p:spTree>
    <p:extLst>
      <p:ext uri="{BB962C8B-B14F-4D97-AF65-F5344CB8AC3E}">
        <p14:creationId xmlns:p14="http://schemas.microsoft.com/office/powerpoint/2010/main" val="308223042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50</a:t>
            </a:fld>
            <a:endParaRPr lang="pt-BR"/>
          </a:p>
        </p:txBody>
      </p:sp>
    </p:spTree>
    <p:extLst>
      <p:ext uri="{BB962C8B-B14F-4D97-AF65-F5344CB8AC3E}">
        <p14:creationId xmlns:p14="http://schemas.microsoft.com/office/powerpoint/2010/main" val="271767802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51</a:t>
            </a:fld>
            <a:endParaRPr lang="pt-BR"/>
          </a:p>
        </p:txBody>
      </p:sp>
    </p:spTree>
    <p:extLst>
      <p:ext uri="{BB962C8B-B14F-4D97-AF65-F5344CB8AC3E}">
        <p14:creationId xmlns:p14="http://schemas.microsoft.com/office/powerpoint/2010/main" val="356264865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52</a:t>
            </a:fld>
            <a:endParaRPr lang="pt-BR"/>
          </a:p>
        </p:txBody>
      </p:sp>
    </p:spTree>
    <p:extLst>
      <p:ext uri="{BB962C8B-B14F-4D97-AF65-F5344CB8AC3E}">
        <p14:creationId xmlns:p14="http://schemas.microsoft.com/office/powerpoint/2010/main" val="281460641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53</a:t>
            </a:fld>
            <a:endParaRPr lang="pt-BR"/>
          </a:p>
        </p:txBody>
      </p:sp>
    </p:spTree>
    <p:extLst>
      <p:ext uri="{BB962C8B-B14F-4D97-AF65-F5344CB8AC3E}">
        <p14:creationId xmlns:p14="http://schemas.microsoft.com/office/powerpoint/2010/main" val="142659062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54</a:t>
            </a:fld>
            <a:endParaRPr lang="pt-BR"/>
          </a:p>
        </p:txBody>
      </p:sp>
    </p:spTree>
    <p:extLst>
      <p:ext uri="{BB962C8B-B14F-4D97-AF65-F5344CB8AC3E}">
        <p14:creationId xmlns:p14="http://schemas.microsoft.com/office/powerpoint/2010/main" val="407018982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55</a:t>
            </a:fld>
            <a:endParaRPr lang="pt-BR"/>
          </a:p>
        </p:txBody>
      </p:sp>
    </p:spTree>
    <p:extLst>
      <p:ext uri="{BB962C8B-B14F-4D97-AF65-F5344CB8AC3E}">
        <p14:creationId xmlns:p14="http://schemas.microsoft.com/office/powerpoint/2010/main" val="414222346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56</a:t>
            </a:fld>
            <a:endParaRPr lang="pt-BR"/>
          </a:p>
        </p:txBody>
      </p:sp>
    </p:spTree>
    <p:extLst>
      <p:ext uri="{BB962C8B-B14F-4D97-AF65-F5344CB8AC3E}">
        <p14:creationId xmlns:p14="http://schemas.microsoft.com/office/powerpoint/2010/main" val="428050412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57</a:t>
            </a:fld>
            <a:endParaRPr lang="pt-BR"/>
          </a:p>
        </p:txBody>
      </p:sp>
    </p:spTree>
    <p:extLst>
      <p:ext uri="{BB962C8B-B14F-4D97-AF65-F5344CB8AC3E}">
        <p14:creationId xmlns:p14="http://schemas.microsoft.com/office/powerpoint/2010/main" val="153538574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58</a:t>
            </a:fld>
            <a:endParaRPr lang="uk-UA">
              <a:solidFill>
                <a:prstClr val="black"/>
              </a:solidFill>
            </a:endParaRPr>
          </a:p>
        </p:txBody>
      </p:sp>
    </p:spTree>
    <p:extLst>
      <p:ext uri="{BB962C8B-B14F-4D97-AF65-F5344CB8AC3E}">
        <p14:creationId xmlns:p14="http://schemas.microsoft.com/office/powerpoint/2010/main" val="272596605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59</a:t>
            </a:fld>
            <a:endParaRPr lang="pt-BR"/>
          </a:p>
        </p:txBody>
      </p:sp>
    </p:spTree>
    <p:extLst>
      <p:ext uri="{BB962C8B-B14F-4D97-AF65-F5344CB8AC3E}">
        <p14:creationId xmlns:p14="http://schemas.microsoft.com/office/powerpoint/2010/main" val="2157551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a:t>
            </a:fld>
            <a:endParaRPr lang="pt-BR"/>
          </a:p>
        </p:txBody>
      </p:sp>
    </p:spTree>
    <p:extLst>
      <p:ext uri="{BB962C8B-B14F-4D97-AF65-F5344CB8AC3E}">
        <p14:creationId xmlns:p14="http://schemas.microsoft.com/office/powerpoint/2010/main" val="161307996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60</a:t>
            </a:fld>
            <a:endParaRPr lang="pt-BR"/>
          </a:p>
        </p:txBody>
      </p:sp>
    </p:spTree>
    <p:extLst>
      <p:ext uri="{BB962C8B-B14F-4D97-AF65-F5344CB8AC3E}">
        <p14:creationId xmlns:p14="http://schemas.microsoft.com/office/powerpoint/2010/main" val="8321343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61</a:t>
            </a:fld>
            <a:endParaRPr lang="pt-BR"/>
          </a:p>
        </p:txBody>
      </p:sp>
    </p:spTree>
    <p:extLst>
      <p:ext uri="{BB962C8B-B14F-4D97-AF65-F5344CB8AC3E}">
        <p14:creationId xmlns:p14="http://schemas.microsoft.com/office/powerpoint/2010/main" val="144447009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62</a:t>
            </a:fld>
            <a:endParaRPr lang="pt-BR"/>
          </a:p>
        </p:txBody>
      </p:sp>
    </p:spTree>
    <p:extLst>
      <p:ext uri="{BB962C8B-B14F-4D97-AF65-F5344CB8AC3E}">
        <p14:creationId xmlns:p14="http://schemas.microsoft.com/office/powerpoint/2010/main" val="56161460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63</a:t>
            </a:fld>
            <a:endParaRPr lang="uk-UA">
              <a:solidFill>
                <a:prstClr val="black"/>
              </a:solidFill>
            </a:endParaRPr>
          </a:p>
        </p:txBody>
      </p:sp>
    </p:spTree>
    <p:extLst>
      <p:ext uri="{BB962C8B-B14F-4D97-AF65-F5344CB8AC3E}">
        <p14:creationId xmlns:p14="http://schemas.microsoft.com/office/powerpoint/2010/main" val="30455954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64</a:t>
            </a:fld>
            <a:endParaRPr lang="pt-BR"/>
          </a:p>
        </p:txBody>
      </p:sp>
    </p:spTree>
    <p:extLst>
      <p:ext uri="{BB962C8B-B14F-4D97-AF65-F5344CB8AC3E}">
        <p14:creationId xmlns:p14="http://schemas.microsoft.com/office/powerpoint/2010/main" val="175039649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65</a:t>
            </a:fld>
            <a:endParaRPr lang="uk-UA">
              <a:solidFill>
                <a:prstClr val="black"/>
              </a:solidFill>
            </a:endParaRPr>
          </a:p>
        </p:txBody>
      </p:sp>
    </p:spTree>
    <p:extLst>
      <p:ext uri="{BB962C8B-B14F-4D97-AF65-F5344CB8AC3E}">
        <p14:creationId xmlns:p14="http://schemas.microsoft.com/office/powerpoint/2010/main" val="255099045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66</a:t>
            </a:fld>
            <a:endParaRPr lang="pt-BR"/>
          </a:p>
        </p:txBody>
      </p:sp>
    </p:spTree>
    <p:extLst>
      <p:ext uri="{BB962C8B-B14F-4D97-AF65-F5344CB8AC3E}">
        <p14:creationId xmlns:p14="http://schemas.microsoft.com/office/powerpoint/2010/main" val="373146164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67</a:t>
            </a:fld>
            <a:endParaRPr lang="pt-BR"/>
          </a:p>
        </p:txBody>
      </p:sp>
    </p:spTree>
    <p:extLst>
      <p:ext uri="{BB962C8B-B14F-4D97-AF65-F5344CB8AC3E}">
        <p14:creationId xmlns:p14="http://schemas.microsoft.com/office/powerpoint/2010/main" val="218886941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68</a:t>
            </a:fld>
            <a:endParaRPr lang="pt-BR"/>
          </a:p>
        </p:txBody>
      </p:sp>
    </p:spTree>
    <p:extLst>
      <p:ext uri="{BB962C8B-B14F-4D97-AF65-F5344CB8AC3E}">
        <p14:creationId xmlns:p14="http://schemas.microsoft.com/office/powerpoint/2010/main" val="93877408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69</a:t>
            </a:fld>
            <a:endParaRPr lang="pt-BR"/>
          </a:p>
        </p:txBody>
      </p:sp>
    </p:spTree>
    <p:extLst>
      <p:ext uri="{BB962C8B-B14F-4D97-AF65-F5344CB8AC3E}">
        <p14:creationId xmlns:p14="http://schemas.microsoft.com/office/powerpoint/2010/main" val="2962553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7</a:t>
            </a:fld>
            <a:endParaRPr lang="uk-UA">
              <a:solidFill>
                <a:prstClr val="black"/>
              </a:solidFill>
            </a:endParaRPr>
          </a:p>
        </p:txBody>
      </p:sp>
    </p:spTree>
    <p:extLst>
      <p:ext uri="{BB962C8B-B14F-4D97-AF65-F5344CB8AC3E}">
        <p14:creationId xmlns:p14="http://schemas.microsoft.com/office/powerpoint/2010/main" val="2884465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70</a:t>
            </a:fld>
            <a:endParaRPr lang="pt-BR"/>
          </a:p>
        </p:txBody>
      </p:sp>
    </p:spTree>
    <p:extLst>
      <p:ext uri="{BB962C8B-B14F-4D97-AF65-F5344CB8AC3E}">
        <p14:creationId xmlns:p14="http://schemas.microsoft.com/office/powerpoint/2010/main" val="250551363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71</a:t>
            </a:fld>
            <a:endParaRPr lang="uk-UA">
              <a:solidFill>
                <a:prstClr val="black"/>
              </a:solidFill>
            </a:endParaRPr>
          </a:p>
        </p:txBody>
      </p:sp>
    </p:spTree>
    <p:extLst>
      <p:ext uri="{BB962C8B-B14F-4D97-AF65-F5344CB8AC3E}">
        <p14:creationId xmlns:p14="http://schemas.microsoft.com/office/powerpoint/2010/main" val="354637617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72</a:t>
            </a:fld>
            <a:endParaRPr lang="pt-BR"/>
          </a:p>
        </p:txBody>
      </p:sp>
    </p:spTree>
    <p:extLst>
      <p:ext uri="{BB962C8B-B14F-4D97-AF65-F5344CB8AC3E}">
        <p14:creationId xmlns:p14="http://schemas.microsoft.com/office/powerpoint/2010/main" val="121778885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73</a:t>
            </a:fld>
            <a:endParaRPr lang="pt-BR"/>
          </a:p>
        </p:txBody>
      </p:sp>
    </p:spTree>
    <p:extLst>
      <p:ext uri="{BB962C8B-B14F-4D97-AF65-F5344CB8AC3E}">
        <p14:creationId xmlns:p14="http://schemas.microsoft.com/office/powerpoint/2010/main" val="411347212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74</a:t>
            </a:fld>
            <a:endParaRPr lang="uk-UA">
              <a:solidFill>
                <a:prstClr val="black"/>
              </a:solidFill>
            </a:endParaRPr>
          </a:p>
        </p:txBody>
      </p:sp>
    </p:spTree>
    <p:extLst>
      <p:ext uri="{BB962C8B-B14F-4D97-AF65-F5344CB8AC3E}">
        <p14:creationId xmlns:p14="http://schemas.microsoft.com/office/powerpoint/2010/main" val="122480137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75</a:t>
            </a:fld>
            <a:endParaRPr lang="pt-BR"/>
          </a:p>
        </p:txBody>
      </p:sp>
    </p:spTree>
    <p:extLst>
      <p:ext uri="{BB962C8B-B14F-4D97-AF65-F5344CB8AC3E}">
        <p14:creationId xmlns:p14="http://schemas.microsoft.com/office/powerpoint/2010/main" val="275244454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solidFill>
                <a:prstClr val="black"/>
              </a:solidFill>
            </a:endParaRPr>
          </a:p>
        </p:txBody>
      </p:sp>
      <p:sp>
        <p:nvSpPr>
          <p:cNvPr id="5" name="Slide Number Placeholder 4"/>
          <p:cNvSpPr>
            <a:spLocks noGrp="1"/>
          </p:cNvSpPr>
          <p:nvPr>
            <p:ph type="sldNum" sz="quarter" idx="11"/>
          </p:nvPr>
        </p:nvSpPr>
        <p:spPr/>
        <p:txBody>
          <a:bodyPr/>
          <a:lstStyle/>
          <a:p>
            <a:fld id="{5B84F141-BCD2-1644-B852-0FE7DA1B8202}" type="slidenum">
              <a:rPr lang="uk-UA">
                <a:solidFill>
                  <a:prstClr val="black"/>
                </a:solidFill>
              </a:rPr>
              <a:pPr/>
              <a:t>76</a:t>
            </a:fld>
            <a:endParaRPr lang="uk-UA">
              <a:solidFill>
                <a:prstClr val="black"/>
              </a:solidFill>
            </a:endParaRPr>
          </a:p>
        </p:txBody>
      </p:sp>
    </p:spTree>
    <p:extLst>
      <p:ext uri="{BB962C8B-B14F-4D97-AF65-F5344CB8AC3E}">
        <p14:creationId xmlns:p14="http://schemas.microsoft.com/office/powerpoint/2010/main" val="134361085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77</a:t>
            </a:fld>
            <a:endParaRPr lang="pt-BR"/>
          </a:p>
        </p:txBody>
      </p:sp>
    </p:spTree>
    <p:extLst>
      <p:ext uri="{BB962C8B-B14F-4D97-AF65-F5344CB8AC3E}">
        <p14:creationId xmlns:p14="http://schemas.microsoft.com/office/powerpoint/2010/main" val="394049692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78</a:t>
            </a:fld>
            <a:endParaRPr lang="pt-BR"/>
          </a:p>
        </p:txBody>
      </p:sp>
    </p:spTree>
    <p:extLst>
      <p:ext uri="{BB962C8B-B14F-4D97-AF65-F5344CB8AC3E}">
        <p14:creationId xmlns:p14="http://schemas.microsoft.com/office/powerpoint/2010/main" val="164343382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a:p>
        </p:txBody>
      </p:sp>
      <p:sp>
        <p:nvSpPr>
          <p:cNvPr id="4" name="Footer Placeholder 3"/>
          <p:cNvSpPr>
            <a:spLocks noGrp="1"/>
          </p:cNvSpPr>
          <p:nvPr>
            <p:ph type="ftr" sz="quarter" idx="10"/>
          </p:nvPr>
        </p:nvSpPr>
        <p:spPr/>
        <p:txBody>
          <a:bodyPr/>
          <a:lstStyle/>
          <a:p>
            <a:endParaRPr lang="pt-BR"/>
          </a:p>
        </p:txBody>
      </p:sp>
      <p:sp>
        <p:nvSpPr>
          <p:cNvPr id="5" name="Slide Number Placeholder 4"/>
          <p:cNvSpPr>
            <a:spLocks noGrp="1"/>
          </p:cNvSpPr>
          <p:nvPr>
            <p:ph type="sldNum" sz="quarter" idx="11"/>
          </p:nvPr>
        </p:nvSpPr>
        <p:spPr/>
        <p:txBody>
          <a:bodyPr/>
          <a:lstStyle/>
          <a:p>
            <a:fld id="{5B84F141-BCD2-1644-B852-0FE7DA1B8202}" type="slidenum">
              <a:rPr lang="uk-UA"/>
              <a:t>79</a:t>
            </a:fld>
            <a:endParaRPr lang="uk-UA"/>
          </a:p>
        </p:txBody>
      </p:sp>
    </p:spTree>
    <p:extLst>
      <p:ext uri="{BB962C8B-B14F-4D97-AF65-F5344CB8AC3E}">
        <p14:creationId xmlns:p14="http://schemas.microsoft.com/office/powerpoint/2010/main" val="1742616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8</a:t>
            </a:fld>
            <a:endParaRPr lang="pt-BR"/>
          </a:p>
        </p:txBody>
      </p:sp>
    </p:spTree>
    <p:extLst>
      <p:ext uri="{BB962C8B-B14F-4D97-AF65-F5344CB8AC3E}">
        <p14:creationId xmlns:p14="http://schemas.microsoft.com/office/powerpoint/2010/main" val="5396055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80</a:t>
            </a:fld>
            <a:endParaRPr lang="pt-BR"/>
          </a:p>
        </p:txBody>
      </p:sp>
    </p:spTree>
    <p:extLst>
      <p:ext uri="{BB962C8B-B14F-4D97-AF65-F5344CB8AC3E}">
        <p14:creationId xmlns:p14="http://schemas.microsoft.com/office/powerpoint/2010/main" val="131701214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81</a:t>
            </a:fld>
            <a:endParaRPr lang="pt-BR"/>
          </a:p>
        </p:txBody>
      </p:sp>
    </p:spTree>
    <p:extLst>
      <p:ext uri="{BB962C8B-B14F-4D97-AF65-F5344CB8AC3E}">
        <p14:creationId xmlns:p14="http://schemas.microsoft.com/office/powerpoint/2010/main" val="25703483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9</a:t>
            </a:fld>
            <a:endParaRPr lang="pt-BR"/>
          </a:p>
        </p:txBody>
      </p:sp>
    </p:spTree>
    <p:extLst>
      <p:ext uri="{BB962C8B-B14F-4D97-AF65-F5344CB8AC3E}">
        <p14:creationId xmlns:p14="http://schemas.microsoft.com/office/powerpoint/2010/main" val="4279782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jpg"/><Relationship Id="rId1" Type="http://schemas.openxmlformats.org/officeDocument/2006/relationships/slideMaster" Target="../slideMasters/slideMaster8.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jpg"/><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jpg"/><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0.emf"/><Relationship Id="rId7" Type="http://schemas.microsoft.com/office/2007/relationships/hdphoto" Target="../media/hdphoto2.wdp"/><Relationship Id="rId2" Type="http://schemas.openxmlformats.org/officeDocument/2006/relationships/image" Target="../media/image19.jpg"/><Relationship Id="rId1" Type="http://schemas.openxmlformats.org/officeDocument/2006/relationships/slideMaster" Target="../slideMasters/slideMaster11.xml"/><Relationship Id="rId6" Type="http://schemas.openxmlformats.org/officeDocument/2006/relationships/image" Target="../media/image22.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24.png"/><Relationship Id="rId4" Type="http://schemas.openxmlformats.org/officeDocument/2006/relationships/image" Target="../media/image21.png"/><Relationship Id="rId9" Type="http://schemas.microsoft.com/office/2007/relationships/hdphoto" Target="../media/hdphoto3.wdp"/></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5.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5.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6.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6.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6.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6.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7.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7.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7.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7.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8.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8.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8.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9.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9.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9.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9.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0.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0.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0.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0.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5.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1.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6.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4.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4.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Master" Target="../slideMasters/slideMaster25.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7373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údos_TEXTO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C61279F-B4E4-4E47-9392-420460D3251C}"/>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254FAEC3-5A6F-AC45-A495-43C52CD34FF0}"/>
              </a:ext>
            </a:extLst>
          </p:cNvPr>
          <p:cNvSpPr>
            <a:spLocks noGrp="1"/>
          </p:cNvSpPr>
          <p:nvPr>
            <p:ph type="body" sz="quarter" idx="12"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7" name="Text Placeholder 11">
            <a:extLst>
              <a:ext uri="{FF2B5EF4-FFF2-40B4-BE49-F238E27FC236}">
                <a16:creationId xmlns:a16="http://schemas.microsoft.com/office/drawing/2014/main" xmlns="" id="{6315C12C-748A-6E48-8D77-4AFD1CC57C8E}"/>
              </a:ext>
            </a:extLst>
          </p:cNvPr>
          <p:cNvSpPr>
            <a:spLocks noGrp="1"/>
          </p:cNvSpPr>
          <p:nvPr>
            <p:ph type="body" sz="quarter" idx="13" hasCustomPrompt="1"/>
          </p:nvPr>
        </p:nvSpPr>
        <p:spPr>
          <a:xfrm>
            <a:off x="1753110" y="4434147"/>
            <a:ext cx="5217316"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
        <p:nvSpPr>
          <p:cNvPr id="9" name="Text Placeholder 11">
            <a:extLst>
              <a:ext uri="{FF2B5EF4-FFF2-40B4-BE49-F238E27FC236}">
                <a16:creationId xmlns:a16="http://schemas.microsoft.com/office/drawing/2014/main" xmlns="" id="{2B90353F-C442-F049-B996-CBBAC9D1EAC5}"/>
              </a:ext>
            </a:extLst>
          </p:cNvPr>
          <p:cNvSpPr>
            <a:spLocks noGrp="1"/>
          </p:cNvSpPr>
          <p:nvPr>
            <p:ph type="body" sz="quarter" idx="14" hasCustomPrompt="1"/>
          </p:nvPr>
        </p:nvSpPr>
        <p:spPr>
          <a:xfrm>
            <a:off x="9153158" y="2246856"/>
            <a:ext cx="5067422" cy="1155551"/>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a:t>
            </a:r>
          </a:p>
        </p:txBody>
      </p:sp>
      <p:sp>
        <p:nvSpPr>
          <p:cNvPr id="10" name="Text Placeholder 11">
            <a:extLst>
              <a:ext uri="{FF2B5EF4-FFF2-40B4-BE49-F238E27FC236}">
                <a16:creationId xmlns:a16="http://schemas.microsoft.com/office/drawing/2014/main" xmlns="" id="{7157EC7E-8603-F549-9DF6-08B3BC64E635}"/>
              </a:ext>
            </a:extLst>
          </p:cNvPr>
          <p:cNvSpPr>
            <a:spLocks noGrp="1"/>
          </p:cNvSpPr>
          <p:nvPr>
            <p:ph type="body" sz="quarter" idx="15" hasCustomPrompt="1"/>
          </p:nvPr>
        </p:nvSpPr>
        <p:spPr>
          <a:xfrm>
            <a:off x="9153158" y="6241365"/>
            <a:ext cx="5067422" cy="1471808"/>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 Lorem ipsum dolor sit amet, consectetuer adipiscing.</a:t>
            </a:r>
          </a:p>
        </p:txBody>
      </p:sp>
      <p:sp>
        <p:nvSpPr>
          <p:cNvPr id="11" name="Text Placeholder 8">
            <a:extLst>
              <a:ext uri="{FF2B5EF4-FFF2-40B4-BE49-F238E27FC236}">
                <a16:creationId xmlns:a16="http://schemas.microsoft.com/office/drawing/2014/main" xmlns="" id="{F8F8B4E2-B8D2-8F4D-9E2C-596FBFA92732}"/>
              </a:ext>
            </a:extLst>
          </p:cNvPr>
          <p:cNvSpPr>
            <a:spLocks noGrp="1"/>
          </p:cNvSpPr>
          <p:nvPr>
            <p:ph type="body" sz="quarter" idx="16" hasCustomPrompt="1"/>
          </p:nvPr>
        </p:nvSpPr>
        <p:spPr>
          <a:xfrm>
            <a:off x="9153158" y="1775258"/>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8">
            <a:extLst>
              <a:ext uri="{FF2B5EF4-FFF2-40B4-BE49-F238E27FC236}">
                <a16:creationId xmlns:a16="http://schemas.microsoft.com/office/drawing/2014/main" xmlns="" id="{24F4D994-A739-2F49-9C0B-7E321F242516}"/>
              </a:ext>
            </a:extLst>
          </p:cNvPr>
          <p:cNvSpPr>
            <a:spLocks noGrp="1"/>
          </p:cNvSpPr>
          <p:nvPr>
            <p:ph type="body" sz="quarter" idx="17" hasCustomPrompt="1"/>
          </p:nvPr>
        </p:nvSpPr>
        <p:spPr>
          <a:xfrm>
            <a:off x="9153158" y="5788679"/>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3" name="Text Placeholder 11">
            <a:extLst>
              <a:ext uri="{FF2B5EF4-FFF2-40B4-BE49-F238E27FC236}">
                <a16:creationId xmlns:a16="http://schemas.microsoft.com/office/drawing/2014/main" xmlns="" id="{972BD8C4-6723-9446-87AD-F02A9F7846D9}"/>
              </a:ext>
            </a:extLst>
          </p:cNvPr>
          <p:cNvSpPr>
            <a:spLocks noGrp="1"/>
          </p:cNvSpPr>
          <p:nvPr>
            <p:ph type="body" sz="quarter" idx="18" hasCustomPrompt="1"/>
          </p:nvPr>
        </p:nvSpPr>
        <p:spPr>
          <a:xfrm>
            <a:off x="9628143" y="3541394"/>
            <a:ext cx="5067422" cy="1785506"/>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p:txBody>
      </p:sp>
      <p:sp>
        <p:nvSpPr>
          <p:cNvPr id="14" name="Picture Placeholder 13">
            <a:extLst>
              <a:ext uri="{FF2B5EF4-FFF2-40B4-BE49-F238E27FC236}">
                <a16:creationId xmlns:a16="http://schemas.microsoft.com/office/drawing/2014/main" xmlns="" id="{8126DF14-CB60-7C45-9CB8-456103B2CE78}"/>
              </a:ext>
            </a:extLst>
          </p:cNvPr>
          <p:cNvSpPr>
            <a:spLocks noGrp="1"/>
          </p:cNvSpPr>
          <p:nvPr>
            <p:ph type="pic" sz="quarter" idx="19"/>
          </p:nvPr>
        </p:nvSpPr>
        <p:spPr>
          <a:xfrm>
            <a:off x="7517360" y="177482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5" name="Picture Placeholder 13">
            <a:extLst>
              <a:ext uri="{FF2B5EF4-FFF2-40B4-BE49-F238E27FC236}">
                <a16:creationId xmlns:a16="http://schemas.microsoft.com/office/drawing/2014/main" xmlns="" id="{2675E20A-9897-E14E-834B-8FE2879681CC}"/>
              </a:ext>
            </a:extLst>
          </p:cNvPr>
          <p:cNvSpPr>
            <a:spLocks noGrp="1"/>
          </p:cNvSpPr>
          <p:nvPr>
            <p:ph type="pic" sz="quarter" idx="20"/>
          </p:nvPr>
        </p:nvSpPr>
        <p:spPr>
          <a:xfrm>
            <a:off x="7517360" y="5788679"/>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135522185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údos_TEXTO_4">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99F937FE-F966-5F45-8A91-BDA101AE08D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695BD98E-5EDB-1B47-831E-D9641391F315}"/>
              </a:ext>
            </a:extLst>
          </p:cNvPr>
          <p:cNvSpPr>
            <a:spLocks noGrp="1"/>
          </p:cNvSpPr>
          <p:nvPr>
            <p:ph type="body" sz="quarter" idx="12" hasCustomPrompt="1"/>
          </p:nvPr>
        </p:nvSpPr>
        <p:spPr>
          <a:xfrm>
            <a:off x="1071293" y="2622433"/>
            <a:ext cx="5407567" cy="3888829"/>
          </a:xfrm>
          <a:prstGeom prst="rect">
            <a:avLst/>
          </a:prstGeom>
        </p:spPr>
        <p:txBody>
          <a:bodyPr anchor="ctr">
            <a:noAutofit/>
          </a:bodyPr>
          <a:lstStyle>
            <a:lvl1pPr marL="0" indent="0" algn="l">
              <a:lnSpc>
                <a:spcPts val="10000"/>
              </a:lnSpc>
              <a:spcBef>
                <a:spcPts val="0"/>
              </a:spcBef>
              <a:buNone/>
              <a:defRPr sz="9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11" name="Text Placeholder 11">
            <a:extLst>
              <a:ext uri="{FF2B5EF4-FFF2-40B4-BE49-F238E27FC236}">
                <a16:creationId xmlns:a16="http://schemas.microsoft.com/office/drawing/2014/main" xmlns="" id="{071A617B-A3CC-F74D-B07C-8CCD252A8F62}"/>
              </a:ext>
            </a:extLst>
          </p:cNvPr>
          <p:cNvSpPr>
            <a:spLocks noGrp="1"/>
          </p:cNvSpPr>
          <p:nvPr>
            <p:ph type="body" sz="quarter" idx="18" hasCustomPrompt="1"/>
          </p:nvPr>
        </p:nvSpPr>
        <p:spPr>
          <a:xfrm>
            <a:off x="12090556" y="259435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2" name="Picture Placeholder 13">
            <a:extLst>
              <a:ext uri="{FF2B5EF4-FFF2-40B4-BE49-F238E27FC236}">
                <a16:creationId xmlns:a16="http://schemas.microsoft.com/office/drawing/2014/main" xmlns="" id="{553A1314-2DF5-ED47-98F5-02A0EFF26722}"/>
              </a:ext>
            </a:extLst>
          </p:cNvPr>
          <p:cNvSpPr>
            <a:spLocks noGrp="1"/>
          </p:cNvSpPr>
          <p:nvPr>
            <p:ph type="pic" sz="quarter" idx="19"/>
          </p:nvPr>
        </p:nvSpPr>
        <p:spPr>
          <a:xfrm>
            <a:off x="10740983" y="3966421"/>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3" name="Picture Placeholder 13">
            <a:extLst>
              <a:ext uri="{FF2B5EF4-FFF2-40B4-BE49-F238E27FC236}">
                <a16:creationId xmlns:a16="http://schemas.microsoft.com/office/drawing/2014/main" xmlns="" id="{684BD14C-03FD-6F4A-9932-26D2C48C78F2}"/>
              </a:ext>
            </a:extLst>
          </p:cNvPr>
          <p:cNvSpPr>
            <a:spLocks noGrp="1"/>
          </p:cNvSpPr>
          <p:nvPr>
            <p:ph type="pic" sz="quarter" idx="20"/>
          </p:nvPr>
        </p:nvSpPr>
        <p:spPr>
          <a:xfrm>
            <a:off x="10740983" y="557890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4" name="Picture Placeholder 13">
            <a:extLst>
              <a:ext uri="{FF2B5EF4-FFF2-40B4-BE49-F238E27FC236}">
                <a16:creationId xmlns:a16="http://schemas.microsoft.com/office/drawing/2014/main" xmlns="" id="{6F47A416-F83A-BC4F-BF14-88870EC7A1B4}"/>
              </a:ext>
            </a:extLst>
          </p:cNvPr>
          <p:cNvSpPr>
            <a:spLocks noGrp="1"/>
          </p:cNvSpPr>
          <p:nvPr>
            <p:ph type="pic" sz="quarter" idx="21"/>
          </p:nvPr>
        </p:nvSpPr>
        <p:spPr>
          <a:xfrm>
            <a:off x="10740983" y="235393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5" name="Text Placeholder 11">
            <a:extLst>
              <a:ext uri="{FF2B5EF4-FFF2-40B4-BE49-F238E27FC236}">
                <a16:creationId xmlns:a16="http://schemas.microsoft.com/office/drawing/2014/main" xmlns="" id="{034584B7-0D90-4F4D-A68E-FB7195A4A9D6}"/>
              </a:ext>
            </a:extLst>
          </p:cNvPr>
          <p:cNvSpPr>
            <a:spLocks noGrp="1"/>
          </p:cNvSpPr>
          <p:nvPr>
            <p:ph type="body" sz="quarter" idx="22" hasCustomPrompt="1"/>
          </p:nvPr>
        </p:nvSpPr>
        <p:spPr>
          <a:xfrm>
            <a:off x="12090556" y="4206840"/>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6" name="Text Placeholder 11">
            <a:extLst>
              <a:ext uri="{FF2B5EF4-FFF2-40B4-BE49-F238E27FC236}">
                <a16:creationId xmlns:a16="http://schemas.microsoft.com/office/drawing/2014/main" xmlns="" id="{FE6B63DC-A335-2A41-B50E-B6A036C16201}"/>
              </a:ext>
            </a:extLst>
          </p:cNvPr>
          <p:cNvSpPr>
            <a:spLocks noGrp="1"/>
          </p:cNvSpPr>
          <p:nvPr>
            <p:ph type="body" sz="quarter" idx="23" hasCustomPrompt="1"/>
          </p:nvPr>
        </p:nvSpPr>
        <p:spPr>
          <a:xfrm>
            <a:off x="12090556" y="581932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7" name="Text Placeholder 11">
            <a:extLst>
              <a:ext uri="{FF2B5EF4-FFF2-40B4-BE49-F238E27FC236}">
                <a16:creationId xmlns:a16="http://schemas.microsoft.com/office/drawing/2014/main" xmlns="" id="{48E1AE13-917B-3741-BEEF-B0CB0C76DD83}"/>
              </a:ext>
            </a:extLst>
          </p:cNvPr>
          <p:cNvSpPr>
            <a:spLocks noGrp="1"/>
          </p:cNvSpPr>
          <p:nvPr>
            <p:ph type="body" sz="quarter" idx="14" hasCustomPrompt="1"/>
          </p:nvPr>
        </p:nvSpPr>
        <p:spPr>
          <a:xfrm>
            <a:off x="6634974" y="2680133"/>
            <a:ext cx="3199267" cy="3773428"/>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p:txBody>
      </p:sp>
    </p:spTree>
    <p:extLst>
      <p:ext uri="{BB962C8B-B14F-4D97-AF65-F5344CB8AC3E}">
        <p14:creationId xmlns:p14="http://schemas.microsoft.com/office/powerpoint/2010/main" val="147646609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údos_TEXTO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35686A1-8A53-C042-B9FB-5D0454FD551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361635F3-BF39-7F48-ABA8-DC617834F757}"/>
              </a:ext>
            </a:extLst>
          </p:cNvPr>
          <p:cNvSpPr>
            <a:spLocks noGrp="1"/>
          </p:cNvSpPr>
          <p:nvPr>
            <p:ph type="body" sz="quarter" idx="12" hasCustomPrompt="1"/>
          </p:nvPr>
        </p:nvSpPr>
        <p:spPr>
          <a:xfrm>
            <a:off x="1557918" y="880978"/>
            <a:ext cx="13133814" cy="808618"/>
          </a:xfrm>
          <a:prstGeom prst="rect">
            <a:avLst/>
          </a:prstGeom>
        </p:spPr>
        <p:txBody>
          <a:bodyPr anchor="t">
            <a:noAutofit/>
          </a:bodyPr>
          <a:lstStyle>
            <a:lvl1pPr marL="0" indent="0" algn="ctr">
              <a:lnSpc>
                <a:spcPct val="100000"/>
              </a:lnSpc>
              <a:spcBef>
                <a:spcPts val="0"/>
              </a:spcBef>
              <a:buNone/>
              <a:defRPr sz="4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5" name="Straight Connector 4">
            <a:extLst>
              <a:ext uri="{FF2B5EF4-FFF2-40B4-BE49-F238E27FC236}">
                <a16:creationId xmlns:a16="http://schemas.microsoft.com/office/drawing/2014/main" xmlns="" id="{81B91340-653D-0D43-88CF-92A008D59AD3}"/>
              </a:ext>
            </a:extLst>
          </p:cNvPr>
          <p:cNvCxnSpPr>
            <a:cxnSpLocks/>
          </p:cNvCxnSpPr>
          <p:nvPr userDrawn="1"/>
        </p:nvCxnSpPr>
        <p:spPr>
          <a:xfrm>
            <a:off x="7696562" y="1828800"/>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xmlns="" id="{0E22704F-E8C7-8244-B8F3-8D3D4C054156}"/>
              </a:ext>
            </a:extLst>
          </p:cNvPr>
          <p:cNvCxnSpPr>
            <a:cxnSpLocks/>
          </p:cNvCxnSpPr>
          <p:nvPr userDrawn="1"/>
        </p:nvCxnSpPr>
        <p:spPr>
          <a:xfrm flipH="1">
            <a:off x="1673845" y="4236464"/>
            <a:ext cx="12901960" cy="0"/>
          </a:xfrm>
          <a:prstGeom prst="line">
            <a:avLst/>
          </a:prstGeom>
          <a:ln w="254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xmlns="" id="{837D2E86-67EE-C545-B476-BAC2FA49DE6B}"/>
              </a:ext>
            </a:extLst>
          </p:cNvPr>
          <p:cNvSpPr/>
          <p:nvPr userDrawn="1"/>
        </p:nvSpPr>
        <p:spPr>
          <a:xfrm>
            <a:off x="1443914"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Group 14">
            <a:extLst>
              <a:ext uri="{FF2B5EF4-FFF2-40B4-BE49-F238E27FC236}">
                <a16:creationId xmlns:a16="http://schemas.microsoft.com/office/drawing/2014/main" xmlns="" id="{F146B5EB-F741-134A-BCDA-1FF0C87D7597}"/>
              </a:ext>
            </a:extLst>
          </p:cNvPr>
          <p:cNvGrpSpPr/>
          <p:nvPr userDrawn="1"/>
        </p:nvGrpSpPr>
        <p:grpSpPr>
          <a:xfrm rot="5400000">
            <a:off x="3070505" y="4147500"/>
            <a:ext cx="177929" cy="177929"/>
            <a:chOff x="7807831" y="2893319"/>
            <a:chExt cx="633984" cy="633984"/>
          </a:xfrm>
        </p:grpSpPr>
        <p:sp>
          <p:nvSpPr>
            <p:cNvPr id="16" name="Round Diagonal Corner Rectangle 15">
              <a:extLst>
                <a:ext uri="{FF2B5EF4-FFF2-40B4-BE49-F238E27FC236}">
                  <a16:creationId xmlns:a16="http://schemas.microsoft.com/office/drawing/2014/main" xmlns="" id="{24AB5A5C-899A-D94E-BA88-99F1C6567E5F}"/>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L-Shape 16">
              <a:extLst>
                <a:ext uri="{FF2B5EF4-FFF2-40B4-BE49-F238E27FC236}">
                  <a16:creationId xmlns:a16="http://schemas.microsoft.com/office/drawing/2014/main" xmlns="" id="{B1502D91-CC52-ED4B-8EDF-A624A0C0A15B}"/>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18" name="Group 17">
            <a:extLst>
              <a:ext uri="{FF2B5EF4-FFF2-40B4-BE49-F238E27FC236}">
                <a16:creationId xmlns:a16="http://schemas.microsoft.com/office/drawing/2014/main" xmlns="" id="{7CC85F35-3FDF-2643-9DE0-E503B95EC152}"/>
              </a:ext>
            </a:extLst>
          </p:cNvPr>
          <p:cNvGrpSpPr/>
          <p:nvPr userDrawn="1"/>
        </p:nvGrpSpPr>
        <p:grpSpPr>
          <a:xfrm rot="5400000">
            <a:off x="5550951" y="4147500"/>
            <a:ext cx="177929" cy="177929"/>
            <a:chOff x="7807831" y="2893319"/>
            <a:chExt cx="633984" cy="633984"/>
          </a:xfrm>
        </p:grpSpPr>
        <p:sp>
          <p:nvSpPr>
            <p:cNvPr id="19" name="Round Diagonal Corner Rectangle 18">
              <a:extLst>
                <a:ext uri="{FF2B5EF4-FFF2-40B4-BE49-F238E27FC236}">
                  <a16:creationId xmlns:a16="http://schemas.microsoft.com/office/drawing/2014/main" xmlns="" id="{0D08ADA7-6840-9347-8B4C-993179327348}"/>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0" name="L-Shape 19">
              <a:extLst>
                <a:ext uri="{FF2B5EF4-FFF2-40B4-BE49-F238E27FC236}">
                  <a16:creationId xmlns:a16="http://schemas.microsoft.com/office/drawing/2014/main" xmlns="" id="{97FC8D0D-AA14-C94B-A5F0-C75527F436F2}"/>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1" name="Group 20">
            <a:extLst>
              <a:ext uri="{FF2B5EF4-FFF2-40B4-BE49-F238E27FC236}">
                <a16:creationId xmlns:a16="http://schemas.microsoft.com/office/drawing/2014/main" xmlns="" id="{185B3D39-7E24-3542-9F7B-605490CA8EA0}"/>
              </a:ext>
            </a:extLst>
          </p:cNvPr>
          <p:cNvGrpSpPr/>
          <p:nvPr userDrawn="1"/>
        </p:nvGrpSpPr>
        <p:grpSpPr>
          <a:xfrm rot="5400000">
            <a:off x="8031397" y="4147500"/>
            <a:ext cx="177929" cy="177929"/>
            <a:chOff x="7807831" y="2893319"/>
            <a:chExt cx="633984" cy="633984"/>
          </a:xfrm>
        </p:grpSpPr>
        <p:sp>
          <p:nvSpPr>
            <p:cNvPr id="22" name="Round Diagonal Corner Rectangle 21">
              <a:extLst>
                <a:ext uri="{FF2B5EF4-FFF2-40B4-BE49-F238E27FC236}">
                  <a16:creationId xmlns:a16="http://schemas.microsoft.com/office/drawing/2014/main" xmlns="" id="{57BC976A-370E-4B40-8D90-E5BC8EA9D475}"/>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L-Shape 22">
              <a:extLst>
                <a:ext uri="{FF2B5EF4-FFF2-40B4-BE49-F238E27FC236}">
                  <a16:creationId xmlns:a16="http://schemas.microsoft.com/office/drawing/2014/main" xmlns="" id="{27D4281C-8C3C-3B48-B680-7DD44E831631}"/>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4" name="Group 23">
            <a:extLst>
              <a:ext uri="{FF2B5EF4-FFF2-40B4-BE49-F238E27FC236}">
                <a16:creationId xmlns:a16="http://schemas.microsoft.com/office/drawing/2014/main" xmlns="" id="{F74FD64C-FDE8-574D-BBFD-9F01D6791E8E}"/>
              </a:ext>
            </a:extLst>
          </p:cNvPr>
          <p:cNvGrpSpPr/>
          <p:nvPr userDrawn="1"/>
        </p:nvGrpSpPr>
        <p:grpSpPr>
          <a:xfrm rot="5400000">
            <a:off x="10511843" y="4147500"/>
            <a:ext cx="177929" cy="177929"/>
            <a:chOff x="7807831" y="2893319"/>
            <a:chExt cx="633984" cy="633984"/>
          </a:xfrm>
        </p:grpSpPr>
        <p:sp>
          <p:nvSpPr>
            <p:cNvPr id="25" name="Round Diagonal Corner Rectangle 24">
              <a:extLst>
                <a:ext uri="{FF2B5EF4-FFF2-40B4-BE49-F238E27FC236}">
                  <a16:creationId xmlns:a16="http://schemas.microsoft.com/office/drawing/2014/main" xmlns="" id="{0131F974-7BE5-2244-8626-F5370AA0684E}"/>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L-Shape 25">
              <a:extLst>
                <a:ext uri="{FF2B5EF4-FFF2-40B4-BE49-F238E27FC236}">
                  <a16:creationId xmlns:a16="http://schemas.microsoft.com/office/drawing/2014/main" xmlns="" id="{78ECC9B0-785B-3440-82F1-6EE5C2830688}"/>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7" name="Group 26">
            <a:extLst>
              <a:ext uri="{FF2B5EF4-FFF2-40B4-BE49-F238E27FC236}">
                <a16:creationId xmlns:a16="http://schemas.microsoft.com/office/drawing/2014/main" xmlns="" id="{1D8A0ADC-5791-5846-B789-298695142226}"/>
              </a:ext>
            </a:extLst>
          </p:cNvPr>
          <p:cNvGrpSpPr/>
          <p:nvPr userDrawn="1"/>
        </p:nvGrpSpPr>
        <p:grpSpPr>
          <a:xfrm rot="5400000">
            <a:off x="12992289" y="4147500"/>
            <a:ext cx="177929" cy="177929"/>
            <a:chOff x="7807831" y="2893319"/>
            <a:chExt cx="633984" cy="633984"/>
          </a:xfrm>
        </p:grpSpPr>
        <p:sp>
          <p:nvSpPr>
            <p:cNvPr id="28" name="Round Diagonal Corner Rectangle 27">
              <a:extLst>
                <a:ext uri="{FF2B5EF4-FFF2-40B4-BE49-F238E27FC236}">
                  <a16:creationId xmlns:a16="http://schemas.microsoft.com/office/drawing/2014/main" xmlns="" id="{BFE082BA-74AB-EE49-9E4A-0BD61BFA4884}"/>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9" name="L-Shape 28">
              <a:extLst>
                <a:ext uri="{FF2B5EF4-FFF2-40B4-BE49-F238E27FC236}">
                  <a16:creationId xmlns:a16="http://schemas.microsoft.com/office/drawing/2014/main" xmlns="" id="{4CB04E11-529C-5241-A3F1-4BCA45C7C8AA}"/>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31" name="Picture Placeholder 13">
            <a:extLst>
              <a:ext uri="{FF2B5EF4-FFF2-40B4-BE49-F238E27FC236}">
                <a16:creationId xmlns:a16="http://schemas.microsoft.com/office/drawing/2014/main" xmlns="" id="{BC630886-CEEB-0F4E-AAC6-AA4E3B3794E1}"/>
              </a:ext>
            </a:extLst>
          </p:cNvPr>
          <p:cNvSpPr>
            <a:spLocks noGrp="1"/>
          </p:cNvSpPr>
          <p:nvPr>
            <p:ph type="pic" sz="quarter" idx="21"/>
          </p:nvPr>
        </p:nvSpPr>
        <p:spPr>
          <a:xfrm>
            <a:off x="2563215"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2" name="Picture Placeholder 13">
            <a:extLst>
              <a:ext uri="{FF2B5EF4-FFF2-40B4-BE49-F238E27FC236}">
                <a16:creationId xmlns:a16="http://schemas.microsoft.com/office/drawing/2014/main" xmlns="" id="{DA8627DC-5698-1548-94FB-E4BC8A790B72}"/>
              </a:ext>
            </a:extLst>
          </p:cNvPr>
          <p:cNvSpPr>
            <a:spLocks noGrp="1"/>
          </p:cNvSpPr>
          <p:nvPr>
            <p:ph type="pic" sz="quarter" idx="22"/>
          </p:nvPr>
        </p:nvSpPr>
        <p:spPr>
          <a:xfrm>
            <a:off x="5043661"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3" name="Picture Placeholder 13">
            <a:extLst>
              <a:ext uri="{FF2B5EF4-FFF2-40B4-BE49-F238E27FC236}">
                <a16:creationId xmlns:a16="http://schemas.microsoft.com/office/drawing/2014/main" xmlns="" id="{325B6F7B-8531-DA44-8C89-D20D01CB6726}"/>
              </a:ext>
            </a:extLst>
          </p:cNvPr>
          <p:cNvSpPr>
            <a:spLocks noGrp="1"/>
          </p:cNvSpPr>
          <p:nvPr>
            <p:ph type="pic" sz="quarter" idx="23"/>
          </p:nvPr>
        </p:nvSpPr>
        <p:spPr>
          <a:xfrm>
            <a:off x="7524107"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4" name="Picture Placeholder 13">
            <a:extLst>
              <a:ext uri="{FF2B5EF4-FFF2-40B4-BE49-F238E27FC236}">
                <a16:creationId xmlns:a16="http://schemas.microsoft.com/office/drawing/2014/main" xmlns="" id="{C361CA47-78E5-2344-BBD3-A10865C911F7}"/>
              </a:ext>
            </a:extLst>
          </p:cNvPr>
          <p:cNvSpPr>
            <a:spLocks noGrp="1"/>
          </p:cNvSpPr>
          <p:nvPr>
            <p:ph type="pic" sz="quarter" idx="24"/>
          </p:nvPr>
        </p:nvSpPr>
        <p:spPr>
          <a:xfrm>
            <a:off x="10004553"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5" name="Picture Placeholder 13">
            <a:extLst>
              <a:ext uri="{FF2B5EF4-FFF2-40B4-BE49-F238E27FC236}">
                <a16:creationId xmlns:a16="http://schemas.microsoft.com/office/drawing/2014/main" xmlns="" id="{FC511F31-C386-3B48-BCDF-9F2E0A7912F3}"/>
              </a:ext>
            </a:extLst>
          </p:cNvPr>
          <p:cNvSpPr>
            <a:spLocks noGrp="1"/>
          </p:cNvSpPr>
          <p:nvPr>
            <p:ph type="pic" sz="quarter" idx="25"/>
          </p:nvPr>
        </p:nvSpPr>
        <p:spPr>
          <a:xfrm>
            <a:off x="12484999"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6" name="Text Placeholder 8">
            <a:extLst>
              <a:ext uri="{FF2B5EF4-FFF2-40B4-BE49-F238E27FC236}">
                <a16:creationId xmlns:a16="http://schemas.microsoft.com/office/drawing/2014/main" xmlns="" id="{40ADF101-090D-824F-A92E-62FED35A8264}"/>
              </a:ext>
            </a:extLst>
          </p:cNvPr>
          <p:cNvSpPr>
            <a:spLocks noGrp="1"/>
          </p:cNvSpPr>
          <p:nvPr>
            <p:ph type="body" sz="quarter" idx="16" hasCustomPrompt="1"/>
          </p:nvPr>
        </p:nvSpPr>
        <p:spPr>
          <a:xfrm>
            <a:off x="2508728"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37" name="Text Placeholder 8">
            <a:extLst>
              <a:ext uri="{FF2B5EF4-FFF2-40B4-BE49-F238E27FC236}">
                <a16:creationId xmlns:a16="http://schemas.microsoft.com/office/drawing/2014/main" xmlns="" id="{17F5F731-190F-6044-90CC-0FF073BC223E}"/>
              </a:ext>
            </a:extLst>
          </p:cNvPr>
          <p:cNvSpPr>
            <a:spLocks noGrp="1"/>
          </p:cNvSpPr>
          <p:nvPr>
            <p:ph type="body" sz="quarter" idx="26" hasCustomPrompt="1"/>
          </p:nvPr>
        </p:nvSpPr>
        <p:spPr>
          <a:xfrm>
            <a:off x="4989174"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38" name="Text Placeholder 8">
            <a:extLst>
              <a:ext uri="{FF2B5EF4-FFF2-40B4-BE49-F238E27FC236}">
                <a16:creationId xmlns:a16="http://schemas.microsoft.com/office/drawing/2014/main" xmlns="" id="{51C31E7D-67D3-2F4A-B9D9-C91A35E72CE9}"/>
              </a:ext>
            </a:extLst>
          </p:cNvPr>
          <p:cNvSpPr>
            <a:spLocks noGrp="1"/>
          </p:cNvSpPr>
          <p:nvPr>
            <p:ph type="body" sz="quarter" idx="27" hasCustomPrompt="1"/>
          </p:nvPr>
        </p:nvSpPr>
        <p:spPr>
          <a:xfrm>
            <a:off x="7469620"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39" name="Text Placeholder 8">
            <a:extLst>
              <a:ext uri="{FF2B5EF4-FFF2-40B4-BE49-F238E27FC236}">
                <a16:creationId xmlns:a16="http://schemas.microsoft.com/office/drawing/2014/main" xmlns="" id="{361D9422-08DE-3547-A906-54146C03163F}"/>
              </a:ext>
            </a:extLst>
          </p:cNvPr>
          <p:cNvSpPr>
            <a:spLocks noGrp="1"/>
          </p:cNvSpPr>
          <p:nvPr>
            <p:ph type="body" sz="quarter" idx="28" hasCustomPrompt="1"/>
          </p:nvPr>
        </p:nvSpPr>
        <p:spPr>
          <a:xfrm>
            <a:off x="9950066"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40" name="Text Placeholder 8">
            <a:extLst>
              <a:ext uri="{FF2B5EF4-FFF2-40B4-BE49-F238E27FC236}">
                <a16:creationId xmlns:a16="http://schemas.microsoft.com/office/drawing/2014/main" xmlns="" id="{900083AB-69B5-784C-B557-8B6A0AC56B9F}"/>
              </a:ext>
            </a:extLst>
          </p:cNvPr>
          <p:cNvSpPr>
            <a:spLocks noGrp="1"/>
          </p:cNvSpPr>
          <p:nvPr>
            <p:ph type="body" sz="quarter" idx="29" hasCustomPrompt="1"/>
          </p:nvPr>
        </p:nvSpPr>
        <p:spPr>
          <a:xfrm>
            <a:off x="12430512"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5</a:t>
            </a:r>
          </a:p>
        </p:txBody>
      </p:sp>
      <p:sp>
        <p:nvSpPr>
          <p:cNvPr id="43" name="Text Placeholder 11">
            <a:extLst>
              <a:ext uri="{FF2B5EF4-FFF2-40B4-BE49-F238E27FC236}">
                <a16:creationId xmlns:a16="http://schemas.microsoft.com/office/drawing/2014/main" xmlns="" id="{1ADDB935-74F3-324A-A4BD-2C2559C2CCCE}"/>
              </a:ext>
            </a:extLst>
          </p:cNvPr>
          <p:cNvSpPr>
            <a:spLocks noGrp="1"/>
          </p:cNvSpPr>
          <p:nvPr>
            <p:ph type="body" sz="quarter" idx="30" hasCustomPrompt="1"/>
          </p:nvPr>
        </p:nvSpPr>
        <p:spPr>
          <a:xfrm>
            <a:off x="4539120"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4" name="Text Placeholder 11">
            <a:extLst>
              <a:ext uri="{FF2B5EF4-FFF2-40B4-BE49-F238E27FC236}">
                <a16:creationId xmlns:a16="http://schemas.microsoft.com/office/drawing/2014/main" xmlns="" id="{A95849E7-6A55-FB4A-B9BB-1424D3C55391}"/>
              </a:ext>
            </a:extLst>
          </p:cNvPr>
          <p:cNvSpPr>
            <a:spLocks noGrp="1"/>
          </p:cNvSpPr>
          <p:nvPr>
            <p:ph type="body" sz="quarter" idx="31" hasCustomPrompt="1"/>
          </p:nvPr>
        </p:nvSpPr>
        <p:spPr>
          <a:xfrm>
            <a:off x="7019566"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5" name="Text Placeholder 11">
            <a:extLst>
              <a:ext uri="{FF2B5EF4-FFF2-40B4-BE49-F238E27FC236}">
                <a16:creationId xmlns:a16="http://schemas.microsoft.com/office/drawing/2014/main" xmlns="" id="{D587D07D-A59E-4346-B70D-FED2334A34B9}"/>
              </a:ext>
            </a:extLst>
          </p:cNvPr>
          <p:cNvSpPr>
            <a:spLocks noGrp="1"/>
          </p:cNvSpPr>
          <p:nvPr>
            <p:ph type="body" sz="quarter" idx="32" hasCustomPrompt="1"/>
          </p:nvPr>
        </p:nvSpPr>
        <p:spPr>
          <a:xfrm>
            <a:off x="9500012"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6" name="Text Placeholder 11">
            <a:extLst>
              <a:ext uri="{FF2B5EF4-FFF2-40B4-BE49-F238E27FC236}">
                <a16:creationId xmlns:a16="http://schemas.microsoft.com/office/drawing/2014/main" xmlns="" id="{48DF5B0E-38DD-A84A-94F2-6B47C3A35732}"/>
              </a:ext>
            </a:extLst>
          </p:cNvPr>
          <p:cNvSpPr>
            <a:spLocks noGrp="1"/>
          </p:cNvSpPr>
          <p:nvPr>
            <p:ph type="body" sz="quarter" idx="33" hasCustomPrompt="1"/>
          </p:nvPr>
        </p:nvSpPr>
        <p:spPr>
          <a:xfrm>
            <a:off x="11980458"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1" name="Text Placeholder 11">
            <a:extLst>
              <a:ext uri="{FF2B5EF4-FFF2-40B4-BE49-F238E27FC236}">
                <a16:creationId xmlns:a16="http://schemas.microsoft.com/office/drawing/2014/main" xmlns="" id="{DC8586F3-6DA1-F042-BD4B-96907923F778}"/>
              </a:ext>
            </a:extLst>
          </p:cNvPr>
          <p:cNvSpPr>
            <a:spLocks noGrp="1"/>
          </p:cNvSpPr>
          <p:nvPr>
            <p:ph type="body" sz="quarter" idx="34" hasCustomPrompt="1"/>
          </p:nvPr>
        </p:nvSpPr>
        <p:spPr>
          <a:xfrm>
            <a:off x="2058674"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 </a:t>
            </a:r>
          </a:p>
        </p:txBody>
      </p:sp>
      <p:sp>
        <p:nvSpPr>
          <p:cNvPr id="48" name="Oval 47">
            <a:extLst>
              <a:ext uri="{FF2B5EF4-FFF2-40B4-BE49-F238E27FC236}">
                <a16:creationId xmlns:a16="http://schemas.microsoft.com/office/drawing/2014/main" xmlns="" id="{5ED000D6-1979-5C45-98D7-BC94968AFCD2}"/>
              </a:ext>
            </a:extLst>
          </p:cNvPr>
          <p:cNvSpPr/>
          <p:nvPr userDrawn="1"/>
        </p:nvSpPr>
        <p:spPr>
          <a:xfrm>
            <a:off x="14691562"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42484251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chemeClr val="accent6"/>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chemeClr val="accent4">
                    <a:alpha val="65000"/>
                  </a:schemeClr>
                </a:solidFill>
                <a:latin typeface="Arial Narrow" charset="0"/>
                <a:ea typeface="Arial Narrow" charset="0"/>
                <a:cs typeface="Arial Narrow" charset="0"/>
              </a:rPr>
              <a:pPr/>
              <a:t>‹nº›</a:t>
            </a:fld>
            <a:endParaRPr lang="pt-BR" sz="1600" b="1">
              <a:solidFill>
                <a:schemeClr val="accent4">
                  <a:alpha val="65000"/>
                </a:schemeClr>
              </a:solidFill>
              <a:latin typeface="Arial Narrow" charset="0"/>
              <a:ea typeface="Arial Narrow" charset="0"/>
              <a:cs typeface="Arial Narrow" charset="0"/>
            </a:endParaRPr>
          </a:p>
        </p:txBody>
      </p:sp>
    </p:spTree>
    <p:extLst>
      <p:ext uri="{BB962C8B-B14F-4D97-AF65-F5344CB8AC3E}">
        <p14:creationId xmlns:p14="http://schemas.microsoft.com/office/powerpoint/2010/main" val="3592733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údos_IMAGEM_1">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7AFF7699-937F-AB4E-A516-C5FA16F954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6" name="Picture Placeholder 15">
            <a:extLst>
              <a:ext uri="{FF2B5EF4-FFF2-40B4-BE49-F238E27FC236}">
                <a16:creationId xmlns:a16="http://schemas.microsoft.com/office/drawing/2014/main" xmlns="" id="{34036495-CDD2-094C-BDF3-DD1FA1CB5775}"/>
              </a:ext>
            </a:extLst>
          </p:cNvPr>
          <p:cNvSpPr>
            <a:spLocks noGrp="1"/>
          </p:cNvSpPr>
          <p:nvPr>
            <p:ph type="pic" sz="quarter" idx="14"/>
          </p:nvPr>
        </p:nvSpPr>
        <p:spPr>
          <a:xfrm>
            <a:off x="8113713" y="0"/>
            <a:ext cx="8135937"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4" name="TextBox 3">
            <a:extLst>
              <a:ext uri="{FF2B5EF4-FFF2-40B4-BE49-F238E27FC236}">
                <a16:creationId xmlns:a16="http://schemas.microsoft.com/office/drawing/2014/main" xmlns="" id="{3AB55C25-48C9-3741-A2C1-5BC33DA4D33A}"/>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AFA0E9BD-F696-F743-8A09-E19534DF018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
        <p:nvSpPr>
          <p:cNvPr id="8" name="Text Placeholder 8">
            <a:extLst>
              <a:ext uri="{FF2B5EF4-FFF2-40B4-BE49-F238E27FC236}">
                <a16:creationId xmlns:a16="http://schemas.microsoft.com/office/drawing/2014/main" xmlns="" id="{BC8630F4-1D41-F742-93DE-242CB5701E94}"/>
              </a:ext>
            </a:extLst>
          </p:cNvPr>
          <p:cNvSpPr>
            <a:spLocks noGrp="1"/>
          </p:cNvSpPr>
          <p:nvPr>
            <p:ph type="body" sz="quarter" idx="15"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9" name="Text Placeholder 11">
            <a:extLst>
              <a:ext uri="{FF2B5EF4-FFF2-40B4-BE49-F238E27FC236}">
                <a16:creationId xmlns:a16="http://schemas.microsoft.com/office/drawing/2014/main" xmlns="" id="{69456DB0-22F0-6C48-9C55-60D70E012CD0}"/>
              </a:ext>
            </a:extLst>
          </p:cNvPr>
          <p:cNvSpPr>
            <a:spLocks noGrp="1"/>
          </p:cNvSpPr>
          <p:nvPr>
            <p:ph type="body" sz="quarter" idx="16" hasCustomPrompt="1"/>
          </p:nvPr>
        </p:nvSpPr>
        <p:spPr>
          <a:xfrm>
            <a:off x="1753109" y="4434147"/>
            <a:ext cx="5262287"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Tree>
    <p:extLst>
      <p:ext uri="{BB962C8B-B14F-4D97-AF65-F5344CB8AC3E}">
        <p14:creationId xmlns:p14="http://schemas.microsoft.com/office/powerpoint/2010/main" val="395802999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údos_IMAGEM_2">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8273339" y="5340429"/>
            <a:ext cx="6812157" cy="2235202"/>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 tincidunt ut laoreet dolore magna aliquam erat volutpat. Ut wisi enim ad minim veniam, quis nostrud exerci tation ullamco perv.</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2048413"/>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pic>
        <p:nvPicPr>
          <p:cNvPr id="8" name="Picture 7">
            <a:extLst>
              <a:ext uri="{FF2B5EF4-FFF2-40B4-BE49-F238E27FC236}">
                <a16:creationId xmlns:a16="http://schemas.microsoft.com/office/drawing/2014/main" xmlns="" id="{34636565-09AB-A14A-ABE0-877AE9A918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4962542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údos_IMAGEM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7393259" y="4314517"/>
            <a:ext cx="7515921" cy="915405"/>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1119534"/>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2184179" y="1237785"/>
            <a:ext cx="2541730" cy="2541730"/>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11">
            <a:extLst>
              <a:ext uri="{FF2B5EF4-FFF2-40B4-BE49-F238E27FC236}">
                <a16:creationId xmlns:a16="http://schemas.microsoft.com/office/drawing/2014/main" xmlns="" id="{DB115E51-5100-214E-9B5E-639FC1BDABA7}"/>
              </a:ext>
            </a:extLst>
          </p:cNvPr>
          <p:cNvSpPr>
            <a:spLocks noGrp="1"/>
          </p:cNvSpPr>
          <p:nvPr>
            <p:ph type="body" sz="quarter" idx="34" hasCustomPrompt="1"/>
          </p:nvPr>
        </p:nvSpPr>
        <p:spPr>
          <a:xfrm>
            <a:off x="7983407"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sp>
        <p:nvSpPr>
          <p:cNvPr id="11" name="Text Placeholder 11">
            <a:extLst>
              <a:ext uri="{FF2B5EF4-FFF2-40B4-BE49-F238E27FC236}">
                <a16:creationId xmlns:a16="http://schemas.microsoft.com/office/drawing/2014/main" xmlns="" id="{2BE2802A-B85C-CA4C-8365-A21DB6CC8218}"/>
              </a:ext>
            </a:extLst>
          </p:cNvPr>
          <p:cNvSpPr>
            <a:spLocks noGrp="1"/>
          </p:cNvSpPr>
          <p:nvPr>
            <p:ph type="body" sz="quarter" idx="35" hasCustomPrompt="1"/>
          </p:nvPr>
        </p:nvSpPr>
        <p:spPr>
          <a:xfrm>
            <a:off x="11741368"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pic>
        <p:nvPicPr>
          <p:cNvPr id="10" name="Picture 9">
            <a:extLst>
              <a:ext uri="{FF2B5EF4-FFF2-40B4-BE49-F238E27FC236}">
                <a16:creationId xmlns:a16="http://schemas.microsoft.com/office/drawing/2014/main" xmlns="" id="{802122DA-01C1-2A45-8F3D-A981F0DCA7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025796452"/>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údos_IMAGEM_4">
    <p:bg>
      <p:bgPr>
        <a:solidFill>
          <a:schemeClr val="bg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xmlns="" id="{D93879FD-AB60-5C49-B349-07B6F1D84E02}"/>
              </a:ext>
            </a:extLst>
          </p:cNvPr>
          <p:cNvPicPr>
            <a:picLocks noChangeAspect="1"/>
          </p:cNvPicPr>
          <p:nvPr userDrawn="1"/>
        </p:nvPicPr>
        <p:blipFill rotWithShape="1">
          <a:blip r:embed="rId2"/>
          <a:srcRect b="36670"/>
          <a:stretch/>
        </p:blipFill>
        <p:spPr>
          <a:xfrm>
            <a:off x="0" y="0"/>
            <a:ext cx="16249650" cy="4862809"/>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1016308" y="4076114"/>
            <a:ext cx="14550794" cy="954595"/>
          </a:xfrm>
          <a:prstGeom prst="rect">
            <a:avLst/>
          </a:prstGeom>
        </p:spPr>
        <p:txBody>
          <a:bodyPr anchor="t">
            <a:noAutofit/>
          </a:bodyPr>
          <a:lstStyle>
            <a:lvl1pPr marL="0" indent="0" algn="ctr">
              <a:lnSpc>
                <a:spcPts val="7500"/>
              </a:lnSpc>
              <a:spcBef>
                <a:spcPts val="0"/>
              </a:spcBef>
              <a:buNone/>
              <a:defRPr sz="66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SOBREPOSTO</a:t>
            </a:r>
          </a:p>
        </p:txBody>
      </p:sp>
      <p:cxnSp>
        <p:nvCxnSpPr>
          <p:cNvPr id="10" name="Straight Connector 9">
            <a:extLst>
              <a:ext uri="{FF2B5EF4-FFF2-40B4-BE49-F238E27FC236}">
                <a16:creationId xmlns:a16="http://schemas.microsoft.com/office/drawing/2014/main" xmlns="" id="{4C9C7959-3BD0-D246-9AEB-058A5A76D5BD}"/>
              </a:ext>
            </a:extLst>
          </p:cNvPr>
          <p:cNvCxnSpPr>
            <a:cxnSpLocks/>
          </p:cNvCxnSpPr>
          <p:nvPr userDrawn="1"/>
        </p:nvCxnSpPr>
        <p:spPr>
          <a:xfrm>
            <a:off x="7696562" y="5186826"/>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3" name="Text Placeholder 11">
            <a:extLst>
              <a:ext uri="{FF2B5EF4-FFF2-40B4-BE49-F238E27FC236}">
                <a16:creationId xmlns:a16="http://schemas.microsoft.com/office/drawing/2014/main" xmlns="" id="{F5F81FF1-BC2F-9042-92EE-0EAD05B728D4}"/>
              </a:ext>
            </a:extLst>
          </p:cNvPr>
          <p:cNvSpPr>
            <a:spLocks noGrp="1"/>
          </p:cNvSpPr>
          <p:nvPr>
            <p:ph type="body" sz="quarter" idx="13" hasCustomPrompt="1"/>
          </p:nvPr>
        </p:nvSpPr>
        <p:spPr>
          <a:xfrm>
            <a:off x="212547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6" name="Text Placeholder 11">
            <a:extLst>
              <a:ext uri="{FF2B5EF4-FFF2-40B4-BE49-F238E27FC236}">
                <a16:creationId xmlns:a16="http://schemas.microsoft.com/office/drawing/2014/main" xmlns="" id="{D1F9739C-2B67-B64B-AFB8-EC0B92CA3CA3}"/>
              </a:ext>
            </a:extLst>
          </p:cNvPr>
          <p:cNvSpPr>
            <a:spLocks noGrp="1"/>
          </p:cNvSpPr>
          <p:nvPr>
            <p:ph type="body" sz="quarter" idx="22" hasCustomPrompt="1"/>
          </p:nvPr>
        </p:nvSpPr>
        <p:spPr>
          <a:xfrm>
            <a:off x="638486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8" name="Text Placeholder 11">
            <a:extLst>
              <a:ext uri="{FF2B5EF4-FFF2-40B4-BE49-F238E27FC236}">
                <a16:creationId xmlns:a16="http://schemas.microsoft.com/office/drawing/2014/main" xmlns="" id="{5E1BACAA-4248-2445-AE3A-FCD2E79A6990}"/>
              </a:ext>
            </a:extLst>
          </p:cNvPr>
          <p:cNvSpPr>
            <a:spLocks noGrp="1"/>
          </p:cNvSpPr>
          <p:nvPr>
            <p:ph type="body" sz="quarter" idx="24" hasCustomPrompt="1"/>
          </p:nvPr>
        </p:nvSpPr>
        <p:spPr>
          <a:xfrm>
            <a:off x="10644251"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cxnSp>
        <p:nvCxnSpPr>
          <p:cNvPr id="22" name="Straight Connector 21">
            <a:extLst>
              <a:ext uri="{FF2B5EF4-FFF2-40B4-BE49-F238E27FC236}">
                <a16:creationId xmlns:a16="http://schemas.microsoft.com/office/drawing/2014/main" xmlns="" id="{DC571CBF-5700-8E4F-BF2D-6BA5B6D14665}"/>
              </a:ext>
            </a:extLst>
          </p:cNvPr>
          <p:cNvCxnSpPr>
            <a:cxnSpLocks/>
            <a:endCxn id="7" idx="6"/>
          </p:cNvCxnSpPr>
          <p:nvPr userDrawn="1"/>
        </p:nvCxnSpPr>
        <p:spPr>
          <a:xfrm flipH="1" flipV="1">
            <a:off x="4568336" y="6225777"/>
            <a:ext cx="2853590" cy="6758"/>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xmlns="" id="{7A754DE3-C8E1-FD45-84BF-966514CE415A}"/>
              </a:ext>
            </a:extLst>
          </p:cNvPr>
          <p:cNvCxnSpPr>
            <a:cxnSpLocks/>
            <a:stCxn id="21" idx="2"/>
            <a:endCxn id="20" idx="6"/>
          </p:cNvCxnSpPr>
          <p:nvPr userDrawn="1"/>
        </p:nvCxnSpPr>
        <p:spPr>
          <a:xfrm flipH="1">
            <a:off x="8827725" y="6225777"/>
            <a:ext cx="2853590" cy="0"/>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3162534"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0" name="Picture Placeholder 13">
            <a:extLst>
              <a:ext uri="{FF2B5EF4-FFF2-40B4-BE49-F238E27FC236}">
                <a16:creationId xmlns:a16="http://schemas.microsoft.com/office/drawing/2014/main" xmlns="" id="{B9F00BBD-6AEA-E145-8E0A-45017EFA9D6F}"/>
              </a:ext>
            </a:extLst>
          </p:cNvPr>
          <p:cNvSpPr>
            <a:spLocks noGrp="1"/>
          </p:cNvSpPr>
          <p:nvPr>
            <p:ph type="pic" sz="quarter" idx="26"/>
          </p:nvPr>
        </p:nvSpPr>
        <p:spPr>
          <a:xfrm>
            <a:off x="7421923"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1" name="Picture Placeholder 13">
            <a:extLst>
              <a:ext uri="{FF2B5EF4-FFF2-40B4-BE49-F238E27FC236}">
                <a16:creationId xmlns:a16="http://schemas.microsoft.com/office/drawing/2014/main" xmlns="" id="{B6D8C900-50DA-D94F-9562-6EBF0787F4A6}"/>
              </a:ext>
            </a:extLst>
          </p:cNvPr>
          <p:cNvSpPr>
            <a:spLocks noGrp="1"/>
          </p:cNvSpPr>
          <p:nvPr>
            <p:ph type="pic" sz="quarter" idx="27"/>
          </p:nvPr>
        </p:nvSpPr>
        <p:spPr>
          <a:xfrm>
            <a:off x="11681315"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pic>
        <p:nvPicPr>
          <p:cNvPr id="32" name="Picture 31">
            <a:extLst>
              <a:ext uri="{FF2B5EF4-FFF2-40B4-BE49-F238E27FC236}">
                <a16:creationId xmlns:a16="http://schemas.microsoft.com/office/drawing/2014/main" xmlns="" id="{75F44AB1-4A14-3F4F-A9DA-11DCCA4F273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352810082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údos_IMAGEM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7" name="Text Placeholder 8">
            <a:extLst>
              <a:ext uri="{FF2B5EF4-FFF2-40B4-BE49-F238E27FC236}">
                <a16:creationId xmlns:a16="http://schemas.microsoft.com/office/drawing/2014/main" xmlns="" id="{C4C3F412-7870-7343-8225-3F2786497E8A}"/>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19" name="Straight Connector 18">
            <a:extLst>
              <a:ext uri="{FF2B5EF4-FFF2-40B4-BE49-F238E27FC236}">
                <a16:creationId xmlns:a16="http://schemas.microsoft.com/office/drawing/2014/main" xmlns="" id="{92B96C10-27BE-1849-8880-AC092E56DCF9}"/>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xmlns="" id="{67960C86-6E73-9247-B566-7A0FF231A560}"/>
              </a:ext>
            </a:extLst>
          </p:cNvPr>
          <p:cNvPicPr>
            <a:picLocks noChangeAspect="1"/>
          </p:cNvPicPr>
          <p:nvPr userDrawn="1"/>
        </p:nvPicPr>
        <p:blipFill rotWithShape="1">
          <a:blip r:embed="rId3"/>
          <a:srcRect t="4044"/>
          <a:stretch/>
        </p:blipFill>
        <p:spPr>
          <a:xfrm>
            <a:off x="1127048" y="1433601"/>
            <a:ext cx="4384752" cy="7732701"/>
          </a:xfrm>
          <a:prstGeom prst="rect">
            <a:avLst/>
          </a:prstGeom>
        </p:spPr>
      </p:pic>
      <p:sp>
        <p:nvSpPr>
          <p:cNvPr id="9" name="Picture Placeholder 8">
            <a:extLst>
              <a:ext uri="{FF2B5EF4-FFF2-40B4-BE49-F238E27FC236}">
                <a16:creationId xmlns:a16="http://schemas.microsoft.com/office/drawing/2014/main" xmlns="" id="{EE67A917-F817-274B-9B82-6E3E6BCCECB6}"/>
              </a:ext>
            </a:extLst>
          </p:cNvPr>
          <p:cNvSpPr>
            <a:spLocks noGrp="1"/>
          </p:cNvSpPr>
          <p:nvPr>
            <p:ph type="pic" sz="quarter" idx="13"/>
          </p:nvPr>
        </p:nvSpPr>
        <p:spPr>
          <a:xfrm>
            <a:off x="1760602" y="2299544"/>
            <a:ext cx="3116096" cy="5475059"/>
          </a:xfrm>
          <a:prstGeom prst="rect">
            <a:avLst/>
          </a:prstGeom>
          <a:solidFill>
            <a:srgbClr val="000000"/>
          </a:solidFill>
        </p:spPr>
        <p:txBody>
          <a:bodyPr anchor="ctr"/>
          <a:lstStyle>
            <a:lvl1pPr marL="0" indent="0" algn="ctr">
              <a:buNone/>
              <a:defRPr sz="1600">
                <a:solidFill>
                  <a:schemeClr val="bg1"/>
                </a:solidFill>
                <a:latin typeface="Calibri" panose="020F0502020204030204" pitchFamily="34" charset="0"/>
                <a:cs typeface="Calibri" panose="020F0502020204030204" pitchFamily="34" charset="0"/>
              </a:defRPr>
            </a:lvl1pPr>
          </a:lstStyle>
          <a:p>
            <a:endParaRPr lang="pt-BR"/>
          </a:p>
        </p:txBody>
      </p:sp>
      <p:sp>
        <p:nvSpPr>
          <p:cNvPr id="23" name="Text Placeholder 11">
            <a:extLst>
              <a:ext uri="{FF2B5EF4-FFF2-40B4-BE49-F238E27FC236}">
                <a16:creationId xmlns:a16="http://schemas.microsoft.com/office/drawing/2014/main" xmlns="" id="{B7F46220-AF40-2D4D-A574-48320A319DA5}"/>
              </a:ext>
            </a:extLst>
          </p:cNvPr>
          <p:cNvSpPr>
            <a:spLocks noGrp="1"/>
          </p:cNvSpPr>
          <p:nvPr>
            <p:ph type="body" sz="quarter" idx="14" hasCustomPrompt="1"/>
          </p:nvPr>
        </p:nvSpPr>
        <p:spPr>
          <a:xfrm>
            <a:off x="7268605"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25" name="Text Placeholder 8">
            <a:extLst>
              <a:ext uri="{FF2B5EF4-FFF2-40B4-BE49-F238E27FC236}">
                <a16:creationId xmlns:a16="http://schemas.microsoft.com/office/drawing/2014/main" xmlns="" id="{AAE58683-C164-5544-98BF-54A4B52B1B7B}"/>
              </a:ext>
            </a:extLst>
          </p:cNvPr>
          <p:cNvSpPr>
            <a:spLocks noGrp="1"/>
          </p:cNvSpPr>
          <p:nvPr>
            <p:ph type="body" sz="quarter" idx="16" hasCustomPrompt="1"/>
          </p:nvPr>
        </p:nvSpPr>
        <p:spPr>
          <a:xfrm>
            <a:off x="7268604"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29" name="Picture Placeholder 13">
            <a:extLst>
              <a:ext uri="{FF2B5EF4-FFF2-40B4-BE49-F238E27FC236}">
                <a16:creationId xmlns:a16="http://schemas.microsoft.com/office/drawing/2014/main" xmlns="" id="{2C128956-00F2-C24F-AFE5-1537D411531A}"/>
              </a:ext>
            </a:extLst>
          </p:cNvPr>
          <p:cNvSpPr>
            <a:spLocks noGrp="1"/>
          </p:cNvSpPr>
          <p:nvPr>
            <p:ph type="pic" sz="quarter" idx="19"/>
          </p:nvPr>
        </p:nvSpPr>
        <p:spPr>
          <a:xfrm>
            <a:off x="5632806"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3" name="Text Placeholder 11">
            <a:extLst>
              <a:ext uri="{FF2B5EF4-FFF2-40B4-BE49-F238E27FC236}">
                <a16:creationId xmlns:a16="http://schemas.microsoft.com/office/drawing/2014/main" xmlns="" id="{548DC93C-FB90-1342-86B7-6F6A775DAAC7}"/>
              </a:ext>
            </a:extLst>
          </p:cNvPr>
          <p:cNvSpPr>
            <a:spLocks noGrp="1"/>
          </p:cNvSpPr>
          <p:nvPr>
            <p:ph type="body" sz="quarter" idx="20" hasCustomPrompt="1"/>
          </p:nvPr>
        </p:nvSpPr>
        <p:spPr>
          <a:xfrm>
            <a:off x="7268605"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44" name="Text Placeholder 8">
            <a:extLst>
              <a:ext uri="{FF2B5EF4-FFF2-40B4-BE49-F238E27FC236}">
                <a16:creationId xmlns:a16="http://schemas.microsoft.com/office/drawing/2014/main" xmlns="" id="{779E5449-E6CD-324C-A121-5FF90DAF5F10}"/>
              </a:ext>
            </a:extLst>
          </p:cNvPr>
          <p:cNvSpPr>
            <a:spLocks noGrp="1"/>
          </p:cNvSpPr>
          <p:nvPr>
            <p:ph type="body" sz="quarter" idx="21" hasCustomPrompt="1"/>
          </p:nvPr>
        </p:nvSpPr>
        <p:spPr>
          <a:xfrm>
            <a:off x="7268604"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45" name="Picture Placeholder 13">
            <a:extLst>
              <a:ext uri="{FF2B5EF4-FFF2-40B4-BE49-F238E27FC236}">
                <a16:creationId xmlns:a16="http://schemas.microsoft.com/office/drawing/2014/main" xmlns="" id="{1AA5782E-DB3C-5840-B771-B4413F20A46E}"/>
              </a:ext>
            </a:extLst>
          </p:cNvPr>
          <p:cNvSpPr>
            <a:spLocks noGrp="1"/>
          </p:cNvSpPr>
          <p:nvPr>
            <p:ph type="pic" sz="quarter" idx="22"/>
          </p:nvPr>
        </p:nvSpPr>
        <p:spPr>
          <a:xfrm>
            <a:off x="5632806"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6" name="Text Placeholder 11">
            <a:extLst>
              <a:ext uri="{FF2B5EF4-FFF2-40B4-BE49-F238E27FC236}">
                <a16:creationId xmlns:a16="http://schemas.microsoft.com/office/drawing/2014/main" xmlns="" id="{8E7CFC8C-2819-4A49-A631-A0871F8E7E2F}"/>
              </a:ext>
            </a:extLst>
          </p:cNvPr>
          <p:cNvSpPr>
            <a:spLocks noGrp="1"/>
          </p:cNvSpPr>
          <p:nvPr>
            <p:ph type="body" sz="quarter" idx="23" hasCustomPrompt="1"/>
          </p:nvPr>
        </p:nvSpPr>
        <p:spPr>
          <a:xfrm>
            <a:off x="12296552"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47" name="Text Placeholder 8">
            <a:extLst>
              <a:ext uri="{FF2B5EF4-FFF2-40B4-BE49-F238E27FC236}">
                <a16:creationId xmlns:a16="http://schemas.microsoft.com/office/drawing/2014/main" xmlns="" id="{7AB36F62-6039-E048-9116-0F33F6C6BC1C}"/>
              </a:ext>
            </a:extLst>
          </p:cNvPr>
          <p:cNvSpPr>
            <a:spLocks noGrp="1"/>
          </p:cNvSpPr>
          <p:nvPr>
            <p:ph type="body" sz="quarter" idx="24" hasCustomPrompt="1"/>
          </p:nvPr>
        </p:nvSpPr>
        <p:spPr>
          <a:xfrm>
            <a:off x="12296551"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48" name="Picture Placeholder 13">
            <a:extLst>
              <a:ext uri="{FF2B5EF4-FFF2-40B4-BE49-F238E27FC236}">
                <a16:creationId xmlns:a16="http://schemas.microsoft.com/office/drawing/2014/main" xmlns="" id="{5898509C-B997-BC41-B3A5-F03B08939DA1}"/>
              </a:ext>
            </a:extLst>
          </p:cNvPr>
          <p:cNvSpPr>
            <a:spLocks noGrp="1"/>
          </p:cNvSpPr>
          <p:nvPr>
            <p:ph type="pic" sz="quarter" idx="25"/>
          </p:nvPr>
        </p:nvSpPr>
        <p:spPr>
          <a:xfrm>
            <a:off x="10660753"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9" name="Text Placeholder 11">
            <a:extLst>
              <a:ext uri="{FF2B5EF4-FFF2-40B4-BE49-F238E27FC236}">
                <a16:creationId xmlns:a16="http://schemas.microsoft.com/office/drawing/2014/main" xmlns="" id="{D733D8C8-4EC4-6B4E-9D82-97BC9CFA252C}"/>
              </a:ext>
            </a:extLst>
          </p:cNvPr>
          <p:cNvSpPr>
            <a:spLocks noGrp="1"/>
          </p:cNvSpPr>
          <p:nvPr>
            <p:ph type="body" sz="quarter" idx="26" hasCustomPrompt="1"/>
          </p:nvPr>
        </p:nvSpPr>
        <p:spPr>
          <a:xfrm>
            <a:off x="12296552"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50" name="Text Placeholder 8">
            <a:extLst>
              <a:ext uri="{FF2B5EF4-FFF2-40B4-BE49-F238E27FC236}">
                <a16:creationId xmlns:a16="http://schemas.microsoft.com/office/drawing/2014/main" xmlns="" id="{B21260A5-3B2F-BA4F-967E-E3FFE365EFF7}"/>
              </a:ext>
            </a:extLst>
          </p:cNvPr>
          <p:cNvSpPr>
            <a:spLocks noGrp="1"/>
          </p:cNvSpPr>
          <p:nvPr>
            <p:ph type="body" sz="quarter" idx="27" hasCustomPrompt="1"/>
          </p:nvPr>
        </p:nvSpPr>
        <p:spPr>
          <a:xfrm>
            <a:off x="12296551"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51" name="Picture Placeholder 13">
            <a:extLst>
              <a:ext uri="{FF2B5EF4-FFF2-40B4-BE49-F238E27FC236}">
                <a16:creationId xmlns:a16="http://schemas.microsoft.com/office/drawing/2014/main" xmlns="" id="{79A68247-38C2-244C-91FD-7763A1D5A4B2}"/>
              </a:ext>
            </a:extLst>
          </p:cNvPr>
          <p:cNvSpPr>
            <a:spLocks noGrp="1"/>
          </p:cNvSpPr>
          <p:nvPr>
            <p:ph type="pic" sz="quarter" idx="28"/>
          </p:nvPr>
        </p:nvSpPr>
        <p:spPr>
          <a:xfrm>
            <a:off x="10660753"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13461965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údos_IMAGEM_6">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2FD3EE14-8EB6-1A45-953B-8CB1469CCC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03170" y="2166469"/>
            <a:ext cx="11243310" cy="6383188"/>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6" name="Text Placeholder 8">
            <a:extLst>
              <a:ext uri="{FF2B5EF4-FFF2-40B4-BE49-F238E27FC236}">
                <a16:creationId xmlns:a16="http://schemas.microsoft.com/office/drawing/2014/main" xmlns="" id="{A3E9EC3B-B063-B14B-A448-292EFFFC14D8}"/>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7" name="Straight Connector 6">
            <a:extLst>
              <a:ext uri="{FF2B5EF4-FFF2-40B4-BE49-F238E27FC236}">
                <a16:creationId xmlns:a16="http://schemas.microsoft.com/office/drawing/2014/main" xmlns="" id="{BB132F00-4EE8-0D43-8FA5-EA6A7848A871}"/>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xmlns="" id="{FD58F77A-5B2B-6742-AA34-3F4271A04F79}"/>
              </a:ext>
            </a:extLst>
          </p:cNvPr>
          <p:cNvSpPr>
            <a:spLocks noGrp="1"/>
          </p:cNvSpPr>
          <p:nvPr>
            <p:ph type="pic" sz="quarter" idx="13"/>
          </p:nvPr>
        </p:nvSpPr>
        <p:spPr>
          <a:xfrm>
            <a:off x="4393195" y="2813792"/>
            <a:ext cx="7473380" cy="4898299"/>
          </a:xfrm>
          <a:custGeom>
            <a:avLst/>
            <a:gdLst>
              <a:gd name="connsiteX0" fmla="*/ 0 w 7630160"/>
              <a:gd name="connsiteY0" fmla="*/ 235367 h 5008880"/>
              <a:gd name="connsiteX1" fmla="*/ 235367 w 7630160"/>
              <a:gd name="connsiteY1" fmla="*/ 0 h 5008880"/>
              <a:gd name="connsiteX2" fmla="*/ 7394793 w 7630160"/>
              <a:gd name="connsiteY2" fmla="*/ 0 h 5008880"/>
              <a:gd name="connsiteX3" fmla="*/ 7630160 w 7630160"/>
              <a:gd name="connsiteY3" fmla="*/ 235367 h 5008880"/>
              <a:gd name="connsiteX4" fmla="*/ 7630160 w 7630160"/>
              <a:gd name="connsiteY4" fmla="*/ 4773513 h 5008880"/>
              <a:gd name="connsiteX5" fmla="*/ 7394793 w 7630160"/>
              <a:gd name="connsiteY5" fmla="*/ 5008880 h 5008880"/>
              <a:gd name="connsiteX6" fmla="*/ 235367 w 7630160"/>
              <a:gd name="connsiteY6" fmla="*/ 5008880 h 5008880"/>
              <a:gd name="connsiteX7" fmla="*/ 0 w 7630160"/>
              <a:gd name="connsiteY7" fmla="*/ 4773513 h 5008880"/>
              <a:gd name="connsiteX8" fmla="*/ 0 w 7630160"/>
              <a:gd name="connsiteY8" fmla="*/ 235367 h 5008880"/>
              <a:gd name="connsiteX0" fmla="*/ 0 w 7630160"/>
              <a:gd name="connsiteY0" fmla="*/ 235367 h 5011467"/>
              <a:gd name="connsiteX1" fmla="*/ 235367 w 7630160"/>
              <a:gd name="connsiteY1" fmla="*/ 0 h 5011467"/>
              <a:gd name="connsiteX2" fmla="*/ 7394793 w 7630160"/>
              <a:gd name="connsiteY2" fmla="*/ 0 h 5011467"/>
              <a:gd name="connsiteX3" fmla="*/ 7630160 w 7630160"/>
              <a:gd name="connsiteY3" fmla="*/ 235367 h 5011467"/>
              <a:gd name="connsiteX4" fmla="*/ 7630160 w 7630160"/>
              <a:gd name="connsiteY4" fmla="*/ 4773513 h 5011467"/>
              <a:gd name="connsiteX5" fmla="*/ 7394793 w 7630160"/>
              <a:gd name="connsiteY5" fmla="*/ 5008880 h 5011467"/>
              <a:gd name="connsiteX6" fmla="*/ 235367 w 7630160"/>
              <a:gd name="connsiteY6" fmla="*/ 5008880 h 5011467"/>
              <a:gd name="connsiteX7" fmla="*/ 0 w 7630160"/>
              <a:gd name="connsiteY7" fmla="*/ 4773513 h 5011467"/>
              <a:gd name="connsiteX8" fmla="*/ 0 w 7630160"/>
              <a:gd name="connsiteY8" fmla="*/ 235367 h 5011467"/>
              <a:gd name="connsiteX0" fmla="*/ 171 w 7630331"/>
              <a:gd name="connsiteY0" fmla="*/ 235367 h 5010245"/>
              <a:gd name="connsiteX1" fmla="*/ 235538 w 7630331"/>
              <a:gd name="connsiteY1" fmla="*/ 0 h 5010245"/>
              <a:gd name="connsiteX2" fmla="*/ 7394964 w 7630331"/>
              <a:gd name="connsiteY2" fmla="*/ 0 h 5010245"/>
              <a:gd name="connsiteX3" fmla="*/ 7630331 w 7630331"/>
              <a:gd name="connsiteY3" fmla="*/ 235367 h 5010245"/>
              <a:gd name="connsiteX4" fmla="*/ 7630331 w 7630331"/>
              <a:gd name="connsiteY4" fmla="*/ 4773513 h 5010245"/>
              <a:gd name="connsiteX5" fmla="*/ 7394964 w 7630331"/>
              <a:gd name="connsiteY5" fmla="*/ 5008880 h 5010245"/>
              <a:gd name="connsiteX6" fmla="*/ 235538 w 7630331"/>
              <a:gd name="connsiteY6" fmla="*/ 5008880 h 5010245"/>
              <a:gd name="connsiteX7" fmla="*/ 171 w 7630331"/>
              <a:gd name="connsiteY7" fmla="*/ 4773513 h 5010245"/>
              <a:gd name="connsiteX8" fmla="*/ 171 w 7630331"/>
              <a:gd name="connsiteY8" fmla="*/ 235367 h 5010245"/>
              <a:gd name="connsiteX0" fmla="*/ 3140 w 7633300"/>
              <a:gd name="connsiteY0" fmla="*/ 235367 h 5008880"/>
              <a:gd name="connsiteX1" fmla="*/ 238507 w 7633300"/>
              <a:gd name="connsiteY1" fmla="*/ 0 h 5008880"/>
              <a:gd name="connsiteX2" fmla="*/ 7397933 w 7633300"/>
              <a:gd name="connsiteY2" fmla="*/ 0 h 5008880"/>
              <a:gd name="connsiteX3" fmla="*/ 7633300 w 7633300"/>
              <a:gd name="connsiteY3" fmla="*/ 235367 h 5008880"/>
              <a:gd name="connsiteX4" fmla="*/ 7633300 w 7633300"/>
              <a:gd name="connsiteY4" fmla="*/ 4773513 h 5008880"/>
              <a:gd name="connsiteX5" fmla="*/ 7397933 w 7633300"/>
              <a:gd name="connsiteY5" fmla="*/ 5008880 h 5008880"/>
              <a:gd name="connsiteX6" fmla="*/ 6159 w 7633300"/>
              <a:gd name="connsiteY6" fmla="*/ 5001385 h 5008880"/>
              <a:gd name="connsiteX7" fmla="*/ 3140 w 7633300"/>
              <a:gd name="connsiteY7" fmla="*/ 4773513 h 5008880"/>
              <a:gd name="connsiteX8" fmla="*/ 3140 w 7633300"/>
              <a:gd name="connsiteY8" fmla="*/ 235367 h 5008880"/>
              <a:gd name="connsiteX0" fmla="*/ 3140 w 7633300"/>
              <a:gd name="connsiteY0" fmla="*/ 235367 h 5010147"/>
              <a:gd name="connsiteX1" fmla="*/ 238507 w 7633300"/>
              <a:gd name="connsiteY1" fmla="*/ 0 h 5010147"/>
              <a:gd name="connsiteX2" fmla="*/ 7397933 w 7633300"/>
              <a:gd name="connsiteY2" fmla="*/ 0 h 5010147"/>
              <a:gd name="connsiteX3" fmla="*/ 7633300 w 7633300"/>
              <a:gd name="connsiteY3" fmla="*/ 235367 h 5010147"/>
              <a:gd name="connsiteX4" fmla="*/ 7633300 w 7633300"/>
              <a:gd name="connsiteY4" fmla="*/ 4773513 h 5010147"/>
              <a:gd name="connsiteX5" fmla="*/ 7397933 w 7633300"/>
              <a:gd name="connsiteY5" fmla="*/ 5008880 h 5010147"/>
              <a:gd name="connsiteX6" fmla="*/ 6159 w 7633300"/>
              <a:gd name="connsiteY6" fmla="*/ 5001385 h 5010147"/>
              <a:gd name="connsiteX7" fmla="*/ 3140 w 7633300"/>
              <a:gd name="connsiteY7" fmla="*/ 4773513 h 5010147"/>
              <a:gd name="connsiteX8" fmla="*/ 3140 w 7633300"/>
              <a:gd name="connsiteY8" fmla="*/ 235367 h 5010147"/>
              <a:gd name="connsiteX0" fmla="*/ 3140 w 7633471"/>
              <a:gd name="connsiteY0" fmla="*/ 235367 h 5009533"/>
              <a:gd name="connsiteX1" fmla="*/ 238507 w 7633471"/>
              <a:gd name="connsiteY1" fmla="*/ 0 h 5009533"/>
              <a:gd name="connsiteX2" fmla="*/ 7397933 w 7633471"/>
              <a:gd name="connsiteY2" fmla="*/ 0 h 5009533"/>
              <a:gd name="connsiteX3" fmla="*/ 7633300 w 7633471"/>
              <a:gd name="connsiteY3" fmla="*/ 235367 h 5009533"/>
              <a:gd name="connsiteX4" fmla="*/ 7633300 w 7633471"/>
              <a:gd name="connsiteY4" fmla="*/ 4773513 h 5009533"/>
              <a:gd name="connsiteX5" fmla="*/ 7397933 w 7633471"/>
              <a:gd name="connsiteY5" fmla="*/ 5008880 h 5009533"/>
              <a:gd name="connsiteX6" fmla="*/ 6159 w 7633471"/>
              <a:gd name="connsiteY6" fmla="*/ 5001385 h 5009533"/>
              <a:gd name="connsiteX7" fmla="*/ 3140 w 7633471"/>
              <a:gd name="connsiteY7" fmla="*/ 4773513 h 5009533"/>
              <a:gd name="connsiteX8" fmla="*/ 3140 w 7633471"/>
              <a:gd name="connsiteY8" fmla="*/ 235367 h 5009533"/>
              <a:gd name="connsiteX0" fmla="*/ 3140 w 7636441"/>
              <a:gd name="connsiteY0" fmla="*/ 235367 h 5024487"/>
              <a:gd name="connsiteX1" fmla="*/ 238507 w 7636441"/>
              <a:gd name="connsiteY1" fmla="*/ 0 h 5024487"/>
              <a:gd name="connsiteX2" fmla="*/ 7397933 w 7636441"/>
              <a:gd name="connsiteY2" fmla="*/ 0 h 5024487"/>
              <a:gd name="connsiteX3" fmla="*/ 7633300 w 7636441"/>
              <a:gd name="connsiteY3" fmla="*/ 235367 h 5024487"/>
              <a:gd name="connsiteX4" fmla="*/ 7633300 w 7636441"/>
              <a:gd name="connsiteY4" fmla="*/ 4773513 h 5024487"/>
              <a:gd name="connsiteX5" fmla="*/ 7630281 w 7636441"/>
              <a:gd name="connsiteY5" fmla="*/ 5023870 h 5024487"/>
              <a:gd name="connsiteX6" fmla="*/ 6159 w 7636441"/>
              <a:gd name="connsiteY6" fmla="*/ 5001385 h 5024487"/>
              <a:gd name="connsiteX7" fmla="*/ 3140 w 7636441"/>
              <a:gd name="connsiteY7" fmla="*/ 4773513 h 5024487"/>
              <a:gd name="connsiteX8" fmla="*/ 3140 w 7636441"/>
              <a:gd name="connsiteY8" fmla="*/ 235367 h 5024487"/>
              <a:gd name="connsiteX0" fmla="*/ 3140 w 7645811"/>
              <a:gd name="connsiteY0" fmla="*/ 235367 h 5031966"/>
              <a:gd name="connsiteX1" fmla="*/ 238507 w 7645811"/>
              <a:gd name="connsiteY1" fmla="*/ 0 h 5031966"/>
              <a:gd name="connsiteX2" fmla="*/ 7397933 w 7645811"/>
              <a:gd name="connsiteY2" fmla="*/ 0 h 5031966"/>
              <a:gd name="connsiteX3" fmla="*/ 7633300 w 7645811"/>
              <a:gd name="connsiteY3" fmla="*/ 235367 h 5031966"/>
              <a:gd name="connsiteX4" fmla="*/ 7633300 w 7645811"/>
              <a:gd name="connsiteY4" fmla="*/ 4773513 h 5031966"/>
              <a:gd name="connsiteX5" fmla="*/ 7645271 w 7645811"/>
              <a:gd name="connsiteY5" fmla="*/ 5031365 h 5031966"/>
              <a:gd name="connsiteX6" fmla="*/ 6159 w 7645811"/>
              <a:gd name="connsiteY6" fmla="*/ 5001385 h 5031966"/>
              <a:gd name="connsiteX7" fmla="*/ 3140 w 7645811"/>
              <a:gd name="connsiteY7" fmla="*/ 4773513 h 5031966"/>
              <a:gd name="connsiteX8" fmla="*/ 3140 w 7645811"/>
              <a:gd name="connsiteY8" fmla="*/ 235367 h 5031966"/>
              <a:gd name="connsiteX0" fmla="*/ 3140 w 7639471"/>
              <a:gd name="connsiteY0" fmla="*/ 235367 h 5039445"/>
              <a:gd name="connsiteX1" fmla="*/ 238507 w 7639471"/>
              <a:gd name="connsiteY1" fmla="*/ 0 h 5039445"/>
              <a:gd name="connsiteX2" fmla="*/ 7397933 w 7639471"/>
              <a:gd name="connsiteY2" fmla="*/ 0 h 5039445"/>
              <a:gd name="connsiteX3" fmla="*/ 7633300 w 7639471"/>
              <a:gd name="connsiteY3" fmla="*/ 235367 h 5039445"/>
              <a:gd name="connsiteX4" fmla="*/ 7633300 w 7639471"/>
              <a:gd name="connsiteY4" fmla="*/ 4773513 h 5039445"/>
              <a:gd name="connsiteX5" fmla="*/ 7637776 w 7639471"/>
              <a:gd name="connsiteY5" fmla="*/ 5038860 h 5039445"/>
              <a:gd name="connsiteX6" fmla="*/ 6159 w 7639471"/>
              <a:gd name="connsiteY6" fmla="*/ 5001385 h 5039445"/>
              <a:gd name="connsiteX7" fmla="*/ 3140 w 7639471"/>
              <a:gd name="connsiteY7" fmla="*/ 4773513 h 5039445"/>
              <a:gd name="connsiteX8" fmla="*/ 3140 w 7639471"/>
              <a:gd name="connsiteY8" fmla="*/ 235367 h 5039445"/>
              <a:gd name="connsiteX0" fmla="*/ 3140 w 7645416"/>
              <a:gd name="connsiteY0" fmla="*/ 235367 h 5039446"/>
              <a:gd name="connsiteX1" fmla="*/ 238507 w 7645416"/>
              <a:gd name="connsiteY1" fmla="*/ 0 h 5039446"/>
              <a:gd name="connsiteX2" fmla="*/ 7397933 w 7645416"/>
              <a:gd name="connsiteY2" fmla="*/ 0 h 5039446"/>
              <a:gd name="connsiteX3" fmla="*/ 7633300 w 7645416"/>
              <a:gd name="connsiteY3" fmla="*/ 235367 h 5039446"/>
              <a:gd name="connsiteX4" fmla="*/ 7633300 w 7645416"/>
              <a:gd name="connsiteY4" fmla="*/ 4773513 h 5039446"/>
              <a:gd name="connsiteX5" fmla="*/ 7644851 w 7645416"/>
              <a:gd name="connsiteY5" fmla="*/ 5038861 h 5039446"/>
              <a:gd name="connsiteX6" fmla="*/ 6159 w 7645416"/>
              <a:gd name="connsiteY6" fmla="*/ 5001385 h 5039446"/>
              <a:gd name="connsiteX7" fmla="*/ 3140 w 7645416"/>
              <a:gd name="connsiteY7" fmla="*/ 4773513 h 5039446"/>
              <a:gd name="connsiteX8" fmla="*/ 3140 w 7645416"/>
              <a:gd name="connsiteY8" fmla="*/ 235367 h 5039446"/>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47447 w 7656640"/>
              <a:gd name="connsiteY3" fmla="*/ 242440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0686"/>
              <a:gd name="connsiteY0" fmla="*/ 235367 h 5039476"/>
              <a:gd name="connsiteX1" fmla="*/ 238507 w 7650686"/>
              <a:gd name="connsiteY1" fmla="*/ 0 h 5039476"/>
              <a:gd name="connsiteX2" fmla="*/ 7397933 w 7650686"/>
              <a:gd name="connsiteY2" fmla="*/ 0 h 5039476"/>
              <a:gd name="connsiteX3" fmla="*/ 7647447 w 7650686"/>
              <a:gd name="connsiteY3" fmla="*/ 242440 h 5039476"/>
              <a:gd name="connsiteX4" fmla="*/ 7647449 w 7650686"/>
              <a:gd name="connsiteY4" fmla="*/ 4787659 h 5039476"/>
              <a:gd name="connsiteX5" fmla="*/ 7644851 w 7650686"/>
              <a:gd name="connsiteY5" fmla="*/ 5038861 h 5039476"/>
              <a:gd name="connsiteX6" fmla="*/ 6159 w 7650686"/>
              <a:gd name="connsiteY6" fmla="*/ 5001385 h 5039476"/>
              <a:gd name="connsiteX7" fmla="*/ 3140 w 7650686"/>
              <a:gd name="connsiteY7" fmla="*/ 4773513 h 5039476"/>
              <a:gd name="connsiteX8" fmla="*/ 3140 w 7650686"/>
              <a:gd name="connsiteY8" fmla="*/ 235367 h 503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0686" h="5039476">
                <a:moveTo>
                  <a:pt x="3140" y="235367"/>
                </a:moveTo>
                <a:cubicBezTo>
                  <a:pt x="3140" y="105377"/>
                  <a:pt x="108517" y="0"/>
                  <a:pt x="238507" y="0"/>
                </a:cubicBezTo>
                <a:lnTo>
                  <a:pt x="7397933" y="0"/>
                </a:lnTo>
                <a:cubicBezTo>
                  <a:pt x="7527923" y="0"/>
                  <a:pt x="7647447" y="112450"/>
                  <a:pt x="7647447" y="242440"/>
                </a:cubicBezTo>
                <a:cubicBezTo>
                  <a:pt x="7654521" y="1757513"/>
                  <a:pt x="7647449" y="4793354"/>
                  <a:pt x="7647449" y="4787659"/>
                </a:cubicBezTo>
                <a:cubicBezTo>
                  <a:pt x="7654945" y="4790232"/>
                  <a:pt x="7647425" y="5053851"/>
                  <a:pt x="7644851" y="5038861"/>
                </a:cubicBezTo>
                <a:lnTo>
                  <a:pt x="6159" y="5001385"/>
                </a:lnTo>
                <a:cubicBezTo>
                  <a:pt x="3586" y="5023870"/>
                  <a:pt x="-4355" y="4768591"/>
                  <a:pt x="3140" y="4773513"/>
                </a:cubicBezTo>
                <a:lnTo>
                  <a:pt x="3140" y="235367"/>
                </a:lnTo>
                <a:close/>
              </a:path>
            </a:pathLst>
          </a:cu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1" name="Text Placeholder 11">
            <a:extLst>
              <a:ext uri="{FF2B5EF4-FFF2-40B4-BE49-F238E27FC236}">
                <a16:creationId xmlns:a16="http://schemas.microsoft.com/office/drawing/2014/main" xmlns="" id="{F29E2544-D79C-D641-954D-8E0C5434CAC9}"/>
              </a:ext>
            </a:extLst>
          </p:cNvPr>
          <p:cNvSpPr>
            <a:spLocks noGrp="1"/>
          </p:cNvSpPr>
          <p:nvPr>
            <p:ph type="body" sz="quarter" idx="14" hasCustomPrompt="1"/>
          </p:nvPr>
        </p:nvSpPr>
        <p:spPr>
          <a:xfrm>
            <a:off x="428153" y="2664453"/>
            <a:ext cx="2333035" cy="1998075"/>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12" name="Text Placeholder 8">
            <a:extLst>
              <a:ext uri="{FF2B5EF4-FFF2-40B4-BE49-F238E27FC236}">
                <a16:creationId xmlns:a16="http://schemas.microsoft.com/office/drawing/2014/main" xmlns="" id="{23747D59-F11C-EA4D-B081-33E1DC061C1E}"/>
              </a:ext>
            </a:extLst>
          </p:cNvPr>
          <p:cNvSpPr>
            <a:spLocks noGrp="1"/>
          </p:cNvSpPr>
          <p:nvPr>
            <p:ph type="body" sz="quarter" idx="16" hasCustomPrompt="1"/>
          </p:nvPr>
        </p:nvSpPr>
        <p:spPr>
          <a:xfrm>
            <a:off x="428154" y="2181704"/>
            <a:ext cx="2333034"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3" name="Picture Placeholder 13">
            <a:extLst>
              <a:ext uri="{FF2B5EF4-FFF2-40B4-BE49-F238E27FC236}">
                <a16:creationId xmlns:a16="http://schemas.microsoft.com/office/drawing/2014/main" xmlns="" id="{B7FD790C-B56D-634F-9B73-BEBCB97F187E}"/>
              </a:ext>
            </a:extLst>
          </p:cNvPr>
          <p:cNvSpPr>
            <a:spLocks noGrp="1"/>
          </p:cNvSpPr>
          <p:nvPr>
            <p:ph type="pic" sz="quarter" idx="19"/>
          </p:nvPr>
        </p:nvSpPr>
        <p:spPr>
          <a:xfrm>
            <a:off x="2925038"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4" name="Text Placeholder 11">
            <a:extLst>
              <a:ext uri="{FF2B5EF4-FFF2-40B4-BE49-F238E27FC236}">
                <a16:creationId xmlns:a16="http://schemas.microsoft.com/office/drawing/2014/main" xmlns="" id="{1BFED96B-0896-594C-9C4F-E88E8E382FF7}"/>
              </a:ext>
            </a:extLst>
          </p:cNvPr>
          <p:cNvSpPr>
            <a:spLocks noGrp="1"/>
          </p:cNvSpPr>
          <p:nvPr>
            <p:ph type="body" sz="quarter" idx="20" hasCustomPrompt="1"/>
          </p:nvPr>
        </p:nvSpPr>
        <p:spPr>
          <a:xfrm>
            <a:off x="428153" y="5331611"/>
            <a:ext cx="2333036" cy="3054530"/>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15" name="Text Placeholder 8">
            <a:extLst>
              <a:ext uri="{FF2B5EF4-FFF2-40B4-BE49-F238E27FC236}">
                <a16:creationId xmlns:a16="http://schemas.microsoft.com/office/drawing/2014/main" xmlns="" id="{AF5A6F9D-D29D-2248-A432-25D4B12D1C82}"/>
              </a:ext>
            </a:extLst>
          </p:cNvPr>
          <p:cNvSpPr>
            <a:spLocks noGrp="1"/>
          </p:cNvSpPr>
          <p:nvPr>
            <p:ph type="body" sz="quarter" idx="21" hasCustomPrompt="1"/>
          </p:nvPr>
        </p:nvSpPr>
        <p:spPr>
          <a:xfrm>
            <a:off x="428152" y="4848438"/>
            <a:ext cx="2333035"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Picture Placeholder 13">
            <a:extLst>
              <a:ext uri="{FF2B5EF4-FFF2-40B4-BE49-F238E27FC236}">
                <a16:creationId xmlns:a16="http://schemas.microsoft.com/office/drawing/2014/main" xmlns="" id="{35446A09-D6C1-9C49-96E7-C85C655F1D23}"/>
              </a:ext>
            </a:extLst>
          </p:cNvPr>
          <p:cNvSpPr>
            <a:spLocks noGrp="1"/>
          </p:cNvSpPr>
          <p:nvPr>
            <p:ph type="pic" sz="quarter" idx="22"/>
          </p:nvPr>
        </p:nvSpPr>
        <p:spPr>
          <a:xfrm>
            <a:off x="2925038"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3" name="Text Placeholder 11">
            <a:extLst>
              <a:ext uri="{FF2B5EF4-FFF2-40B4-BE49-F238E27FC236}">
                <a16:creationId xmlns:a16="http://schemas.microsoft.com/office/drawing/2014/main" xmlns="" id="{617C6327-B793-1E47-9233-385EFB7EC6D8}"/>
              </a:ext>
            </a:extLst>
          </p:cNvPr>
          <p:cNvSpPr>
            <a:spLocks noGrp="1"/>
          </p:cNvSpPr>
          <p:nvPr>
            <p:ph type="body" sz="quarter" idx="23" hasCustomPrompt="1"/>
          </p:nvPr>
        </p:nvSpPr>
        <p:spPr>
          <a:xfrm>
            <a:off x="13487680" y="2664453"/>
            <a:ext cx="2333035" cy="1998075"/>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24" name="Text Placeholder 8">
            <a:extLst>
              <a:ext uri="{FF2B5EF4-FFF2-40B4-BE49-F238E27FC236}">
                <a16:creationId xmlns:a16="http://schemas.microsoft.com/office/drawing/2014/main" xmlns="" id="{13FD9F73-059C-444D-9C21-7CD4F072372F}"/>
              </a:ext>
            </a:extLst>
          </p:cNvPr>
          <p:cNvSpPr>
            <a:spLocks noGrp="1"/>
          </p:cNvSpPr>
          <p:nvPr>
            <p:ph type="body" sz="quarter" idx="24" hasCustomPrompt="1"/>
          </p:nvPr>
        </p:nvSpPr>
        <p:spPr>
          <a:xfrm>
            <a:off x="13487681" y="2181704"/>
            <a:ext cx="2333034"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25" name="Picture Placeholder 13">
            <a:extLst>
              <a:ext uri="{FF2B5EF4-FFF2-40B4-BE49-F238E27FC236}">
                <a16:creationId xmlns:a16="http://schemas.microsoft.com/office/drawing/2014/main" xmlns="" id="{CA28319F-11D0-634B-9064-3212DB13D85A}"/>
              </a:ext>
            </a:extLst>
          </p:cNvPr>
          <p:cNvSpPr>
            <a:spLocks noGrp="1"/>
          </p:cNvSpPr>
          <p:nvPr>
            <p:ph type="pic" sz="quarter" idx="25"/>
          </p:nvPr>
        </p:nvSpPr>
        <p:spPr>
          <a:xfrm>
            <a:off x="12159161"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6" name="Text Placeholder 11">
            <a:extLst>
              <a:ext uri="{FF2B5EF4-FFF2-40B4-BE49-F238E27FC236}">
                <a16:creationId xmlns:a16="http://schemas.microsoft.com/office/drawing/2014/main" xmlns="" id="{E5B29AA4-5797-C14F-B089-BF2BD90019A1}"/>
              </a:ext>
            </a:extLst>
          </p:cNvPr>
          <p:cNvSpPr>
            <a:spLocks noGrp="1"/>
          </p:cNvSpPr>
          <p:nvPr>
            <p:ph type="body" sz="quarter" idx="26" hasCustomPrompt="1"/>
          </p:nvPr>
        </p:nvSpPr>
        <p:spPr>
          <a:xfrm>
            <a:off x="13487680" y="5331611"/>
            <a:ext cx="2333036" cy="3054530"/>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27" name="Text Placeholder 8">
            <a:extLst>
              <a:ext uri="{FF2B5EF4-FFF2-40B4-BE49-F238E27FC236}">
                <a16:creationId xmlns:a16="http://schemas.microsoft.com/office/drawing/2014/main" xmlns="" id="{79A14C10-D636-8245-A8BD-ED28929FE4BD}"/>
              </a:ext>
            </a:extLst>
          </p:cNvPr>
          <p:cNvSpPr>
            <a:spLocks noGrp="1"/>
          </p:cNvSpPr>
          <p:nvPr>
            <p:ph type="body" sz="quarter" idx="27" hasCustomPrompt="1"/>
          </p:nvPr>
        </p:nvSpPr>
        <p:spPr>
          <a:xfrm>
            <a:off x="13487679" y="4848438"/>
            <a:ext cx="2333035"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28" name="Picture Placeholder 13">
            <a:extLst>
              <a:ext uri="{FF2B5EF4-FFF2-40B4-BE49-F238E27FC236}">
                <a16:creationId xmlns:a16="http://schemas.microsoft.com/office/drawing/2014/main" xmlns="" id="{43ABBBBB-5452-EF47-AEF1-ADE3ED9EC139}"/>
              </a:ext>
            </a:extLst>
          </p:cNvPr>
          <p:cNvSpPr>
            <a:spLocks noGrp="1"/>
          </p:cNvSpPr>
          <p:nvPr>
            <p:ph type="pic" sz="quarter" idx="28"/>
          </p:nvPr>
        </p:nvSpPr>
        <p:spPr>
          <a:xfrm>
            <a:off x="12159161"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200462194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8">
            <a:extLst>
              <a:ext uri="{FF2B5EF4-FFF2-40B4-BE49-F238E27FC236}">
                <a16:creationId xmlns:a16="http://schemas.microsoft.com/office/drawing/2014/main" xmlns="" id="{F25C759E-E94A-9E46-B4BD-E31C2967EE2F}"/>
              </a:ext>
            </a:extLst>
          </p:cNvPr>
          <p:cNvSpPr>
            <a:spLocks noGrp="1"/>
          </p:cNvSpPr>
          <p:nvPr>
            <p:ph type="body" sz="quarter" idx="10" hasCustomPrompt="1"/>
          </p:nvPr>
        </p:nvSpPr>
        <p:spPr>
          <a:xfrm>
            <a:off x="1584960" y="2789854"/>
            <a:ext cx="5157216" cy="2781890"/>
          </a:xfrm>
          <a:prstGeom prst="rect">
            <a:avLst/>
          </a:prstGeom>
        </p:spPr>
        <p:txBody>
          <a:bodyPr anchor="t">
            <a:noAutofit/>
          </a:bodyPr>
          <a:lstStyle>
            <a:lvl1pPr marL="0" indent="0" algn="l">
              <a:lnSpc>
                <a:spcPts val="11000"/>
              </a:lnSpc>
              <a:buNone/>
              <a:defRPr sz="10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COVER SLIDE</a:t>
            </a:r>
            <a:endParaRPr lang="pt-BR"/>
          </a:p>
        </p:txBody>
      </p:sp>
      <p:pic>
        <p:nvPicPr>
          <p:cNvPr id="6" name="Picture 5">
            <a:extLst>
              <a:ext uri="{FF2B5EF4-FFF2-40B4-BE49-F238E27FC236}">
                <a16:creationId xmlns:a16="http://schemas.microsoft.com/office/drawing/2014/main" xmlns="" id="{E54472F1-C2E7-D94E-B122-98A6D59F37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07168" y="4840224"/>
            <a:ext cx="3615816" cy="1120604"/>
          </a:xfrm>
          <a:prstGeom prst="rect">
            <a:avLst/>
          </a:prstGeom>
        </p:spPr>
      </p:pic>
      <p:pic>
        <p:nvPicPr>
          <p:cNvPr id="3" name="Picture 2">
            <a:extLst>
              <a:ext uri="{FF2B5EF4-FFF2-40B4-BE49-F238E27FC236}">
                <a16:creationId xmlns:a16="http://schemas.microsoft.com/office/drawing/2014/main" xmlns="" id="{CF913395-E1C8-1149-9AD1-BCD709137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
        <p:nvSpPr>
          <p:cNvPr id="4" name="TextBox 3">
            <a:extLst>
              <a:ext uri="{FF2B5EF4-FFF2-40B4-BE49-F238E27FC236}">
                <a16:creationId xmlns:a16="http://schemas.microsoft.com/office/drawing/2014/main" xmlns="" id="{091F0F41-3A7F-F64F-8244-8BC5EC2E5889}"/>
              </a:ext>
            </a:extLst>
          </p:cNvPr>
          <p:cNvSpPr txBox="1"/>
          <p:nvPr userDrawn="1"/>
        </p:nvSpPr>
        <p:spPr>
          <a:xfrm>
            <a:off x="10107168" y="8180832"/>
            <a:ext cx="2414016" cy="32255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850" b="0" i="0" spc="150" baseline="0">
                <a:solidFill>
                  <a:schemeClr val="bg1"/>
                </a:solidFill>
                <a:latin typeface="Lato" panose="020F0502020204030203" pitchFamily="34" charset="77"/>
              </a:rPr>
              <a:t>TODOS OS DIREITOS RESERVADOS</a:t>
            </a:r>
            <a:endParaRPr lang="pt-BR" sz="850" b="0" i="0" spc="150" baseline="0">
              <a:solidFill>
                <a:schemeClr val="bg1"/>
              </a:solidFill>
              <a:latin typeface="Lato" panose="020F0502020204030203" pitchFamily="34" charset="77"/>
            </a:endParaRPr>
          </a:p>
        </p:txBody>
      </p:sp>
      <p:sp>
        <p:nvSpPr>
          <p:cNvPr id="5" name="Oval 4">
            <a:extLst>
              <a:ext uri="{FF2B5EF4-FFF2-40B4-BE49-F238E27FC236}">
                <a16:creationId xmlns:a16="http://schemas.microsoft.com/office/drawing/2014/main" xmlns="" id="{71015E39-2D3E-B64C-BFBC-0918323F5D2B}"/>
              </a:ext>
            </a:extLst>
          </p:cNvPr>
          <p:cNvSpPr/>
          <p:nvPr userDrawn="1"/>
        </p:nvSpPr>
        <p:spPr>
          <a:xfrm>
            <a:off x="12856741" y="7976999"/>
            <a:ext cx="109728" cy="109728"/>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extBox 8">
            <a:extLst>
              <a:ext uri="{FF2B5EF4-FFF2-40B4-BE49-F238E27FC236}">
                <a16:creationId xmlns:a16="http://schemas.microsoft.com/office/drawing/2014/main" xmlns="" id="{013D763A-2A3B-7C4B-8329-DD4032CAD791}"/>
              </a:ext>
            </a:extLst>
          </p:cNvPr>
          <p:cNvSpPr txBox="1"/>
          <p:nvPr userDrawn="1"/>
        </p:nvSpPr>
        <p:spPr>
          <a:xfrm>
            <a:off x="12991211" y="8077730"/>
            <a:ext cx="1066800" cy="41346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1800" b="1" i="0" spc="150" baseline="0">
                <a:solidFill>
                  <a:schemeClr val="bg1"/>
                </a:solidFill>
                <a:latin typeface="Lato Black" panose="020F0502020204030203" pitchFamily="34" charset="77"/>
              </a:rPr>
              <a:t>2018</a:t>
            </a:r>
            <a:endParaRPr lang="pt-BR" sz="1800" b="1" i="0" spc="150" baseline="0">
              <a:solidFill>
                <a:schemeClr val="bg1"/>
              </a:solidFill>
              <a:latin typeface="Lato Black" panose="020F0502020204030203" pitchFamily="34" charset="77"/>
            </a:endParaRPr>
          </a:p>
        </p:txBody>
      </p:sp>
      <p:sp>
        <p:nvSpPr>
          <p:cNvPr id="10" name="Text Placeholder 8">
            <a:extLst>
              <a:ext uri="{FF2B5EF4-FFF2-40B4-BE49-F238E27FC236}">
                <a16:creationId xmlns:a16="http://schemas.microsoft.com/office/drawing/2014/main" xmlns="" id="{D91C52FA-E57C-3545-8648-B26D09AAA0A7}"/>
              </a:ext>
            </a:extLst>
          </p:cNvPr>
          <p:cNvSpPr>
            <a:spLocks noGrp="1"/>
          </p:cNvSpPr>
          <p:nvPr>
            <p:ph type="body" sz="quarter" idx="11" hasCustomPrompt="1"/>
          </p:nvPr>
        </p:nvSpPr>
        <p:spPr>
          <a:xfrm>
            <a:off x="12991211" y="7827264"/>
            <a:ext cx="1097280" cy="365760"/>
          </a:xfrm>
          <a:prstGeom prst="rect">
            <a:avLst/>
          </a:prstGeom>
        </p:spPr>
        <p:txBody>
          <a:bodyPr anchor="ctr">
            <a:noAutofit/>
          </a:bodyPr>
          <a:lstStyle>
            <a:lvl1pPr marL="0" indent="0" algn="l">
              <a:lnSpc>
                <a:spcPct val="100000"/>
              </a:lnSpc>
              <a:buNone/>
              <a:defRPr sz="1800" b="0" i="0" baseline="0">
                <a:solidFill>
                  <a:schemeClr val="bg1"/>
                </a:solidFill>
                <a:latin typeface="Lato" panose="020F0502020204030203" pitchFamily="34" charset="77"/>
                <a:ea typeface="Lato" panose="020F0502020204030203" pitchFamily="34" charset="77"/>
                <a:cs typeface="Arial Narrow" charset="0"/>
              </a:defRPr>
            </a:lvl1pPr>
          </a:lstStyle>
          <a:p>
            <a:pPr lvl="0"/>
            <a:r>
              <a:rPr lang="en-US"/>
              <a:t>Mês</a:t>
            </a:r>
            <a:endParaRPr lang="pt-BR"/>
          </a:p>
        </p:txBody>
      </p:sp>
      <p:sp>
        <p:nvSpPr>
          <p:cNvPr id="11" name="Text Placeholder 8">
            <a:extLst>
              <a:ext uri="{FF2B5EF4-FFF2-40B4-BE49-F238E27FC236}">
                <a16:creationId xmlns:a16="http://schemas.microsoft.com/office/drawing/2014/main" xmlns="" id="{DA642752-53BE-614F-85FA-729B0063CC80}"/>
              </a:ext>
            </a:extLst>
          </p:cNvPr>
          <p:cNvSpPr>
            <a:spLocks noGrp="1"/>
          </p:cNvSpPr>
          <p:nvPr>
            <p:ph type="body" sz="quarter" idx="12" hasCustomPrompt="1"/>
          </p:nvPr>
        </p:nvSpPr>
        <p:spPr>
          <a:xfrm>
            <a:off x="1584960" y="6196319"/>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Tree>
    <p:extLst>
      <p:ext uri="{BB962C8B-B14F-4D97-AF65-F5344CB8AC3E}">
        <p14:creationId xmlns:p14="http://schemas.microsoft.com/office/powerpoint/2010/main" val="182733632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údos_IMG_FULL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7250616" y="1812861"/>
            <a:ext cx="1748418" cy="174841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0" y="4555625"/>
            <a:ext cx="16249650" cy="954595"/>
          </a:xfrm>
          <a:prstGeom prst="rect">
            <a:avLst/>
          </a:prstGeom>
        </p:spPr>
        <p:txBody>
          <a:bodyPr anchor="t">
            <a:noAutofit/>
          </a:bodyPr>
          <a:lstStyle>
            <a:lvl1pPr marL="0" indent="0" algn="ctr">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CENTRALIZADO</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1673845" y="6478859"/>
            <a:ext cx="12901960" cy="1405053"/>
          </a:xfrm>
          <a:prstGeom prst="rect">
            <a:avLst/>
          </a:prstGeom>
        </p:spPr>
        <p:txBody>
          <a:bodyPr/>
          <a:lstStyle>
            <a:lvl1pPr marL="0" indent="0" algn="ctr">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7544962" y="5988204"/>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225926"/>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údos_IMG_FULL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1936272" y="3434576"/>
            <a:ext cx="2251798" cy="225179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5185316" y="3600656"/>
            <a:ext cx="7560527" cy="1896894"/>
          </a:xfrm>
          <a:prstGeom prst="rect">
            <a:avLst/>
          </a:prstGeom>
        </p:spPr>
        <p:txBody>
          <a:bodyPr anchor="t">
            <a:noAutofit/>
          </a:bodyPr>
          <a:lstStyle>
            <a:lvl1pPr marL="0" indent="0" algn="l">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2 LINHAS À ESQUERDA</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5185315" y="6200079"/>
            <a:ext cx="9390489" cy="1828800"/>
          </a:xfrm>
          <a:prstGeom prst="rect">
            <a:avLst/>
          </a:prstGeom>
        </p:spPr>
        <p:txBody>
          <a:bodyPr/>
          <a:lstStyle>
            <a:lvl1pPr marL="0" indent="0" algn="l">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5185316" y="6010506"/>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48254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íde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4" name="Text Placeholder 8">
            <a:extLst>
              <a:ext uri="{FF2B5EF4-FFF2-40B4-BE49-F238E27FC236}">
                <a16:creationId xmlns:a16="http://schemas.microsoft.com/office/drawing/2014/main" xmlns="" id="{DA6657A7-BD3A-5641-972F-425B2E7673D2}"/>
              </a:ext>
            </a:extLst>
          </p:cNvPr>
          <p:cNvSpPr>
            <a:spLocks noGrp="1"/>
          </p:cNvSpPr>
          <p:nvPr>
            <p:ph type="body" sz="quarter" idx="12" hasCustomPrompt="1"/>
          </p:nvPr>
        </p:nvSpPr>
        <p:spPr>
          <a:xfrm>
            <a:off x="1584960" y="5632704"/>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5" name="Text Placeholder 8">
            <a:extLst>
              <a:ext uri="{FF2B5EF4-FFF2-40B4-BE49-F238E27FC236}">
                <a16:creationId xmlns:a16="http://schemas.microsoft.com/office/drawing/2014/main" xmlns="" id="{9903A6BB-A0B4-CF46-8796-4C576752C0C1}"/>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VÍDEO</a:t>
            </a:r>
            <a:endParaRPr lang="pt-BR"/>
          </a:p>
        </p:txBody>
      </p:sp>
      <p:pic>
        <p:nvPicPr>
          <p:cNvPr id="6" name="Picture 5">
            <a:extLst>
              <a:ext uri="{FF2B5EF4-FFF2-40B4-BE49-F238E27FC236}">
                <a16:creationId xmlns:a16="http://schemas.microsoft.com/office/drawing/2014/main" xmlns="" id="{6C735F86-72C9-4D48-A775-59C1C2E97BB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67889618"/>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a16="http://schemas.microsoft.com/office/drawing/2014/main" xmlns=""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OBRIGADO</a:t>
            </a:r>
          </a:p>
        </p:txBody>
      </p:sp>
      <p:pic>
        <p:nvPicPr>
          <p:cNvPr id="16" name="Picture 7">
            <a:extLst>
              <a:ext uri="{FF2B5EF4-FFF2-40B4-BE49-F238E27FC236}">
                <a16:creationId xmlns:a16="http://schemas.microsoft.com/office/drawing/2014/main" xmlns=""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a16="http://schemas.microsoft.com/office/drawing/2014/main" xmlns=""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NOME E ÚLTIMO SOBRENOME</a:t>
            </a:r>
          </a:p>
        </p:txBody>
      </p:sp>
      <p:sp>
        <p:nvSpPr>
          <p:cNvPr id="18" name="Text Placeholder 8">
            <a:extLst>
              <a:ext uri="{FF2B5EF4-FFF2-40B4-BE49-F238E27FC236}">
                <a16:creationId xmlns:a16="http://schemas.microsoft.com/office/drawing/2014/main" xmlns=""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a16="http://schemas.microsoft.com/office/drawing/2014/main" xmlns=""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Contato telefônico</a:t>
            </a:r>
          </a:p>
        </p:txBody>
      </p:sp>
      <p:sp>
        <p:nvSpPr>
          <p:cNvPr id="20" name="Text Placeholder 8">
            <a:extLst>
              <a:ext uri="{FF2B5EF4-FFF2-40B4-BE49-F238E27FC236}">
                <a16:creationId xmlns:a16="http://schemas.microsoft.com/office/drawing/2014/main" xmlns=""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E-mail@totvs.com.br</a:t>
            </a:r>
          </a:p>
        </p:txBody>
      </p:sp>
      <p:sp>
        <p:nvSpPr>
          <p:cNvPr id="21" name="Text Placeholder 3">
            <a:extLst>
              <a:ext uri="{FF2B5EF4-FFF2-40B4-BE49-F238E27FC236}">
                <a16:creationId xmlns:a16="http://schemas.microsoft.com/office/drawing/2014/main" xmlns="" id="{988AB966-FF0A-6E43-BD2F-392942FB8E55}"/>
              </a:ext>
            </a:extLst>
          </p:cNvPr>
          <p:cNvSpPr>
            <a:spLocks noGrp="1"/>
          </p:cNvSpPr>
          <p:nvPr>
            <p:ph type="body" sz="quarter" idx="16" hasCustomPrompt="1"/>
          </p:nvPr>
        </p:nvSpPr>
        <p:spPr>
          <a:xfrm>
            <a:off x="9522887" y="529056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Tecnologia + Conhecimento são nosso DNA.</a:t>
            </a:r>
          </a:p>
        </p:txBody>
      </p:sp>
      <p:sp>
        <p:nvSpPr>
          <p:cNvPr id="22" name="Text Placeholder 3">
            <a:extLst>
              <a:ext uri="{FF2B5EF4-FFF2-40B4-BE49-F238E27FC236}">
                <a16:creationId xmlns:a16="http://schemas.microsoft.com/office/drawing/2014/main" xmlns="" id="{BC5B7798-87C0-A047-BEB6-F6BD740C4835}"/>
              </a:ext>
            </a:extLst>
          </p:cNvPr>
          <p:cNvSpPr>
            <a:spLocks noGrp="1"/>
          </p:cNvSpPr>
          <p:nvPr>
            <p:ph type="body" sz="quarter" idx="17" hasCustomPrompt="1"/>
          </p:nvPr>
        </p:nvSpPr>
        <p:spPr>
          <a:xfrm>
            <a:off x="9522887" y="7191603"/>
            <a:ext cx="5207619" cy="435354"/>
          </a:xfrm>
          <a:prstGeom prst="rect">
            <a:avLst/>
          </a:prstGeom>
        </p:spPr>
        <p:txBody>
          <a:bodyPr/>
          <a:lstStyle>
            <a:lvl1pPr marL="0" indent="0">
              <a:buNone/>
              <a:defRPr sz="2400" b="1" i="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pt-BR"/>
              <a:t>#SOMOSTOTVERS</a:t>
            </a:r>
          </a:p>
        </p:txBody>
      </p:sp>
      <p:sp>
        <p:nvSpPr>
          <p:cNvPr id="24" name="Text Placeholder 3">
            <a:extLst>
              <a:ext uri="{FF2B5EF4-FFF2-40B4-BE49-F238E27FC236}">
                <a16:creationId xmlns:a16="http://schemas.microsoft.com/office/drawing/2014/main" xmlns="" id="{09AAA2EE-29A6-7E4F-ACE5-6B8881F4D819}"/>
              </a:ext>
            </a:extLst>
          </p:cNvPr>
          <p:cNvSpPr>
            <a:spLocks noGrp="1"/>
          </p:cNvSpPr>
          <p:nvPr>
            <p:ph type="body" sz="quarter" idx="19" hasCustomPrompt="1"/>
          </p:nvPr>
        </p:nvSpPr>
        <p:spPr>
          <a:xfrm>
            <a:off x="9522887" y="573138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O sucesso do cliente é o nosso sucesso.</a:t>
            </a:r>
          </a:p>
        </p:txBody>
      </p:sp>
      <p:sp>
        <p:nvSpPr>
          <p:cNvPr id="25" name="Text Placeholder 3">
            <a:extLst>
              <a:ext uri="{FF2B5EF4-FFF2-40B4-BE49-F238E27FC236}">
                <a16:creationId xmlns:a16="http://schemas.microsoft.com/office/drawing/2014/main" xmlns="" id="{7E9CD43A-3CDA-9544-9527-CC6023E70A71}"/>
              </a:ext>
            </a:extLst>
          </p:cNvPr>
          <p:cNvSpPr>
            <a:spLocks noGrp="1"/>
          </p:cNvSpPr>
          <p:nvPr>
            <p:ph type="body" sz="quarter" idx="20" hasCustomPrompt="1"/>
          </p:nvPr>
        </p:nvSpPr>
        <p:spPr>
          <a:xfrm>
            <a:off x="9522887" y="617220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Valorizamos gente boa que é boa gente.</a:t>
            </a:r>
          </a:p>
        </p:txBody>
      </p:sp>
      <p:grpSp>
        <p:nvGrpSpPr>
          <p:cNvPr id="26" name="Group 25">
            <a:extLst>
              <a:ext uri="{FF2B5EF4-FFF2-40B4-BE49-F238E27FC236}">
                <a16:creationId xmlns:a16="http://schemas.microsoft.com/office/drawing/2014/main" xmlns=""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a16="http://schemas.microsoft.com/office/drawing/2014/main" xmlns="" id="{A3C79164-35AE-A740-9DEA-FB855BA830B2}"/>
                </a:ext>
              </a:extLst>
            </p:cNvPr>
            <p:cNvGrpSpPr/>
            <p:nvPr userDrawn="1"/>
          </p:nvGrpSpPr>
          <p:grpSpPr>
            <a:xfrm>
              <a:off x="1786771" y="6865413"/>
              <a:ext cx="1721247" cy="523073"/>
              <a:chOff x="1786771" y="6761198"/>
              <a:chExt cx="1721247" cy="523073"/>
            </a:xfrm>
          </p:grpSpPr>
          <p:pic>
            <p:nvPicPr>
              <p:cNvPr id="37" name="Picture 36" descr="icone_face.png">
                <a:extLst>
                  <a:ext uri="{FF2B5EF4-FFF2-40B4-BE49-F238E27FC236}">
                    <a16:creationId xmlns:a16="http://schemas.microsoft.com/office/drawing/2014/main" xmlns=""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a16="http://schemas.microsoft.com/office/drawing/2014/main" xmlns="" id="{D13ED939-A49D-9D45-8A28-F8434D20D529}"/>
                  </a:ext>
                </a:extLst>
              </p:cNvPr>
              <p:cNvSpPr txBox="1"/>
              <p:nvPr userDrawn="1"/>
            </p:nvSpPr>
            <p:spPr>
              <a:xfrm>
                <a:off x="2097368" y="6761198"/>
                <a:ext cx="1410650" cy="523073"/>
              </a:xfrm>
              <a:prstGeom prst="rect">
                <a:avLst/>
              </a:prstGeom>
            </p:spPr>
            <p:txBody>
              <a:bodyPr wrap="square" rtlCol="0">
                <a:normAutofit fontScale="92500"/>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totvs.com</a:t>
                </a:r>
              </a:p>
            </p:txBody>
          </p:sp>
        </p:grpSp>
        <p:grpSp>
          <p:nvGrpSpPr>
            <p:cNvPr id="28" name="Group 27">
              <a:extLst>
                <a:ext uri="{FF2B5EF4-FFF2-40B4-BE49-F238E27FC236}">
                  <a16:creationId xmlns:a16="http://schemas.microsoft.com/office/drawing/2014/main" xmlns=""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a16="http://schemas.microsoft.com/office/drawing/2014/main" xmlns=""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a16="http://schemas.microsoft.com/office/drawing/2014/main" xmlns=""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a:t>
                </a:r>
              </a:p>
            </p:txBody>
          </p:sp>
        </p:grpSp>
        <p:grpSp>
          <p:nvGrpSpPr>
            <p:cNvPr id="29" name="Group 28">
              <a:extLst>
                <a:ext uri="{FF2B5EF4-FFF2-40B4-BE49-F238E27FC236}">
                  <a16:creationId xmlns:a16="http://schemas.microsoft.com/office/drawing/2014/main" xmlns=""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a16="http://schemas.microsoft.com/office/drawing/2014/main" xmlns=""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a16="http://schemas.microsoft.com/office/drawing/2014/main" xmlns=""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company/totvs</a:t>
                </a:r>
              </a:p>
            </p:txBody>
          </p:sp>
        </p:grpSp>
        <p:grpSp>
          <p:nvGrpSpPr>
            <p:cNvPr id="30" name="Group 29">
              <a:extLst>
                <a:ext uri="{FF2B5EF4-FFF2-40B4-BE49-F238E27FC236}">
                  <a16:creationId xmlns:a16="http://schemas.microsoft.com/office/drawing/2014/main" xmlns=""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a16="http://schemas.microsoft.com/office/drawing/2014/main" xmlns=""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a16="http://schemas.microsoft.com/office/drawing/2014/main" xmlns=""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fluig.com</a:t>
                </a:r>
              </a:p>
            </p:txBody>
          </p:sp>
        </p:grpSp>
      </p:grpSp>
    </p:spTree>
    <p:extLst>
      <p:ext uri="{BB962C8B-B14F-4D97-AF65-F5344CB8AC3E}">
        <p14:creationId xmlns:p14="http://schemas.microsoft.com/office/powerpoint/2010/main" val="102040664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980312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997236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231997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448793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446991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212622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
    <p:bg>
      <p:bgPr>
        <a:solidFill>
          <a:srgbClr val="FFFFFF"/>
        </a:solidFill>
        <a:effectLst/>
      </p:bgPr>
    </p:bg>
    <p:spTree>
      <p:nvGrpSpPr>
        <p:cNvPr id="1" name=""/>
        <p:cNvGrpSpPr/>
        <p:nvPr/>
      </p:nvGrpSpPr>
      <p:grpSpPr>
        <a:xfrm>
          <a:off x="0" y="0"/>
          <a:ext cx="0" cy="0"/>
          <a:chOff x="0" y="0"/>
          <a:chExt cx="0" cy="0"/>
        </a:xfrm>
      </p:grpSpPr>
      <p:sp>
        <p:nvSpPr>
          <p:cNvPr id="6" name="TextBox 5"/>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 name="Picture Placeholder 4">
            <a:extLst>
              <a:ext uri="{FF2B5EF4-FFF2-40B4-BE49-F238E27FC236}">
                <a16:creationId xmlns:a16="http://schemas.microsoft.com/office/drawing/2014/main" xmlns="" id="{21896134-6C5E-1A42-885D-3A45A06F23B4}"/>
              </a:ext>
            </a:extLst>
          </p:cNvPr>
          <p:cNvSpPr>
            <a:spLocks noGrp="1"/>
          </p:cNvSpPr>
          <p:nvPr>
            <p:ph type="pic" sz="quarter" idx="10"/>
          </p:nvPr>
        </p:nvSpPr>
        <p:spPr>
          <a:xfrm>
            <a:off x="1124233" y="3040813"/>
            <a:ext cx="6171881" cy="3339814"/>
          </a:xfrm>
          <a:custGeom>
            <a:avLst/>
            <a:gdLst>
              <a:gd name="connsiteX0" fmla="*/ 134517 w 3423683"/>
              <a:gd name="connsiteY0" fmla="*/ 0 h 3327990"/>
              <a:gd name="connsiteX1" fmla="*/ 3423683 w 3423683"/>
              <a:gd name="connsiteY1" fmla="*/ 0 h 3327990"/>
              <a:gd name="connsiteX2" fmla="*/ 3423683 w 3423683"/>
              <a:gd name="connsiteY2" fmla="*/ 0 h 3327990"/>
              <a:gd name="connsiteX3" fmla="*/ 3423683 w 3423683"/>
              <a:gd name="connsiteY3" fmla="*/ 3193473 h 3327990"/>
              <a:gd name="connsiteX4" fmla="*/ 3289166 w 3423683"/>
              <a:gd name="connsiteY4" fmla="*/ 3327990 h 3327990"/>
              <a:gd name="connsiteX5" fmla="*/ 0 w 3423683"/>
              <a:gd name="connsiteY5" fmla="*/ 3327990 h 3327990"/>
              <a:gd name="connsiteX6" fmla="*/ 0 w 3423683"/>
              <a:gd name="connsiteY6" fmla="*/ 3327990 h 3327990"/>
              <a:gd name="connsiteX7" fmla="*/ 0 w 3423683"/>
              <a:gd name="connsiteY7" fmla="*/ 134517 h 3327990"/>
              <a:gd name="connsiteX8" fmla="*/ 134517 w 3423683"/>
              <a:gd name="connsiteY8" fmla="*/ 0 h 3327990"/>
              <a:gd name="connsiteX0" fmla="*/ 134517 w 4805915"/>
              <a:gd name="connsiteY0" fmla="*/ 0 h 3327990"/>
              <a:gd name="connsiteX1" fmla="*/ 3423683 w 4805915"/>
              <a:gd name="connsiteY1" fmla="*/ 0 h 3327990"/>
              <a:gd name="connsiteX2" fmla="*/ 4805915 w 4805915"/>
              <a:gd name="connsiteY2" fmla="*/ 21265 h 3327990"/>
              <a:gd name="connsiteX3" fmla="*/ 3423683 w 4805915"/>
              <a:gd name="connsiteY3" fmla="*/ 3193473 h 3327990"/>
              <a:gd name="connsiteX4" fmla="*/ 3289166 w 4805915"/>
              <a:gd name="connsiteY4" fmla="*/ 3327990 h 3327990"/>
              <a:gd name="connsiteX5" fmla="*/ 0 w 4805915"/>
              <a:gd name="connsiteY5" fmla="*/ 3327990 h 3327990"/>
              <a:gd name="connsiteX6" fmla="*/ 0 w 4805915"/>
              <a:gd name="connsiteY6" fmla="*/ 3327990 h 3327990"/>
              <a:gd name="connsiteX7" fmla="*/ 0 w 4805915"/>
              <a:gd name="connsiteY7" fmla="*/ 134517 h 3327990"/>
              <a:gd name="connsiteX8" fmla="*/ 134517 w 4805915"/>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808096"/>
              <a:gd name="connsiteY0" fmla="*/ 0 h 3327990"/>
              <a:gd name="connsiteX1" fmla="*/ 3423683 w 4808096"/>
              <a:gd name="connsiteY1" fmla="*/ 0 h 3327990"/>
              <a:gd name="connsiteX2" fmla="*/ 4808096 w 4808096"/>
              <a:gd name="connsiteY2" fmla="*/ 3908 h 3327990"/>
              <a:gd name="connsiteX3" fmla="*/ 3456671 w 4808096"/>
              <a:gd name="connsiteY3" fmla="*/ 3181432 h 3327990"/>
              <a:gd name="connsiteX4" fmla="*/ 3289166 w 4808096"/>
              <a:gd name="connsiteY4" fmla="*/ 3327990 h 3327990"/>
              <a:gd name="connsiteX5" fmla="*/ 0 w 4808096"/>
              <a:gd name="connsiteY5" fmla="*/ 3327990 h 3327990"/>
              <a:gd name="connsiteX6" fmla="*/ 0 w 4808096"/>
              <a:gd name="connsiteY6" fmla="*/ 3327990 h 3327990"/>
              <a:gd name="connsiteX7" fmla="*/ 0 w 4808096"/>
              <a:gd name="connsiteY7" fmla="*/ 134517 h 3327990"/>
              <a:gd name="connsiteX8" fmla="*/ 134517 w 4808096"/>
              <a:gd name="connsiteY8" fmla="*/ 0 h 3327990"/>
              <a:gd name="connsiteX0" fmla="*/ 134517 w 4808096"/>
              <a:gd name="connsiteY0" fmla="*/ 100 h 3328090"/>
              <a:gd name="connsiteX1" fmla="*/ 3423683 w 4808096"/>
              <a:gd name="connsiteY1" fmla="*/ 100 h 3328090"/>
              <a:gd name="connsiteX2" fmla="*/ 4808096 w 4808096"/>
              <a:gd name="connsiteY2" fmla="*/ 4008 h 3328090"/>
              <a:gd name="connsiteX3" fmla="*/ 3456671 w 4808096"/>
              <a:gd name="connsiteY3" fmla="*/ 3181532 h 3328090"/>
              <a:gd name="connsiteX4" fmla="*/ 3289166 w 4808096"/>
              <a:gd name="connsiteY4" fmla="*/ 3328090 h 3328090"/>
              <a:gd name="connsiteX5" fmla="*/ 0 w 4808096"/>
              <a:gd name="connsiteY5" fmla="*/ 3328090 h 3328090"/>
              <a:gd name="connsiteX6" fmla="*/ 0 w 4808096"/>
              <a:gd name="connsiteY6" fmla="*/ 3328090 h 3328090"/>
              <a:gd name="connsiteX7" fmla="*/ 0 w 4808096"/>
              <a:gd name="connsiteY7" fmla="*/ 134617 h 3328090"/>
              <a:gd name="connsiteX8" fmla="*/ 134517 w 4808096"/>
              <a:gd name="connsiteY8" fmla="*/ 100 h 3328090"/>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494394 w 6167973"/>
              <a:gd name="connsiteY0" fmla="*/ 100 h 3343721"/>
              <a:gd name="connsiteX1" fmla="*/ 4783560 w 6167973"/>
              <a:gd name="connsiteY1" fmla="*/ 100 h 3343721"/>
              <a:gd name="connsiteX2" fmla="*/ 6167973 w 6167973"/>
              <a:gd name="connsiteY2" fmla="*/ 4008 h 3343721"/>
              <a:gd name="connsiteX3" fmla="*/ 4816548 w 6167973"/>
              <a:gd name="connsiteY3" fmla="*/ 3181532 h 3343721"/>
              <a:gd name="connsiteX4" fmla="*/ 4649043 w 6167973"/>
              <a:gd name="connsiteY4" fmla="*/ 3339813 h 3343721"/>
              <a:gd name="connsiteX5" fmla="*/ 1359877 w 6167973"/>
              <a:gd name="connsiteY5" fmla="*/ 3328090 h 3343721"/>
              <a:gd name="connsiteX6" fmla="*/ 0 w 6167973"/>
              <a:gd name="connsiteY6" fmla="*/ 3343721 h 3343721"/>
              <a:gd name="connsiteX7" fmla="*/ 1359877 w 6167973"/>
              <a:gd name="connsiteY7" fmla="*/ 134617 h 3343721"/>
              <a:gd name="connsiteX8" fmla="*/ 1494394 w 6167973"/>
              <a:gd name="connsiteY8" fmla="*/ 100 h 3343721"/>
              <a:gd name="connsiteX0" fmla="*/ 1443594 w 6117173"/>
              <a:gd name="connsiteY0" fmla="*/ 100 h 3339813"/>
              <a:gd name="connsiteX1" fmla="*/ 4732760 w 6117173"/>
              <a:gd name="connsiteY1" fmla="*/ 100 h 3339813"/>
              <a:gd name="connsiteX2" fmla="*/ 6117173 w 6117173"/>
              <a:gd name="connsiteY2" fmla="*/ 4008 h 3339813"/>
              <a:gd name="connsiteX3" fmla="*/ 4765748 w 6117173"/>
              <a:gd name="connsiteY3" fmla="*/ 3181532 h 3339813"/>
              <a:gd name="connsiteX4" fmla="*/ 4598243 w 6117173"/>
              <a:gd name="connsiteY4" fmla="*/ 3339813 h 3339813"/>
              <a:gd name="connsiteX5" fmla="*/ 1309077 w 6117173"/>
              <a:gd name="connsiteY5" fmla="*/ 3328090 h 3339813"/>
              <a:gd name="connsiteX6" fmla="*/ 0 w 6117173"/>
              <a:gd name="connsiteY6" fmla="*/ 3316367 h 3339813"/>
              <a:gd name="connsiteX7" fmla="*/ 1309077 w 6117173"/>
              <a:gd name="connsiteY7" fmla="*/ 134617 h 3339813"/>
              <a:gd name="connsiteX8" fmla="*/ 1443594 w 6117173"/>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1881" h="3339814">
                <a:moveTo>
                  <a:pt x="1498302" y="100"/>
                </a:moveTo>
                <a:lnTo>
                  <a:pt x="4787468" y="100"/>
                </a:lnTo>
                <a:cubicBezTo>
                  <a:pt x="5241124" y="100"/>
                  <a:pt x="4787104" y="-991"/>
                  <a:pt x="6171881" y="4008"/>
                </a:cubicBezTo>
                <a:cubicBezTo>
                  <a:pt x="6171881" y="15876"/>
                  <a:pt x="4809369" y="3188112"/>
                  <a:pt x="4820456" y="3181532"/>
                </a:cubicBezTo>
                <a:cubicBezTo>
                  <a:pt x="4774336" y="3299445"/>
                  <a:pt x="4727243" y="3328089"/>
                  <a:pt x="4652951" y="3339813"/>
                </a:cubicBezTo>
                <a:cubicBezTo>
                  <a:pt x="4650716" y="3331997"/>
                  <a:pt x="1362113" y="3335907"/>
                  <a:pt x="1367693" y="3339814"/>
                </a:cubicBezTo>
                <a:lnTo>
                  <a:pt x="0" y="3339813"/>
                </a:lnTo>
                <a:lnTo>
                  <a:pt x="1363785" y="134617"/>
                </a:lnTo>
                <a:cubicBezTo>
                  <a:pt x="1387231" y="60324"/>
                  <a:pt x="1424010" y="100"/>
                  <a:pt x="1498302" y="100"/>
                </a:cubicBezTo>
                <a:close/>
              </a:path>
            </a:pathLst>
          </a:custGeom>
          <a:solidFill>
            <a:schemeClr val="tx1"/>
          </a:solidFill>
        </p:spPr>
        <p:txBody>
          <a:bodyPr anchor="ctr"/>
          <a:lstStyle>
            <a:lvl1pPr marL="0" indent="0" algn="ctr">
              <a:buNone/>
              <a:defRPr sz="1600">
                <a:solidFill>
                  <a:srgbClr val="FFFFFF"/>
                </a:solidFill>
                <a:latin typeface="Calibri" panose="020F0502020204030204" pitchFamily="34" charset="0"/>
                <a:cs typeface="Calibri" panose="020F0502020204030204" pitchFamily="34" charset="0"/>
              </a:defRPr>
            </a:lvl1pPr>
          </a:lstStyle>
          <a:p>
            <a:endParaRPr lang="pt-BR"/>
          </a:p>
        </p:txBody>
      </p:sp>
      <p:sp>
        <p:nvSpPr>
          <p:cNvPr id="7" name="Text Placeholder 8">
            <a:extLst>
              <a:ext uri="{FF2B5EF4-FFF2-40B4-BE49-F238E27FC236}">
                <a16:creationId xmlns:a16="http://schemas.microsoft.com/office/drawing/2014/main" xmlns="" id="{49D05546-42FE-DC41-BBEE-B89B0D3BE178}"/>
              </a:ext>
            </a:extLst>
          </p:cNvPr>
          <p:cNvSpPr>
            <a:spLocks noGrp="1"/>
          </p:cNvSpPr>
          <p:nvPr>
            <p:ph type="body" sz="quarter" idx="11" hasCustomPrompt="1"/>
          </p:nvPr>
        </p:nvSpPr>
        <p:spPr>
          <a:xfrm>
            <a:off x="8043634" y="2562039"/>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a:t>Slide de</a:t>
            </a:r>
          </a:p>
        </p:txBody>
      </p:sp>
      <p:sp>
        <p:nvSpPr>
          <p:cNvPr id="8" name="Text Placeholder 8">
            <a:extLst>
              <a:ext uri="{FF2B5EF4-FFF2-40B4-BE49-F238E27FC236}">
                <a16:creationId xmlns:a16="http://schemas.microsoft.com/office/drawing/2014/main" xmlns="" id="{2742A076-B1B3-E346-A12B-85DF632B4A50}"/>
              </a:ext>
            </a:extLst>
          </p:cNvPr>
          <p:cNvSpPr>
            <a:spLocks noGrp="1"/>
          </p:cNvSpPr>
          <p:nvPr>
            <p:ph type="body" sz="quarter" idx="12" hasCustomPrompt="1"/>
          </p:nvPr>
        </p:nvSpPr>
        <p:spPr>
          <a:xfrm>
            <a:off x="8043634" y="3383841"/>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Introdução</a:t>
            </a:r>
          </a:p>
        </p:txBody>
      </p:sp>
      <p:sp>
        <p:nvSpPr>
          <p:cNvPr id="12" name="Text Placeholder 11">
            <a:extLst>
              <a:ext uri="{FF2B5EF4-FFF2-40B4-BE49-F238E27FC236}">
                <a16:creationId xmlns:a16="http://schemas.microsoft.com/office/drawing/2014/main" xmlns="" id="{0EAAA574-E44A-0F48-9250-8FD2F1EEB198}"/>
              </a:ext>
            </a:extLst>
          </p:cNvPr>
          <p:cNvSpPr>
            <a:spLocks noGrp="1"/>
          </p:cNvSpPr>
          <p:nvPr>
            <p:ph type="body" sz="quarter" idx="13" hasCustomPrompt="1"/>
          </p:nvPr>
        </p:nvSpPr>
        <p:spPr>
          <a:xfrm>
            <a:off x="8021256" y="4841211"/>
            <a:ext cx="6848857" cy="1475572"/>
          </a:xfrm>
          <a:prstGeom prst="rect">
            <a:avLst/>
          </a:prstGeom>
        </p:spPr>
        <p:txBody>
          <a:bodyPr/>
          <a:lstStyle>
            <a:lvl1pPr marL="0" indent="0">
              <a:lnSpc>
                <a:spcPts val="27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sed diam nonummy nibh euismod tincidunt ut laoreet dolore magna aliquam erat volutpat. Ut wisi enim ad minim veniam, quis nostrud exerci tation ullamcorper suscipit lobortis nisl ut aliquip.</a:t>
            </a:r>
          </a:p>
        </p:txBody>
      </p:sp>
      <p:sp>
        <p:nvSpPr>
          <p:cNvPr id="13" name="Text Placeholder 11">
            <a:extLst>
              <a:ext uri="{FF2B5EF4-FFF2-40B4-BE49-F238E27FC236}">
                <a16:creationId xmlns:a16="http://schemas.microsoft.com/office/drawing/2014/main" xmlns="" id="{C189114C-1F97-8645-AD0C-E599C2BE59E7}"/>
              </a:ext>
            </a:extLst>
          </p:cNvPr>
          <p:cNvSpPr>
            <a:spLocks noGrp="1"/>
          </p:cNvSpPr>
          <p:nvPr>
            <p:ph type="body" sz="quarter" idx="14" hasCustomPrompt="1"/>
          </p:nvPr>
        </p:nvSpPr>
        <p:spPr>
          <a:xfrm>
            <a:off x="8021256" y="6481824"/>
            <a:ext cx="6848857" cy="1475572"/>
          </a:xfrm>
          <a:prstGeom prst="rect">
            <a:avLst/>
          </a:prstGeom>
        </p:spPr>
        <p:txBody>
          <a:bodyPr/>
          <a:lstStyle>
            <a:lvl1pPr marL="0" indent="0">
              <a:lnSpc>
                <a:spcPts val="2700"/>
              </a:lnSpc>
              <a:spcBef>
                <a:spcPts val="0"/>
              </a:spcBef>
              <a:buNone/>
              <a:defRPr sz="16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Duis autem vel eum iriure dolor in hendrerit in vulputate velit esse molestie consequat, vel illum dolore eu feugiat nulla facilisis at vero eros et erat dor accumsan et iusto odio dignissim qui blandit.</a:t>
            </a:r>
          </a:p>
        </p:txBody>
      </p:sp>
    </p:spTree>
    <p:extLst>
      <p:ext uri="{BB962C8B-B14F-4D97-AF65-F5344CB8AC3E}">
        <p14:creationId xmlns:p14="http://schemas.microsoft.com/office/powerpoint/2010/main" val="1409959708"/>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723133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769317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946868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717453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308321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039025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083673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558524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544096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220686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a16="http://schemas.microsoft.com/office/drawing/2014/main" xmlns=""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a16="http://schemas.microsoft.com/office/drawing/2014/main" xmlns=""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a16="http://schemas.microsoft.com/office/drawing/2014/main" xmlns=""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a16="http://schemas.microsoft.com/office/drawing/2014/main" xmlns=""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a16="http://schemas.microsoft.com/office/drawing/2014/main" xmlns=""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a16="http://schemas.microsoft.com/office/drawing/2014/main" xmlns=""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a16="http://schemas.microsoft.com/office/drawing/2014/main" xmlns=""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a16="http://schemas.microsoft.com/office/drawing/2014/main" xmlns=""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a16="http://schemas.microsoft.com/office/drawing/2014/main" xmlns=""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a16="http://schemas.microsoft.com/office/drawing/2014/main" xmlns=""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a16="http://schemas.microsoft.com/office/drawing/2014/main" xmlns=""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a16="http://schemas.microsoft.com/office/drawing/2014/main" xmlns=""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a16="http://schemas.microsoft.com/office/drawing/2014/main" xmlns=""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a16="http://schemas.microsoft.com/office/drawing/2014/main" xmlns=""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a16="http://schemas.microsoft.com/office/drawing/2014/main" xmlns=""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a16="http://schemas.microsoft.com/office/drawing/2014/main" xmlns=""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a16="http://schemas.microsoft.com/office/drawing/2014/main" xmlns=""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a16="http://schemas.microsoft.com/office/drawing/2014/main" xmlns=""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a16="http://schemas.microsoft.com/office/drawing/2014/main" xmlns=""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a16="http://schemas.microsoft.com/office/drawing/2014/main" xmlns=""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1442767057"/>
      </p:ext>
    </p:extLst>
  </p:cSld>
  <p:clrMapOvr>
    <a:masterClrMapping/>
  </p:clrMapOvr>
  <p:transition spd="slow">
    <p:push dir="u"/>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92691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529306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605554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591235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68752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574189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4391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532053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696447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205938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598801171"/>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924670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986052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49528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554481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545978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767015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800529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685957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393632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35273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E1BBB9E8-D3BD-6A45-AB88-BD0B4EACDD2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6" name="Text Placeholder 8">
            <a:extLst>
              <a:ext uri="{FF2B5EF4-FFF2-40B4-BE49-F238E27FC236}">
                <a16:creationId xmlns:a16="http://schemas.microsoft.com/office/drawing/2014/main" xmlns=""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MARROM</a:t>
            </a:r>
            <a:endParaRPr lang="pt-BR"/>
          </a:p>
        </p:txBody>
      </p:sp>
      <p:sp>
        <p:nvSpPr>
          <p:cNvPr id="7" name="Text Placeholder 8">
            <a:extLst>
              <a:ext uri="{FF2B5EF4-FFF2-40B4-BE49-F238E27FC236}">
                <a16:creationId xmlns:a16="http://schemas.microsoft.com/office/drawing/2014/main" xmlns=""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en-US"/>
              <a:t>01</a:t>
            </a:r>
            <a:endParaRPr lang="pt-BR"/>
          </a:p>
        </p:txBody>
      </p:sp>
      <p:pic>
        <p:nvPicPr>
          <p:cNvPr id="8" name="Picture 7">
            <a:extLst>
              <a:ext uri="{FF2B5EF4-FFF2-40B4-BE49-F238E27FC236}">
                <a16:creationId xmlns:a16="http://schemas.microsoft.com/office/drawing/2014/main" xmlns=""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4933990"/>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489431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922015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870705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151405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15871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73538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3334804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012667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988340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914331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a16="http://schemas.microsoft.com/office/drawing/2014/main" xmlns=""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a16="http://schemas.microsoft.com/office/drawing/2014/main" xmlns=""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a16="http://schemas.microsoft.com/office/drawing/2014/main" xmlns=""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19933931"/>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479439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959411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187684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parata1_restri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3828485" y="8377518"/>
            <a:chExt cx="2421165" cy="538407"/>
          </a:xfrm>
        </p:grpSpPr>
        <p:sp>
          <p:nvSpPr>
            <p:cNvPr id="11" name="Snip Diagonal Corner Rectangle 10"/>
            <p:cNvSpPr/>
            <p:nvPr userDrawn="1"/>
          </p:nvSpPr>
          <p:spPr>
            <a:xfrm>
              <a:off x="13828485" y="8435392"/>
              <a:ext cx="2293844" cy="480533"/>
            </a:xfrm>
            <a:prstGeom prst="snip2DiagRect">
              <a:avLst>
                <a:gd name="adj1" fmla="val 0"/>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955806" y="8377518"/>
              <a:ext cx="2293844" cy="480533"/>
            </a:xfrm>
            <a:prstGeom prst="snip2DiagRect">
              <a:avLst>
                <a:gd name="adj1" fmla="val 0"/>
                <a:gd name="adj2"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RESTRITO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395918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parata1_confidenci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3581589" y="8377518"/>
            <a:ext cx="2668061" cy="538407"/>
            <a:chOff x="13581589" y="625438"/>
            <a:chExt cx="2668061" cy="538407"/>
          </a:xfrm>
        </p:grpSpPr>
        <p:sp>
          <p:nvSpPr>
            <p:cNvPr id="11" name="Snip Diagonal Corner Rectangle 10"/>
            <p:cNvSpPr/>
            <p:nvPr userDrawn="1"/>
          </p:nvSpPr>
          <p:spPr>
            <a:xfrm>
              <a:off x="13581589" y="683312"/>
              <a:ext cx="2551868" cy="480533"/>
            </a:xfrm>
            <a:prstGeom prst="snip2DiagRect">
              <a:avLst>
                <a:gd name="adj1" fmla="val 0"/>
                <a:gd name="adj2" fmla="val 5000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3697782" y="625438"/>
              <a:ext cx="2551868" cy="480533"/>
            </a:xfrm>
            <a:prstGeom prst="snip2DiagRect">
              <a:avLst>
                <a:gd name="adj1" fmla="val 0"/>
                <a:gd name="adj2" fmla="val 50000"/>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CONFIDENCIAL</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1875246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parata1_intern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grpSp>
        <p:nvGrpSpPr>
          <p:cNvPr id="10" name="Group 9"/>
          <p:cNvGrpSpPr/>
          <p:nvPr userDrawn="1"/>
        </p:nvGrpSpPr>
        <p:grpSpPr>
          <a:xfrm>
            <a:off x="14040091" y="8377518"/>
            <a:ext cx="2209559" cy="538407"/>
            <a:chOff x="14040091" y="625438"/>
            <a:chExt cx="2209559" cy="538407"/>
          </a:xfrm>
        </p:grpSpPr>
        <p:sp>
          <p:nvSpPr>
            <p:cNvPr id="11" name="Snip Diagonal Corner Rectangle 10"/>
            <p:cNvSpPr/>
            <p:nvPr userDrawn="1"/>
          </p:nvSpPr>
          <p:spPr>
            <a:xfrm>
              <a:off x="14040091" y="683312"/>
              <a:ext cx="2093366" cy="480533"/>
            </a:xfrm>
            <a:prstGeom prst="snip2DiagRect">
              <a:avLst>
                <a:gd name="adj1" fmla="val 0"/>
                <a:gd name="adj2" fmla="val 50000"/>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endParaRPr lang="pt-BR" sz="1800" b="1">
                <a:solidFill>
                  <a:srgbClr val="FF0000"/>
                </a:solidFill>
                <a:latin typeface="Arial Narrow" charset="0"/>
                <a:ea typeface="Arial Narrow" charset="0"/>
                <a:cs typeface="Arial Narrow" charset="0"/>
              </a:endParaRPr>
            </a:p>
          </p:txBody>
        </p:sp>
        <p:sp>
          <p:nvSpPr>
            <p:cNvPr id="12" name="Snip Diagonal Corner Rectangle 11"/>
            <p:cNvSpPr/>
            <p:nvPr userDrawn="1"/>
          </p:nvSpPr>
          <p:spPr>
            <a:xfrm>
              <a:off x="14156284" y="625438"/>
              <a:ext cx="2093366" cy="480533"/>
            </a:xfrm>
            <a:prstGeom prst="snip2DiagRect">
              <a:avLst>
                <a:gd name="adj1" fmla="val 0"/>
                <a:gd name="adj2"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160"/>
                </a:lnSpc>
              </a:pPr>
              <a:r>
                <a:rPr lang="pt-BR" sz="1600" b="1">
                  <a:solidFill>
                    <a:srgbClr val="FFFFFF"/>
                  </a:solidFill>
                  <a:latin typeface="Arial Narrow" charset="0"/>
                  <a:ea typeface="Arial Narrow" charset="0"/>
                  <a:cs typeface="Arial Narrow" charset="0"/>
                </a:rPr>
                <a:t>USO INTERNO</a:t>
              </a:r>
            </a:p>
          </p:txBody>
        </p:sp>
      </p:grpSp>
      <p:sp>
        <p:nvSpPr>
          <p:cNvPr id="13" name="TextBox 12"/>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00B5C7">
                    <a:alpha val="65000"/>
                  </a:srgbClr>
                </a:solidFill>
                <a:latin typeface="Arial Narrow" charset="0"/>
                <a:ea typeface="Arial Narrow" charset="0"/>
                <a:cs typeface="Arial Narrow" charset="0"/>
              </a:rPr>
              <a:pPr/>
              <a:t>‹nº›</a:t>
            </a:fld>
            <a:endParaRPr lang="pt-BR" sz="1600" b="1">
              <a:solidFill>
                <a:srgbClr val="00B5C7">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484911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12" presetClass="entr" presetSubtype="2"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p:tgtEl>
                                          <p:spTgt spid="10"/>
                                        </p:tgtEl>
                                        <p:attrNameLst>
                                          <p:attrName>ppt_x</p:attrName>
                                        </p:attrNameLst>
                                      </p:cBhvr>
                                      <p:tavLst>
                                        <p:tav tm="0">
                                          <p:val>
                                            <p:strVal val="#ppt_x+#ppt_w*1.125000"/>
                                          </p:val>
                                        </p:tav>
                                        <p:tav tm="100000">
                                          <p:val>
                                            <p:strVal val="#ppt_x"/>
                                          </p:val>
                                        </p:tav>
                                      </p:tavLst>
                                    </p:anim>
                                    <p:animEffect transition="in" filter="wipe(left)">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a:solidFill>
                  <a:srgbClr val="403B37">
                    <a:alpha val="65000"/>
                  </a:srgbClr>
                </a:solidFill>
                <a:latin typeface="Lato" panose="020F0502020204030203" pitchFamily="34" charset="77"/>
                <a:ea typeface="Arial Narrow" charset="0"/>
                <a:cs typeface="Arial Narrow" charset="0"/>
              </a:rPr>
              <a:pPr/>
              <a:t>‹nº›</a:t>
            </a:fld>
            <a:endParaRPr lang="pt-BR" sz="1600">
              <a:solidFill>
                <a:srgbClr val="403B37">
                  <a:alpha val="65000"/>
                </a:srgb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 xmlns:a16="http://schemas.microsoft.com/office/drawing/2014/main"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 xmlns:a16="http://schemas.microsoft.com/office/drawing/2014/main"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 xmlns:a16="http://schemas.microsoft.com/office/drawing/2014/main"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 xmlns:a16="http://schemas.microsoft.com/office/drawing/2014/main"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 xmlns:a16="http://schemas.microsoft.com/office/drawing/2014/main"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 xmlns:a16="http://schemas.microsoft.com/office/drawing/2014/main"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 xmlns:a16="http://schemas.microsoft.com/office/drawing/2014/main"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 xmlns:a16="http://schemas.microsoft.com/office/drawing/2014/main"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 xmlns:a16="http://schemas.microsoft.com/office/drawing/2014/main"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 xmlns:a16="http://schemas.microsoft.com/office/drawing/2014/main"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 xmlns:a16="http://schemas.microsoft.com/office/drawing/2014/main"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 xmlns:a16="http://schemas.microsoft.com/office/drawing/2014/main"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 xmlns:a16="http://schemas.microsoft.com/office/drawing/2014/main"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 xmlns:a16="http://schemas.microsoft.com/office/drawing/2014/main"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 xmlns:a16="http://schemas.microsoft.com/office/drawing/2014/main"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 xmlns:a16="http://schemas.microsoft.com/office/drawing/2014/main"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 xmlns:a16="http://schemas.microsoft.com/office/drawing/2014/main"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 xmlns:a16="http://schemas.microsoft.com/office/drawing/2014/main"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 xmlns:a16="http://schemas.microsoft.com/office/drawing/2014/main"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 xmlns:a16="http://schemas.microsoft.com/office/drawing/2014/main"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2796160884"/>
      </p:ext>
    </p:extLst>
  </p:cSld>
  <p:clrMapOvr>
    <a:masterClrMapping/>
  </p:clrMapOvr>
  <p:transition spd="slow">
    <p:push dir="u"/>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a:solidFill>
                  <a:srgbClr val="403B37">
                    <a:alpha val="65000"/>
                  </a:srgbClr>
                </a:solidFill>
                <a:latin typeface="Lato" panose="020F0502020204030203" pitchFamily="34" charset="77"/>
                <a:ea typeface="Arial Narrow" charset="0"/>
                <a:cs typeface="Arial Narrow" charset="0"/>
              </a:rPr>
              <a:pPr/>
              <a:t>‹nº›</a:t>
            </a:fld>
            <a:endParaRPr lang="pt-BR" sz="1600">
              <a:solidFill>
                <a:srgbClr val="403B37">
                  <a:alpha val="65000"/>
                </a:srgb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 xmlns:a16="http://schemas.microsoft.com/office/drawing/2014/main"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3545344993"/>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_Ag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776855" y="358818"/>
            <a:ext cx="1778373" cy="714305"/>
          </a:xfrm>
          <a:prstGeom prst="rect">
            <a:avLst/>
          </a:prstGeom>
        </p:spPr>
      </p:pic>
      <p:cxnSp>
        <p:nvCxnSpPr>
          <p:cNvPr id="9" name="Straight Connector 8"/>
          <p:cNvCxnSpPr/>
          <p:nvPr userDrawn="1"/>
        </p:nvCxnSpPr>
        <p:spPr>
          <a:xfrm flipH="1">
            <a:off x="4786184" y="2986960"/>
            <a:ext cx="339771" cy="0"/>
          </a:xfrm>
          <a:prstGeom prst="line">
            <a:avLst/>
          </a:prstGeom>
          <a:ln w="571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6" name="Text Placeholder 8"/>
          <p:cNvSpPr>
            <a:spLocks noGrp="1"/>
          </p:cNvSpPr>
          <p:nvPr>
            <p:ph type="body" sz="quarter" idx="10" hasCustomPrompt="1"/>
          </p:nvPr>
        </p:nvSpPr>
        <p:spPr>
          <a:xfrm>
            <a:off x="-13446" y="1263650"/>
            <a:ext cx="5257800" cy="1722936"/>
          </a:xfrm>
          <a:prstGeom prst="rect">
            <a:avLst/>
          </a:prstGeom>
        </p:spPr>
        <p:txBody>
          <a:bodyPr/>
          <a:lstStyle>
            <a:lvl1pPr marL="0" indent="0" algn="r">
              <a:buNone/>
              <a:defRPr sz="5650" b="1" baseline="0">
                <a:solidFill>
                  <a:srgbClr val="D0D2D3"/>
                </a:solidFill>
                <a:latin typeface="Arial Narrow" charset="0"/>
                <a:ea typeface="Arial Narrow" charset="0"/>
                <a:cs typeface="Arial Narrow" charset="0"/>
              </a:defRPr>
            </a:lvl1pPr>
          </a:lstStyle>
          <a:p>
            <a:pPr lvl="0"/>
            <a:r>
              <a:rPr lang="en-US"/>
              <a:t>HOJE VAMOS FALAR SOBRE</a:t>
            </a:r>
            <a:endParaRPr lang="pt-BR"/>
          </a:p>
        </p:txBody>
      </p:sp>
      <p:sp>
        <p:nvSpPr>
          <p:cNvPr id="10" name="Text Placeholder 3"/>
          <p:cNvSpPr>
            <a:spLocks noGrp="1"/>
          </p:cNvSpPr>
          <p:nvPr>
            <p:ph type="body" sz="quarter" idx="12"/>
          </p:nvPr>
        </p:nvSpPr>
        <p:spPr>
          <a:xfrm>
            <a:off x="6696634" y="1209862"/>
            <a:ext cx="8818937" cy="7705538"/>
          </a:xfrm>
          <a:prstGeom prst="rect">
            <a:avLst/>
          </a:prstGeom>
        </p:spPr>
        <p:txBody>
          <a:bodyPr/>
          <a:lstStyle>
            <a:lvl1pPr marL="306388" indent="-306388">
              <a:lnSpc>
                <a:spcPct val="100000"/>
              </a:lnSpc>
              <a:buFont typeface="+mj-lt"/>
              <a:buAutoNum type="arabicPeriod"/>
              <a:tabLst/>
              <a:defRPr sz="2800" b="1">
                <a:solidFill>
                  <a:srgbClr val="7C8993"/>
                </a:solidFill>
                <a:latin typeface="Arial Narrow" charset="0"/>
                <a:ea typeface="Arial Narrow" charset="0"/>
                <a:cs typeface="Arial Narrow" charset="0"/>
              </a:defRPr>
            </a:lvl1pPr>
            <a:lvl2pPr marL="627063" indent="-169863">
              <a:buFont typeface="Arial" charset="0"/>
              <a:buChar char="•"/>
              <a:tabLst/>
              <a:defRPr sz="2400" b="0">
                <a:solidFill>
                  <a:srgbClr val="7C8993"/>
                </a:solidFill>
                <a:latin typeface="Arial Narrow" charset="0"/>
                <a:ea typeface="Arial Narrow" charset="0"/>
                <a:cs typeface="Arial Narrow" charset="0"/>
              </a:defRPr>
            </a:lvl2pPr>
            <a:lvl3pPr>
              <a:defRPr sz="2000" b="1">
                <a:latin typeface="Arial Narrow" charset="0"/>
                <a:ea typeface="Arial Narrow" charset="0"/>
                <a:cs typeface="Arial Narrow" charset="0"/>
              </a:defRPr>
            </a:lvl3pPr>
            <a:lvl4pPr>
              <a:defRPr sz="1800" b="1">
                <a:latin typeface="Arial Narrow" charset="0"/>
                <a:ea typeface="Arial Narrow" charset="0"/>
                <a:cs typeface="Arial Narrow" charset="0"/>
              </a:defRPr>
            </a:lvl4pPr>
            <a:lvl5pPr>
              <a:defRPr sz="1800" b="1">
                <a:latin typeface="Arial Narrow" charset="0"/>
                <a:ea typeface="Arial Narrow" charset="0"/>
                <a:cs typeface="Arial Narrow" charset="0"/>
              </a:defRPr>
            </a:lvl5pPr>
          </a:lstStyle>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0"/>
            <a:r>
              <a:rPr lang="en-US"/>
              <a:t>Click to edit Master text styles</a:t>
            </a:r>
          </a:p>
          <a:p>
            <a:pPr lvl="1"/>
            <a:r>
              <a:rPr lang="en-US"/>
              <a:t>Second level</a:t>
            </a:r>
          </a:p>
          <a:p>
            <a:pPr lvl="1"/>
            <a:endParaRPr lang="en-US"/>
          </a:p>
        </p:txBody>
      </p:sp>
      <p:sp>
        <p:nvSpPr>
          <p:cNvPr id="11" name="TextBox 10"/>
          <p:cNvSpPr txBox="1"/>
          <p:nvPr userDrawn="1"/>
        </p:nvSpPr>
        <p:spPr>
          <a:xfrm>
            <a:off x="105220" y="8688775"/>
            <a:ext cx="389850" cy="338554"/>
          </a:xfrm>
          <a:prstGeom prst="rect">
            <a:avLst/>
          </a:prstGeom>
          <a:noFill/>
        </p:spPr>
        <p:txBody>
          <a:bodyPr wrap="none" rtlCol="0">
            <a:spAutoFit/>
          </a:bodyPr>
          <a:lstStyle/>
          <a:p>
            <a:fld id="{8539EBF6-7A4E-2E4A-BB93-53702C3DB360}" type="slidenum">
              <a:rPr lang="pt-BR" sz="1600" b="1">
                <a:solidFill>
                  <a:srgbClr val="56E1DE">
                    <a:alpha val="65000"/>
                  </a:srgbClr>
                </a:solidFill>
                <a:latin typeface="Arial Narrow" charset="0"/>
                <a:ea typeface="Arial Narrow" charset="0"/>
                <a:cs typeface="Arial Narrow" charset="0"/>
              </a:rPr>
              <a:pPr/>
              <a:t>‹nº›</a:t>
            </a:fld>
            <a:endParaRPr lang="pt-BR" sz="1600" b="1">
              <a:solidFill>
                <a:srgbClr val="56E1DE">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604612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Separata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8"/>
          <p:cNvSpPr>
            <a:spLocks noGrp="1"/>
          </p:cNvSpPr>
          <p:nvPr>
            <p:ph type="body" sz="quarter" idx="10" hasCustomPrompt="1"/>
          </p:nvPr>
        </p:nvSpPr>
        <p:spPr>
          <a:xfrm>
            <a:off x="5185456" y="2549774"/>
            <a:ext cx="2164468" cy="1431913"/>
          </a:xfrm>
          <a:prstGeom prst="rect">
            <a:avLst/>
          </a:prstGeom>
        </p:spPr>
        <p:txBody>
          <a:bodyPr anchor="ctr"/>
          <a:lstStyle>
            <a:lvl1pPr marL="0" indent="0" algn="l">
              <a:buNone/>
              <a:defRPr sz="8800" b="1" baseline="0">
                <a:solidFill>
                  <a:srgbClr val="00B5C7"/>
                </a:solidFill>
                <a:latin typeface="Arial Narrow" charset="0"/>
                <a:ea typeface="Arial Narrow" charset="0"/>
                <a:cs typeface="Arial Narrow" charset="0"/>
              </a:defRPr>
            </a:lvl1pPr>
          </a:lstStyle>
          <a:p>
            <a:pPr lvl="0"/>
            <a:r>
              <a:rPr lang="en-US"/>
              <a:t>01</a:t>
            </a:r>
            <a:endParaRPr lang="pt-BR"/>
          </a:p>
        </p:txBody>
      </p:sp>
      <p:sp>
        <p:nvSpPr>
          <p:cNvPr id="27" name="Text Placeholder 8"/>
          <p:cNvSpPr>
            <a:spLocks noGrp="1"/>
          </p:cNvSpPr>
          <p:nvPr>
            <p:ph type="body" sz="quarter" idx="11" hasCustomPrompt="1"/>
          </p:nvPr>
        </p:nvSpPr>
        <p:spPr>
          <a:xfrm>
            <a:off x="6041986" y="4226689"/>
            <a:ext cx="6944811" cy="2843506"/>
          </a:xfrm>
          <a:prstGeom prst="rect">
            <a:avLst/>
          </a:prstGeom>
        </p:spPr>
        <p:txBody>
          <a:bodyPr>
            <a:normAutofit/>
          </a:bodyPr>
          <a:lstStyle>
            <a:lvl1pPr marL="0" indent="0" algn="r">
              <a:lnSpc>
                <a:spcPts val="6300"/>
              </a:lnSpc>
              <a:buNone/>
              <a:defRPr sz="6000" b="1" baseline="0">
                <a:solidFill>
                  <a:srgbClr val="FFFFFF"/>
                </a:solidFill>
                <a:latin typeface="Arial Narrow" charset="0"/>
                <a:ea typeface="Arial Narrow" charset="0"/>
                <a:cs typeface="Arial Narrow" charset="0"/>
              </a:defRPr>
            </a:lvl1pPr>
          </a:lstStyle>
          <a:p>
            <a:pPr lvl="0"/>
            <a:r>
              <a:rPr lang="en-US"/>
              <a:t>Escreva aqui o título</a:t>
            </a:r>
            <a:r>
              <a:rPr lang="pt-BR"/>
              <a:t> da abertura de cap</a:t>
            </a:r>
            <a:r>
              <a:rPr lang="en-US"/>
              <a:t>ítulo</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843321" y="403294"/>
            <a:ext cx="1759351" cy="641776"/>
          </a:xfrm>
          <a:prstGeom prst="rect">
            <a:avLst/>
          </a:prstGeom>
        </p:spPr>
      </p:pic>
      <p:sp>
        <p:nvSpPr>
          <p:cNvPr id="5" name="Rectangle 4"/>
          <p:cNvSpPr/>
          <p:nvPr userDrawn="1"/>
        </p:nvSpPr>
        <p:spPr>
          <a:xfrm>
            <a:off x="3950838" y="2118166"/>
            <a:ext cx="9387068" cy="5463251"/>
          </a:xfrm>
          <a:prstGeom prst="rect">
            <a:avLst/>
          </a:prstGeom>
          <a:noFill/>
          <a:ln w="127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6" name="Straight Connector 5"/>
          <p:cNvCxnSpPr/>
          <p:nvPr userDrawn="1"/>
        </p:nvCxnSpPr>
        <p:spPr>
          <a:xfrm flipH="1">
            <a:off x="3892963" y="1846116"/>
            <a:ext cx="356835" cy="0"/>
          </a:xfrm>
          <a:prstGeom prst="line">
            <a:avLst/>
          </a:prstGeom>
          <a:ln w="69850">
            <a:solidFill>
              <a:srgbClr val="ED9C2E"/>
            </a:solidFill>
          </a:ln>
          <a:effectLst/>
        </p:spPr>
        <p:style>
          <a:lnRef idx="1">
            <a:schemeClr val="accent1"/>
          </a:lnRef>
          <a:fillRef idx="0">
            <a:schemeClr val="accent1"/>
          </a:fillRef>
          <a:effectRef idx="0">
            <a:schemeClr val="accent1"/>
          </a:effectRef>
          <a:fontRef idx="minor">
            <a:schemeClr val="tx1"/>
          </a:fontRef>
        </p:style>
      </p:cxnSp>
      <p:sp>
        <p:nvSpPr>
          <p:cNvPr id="7" name="Cross 6"/>
          <p:cNvSpPr/>
          <p:nvPr userDrawn="1"/>
        </p:nvSpPr>
        <p:spPr>
          <a:xfrm>
            <a:off x="13126664" y="7371995"/>
            <a:ext cx="412858" cy="409217"/>
          </a:xfrm>
          <a:prstGeom prst="plus">
            <a:avLst>
              <a:gd name="adj" fmla="val 35619"/>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FFFF"/>
              </a:solidFill>
            </a:endParaRPr>
          </a:p>
        </p:txBody>
      </p:sp>
      <p:sp>
        <p:nvSpPr>
          <p:cNvPr id="8" name="Rectangle 7"/>
          <p:cNvSpPr/>
          <p:nvPr userDrawn="1"/>
        </p:nvSpPr>
        <p:spPr>
          <a:xfrm>
            <a:off x="5278055" y="3796496"/>
            <a:ext cx="9745883" cy="550955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4A5C61"/>
              </a:solidFill>
            </a:endParaRPr>
          </a:p>
        </p:txBody>
      </p:sp>
      <p:cxnSp>
        <p:nvCxnSpPr>
          <p:cNvPr id="9" name="Straight Connector 8"/>
          <p:cNvCxnSpPr/>
          <p:nvPr userDrawn="1"/>
        </p:nvCxnSpPr>
        <p:spPr>
          <a:xfrm flipH="1">
            <a:off x="13716000" y="7583631"/>
            <a:ext cx="2533651" cy="0"/>
          </a:xfrm>
          <a:prstGeom prst="line">
            <a:avLst/>
          </a:prstGeom>
          <a:ln>
            <a:solidFill>
              <a:schemeClr val="bg1">
                <a:alpha val="75000"/>
              </a:schemeClr>
            </a:solidFill>
          </a:ln>
          <a:effectLst/>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05220" y="8742563"/>
            <a:ext cx="389850" cy="338554"/>
          </a:xfrm>
          <a:prstGeom prst="rect">
            <a:avLst/>
          </a:prstGeom>
          <a:noFill/>
        </p:spPr>
        <p:txBody>
          <a:bodyPr wrap="none" rtlCol="0">
            <a:spAutoFit/>
          </a:bodyPr>
          <a:lstStyle/>
          <a:p>
            <a:fld id="{8539EBF6-7A4E-2E4A-BB93-53702C3DB360}" type="slidenum">
              <a:rPr lang="pt-BR" sz="1600" b="1">
                <a:solidFill>
                  <a:srgbClr val="C84A23">
                    <a:alpha val="65000"/>
                  </a:srgbClr>
                </a:solidFill>
                <a:latin typeface="Arial Narrow" charset="0"/>
                <a:ea typeface="Arial Narrow" charset="0"/>
                <a:cs typeface="Arial Narrow" charset="0"/>
              </a:rPr>
              <a:pPr/>
              <a:t>‹nº›</a:t>
            </a:fld>
            <a:endParaRPr lang="pt-BR" sz="1600" b="1">
              <a:solidFill>
                <a:srgbClr val="C84A23">
                  <a:alpha val="65000"/>
                </a:srgbClr>
              </a:solidFill>
              <a:latin typeface="Arial Narrow" charset="0"/>
              <a:ea typeface="Arial Narrow" charset="0"/>
              <a:cs typeface="Arial Narrow" charset="0"/>
            </a:endParaRPr>
          </a:p>
        </p:txBody>
      </p:sp>
    </p:spTree>
    <p:extLst>
      <p:ext uri="{BB962C8B-B14F-4D97-AF65-F5344CB8AC3E}">
        <p14:creationId xmlns:p14="http://schemas.microsoft.com/office/powerpoint/2010/main" val="249814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anim calcmode="lin" valueType="num">
                                      <p:cBhvr>
                                        <p:cTn id="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fade">
                                      <p:cBhvr>
                                        <p:cTn id="12" dur="500"/>
                                        <p:tgtEl>
                                          <p:spTgt spid="27">
                                            <p:txEl>
                                              <p:pRg st="0" end="0"/>
                                            </p:txEl>
                                          </p:spTgt>
                                        </p:tgtEl>
                                      </p:cBhvr>
                                    </p:animEffect>
                                    <p:anim calcmode="lin" valueType="num">
                                      <p:cBhvr>
                                        <p:cTn id="1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7">
                                            <p:txEl>
                                              <p:pRg st="0" end="0"/>
                                            </p:txEl>
                                          </p:spTgt>
                                        </p:tgtEl>
                                        <p:attrNameLst>
                                          <p:attrName>ppt_y</p:attrName>
                                        </p:attrNameLst>
                                      </p:cBhvr>
                                      <p:tavLst>
                                        <p:tav tm="0">
                                          <p:val>
                                            <p:strVal val="#ppt_y-.1"/>
                                          </p:val>
                                        </p:tav>
                                        <p:tav tm="100000">
                                          <p:val>
                                            <p:strVal val="#ppt_y"/>
                                          </p:val>
                                        </p:tav>
                                      </p:tavLst>
                                    </p:anim>
                                  </p:childTnLst>
                                </p:cTn>
                              </p:par>
                              <p:par>
                                <p:cTn id="15" presetID="26" presetClass="emph" presetSubtype="0" repeatCount="5000" fill="hold" nodeType="withEffect">
                                  <p:stCondLst>
                                    <p:cond delay="0"/>
                                  </p:stCondLst>
                                  <p:childTnLst>
                                    <p:animEffect transition="out" filter="fade">
                                      <p:cBhvr>
                                        <p:cTn id="16" dur="200" tmFilter="0, 0; .2, .5; .8, .5; 1, 0"/>
                                        <p:tgtEl>
                                          <p:spTgt spid="6"/>
                                        </p:tgtEl>
                                      </p:cBhvr>
                                    </p:animEffect>
                                    <p:animScale>
                                      <p:cBhvr>
                                        <p:cTn id="17" dur="100" autoRev="1" fill="hold"/>
                                        <p:tgtEl>
                                          <p:spTgt spid="6"/>
                                        </p:tgtEl>
                                      </p:cBhvr>
                                      <p:by x="105000" y="105000"/>
                                    </p:animScale>
                                  </p:childTnLst>
                                </p:cTn>
                              </p:par>
                              <p:par>
                                <p:cTn id="18" presetID="18"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strips(downRight)">
                                      <p:cBhvr>
                                        <p:cTn id="20" dur="500"/>
                                        <p:tgtEl>
                                          <p:spTgt spid="5"/>
                                        </p:tgtEl>
                                      </p:cBhvr>
                                    </p:animEffect>
                                  </p:childTnLst>
                                </p:cTn>
                              </p:par>
                              <p:par>
                                <p:cTn id="21" presetID="49" presetClass="entr" presetSubtype="0" decel="100000" fill="hold" grpId="0" nodeType="withEffect">
                                  <p:stCondLst>
                                    <p:cond delay="3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 calcmode="lin" valueType="num">
                                      <p:cBhvr>
                                        <p:cTn id="25" dur="500" fill="hold"/>
                                        <p:tgtEl>
                                          <p:spTgt spid="7"/>
                                        </p:tgtEl>
                                        <p:attrNameLst>
                                          <p:attrName>style.rotation</p:attrName>
                                        </p:attrNameLst>
                                      </p:cBhvr>
                                      <p:tavLst>
                                        <p:tav tm="0">
                                          <p:val>
                                            <p:fltVal val="360"/>
                                          </p:val>
                                        </p:tav>
                                        <p:tav tm="100000">
                                          <p:val>
                                            <p:fltVal val="0"/>
                                          </p:val>
                                        </p:tav>
                                      </p:tavLst>
                                    </p:anim>
                                    <p:animEffect transition="in" filter="fade">
                                      <p:cBhvr>
                                        <p:cTn id="26" dur="500"/>
                                        <p:tgtEl>
                                          <p:spTgt spid="7"/>
                                        </p:tgtEl>
                                      </p:cBhvr>
                                    </p:animEffect>
                                  </p:childTnLst>
                                </p:cTn>
                              </p:par>
                              <p:par>
                                <p:cTn id="27" presetID="18" presetClass="entr" presetSubtype="9" fill="hold" grpId="0" nodeType="withEffect">
                                  <p:stCondLst>
                                    <p:cond delay="300"/>
                                  </p:stCondLst>
                                  <p:childTnLst>
                                    <p:set>
                                      <p:cBhvr>
                                        <p:cTn id="28" dur="1" fill="hold">
                                          <p:stCondLst>
                                            <p:cond delay="0"/>
                                          </p:stCondLst>
                                        </p:cTn>
                                        <p:tgtEl>
                                          <p:spTgt spid="8"/>
                                        </p:tgtEl>
                                        <p:attrNameLst>
                                          <p:attrName>style.visibility</p:attrName>
                                        </p:attrNameLst>
                                      </p:cBhvr>
                                      <p:to>
                                        <p:strVal val="visible"/>
                                      </p:to>
                                    </p:set>
                                    <p:animEffect transition="in" filter="strips(upLeft)">
                                      <p:cBhvr>
                                        <p:cTn id="29" dur="500"/>
                                        <p:tgtEl>
                                          <p:spTgt spid="8"/>
                                        </p:tgtEl>
                                      </p:cBhvr>
                                    </p:animEffect>
                                  </p:childTnLst>
                                </p:cTn>
                              </p:par>
                              <p:par>
                                <p:cTn id="30" presetID="22" presetClass="entr" presetSubtype="8" fill="hold" nodeType="withEffect">
                                  <p:stCondLst>
                                    <p:cond delay="3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tmplLst>
          <p:tmpl lvl="1">
            <p:tnLst>
              <p:par>
                <p:cTn presetID="42" presetClass="entr" presetSubtype="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47"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5" grpId="0" animBg="1"/>
      <p:bldP spid="7" grpId="0" animBg="1"/>
      <p:bldP spid="8"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60895929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údos_TEXTO_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5830D07-C289-6E46-B4BB-DF172AD50ABE}"/>
              </a:ext>
            </a:extLst>
          </p:cNvPr>
          <p:cNvSpPr/>
          <p:nvPr userDrawn="1"/>
        </p:nvSpPr>
        <p:spPr>
          <a:xfrm>
            <a:off x="10326029" y="0"/>
            <a:ext cx="5923622" cy="9144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5" y="406724"/>
            <a:ext cx="8465337" cy="1265959"/>
          </a:xfrm>
          <a:prstGeom prst="rect">
            <a:avLst/>
          </a:prstGeom>
        </p:spPr>
        <p:txBody>
          <a:bodyPr anchor="t">
            <a:noAutofit/>
          </a:bodyPr>
          <a:lstStyle>
            <a:lvl1pPr marL="0" indent="0" algn="l">
              <a:lnSpc>
                <a:spcPts val="4740"/>
              </a:lnSpc>
              <a:spcBef>
                <a:spcPts val="0"/>
              </a:spcBef>
              <a:buNone/>
              <a:defRPr sz="4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MÉDIO OU LONGO EM CAMPO PARA 2 LINHAS</a:t>
            </a:r>
          </a:p>
        </p:txBody>
      </p:sp>
      <p:pic>
        <p:nvPicPr>
          <p:cNvPr id="6" name="Picture 5">
            <a:extLst>
              <a:ext uri="{FF2B5EF4-FFF2-40B4-BE49-F238E27FC236}">
                <a16:creationId xmlns:a16="http://schemas.microsoft.com/office/drawing/2014/main" xmlns="" id="{8DDC0B82-B47C-2341-9AAA-17DC4899A20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
        <p:nvSpPr>
          <p:cNvPr id="10" name="Text Placeholder 11">
            <a:extLst>
              <a:ext uri="{FF2B5EF4-FFF2-40B4-BE49-F238E27FC236}">
                <a16:creationId xmlns:a16="http://schemas.microsoft.com/office/drawing/2014/main" xmlns="" id="{D4C30565-A36D-B046-B547-CB67776ABD23}"/>
              </a:ext>
            </a:extLst>
          </p:cNvPr>
          <p:cNvSpPr>
            <a:spLocks noGrp="1"/>
          </p:cNvSpPr>
          <p:nvPr>
            <p:ph type="body" sz="quarter" idx="14" hasCustomPrompt="1"/>
          </p:nvPr>
        </p:nvSpPr>
        <p:spPr>
          <a:xfrm>
            <a:off x="1347735"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1" name="Text Placeholder 8">
            <a:extLst>
              <a:ext uri="{FF2B5EF4-FFF2-40B4-BE49-F238E27FC236}">
                <a16:creationId xmlns:a16="http://schemas.microsoft.com/office/drawing/2014/main" xmlns="" id="{09A2E2DE-B5E5-404E-A017-1A0582BBB914}"/>
              </a:ext>
            </a:extLst>
          </p:cNvPr>
          <p:cNvSpPr>
            <a:spLocks noGrp="1"/>
          </p:cNvSpPr>
          <p:nvPr>
            <p:ph type="body" sz="quarter" idx="16" hasCustomPrompt="1"/>
          </p:nvPr>
        </p:nvSpPr>
        <p:spPr>
          <a:xfrm>
            <a:off x="1347735"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11">
            <a:extLst>
              <a:ext uri="{FF2B5EF4-FFF2-40B4-BE49-F238E27FC236}">
                <a16:creationId xmlns:a16="http://schemas.microsoft.com/office/drawing/2014/main" xmlns="" id="{99A741B6-47C6-6F4C-891A-FAB563B31AB7}"/>
              </a:ext>
            </a:extLst>
          </p:cNvPr>
          <p:cNvSpPr>
            <a:spLocks noGrp="1"/>
          </p:cNvSpPr>
          <p:nvPr>
            <p:ph type="body" sz="quarter" idx="17" hasCustomPrompt="1"/>
          </p:nvPr>
        </p:nvSpPr>
        <p:spPr>
          <a:xfrm>
            <a:off x="5782226"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3" name="Text Placeholder 8">
            <a:extLst>
              <a:ext uri="{FF2B5EF4-FFF2-40B4-BE49-F238E27FC236}">
                <a16:creationId xmlns:a16="http://schemas.microsoft.com/office/drawing/2014/main" xmlns="" id="{8D4DB69A-A5F0-654D-974C-8B315146A166}"/>
              </a:ext>
            </a:extLst>
          </p:cNvPr>
          <p:cNvSpPr>
            <a:spLocks noGrp="1"/>
          </p:cNvSpPr>
          <p:nvPr>
            <p:ph type="body" sz="quarter" idx="18" hasCustomPrompt="1"/>
          </p:nvPr>
        </p:nvSpPr>
        <p:spPr>
          <a:xfrm>
            <a:off x="5782226"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Text Placeholder 11">
            <a:extLst>
              <a:ext uri="{FF2B5EF4-FFF2-40B4-BE49-F238E27FC236}">
                <a16:creationId xmlns:a16="http://schemas.microsoft.com/office/drawing/2014/main" xmlns="" id="{96482893-9F38-334D-9210-CFE49BD811F0}"/>
              </a:ext>
            </a:extLst>
          </p:cNvPr>
          <p:cNvSpPr>
            <a:spLocks noGrp="1"/>
          </p:cNvSpPr>
          <p:nvPr>
            <p:ph type="body" sz="quarter" idx="13" hasCustomPrompt="1"/>
          </p:nvPr>
        </p:nvSpPr>
        <p:spPr>
          <a:xfrm>
            <a:off x="11381701" y="2761131"/>
            <a:ext cx="4174251" cy="4540566"/>
          </a:xfrm>
          <a:prstGeom prst="rect">
            <a:avLst/>
          </a:prstGeom>
        </p:spPr>
        <p:txBody>
          <a:bodyPr anchor="ctr"/>
          <a:lstStyle>
            <a:lvl1pPr marL="0" indent="0">
              <a:lnSpc>
                <a:spcPts val="3200"/>
              </a:lnSpc>
              <a:spcBef>
                <a:spcPts val="0"/>
              </a:spcBef>
              <a:buNone/>
              <a:defRPr sz="2400" b="1" i="0">
                <a:solidFill>
                  <a:schemeClr val="bg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erat.</a:t>
            </a:r>
          </a:p>
        </p:txBody>
      </p:sp>
    </p:spTree>
    <p:extLst>
      <p:ext uri="{BB962C8B-B14F-4D97-AF65-F5344CB8AC3E}">
        <p14:creationId xmlns:p14="http://schemas.microsoft.com/office/powerpoint/2010/main" val="15813673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10.xml"/><Relationship Id="rId1" Type="http://schemas.openxmlformats.org/officeDocument/2006/relationships/slideLayout" Target="../slideLayouts/slideLayout22.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3.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5" Type="http://schemas.openxmlformats.org/officeDocument/2006/relationships/theme" Target="../theme/theme12.xml"/><Relationship Id="rId4" Type="http://schemas.openxmlformats.org/officeDocument/2006/relationships/slideLayout" Target="../slideLayouts/slideLayout27.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 Id="rId5" Type="http://schemas.openxmlformats.org/officeDocument/2006/relationships/theme" Target="../theme/theme13.xml"/><Relationship Id="rId4" Type="http://schemas.openxmlformats.org/officeDocument/2006/relationships/slideLayout" Target="../slideLayouts/slideLayout31.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5" Type="http://schemas.openxmlformats.org/officeDocument/2006/relationships/theme" Target="../theme/theme14.xml"/><Relationship Id="rId4" Type="http://schemas.openxmlformats.org/officeDocument/2006/relationships/slideLayout" Target="../slideLayouts/slideLayout35.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slideLayout" Target="../slideLayouts/slideLayout37.xml"/><Relationship Id="rId1" Type="http://schemas.openxmlformats.org/officeDocument/2006/relationships/slideLayout" Target="../slideLayouts/slideLayout36.xml"/><Relationship Id="rId5" Type="http://schemas.openxmlformats.org/officeDocument/2006/relationships/theme" Target="../theme/theme15.xml"/><Relationship Id="rId4" Type="http://schemas.openxmlformats.org/officeDocument/2006/relationships/slideLayout" Target="../slideLayouts/slideLayout39.xml"/></Relationships>
</file>

<file path=ppt/slideMasters/_rels/slideMaster16.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slideLayout" Target="../slideLayouts/slideLayout41.xml"/><Relationship Id="rId1" Type="http://schemas.openxmlformats.org/officeDocument/2006/relationships/slideLayout" Target="../slideLayouts/slideLayout40.xml"/><Relationship Id="rId5" Type="http://schemas.openxmlformats.org/officeDocument/2006/relationships/theme" Target="../theme/theme16.xml"/><Relationship Id="rId4" Type="http://schemas.openxmlformats.org/officeDocument/2006/relationships/slideLayout" Target="../slideLayouts/slideLayout43.xml"/></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5" Type="http://schemas.openxmlformats.org/officeDocument/2006/relationships/theme" Target="../theme/theme17.xml"/><Relationship Id="rId4" Type="http://schemas.openxmlformats.org/officeDocument/2006/relationships/slideLayout" Target="../slideLayouts/slideLayout47.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50.xml"/><Relationship Id="rId2" Type="http://schemas.openxmlformats.org/officeDocument/2006/relationships/slideLayout" Target="../slideLayouts/slideLayout49.xml"/><Relationship Id="rId1" Type="http://schemas.openxmlformats.org/officeDocument/2006/relationships/slideLayout" Target="../slideLayouts/slideLayout48.xml"/><Relationship Id="rId5" Type="http://schemas.openxmlformats.org/officeDocument/2006/relationships/theme" Target="../theme/theme18.xml"/><Relationship Id="rId4" Type="http://schemas.openxmlformats.org/officeDocument/2006/relationships/slideLayout" Target="../slideLayouts/slideLayout51.xml"/></Relationships>
</file>

<file path=ppt/slideMasters/_rels/slideMaster19.xml.rels><?xml version="1.0" encoding="UTF-8" standalone="yes"?>
<Relationships xmlns="http://schemas.openxmlformats.org/package/2006/relationships"><Relationship Id="rId3" Type="http://schemas.openxmlformats.org/officeDocument/2006/relationships/slideLayout" Target="../slideLayouts/slideLayout54.xml"/><Relationship Id="rId2" Type="http://schemas.openxmlformats.org/officeDocument/2006/relationships/slideLayout" Target="../slideLayouts/slideLayout53.xml"/><Relationship Id="rId1" Type="http://schemas.openxmlformats.org/officeDocument/2006/relationships/slideLayout" Target="../slideLayouts/slideLayout52.xml"/><Relationship Id="rId5" Type="http://schemas.openxmlformats.org/officeDocument/2006/relationships/theme" Target="../theme/theme19.xml"/><Relationship Id="rId4" Type="http://schemas.openxmlformats.org/officeDocument/2006/relationships/slideLayout" Target="../slideLayouts/slideLayout55.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20.xml.rels><?xml version="1.0" encoding="UTF-8" standalone="yes"?>
<Relationships xmlns="http://schemas.openxmlformats.org/package/2006/relationships"><Relationship Id="rId3" Type="http://schemas.openxmlformats.org/officeDocument/2006/relationships/slideLayout" Target="../slideLayouts/slideLayout58.xml"/><Relationship Id="rId2" Type="http://schemas.openxmlformats.org/officeDocument/2006/relationships/slideLayout" Target="../slideLayouts/slideLayout57.xml"/><Relationship Id="rId1" Type="http://schemas.openxmlformats.org/officeDocument/2006/relationships/slideLayout" Target="../slideLayouts/slideLayout56.xml"/><Relationship Id="rId5" Type="http://schemas.openxmlformats.org/officeDocument/2006/relationships/theme" Target="../theme/theme20.xml"/><Relationship Id="rId4" Type="http://schemas.openxmlformats.org/officeDocument/2006/relationships/slideLayout" Target="../slideLayouts/slideLayout59.xml"/></Relationships>
</file>

<file path=ppt/slideMasters/_rels/slideMaster21.xml.rels><?xml version="1.0" encoding="UTF-8" standalone="yes"?>
<Relationships xmlns="http://schemas.openxmlformats.org/package/2006/relationships"><Relationship Id="rId3" Type="http://schemas.openxmlformats.org/officeDocument/2006/relationships/slideLayout" Target="../slideLayouts/slideLayout62.xml"/><Relationship Id="rId2" Type="http://schemas.openxmlformats.org/officeDocument/2006/relationships/slideLayout" Target="../slideLayouts/slideLayout61.xml"/><Relationship Id="rId1" Type="http://schemas.openxmlformats.org/officeDocument/2006/relationships/slideLayout" Target="../slideLayouts/slideLayout60.xml"/><Relationship Id="rId5" Type="http://schemas.openxmlformats.org/officeDocument/2006/relationships/theme" Target="../theme/theme21.xml"/><Relationship Id="rId4" Type="http://schemas.openxmlformats.org/officeDocument/2006/relationships/slideLayout" Target="../slideLayouts/slideLayout63.xml"/></Relationships>
</file>

<file path=ppt/slideMasters/_rels/slideMaster22.xml.rels><?xml version="1.0" encoding="UTF-8" standalone="yes"?>
<Relationships xmlns="http://schemas.openxmlformats.org/package/2006/relationships"><Relationship Id="rId3" Type="http://schemas.openxmlformats.org/officeDocument/2006/relationships/slideLayout" Target="../slideLayouts/slideLayout66.xml"/><Relationship Id="rId2" Type="http://schemas.openxmlformats.org/officeDocument/2006/relationships/slideLayout" Target="../slideLayouts/slideLayout65.xml"/><Relationship Id="rId1" Type="http://schemas.openxmlformats.org/officeDocument/2006/relationships/slideLayout" Target="../slideLayouts/slideLayout64.xml"/><Relationship Id="rId5" Type="http://schemas.openxmlformats.org/officeDocument/2006/relationships/theme" Target="../theme/theme22.xml"/><Relationship Id="rId4" Type="http://schemas.openxmlformats.org/officeDocument/2006/relationships/slideLayout" Target="../slideLayouts/slideLayout67.xml"/></Relationships>
</file>

<file path=ppt/slideMasters/_rels/slideMaster23.xml.rels><?xml version="1.0" encoding="UTF-8" standalone="yes"?>
<Relationships xmlns="http://schemas.openxmlformats.org/package/2006/relationships"><Relationship Id="rId3" Type="http://schemas.openxmlformats.org/officeDocument/2006/relationships/slideLayout" Target="../slideLayouts/slideLayout70.xml"/><Relationship Id="rId2" Type="http://schemas.openxmlformats.org/officeDocument/2006/relationships/slideLayout" Target="../slideLayouts/slideLayout69.xml"/><Relationship Id="rId1" Type="http://schemas.openxmlformats.org/officeDocument/2006/relationships/slideLayout" Target="../slideLayouts/slideLayout68.xml"/><Relationship Id="rId5" Type="http://schemas.openxmlformats.org/officeDocument/2006/relationships/theme" Target="../theme/theme23.xml"/><Relationship Id="rId4" Type="http://schemas.openxmlformats.org/officeDocument/2006/relationships/slideLayout" Target="../slideLayouts/slideLayout71.xml"/></Relationships>
</file>

<file path=ppt/slideMasters/_rels/slideMaster24.xml.rels><?xml version="1.0" encoding="UTF-8" standalone="yes"?>
<Relationships xmlns="http://schemas.openxmlformats.org/package/2006/relationships"><Relationship Id="rId3" Type="http://schemas.openxmlformats.org/officeDocument/2006/relationships/slideLayout" Target="../slideLayouts/slideLayout74.xml"/><Relationship Id="rId2" Type="http://schemas.openxmlformats.org/officeDocument/2006/relationships/slideLayout" Target="../slideLayouts/slideLayout73.xml"/><Relationship Id="rId1" Type="http://schemas.openxmlformats.org/officeDocument/2006/relationships/slideLayout" Target="../slideLayouts/slideLayout72.xml"/><Relationship Id="rId5" Type="http://schemas.openxmlformats.org/officeDocument/2006/relationships/theme" Target="../theme/theme24.xml"/><Relationship Id="rId4" Type="http://schemas.openxmlformats.org/officeDocument/2006/relationships/slideLayout" Target="../slideLayouts/slideLayout75.xml"/></Relationships>
</file>

<file path=ppt/slideMasters/_rels/slideMaster25.xml.rels><?xml version="1.0" encoding="UTF-8" standalone="yes"?>
<Relationships xmlns="http://schemas.openxmlformats.org/package/2006/relationships"><Relationship Id="rId3" Type="http://schemas.openxmlformats.org/officeDocument/2006/relationships/slideLayout" Target="../slideLayouts/slideLayout78.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image" Target="../media/image4.png"/><Relationship Id="rId5" Type="http://schemas.openxmlformats.org/officeDocument/2006/relationships/theme" Target="../theme/theme25.xml"/><Relationship Id="rId4" Type="http://schemas.openxmlformats.org/officeDocument/2006/relationships/slideLayout" Target="../slideLayouts/slideLayout79.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5.xml"/><Relationship Id="rId1" Type="http://schemas.openxmlformats.org/officeDocument/2006/relationships/slideLayout" Target="../slideLayouts/slideLayout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6.xml"/><Relationship Id="rId1" Type="http://schemas.openxmlformats.org/officeDocument/2006/relationships/slideLayout" Target="../slideLayouts/slideLayout7.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xml"/><Relationship Id="rId7" Type="http://schemas.openxmlformats.org/officeDocument/2006/relationships/theme" Target="../theme/theme7.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6.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6.xml"/><Relationship Id="rId7" Type="http://schemas.openxmlformats.org/officeDocument/2006/relationships/theme" Target="../theme/theme8.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425661"/>
      </p:ext>
    </p:extLst>
  </p:cSld>
  <p:clrMap bg1="lt1" tx1="dk1" bg2="lt2" tx2="dk2" accent1="accent1" accent2="accent2" accent3="accent3" accent4="accent4" accent5="accent5" accent6="accent6" hlink="hlink" folHlink="folHlink"/>
  <p:sldLayoutIdLst>
    <p:sldLayoutId id="214748371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61101360"/>
      </p:ext>
    </p:extLst>
  </p:cSld>
  <p:clrMap bg1="lt1" tx1="dk1" bg2="lt2" tx2="dk2" accent1="accent1" accent2="accent2" accent3="accent3" accent4="accent4" accent5="accent5" accent6="accent6" hlink="hlink" folHlink="folHlink"/>
  <p:sldLayoutIdLst>
    <p:sldLayoutId id="214748369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7062760"/>
      </p:ext>
    </p:extLst>
  </p:cSld>
  <p:clrMap bg1="lt1" tx1="dk1" bg2="lt2" tx2="dk2" accent1="accent1" accent2="accent2" accent3="accent3" accent4="accent4" accent5="accent5" accent6="accent6" hlink="hlink" folHlink="folHlink"/>
  <p:sldLayoutIdLst>
    <p:sldLayoutId id="2147483694"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7663862"/>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9473395"/>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5196134"/>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618889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5572845"/>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4229410"/>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7984288"/>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9925474"/>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420925"/>
      </p:ext>
    </p:extLst>
  </p:cSld>
  <p:clrMap bg1="lt1" tx1="dk1" bg2="lt2" tx2="dk2" accent1="accent1" accent2="accent2" accent3="accent3" accent4="accent4" accent5="accent5" accent6="accent6" hlink="hlink" folHlink="folHlink"/>
  <p:sldLayoutIdLst>
    <p:sldLayoutId id="2147483722" r:id="rId1"/>
  </p:sldLayoutIdLst>
  <p:transition>
    <p:fade/>
  </p:transition>
  <p:hf hdr="0" ftr="0" dt="0"/>
  <p:txStyles>
    <p:titleStyle>
      <a:lvl1pPr algn="l" defTabSz="1218712" rtl="0" eaLnBrk="1" latinLnBrk="0" hangingPunct="1">
        <a:lnSpc>
          <a:spcPct val="90000"/>
        </a:lnSpc>
        <a:spcBef>
          <a:spcPct val="0"/>
        </a:spcBef>
        <a:buNone/>
        <a:defRPr sz="5864" kern="1200">
          <a:solidFill>
            <a:schemeClr val="tx1"/>
          </a:solidFill>
          <a:latin typeface="+mj-lt"/>
          <a:ea typeface="+mj-ea"/>
          <a:cs typeface="+mj-cs"/>
        </a:defRPr>
      </a:lvl1pPr>
    </p:titleStyle>
    <p:bodyStyle>
      <a:lvl1pPr marL="304678" indent="-304678" algn="l" defTabSz="1218712" rtl="0" eaLnBrk="1" latinLnBrk="0" hangingPunct="1">
        <a:lnSpc>
          <a:spcPct val="90000"/>
        </a:lnSpc>
        <a:spcBef>
          <a:spcPts val="1333"/>
        </a:spcBef>
        <a:buFont typeface="Arial" panose="020B0604020202020204" pitchFamily="34" charset="0"/>
        <a:buChar char="•"/>
        <a:defRPr sz="3732" kern="1200">
          <a:solidFill>
            <a:schemeClr val="tx1"/>
          </a:solidFill>
          <a:latin typeface="+mn-lt"/>
          <a:ea typeface="+mn-ea"/>
          <a:cs typeface="+mn-cs"/>
        </a:defRPr>
      </a:lvl1pPr>
      <a:lvl2pPr marL="914034" indent="-304678" algn="l" defTabSz="1218712" rtl="0" eaLnBrk="1" latinLnBrk="0" hangingPunct="1">
        <a:lnSpc>
          <a:spcPct val="90000"/>
        </a:lnSpc>
        <a:spcBef>
          <a:spcPts val="666"/>
        </a:spcBef>
        <a:buFont typeface="Arial" panose="020B0604020202020204" pitchFamily="34" charset="0"/>
        <a:buChar char="•"/>
        <a:defRPr sz="3199" kern="1200">
          <a:solidFill>
            <a:schemeClr val="tx1"/>
          </a:solidFill>
          <a:latin typeface="+mn-lt"/>
          <a:ea typeface="+mn-ea"/>
          <a:cs typeface="+mn-cs"/>
        </a:defRPr>
      </a:lvl2pPr>
      <a:lvl3pPr marL="1523390" indent="-304678" algn="l" defTabSz="1218712" rtl="0" eaLnBrk="1" latinLnBrk="0" hangingPunct="1">
        <a:lnSpc>
          <a:spcPct val="90000"/>
        </a:lnSpc>
        <a:spcBef>
          <a:spcPts val="666"/>
        </a:spcBef>
        <a:buFont typeface="Arial" panose="020B0604020202020204" pitchFamily="34" charset="0"/>
        <a:buChar char="•"/>
        <a:defRPr sz="2666" kern="1200">
          <a:solidFill>
            <a:schemeClr val="tx1"/>
          </a:solidFill>
          <a:latin typeface="+mn-lt"/>
          <a:ea typeface="+mn-ea"/>
          <a:cs typeface="+mn-cs"/>
        </a:defRPr>
      </a:lvl3pPr>
      <a:lvl4pPr marL="213274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4pPr>
      <a:lvl5pPr marL="2742103"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5pPr>
      <a:lvl6pPr marL="3351459"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6pPr>
      <a:lvl7pPr marL="3960815"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7pPr>
      <a:lvl8pPr marL="4570171"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8pPr>
      <a:lvl9pPr marL="517952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9pPr>
    </p:bodyStyle>
    <p:otherStyle>
      <a:defPPr>
        <a:defRPr lang="en-US"/>
      </a:defPPr>
      <a:lvl1pPr marL="0" algn="l" defTabSz="1218712" rtl="0" eaLnBrk="1" latinLnBrk="0" hangingPunct="1">
        <a:defRPr sz="2399" kern="1200">
          <a:solidFill>
            <a:schemeClr val="tx1"/>
          </a:solidFill>
          <a:latin typeface="+mn-lt"/>
          <a:ea typeface="+mn-ea"/>
          <a:cs typeface="+mn-cs"/>
        </a:defRPr>
      </a:lvl1pPr>
      <a:lvl2pPr marL="609356" algn="l" defTabSz="1218712" rtl="0" eaLnBrk="1" latinLnBrk="0" hangingPunct="1">
        <a:defRPr sz="2399" kern="1200">
          <a:solidFill>
            <a:schemeClr val="tx1"/>
          </a:solidFill>
          <a:latin typeface="+mn-lt"/>
          <a:ea typeface="+mn-ea"/>
          <a:cs typeface="+mn-cs"/>
        </a:defRPr>
      </a:lvl2pPr>
      <a:lvl3pPr marL="1218712" algn="l" defTabSz="1218712" rtl="0" eaLnBrk="1" latinLnBrk="0" hangingPunct="1">
        <a:defRPr sz="2399" kern="1200">
          <a:solidFill>
            <a:schemeClr val="tx1"/>
          </a:solidFill>
          <a:latin typeface="+mn-lt"/>
          <a:ea typeface="+mn-ea"/>
          <a:cs typeface="+mn-cs"/>
        </a:defRPr>
      </a:lvl3pPr>
      <a:lvl4pPr marL="1828068" algn="l" defTabSz="1218712" rtl="0" eaLnBrk="1" latinLnBrk="0" hangingPunct="1">
        <a:defRPr sz="2399" kern="1200">
          <a:solidFill>
            <a:schemeClr val="tx1"/>
          </a:solidFill>
          <a:latin typeface="+mn-lt"/>
          <a:ea typeface="+mn-ea"/>
          <a:cs typeface="+mn-cs"/>
        </a:defRPr>
      </a:lvl4pPr>
      <a:lvl5pPr marL="2437425" algn="l" defTabSz="1218712" rtl="0" eaLnBrk="1" latinLnBrk="0" hangingPunct="1">
        <a:defRPr sz="2399" kern="1200">
          <a:solidFill>
            <a:schemeClr val="tx1"/>
          </a:solidFill>
          <a:latin typeface="+mn-lt"/>
          <a:ea typeface="+mn-ea"/>
          <a:cs typeface="+mn-cs"/>
        </a:defRPr>
      </a:lvl5pPr>
      <a:lvl6pPr marL="3046781" algn="l" defTabSz="1218712" rtl="0" eaLnBrk="1" latinLnBrk="0" hangingPunct="1">
        <a:defRPr sz="2399" kern="1200">
          <a:solidFill>
            <a:schemeClr val="tx1"/>
          </a:solidFill>
          <a:latin typeface="+mn-lt"/>
          <a:ea typeface="+mn-ea"/>
          <a:cs typeface="+mn-cs"/>
        </a:defRPr>
      </a:lvl6pPr>
      <a:lvl7pPr marL="3656137" algn="l" defTabSz="1218712" rtl="0" eaLnBrk="1" latinLnBrk="0" hangingPunct="1">
        <a:defRPr sz="2399" kern="1200">
          <a:solidFill>
            <a:schemeClr val="tx1"/>
          </a:solidFill>
          <a:latin typeface="+mn-lt"/>
          <a:ea typeface="+mn-ea"/>
          <a:cs typeface="+mn-cs"/>
        </a:defRPr>
      </a:lvl7pPr>
      <a:lvl8pPr marL="4265493" algn="l" defTabSz="1218712" rtl="0" eaLnBrk="1" latinLnBrk="0" hangingPunct="1">
        <a:defRPr sz="2399" kern="1200">
          <a:solidFill>
            <a:schemeClr val="tx1"/>
          </a:solidFill>
          <a:latin typeface="+mn-lt"/>
          <a:ea typeface="+mn-ea"/>
          <a:cs typeface="+mn-cs"/>
        </a:defRPr>
      </a:lvl8pPr>
      <a:lvl9pPr marL="4874849" algn="l" defTabSz="1218712" rtl="0" eaLnBrk="1" latinLnBrk="0" hangingPunct="1">
        <a:defRPr sz="2399"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4528132"/>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8386685"/>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3197152"/>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9459481"/>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2399188"/>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8BBA4303-ABFC-B648-8EB9-F8EFAAF70644}"/>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857761536"/>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4AAB1CA5-F4FB-204D-B621-D0AA012B60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cxnSp>
        <p:nvCxnSpPr>
          <p:cNvPr id="11" name="Straight Connector 10">
            <a:extLst>
              <a:ext uri="{FF2B5EF4-FFF2-40B4-BE49-F238E27FC236}">
                <a16:creationId xmlns:a16="http://schemas.microsoft.com/office/drawing/2014/main" xmlns="" id="{803AD7BF-7AFB-DD40-BFAF-8E5D75A359D1}"/>
              </a:ext>
            </a:extLst>
          </p:cNvPr>
          <p:cNvCxnSpPr>
            <a:cxnSpLocks/>
          </p:cNvCxnSpPr>
          <p:nvPr userDrawn="1"/>
        </p:nvCxnSpPr>
        <p:spPr>
          <a:xfrm flipH="1">
            <a:off x="975360" y="-193883"/>
            <a:ext cx="2791968" cy="655999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F249AB5B-6328-A940-B59C-EDC168871C1C}"/>
              </a:ext>
            </a:extLst>
          </p:cNvPr>
          <p:cNvCxnSpPr>
            <a:cxnSpLocks/>
          </p:cNvCxnSpPr>
          <p:nvPr userDrawn="1"/>
        </p:nvCxnSpPr>
        <p:spPr>
          <a:xfrm flipH="1">
            <a:off x="4738849" y="3023616"/>
            <a:ext cx="2698271" cy="633984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94F3FB65-F56B-9D46-861C-E7022712724E}"/>
              </a:ext>
            </a:extLst>
          </p:cNvPr>
          <p:cNvCxnSpPr>
            <a:cxnSpLocks/>
          </p:cNvCxnSpPr>
          <p:nvPr userDrawn="1"/>
        </p:nvCxnSpPr>
        <p:spPr>
          <a:xfrm flipH="1">
            <a:off x="987554" y="4828032"/>
            <a:ext cx="654609" cy="1538075"/>
          </a:xfrm>
          <a:prstGeom prst="line">
            <a:avLst/>
          </a:prstGeom>
          <a:ln w="1016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xmlns="" id="{244A68E7-78A5-F846-80EE-AC276CA6F28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73328" y="3071936"/>
            <a:ext cx="456338" cy="491337"/>
          </a:xfrm>
          <a:prstGeom prst="rect">
            <a:avLst/>
          </a:prstGeom>
        </p:spPr>
      </p:pic>
      <p:pic>
        <p:nvPicPr>
          <p:cNvPr id="8" name="Picture 7">
            <a:extLst>
              <a:ext uri="{FF2B5EF4-FFF2-40B4-BE49-F238E27FC236}">
                <a16:creationId xmlns:a16="http://schemas.microsoft.com/office/drawing/2014/main" xmlns="" id="{08EA1B8D-117E-944C-9BEC-DE793A45C40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1573363368"/>
      </p:ext>
    </p:extLst>
  </p:cSld>
  <p:clrMap bg1="lt1" tx1="dk1" bg2="lt2" tx2="dk2" accent1="accent1" accent2="accent2" accent3="accent3" accent4="accent4" accent5="accent5" accent6="accent6" hlink="hlink" folHlink="folHlink"/>
  <p:sldLayoutIdLst>
    <p:sldLayoutId id="2147483675"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BBA4303-ABFC-B648-8EB9-F8EFAAF7064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1242990415"/>
      </p:ext>
    </p:extLst>
  </p:cSld>
  <p:clrMap bg1="lt1" tx1="dk1" bg2="lt2" tx2="dk2" accent1="accent1" accent2="accent2" accent3="accent3" accent4="accent4" accent5="accent5" accent6="accent6" hlink="hlink" folHlink="folHlink"/>
  <p:sldLayoutIdLst>
    <p:sldLayoutId id="2147483677" r:id="rId1"/>
    <p:sldLayoutId id="2147483738"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9969D16-6061-E54D-8420-37FC5F71C0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817572761"/>
      </p:ext>
    </p:extLst>
  </p:cSld>
  <p:clrMap bg1="lt1" tx1="dk1" bg2="lt2" tx2="dk2" accent1="accent1" accent2="accent2" accent3="accent3" accent4="accent4" accent5="accent5" accent6="accent6" hlink="hlink" folHlink="folHlink"/>
  <p:sldLayoutIdLst>
    <p:sldLayoutId id="2147483679"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F44D618-89C6-4F4C-A09D-4926B437C7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1987106312"/>
      </p:ext>
    </p:extLst>
  </p:cSld>
  <p:clrMap bg1="lt1" tx1="dk1" bg2="lt2" tx2="dk2" accent1="accent1" accent2="accent2" accent3="accent3" accent4="accent4" accent5="accent5" accent6="accent6" hlink="hlink" folHlink="folHlink"/>
  <p:sldLayoutIdLst>
    <p:sldLayoutId id="2147483681"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528ECD12-8A09-3845-9152-E974D2CAB137}"/>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pic>
        <p:nvPicPr>
          <p:cNvPr id="3" name="Picture 2">
            <a:extLst>
              <a:ext uri="{FF2B5EF4-FFF2-40B4-BE49-F238E27FC236}">
                <a16:creationId xmlns:a16="http://schemas.microsoft.com/office/drawing/2014/main" xmlns="" id="{4019FB62-FE01-1849-82E8-3E183F40EA54}"/>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627510635"/>
      </p:ext>
    </p:extLst>
  </p:cSld>
  <p:clrMap bg1="lt1" tx1="dk1" bg2="lt2" tx2="dk2" accent1="accent1" accent2="accent2" accent3="accent3" accent4="accent4" accent5="accent5" accent6="accent6" hlink="hlink" folHlink="folHlink"/>
  <p:sldLayoutIdLst>
    <p:sldLayoutId id="2147483685" r:id="rId1"/>
    <p:sldLayoutId id="2147483732" r:id="rId2"/>
    <p:sldLayoutId id="2147483723" r:id="rId3"/>
    <p:sldLayoutId id="2147483724" r:id="rId4"/>
    <p:sldLayoutId id="2147483725" r:id="rId5"/>
    <p:sldLayoutId id="2147483740" r:id="rId6"/>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2F3A161-8CB1-A040-BBCD-3AB3AE1ED4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340038443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3" r:id="rId5"/>
    <p:sldLayoutId id="2147483734" r:id="rId6"/>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3494319319"/>
      </p:ext>
    </p:extLst>
  </p:cSld>
  <p:clrMap bg1="lt1" tx1="dk1" bg2="lt2" tx2="dk2" accent1="accent1" accent2="accent2" accent3="accent3" accent4="accent4" accent5="accent5" accent6="accent6" hlink="hlink" folHlink="folHlink"/>
  <p:sldLayoutIdLst>
    <p:sldLayoutId id="2147483736" r:id="rId1"/>
    <p:sldLayoutId id="2147483737"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tdn.totvs.com/pages/viewpage.action?pageId=286496239"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tdn.totvs.com/pages/releaseview.action?pageId=403745443" TargetMode="External"/><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tdn.totvs.com/pages/viewpage.action?pageId=425435514" TargetMode="External"/><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centraldeatendimento.totvs.com/hc/pt-br/articles/360016022432" TargetMode="External"/><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tdn.totvs.com/pages/releaseview.action?pageId=403745443"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image" Target="../media/image37.png"/><Relationship Id="rId5" Type="http://schemas.openxmlformats.org/officeDocument/2006/relationships/hyperlink" Target="http://portal.esocial.gov.br/institucional/documentacao-tecnica" TargetMode="External"/><Relationship Id="rId4" Type="http://schemas.openxmlformats.org/officeDocument/2006/relationships/hyperlink" Target="http://portal.esocial.gov.br/"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3" Type="http://schemas.openxmlformats.org/officeDocument/2006/relationships/hyperlink" Target="https://centraldeatendimento.totvs.com/hc/pt-br/articles/360015781712" TargetMode="External"/><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hyperlink" Target="http://tdn.totvs.com/pages/releaseview.action?pageId=382545244" TargetMode="External"/><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hyperlink" Target="https://centraldeatendimento.totvs.com/hc/pt-br/articles/360016125111" TargetMode="External"/><Relationship Id="rId2" Type="http://schemas.openxmlformats.org/officeDocument/2006/relationships/notesSlide" Target="../notesSlides/notesSlide34.xml"/><Relationship Id="rId1" Type="http://schemas.openxmlformats.org/officeDocument/2006/relationships/slideLayout" Target="../slideLayouts/slideLayout8.xml"/><Relationship Id="rId5" Type="http://schemas.openxmlformats.org/officeDocument/2006/relationships/image" Target="../media/image48.png"/><Relationship Id="rId4" Type="http://schemas.openxmlformats.org/officeDocument/2006/relationships/hyperlink" Target="https://centraldeatendimento.totvs.com/hc/pt-br/articles/360015352092"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hyperlink" Target="http://tdn.totvs.com/display/public/PROT/3129553+DRHPAG-18156+DT+Calculo+131" TargetMode="External"/><Relationship Id="rId2" Type="http://schemas.openxmlformats.org/officeDocument/2006/relationships/notesSlide" Target="../notesSlides/notesSlide36.xml"/><Relationship Id="rId1" Type="http://schemas.openxmlformats.org/officeDocument/2006/relationships/slideLayout" Target="../slideLayouts/slideLayout8.xml"/><Relationship Id="rId5" Type="http://schemas.openxmlformats.org/officeDocument/2006/relationships/image" Target="../media/image51.png"/><Relationship Id="rId4" Type="http://schemas.openxmlformats.org/officeDocument/2006/relationships/image" Target="../media/image50.png"/></Relationships>
</file>

<file path=ppt/slides/_rels/slide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7.xml"/><Relationship Id="rId1" Type="http://schemas.openxmlformats.org/officeDocument/2006/relationships/slideLayout" Target="../slideLayouts/slideLayout8.xml"/><Relationship Id="rId4" Type="http://schemas.openxmlformats.org/officeDocument/2006/relationships/image" Target="../media/image53.png"/></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9.xml"/><Relationship Id="rId1" Type="http://schemas.openxmlformats.org/officeDocument/2006/relationships/slideLayout" Target="../slideLayouts/slideLayout8.xml"/><Relationship Id="rId5" Type="http://schemas.openxmlformats.org/officeDocument/2006/relationships/image" Target="../media/image57.png"/><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3" Type="http://schemas.openxmlformats.org/officeDocument/2006/relationships/hyperlink" Target="http://tdn.totvs.com.br/pages/releaseview.action?pageId=224112471"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hyperlink" Target="http://tdn.totvs.com.br/pages/viewpage.action?pageId=233763738"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1.xml"/><Relationship Id="rId1" Type="http://schemas.openxmlformats.org/officeDocument/2006/relationships/slideLayout" Target="../slideLayouts/slideLayout8.xml"/><Relationship Id="rId5" Type="http://schemas.openxmlformats.org/officeDocument/2006/relationships/image" Target="../media/image60.png"/><Relationship Id="rId4" Type="http://schemas.openxmlformats.org/officeDocument/2006/relationships/image" Target="../media/image59.png"/></Relationships>
</file>

<file path=ppt/slides/_rels/slide4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3.xml"/><Relationship Id="rId1" Type="http://schemas.openxmlformats.org/officeDocument/2006/relationships/slideLayout" Target="../slideLayouts/slideLayout8.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4.xml"/><Relationship Id="rId1" Type="http://schemas.openxmlformats.org/officeDocument/2006/relationships/slideLayout" Target="../slideLayouts/slideLayout8.xml"/><Relationship Id="rId5" Type="http://schemas.openxmlformats.org/officeDocument/2006/relationships/image" Target="../media/image68.png"/><Relationship Id="rId4" Type="http://schemas.openxmlformats.org/officeDocument/2006/relationships/image" Target="../media/image67.png"/></Relationships>
</file>

<file path=ppt/slides/_rels/slide4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5.xml"/><Relationship Id="rId1" Type="http://schemas.openxmlformats.org/officeDocument/2006/relationships/slideLayout" Target="../slideLayouts/slideLayout8.xml"/><Relationship Id="rId4" Type="http://schemas.openxmlformats.org/officeDocument/2006/relationships/image" Target="../media/image70.png"/></Relationships>
</file>

<file path=ppt/slides/_rels/slide4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6.xml"/><Relationship Id="rId1" Type="http://schemas.openxmlformats.org/officeDocument/2006/relationships/slideLayout" Target="../slideLayouts/slideLayout8.xml"/><Relationship Id="rId5" Type="http://schemas.openxmlformats.org/officeDocument/2006/relationships/image" Target="../media/image73.png"/><Relationship Id="rId4" Type="http://schemas.openxmlformats.org/officeDocument/2006/relationships/image" Target="../media/image72.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8.xml"/></Relationships>
</file>

<file path=ppt/slides/_rels/slide4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8.xml"/><Relationship Id="rId1" Type="http://schemas.openxmlformats.org/officeDocument/2006/relationships/slideLayout" Target="../slideLayouts/slideLayout8.xml"/><Relationship Id="rId4" Type="http://schemas.openxmlformats.org/officeDocument/2006/relationships/image" Target="../media/image75.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2.xml"/></Relationships>
</file>

<file path=ppt/slides/_rels/slide5.xml.rels><?xml version="1.0" encoding="UTF-8" standalone="yes"?>
<Relationships xmlns="http://schemas.openxmlformats.org/package/2006/relationships"><Relationship Id="rId3" Type="http://schemas.openxmlformats.org/officeDocument/2006/relationships/hyperlink" Target="http://tdn.totvs.com/pages/releaseview.action?pageId=234617374" TargetMode="External"/><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hyperlink" Target="http://tdn.totvs.com/display/public/PROT/1960006+DRHPAG-11316+DT+Medias+13" TargetMode="External"/><Relationship Id="rId5" Type="http://schemas.openxmlformats.org/officeDocument/2006/relationships/hyperlink" Target="http://tdn.totvs.com/pages/releaseview.action?pageId=325849943" TargetMode="External"/><Relationship Id="rId4" Type="http://schemas.openxmlformats.org/officeDocument/2006/relationships/hyperlink" Target="http://tdn.totvs.com/pages/releaseview.action?pageId=224112520"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4.xml"/><Relationship Id="rId1" Type="http://schemas.openxmlformats.org/officeDocument/2006/relationships/slideLayout" Target="../slideLayouts/slideLayout8.xml"/><Relationship Id="rId4" Type="http://schemas.openxmlformats.org/officeDocument/2006/relationships/image" Target="../media/image80.png"/></Relationships>
</file>

<file path=ppt/slides/_rels/slide5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6.xml"/></Relationships>
</file>

<file path=ppt/slides/_rels/slide59.xml.rels><?xml version="1.0" encoding="UTF-8" standalone="yes"?>
<Relationships xmlns="http://schemas.openxmlformats.org/package/2006/relationships"><Relationship Id="rId3" Type="http://schemas.openxmlformats.org/officeDocument/2006/relationships/hyperlink" Target="http://tdn.totvs.com/pages/releaseview.action?pageId=269423500" TargetMode="External"/><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0.xml"/><Relationship Id="rId1" Type="http://schemas.openxmlformats.org/officeDocument/2006/relationships/slideLayout" Target="../slideLayouts/slideLayout8.xml"/><Relationship Id="rId4" Type="http://schemas.openxmlformats.org/officeDocument/2006/relationships/image" Target="../media/image84.png"/></Relationships>
</file>

<file path=ppt/slides/_rels/slide6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1.xml"/><Relationship Id="rId1" Type="http://schemas.openxmlformats.org/officeDocument/2006/relationships/slideLayout" Target="../slideLayouts/slideLayout8.xml"/><Relationship Id="rId4" Type="http://schemas.openxmlformats.org/officeDocument/2006/relationships/image" Target="../media/image86.png"/></Relationships>
</file>

<file path=ppt/slides/_rels/slide6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2.xml"/><Relationship Id="rId1" Type="http://schemas.openxmlformats.org/officeDocument/2006/relationships/slideLayout" Target="../slideLayouts/slideLayout8.xml"/><Relationship Id="rId4" Type="http://schemas.openxmlformats.org/officeDocument/2006/relationships/image" Target="../media/image87.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0.xml"/></Relationships>
</file>

<file path=ppt/slides/_rels/slide6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6.xml"/><Relationship Id="rId1" Type="http://schemas.openxmlformats.org/officeDocument/2006/relationships/slideLayout" Target="../slideLayouts/slideLayout8.xml"/><Relationship Id="rId4" Type="http://schemas.openxmlformats.org/officeDocument/2006/relationships/image" Target="../media/image89.png"/></Relationships>
</file>

<file path=ppt/slides/_rels/slide6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7.xml"/><Relationship Id="rId1" Type="http://schemas.openxmlformats.org/officeDocument/2006/relationships/slideLayout" Target="../slideLayouts/slideLayout8.xml"/><Relationship Id="rId4" Type="http://schemas.openxmlformats.org/officeDocument/2006/relationships/image" Target="../media/image91.png"/></Relationships>
</file>

<file path=ppt/slides/_rels/slide68.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68.xml"/><Relationship Id="rId1" Type="http://schemas.openxmlformats.org/officeDocument/2006/relationships/slideLayout" Target="../slideLayouts/slideLayout8.xml"/><Relationship Id="rId4" Type="http://schemas.openxmlformats.org/officeDocument/2006/relationships/image" Target="../media/image93.png"/></Relationships>
</file>

<file path=ppt/slides/_rels/slide6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69.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7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70.xml"/><Relationship Id="rId1" Type="http://schemas.openxmlformats.org/officeDocument/2006/relationships/slideLayout" Target="../slideLayouts/slideLayout8.xml"/><Relationship Id="rId4" Type="http://schemas.openxmlformats.org/officeDocument/2006/relationships/image" Target="../media/image96.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4.xml"/></Relationships>
</file>

<file path=ppt/slides/_rels/slide7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72.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73.xml"/><Relationship Id="rId1" Type="http://schemas.openxmlformats.org/officeDocument/2006/relationships/slideLayout" Target="../slideLayouts/slideLayout8.xml"/><Relationship Id="rId4" Type="http://schemas.openxmlformats.org/officeDocument/2006/relationships/image" Target="../media/image99.pn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8.xml"/></Relationships>
</file>

<file path=ppt/slides/_rels/slide7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75.xml"/><Relationship Id="rId1" Type="http://schemas.openxmlformats.org/officeDocument/2006/relationships/slideLayout" Target="../slideLayouts/slideLayout8.xml"/><Relationship Id="rId4" Type="http://schemas.openxmlformats.org/officeDocument/2006/relationships/image" Target="../media/image101.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31.png"/><Relationship Id="rId4" Type="http://schemas.openxmlformats.org/officeDocument/2006/relationships/image" Target="../media/image30.png"/></Relationships>
</file>

<file path=ppt/slides/_rels/slide80.xml.rels><?xml version="1.0" encoding="UTF-8" standalone="yes"?>
<Relationships xmlns="http://schemas.openxmlformats.org/package/2006/relationships"><Relationship Id="rId3" Type="http://schemas.openxmlformats.org/officeDocument/2006/relationships/hyperlink" Target="http://tdn.totvs.com/pages/releaseview.action?pageId=275474593" TargetMode="External"/><Relationship Id="rId2" Type="http://schemas.openxmlformats.org/officeDocument/2006/relationships/notesSlide" Target="../notesSlides/notesSlide80.xml"/><Relationship Id="rId1" Type="http://schemas.openxmlformats.org/officeDocument/2006/relationships/slideLayout" Target="../slideLayouts/slideLayout8.xml"/><Relationship Id="rId5" Type="http://schemas.openxmlformats.org/officeDocument/2006/relationships/hyperlink" Target="http://tdn.totvs.com/display/public/PROT/eSocial+|+Protheus+-+Entregas+Legais" TargetMode="External"/><Relationship Id="rId4" Type="http://schemas.openxmlformats.org/officeDocument/2006/relationships/hyperlink" Target="http://tdn.totvs.com/pages/releaseview.action?pageId=268596449" TargetMode="Externa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A90ED351-43DE-E845-A9C8-D5A0645C7FBA}"/>
              </a:ext>
            </a:extLst>
          </p:cNvPr>
          <p:cNvSpPr>
            <a:spLocks noGrp="1"/>
          </p:cNvSpPr>
          <p:nvPr>
            <p:ph type="body" sz="quarter" idx="11"/>
          </p:nvPr>
        </p:nvSpPr>
        <p:spPr>
          <a:xfrm>
            <a:off x="12991211" y="7827264"/>
            <a:ext cx="1312618" cy="365760"/>
          </a:xfrm>
        </p:spPr>
        <p:txBody>
          <a:bodyPr/>
          <a:lstStyle/>
          <a:p>
            <a:r>
              <a:rPr lang="pt-BR" dirty="0" smtClean="0"/>
              <a:t>Novembro</a:t>
            </a:r>
            <a:endParaRPr lang="pt-BR" dirty="0"/>
          </a:p>
        </p:txBody>
      </p:sp>
      <p:sp>
        <p:nvSpPr>
          <p:cNvPr id="4" name="Text Placeholder 3">
            <a:extLst>
              <a:ext uri="{FF2B5EF4-FFF2-40B4-BE49-F238E27FC236}">
                <a16:creationId xmlns:a16="http://schemas.microsoft.com/office/drawing/2014/main" xmlns="" id="{2C996AF5-0C46-6948-8F5B-D74AD752EF88}"/>
              </a:ext>
            </a:extLst>
          </p:cNvPr>
          <p:cNvSpPr>
            <a:spLocks noGrp="1"/>
          </p:cNvSpPr>
          <p:nvPr>
            <p:ph type="body" sz="quarter" idx="12"/>
          </p:nvPr>
        </p:nvSpPr>
        <p:spPr>
          <a:xfrm>
            <a:off x="239486" y="6041571"/>
            <a:ext cx="6339734" cy="2612571"/>
          </a:xfrm>
        </p:spPr>
        <p:txBody>
          <a:bodyPr/>
          <a:lstStyle/>
          <a:p>
            <a:pPr algn="ctr"/>
            <a:endParaRPr lang="pt-BR" sz="3000" dirty="0" smtClean="0"/>
          </a:p>
          <a:p>
            <a:r>
              <a:rPr lang="pt-BR" sz="3000" b="1" dirty="0"/>
              <a:t>Configurações e processos para o </a:t>
            </a:r>
            <a:r>
              <a:rPr lang="pt-BR" sz="3000" b="1" dirty="0" smtClean="0"/>
              <a:t>cálculo </a:t>
            </a:r>
            <a:r>
              <a:rPr lang="pt-BR" sz="3000" b="1" dirty="0"/>
              <a:t>da 1ª parcela do </a:t>
            </a:r>
            <a:r>
              <a:rPr lang="pt-BR" sz="3000" b="1" dirty="0" smtClean="0"/>
              <a:t>13º</a:t>
            </a:r>
            <a:endParaRPr lang="pt-BR" sz="3000" b="1" dirty="0"/>
          </a:p>
          <a:p>
            <a:r>
              <a:rPr lang="pt-BR" sz="4800" dirty="0" smtClean="0"/>
              <a:t>                                      </a:t>
            </a:r>
            <a:endParaRPr lang="en-US" sz="4800" dirty="0"/>
          </a:p>
        </p:txBody>
      </p:sp>
    </p:spTree>
    <p:extLst>
      <p:ext uri="{BB962C8B-B14F-4D97-AF65-F5344CB8AC3E}">
        <p14:creationId xmlns:p14="http://schemas.microsoft.com/office/powerpoint/2010/main" val="190555561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6" y="406723"/>
            <a:ext cx="12737232" cy="8073248"/>
          </a:xfrm>
        </p:spPr>
        <p:txBody>
          <a:bodyPr/>
          <a:lstStyle/>
          <a:p>
            <a:pPr algn="ctr"/>
            <a:r>
              <a:rPr lang="pt-BR" sz="4000" dirty="0" smtClean="0">
                <a:solidFill>
                  <a:srgbClr val="FFC000"/>
                </a:solidFill>
              </a:rPr>
              <a:t>Cadastros envolvidos no calculo</a:t>
            </a:r>
          </a:p>
          <a:p>
            <a:pPr algn="just"/>
            <a:endParaRPr lang="pt-BR" sz="4000" dirty="0">
              <a:solidFill>
                <a:schemeClr val="bg2">
                  <a:lumMod val="60000"/>
                  <a:lumOff val="40000"/>
                </a:schemeClr>
              </a:solidFill>
            </a:endParaRPr>
          </a:p>
          <a:p>
            <a:pPr marL="342900" indent="-342900">
              <a:buFont typeface="Wingdings" panose="05000000000000000000" pitchFamily="2" charset="2"/>
              <a:buChar char="ü"/>
            </a:pPr>
            <a:r>
              <a:rPr lang="pt-BR" sz="2000" b="1" dirty="0"/>
              <a:t>Cadastro tipos de ausências</a:t>
            </a:r>
            <a:endParaRPr lang="pt-BR" sz="2000" dirty="0"/>
          </a:p>
          <a:p>
            <a:r>
              <a:rPr lang="pt-BR" sz="2000" dirty="0"/>
              <a:t>Atualização / Definição de cálculo / tipos de ausências</a:t>
            </a:r>
          </a:p>
          <a:p>
            <a:r>
              <a:rPr lang="pt-BR" sz="2000" dirty="0"/>
              <a:t>Tabela: RCM</a:t>
            </a:r>
          </a:p>
          <a:p>
            <a:r>
              <a:rPr lang="pt-BR" sz="2000" dirty="0"/>
              <a:t>Rotina: GPEA430</a:t>
            </a:r>
          </a:p>
          <a:p>
            <a:r>
              <a:rPr lang="pt-BR" sz="2000" i="1" u="sng" dirty="0">
                <a:hlinkClick r:id="rId3"/>
              </a:rPr>
              <a:t>http://</a:t>
            </a:r>
            <a:r>
              <a:rPr lang="pt-BR" sz="2000" i="1" u="sng" dirty="0" smtClean="0">
                <a:hlinkClick r:id="rId3"/>
              </a:rPr>
              <a:t>tdn.totvs.com/pages/viewpage.action?pageId=286496239</a:t>
            </a:r>
            <a:endParaRPr lang="pt-BR" sz="2000" i="1" u="sng" dirty="0" smtClean="0"/>
          </a:p>
          <a:p>
            <a:endParaRPr lang="pt-BR" sz="2000" dirty="0"/>
          </a:p>
          <a:p>
            <a:r>
              <a:rPr lang="pt-BR" sz="2000" dirty="0"/>
              <a:t>Nesta tabela são configurados todos os tipos de ausências, </a:t>
            </a:r>
            <a:r>
              <a:rPr lang="pt-BR" sz="2000" dirty="0" smtClean="0"/>
              <a:t>estabelecendo </a:t>
            </a:r>
            <a:r>
              <a:rPr lang="pt-BR" sz="2000" dirty="0"/>
              <a:t>como deverá ser realizado o cálculo de férias, 13º salário e PLR, pagamento de encargos etc. </a:t>
            </a:r>
            <a:endParaRPr lang="pt-BR" sz="2000" dirty="0" smtClean="0"/>
          </a:p>
          <a:p>
            <a:endParaRPr lang="pt-BR" sz="2000" dirty="0"/>
          </a:p>
          <a:p>
            <a:r>
              <a:rPr lang="pt-BR" sz="2000" dirty="0" smtClean="0"/>
              <a:t>Os </a:t>
            </a:r>
            <a:r>
              <a:rPr lang="pt-BR" sz="2000" dirty="0"/>
              <a:t>parâmetros MV_ABATAFA, MV_PDCALAC, MV_PFCALAC, MV_PFCALAD, MV_PDCADOC, MV_TCONGAF se transformaram em campos.</a:t>
            </a:r>
          </a:p>
          <a:p>
            <a:pPr algn="just"/>
            <a:endParaRPr lang="pt-BR" sz="2000" i="1" dirty="0" smtClean="0"/>
          </a:p>
          <a:p>
            <a:pPr algn="just"/>
            <a:endParaRPr lang="pt-BR" sz="2000" i="1" dirty="0"/>
          </a:p>
          <a:p>
            <a:pPr algn="just"/>
            <a:endParaRPr lang="pt-BR" sz="2000" dirty="0"/>
          </a:p>
          <a:p>
            <a:pPr algn="just"/>
            <a:endParaRPr lang="pt-BR" sz="2000" dirty="0" smtClean="0"/>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r>
              <a:rPr lang="pt-BR" sz="1800" i="1" dirty="0" smtClean="0">
                <a:latin typeface="Lato" panose="020F0502020204030203" pitchFamily="34" charset="77"/>
                <a:ea typeface="Arial Narrow" charset="0"/>
                <a:cs typeface="Arial Narrow" charset="0"/>
              </a:rPr>
              <a:t>“</a:t>
            </a:r>
            <a:endParaRPr lang="pt-BR" sz="1800" dirty="0"/>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402716530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6" y="406723"/>
            <a:ext cx="12737232" cy="8073248"/>
          </a:xfrm>
        </p:spPr>
        <p:txBody>
          <a:bodyPr/>
          <a:lstStyle/>
          <a:p>
            <a:pPr algn="ctr"/>
            <a:r>
              <a:rPr lang="pt-BR" sz="4000" dirty="0" smtClean="0">
                <a:solidFill>
                  <a:srgbClr val="FFC000"/>
                </a:solidFill>
              </a:rPr>
              <a:t>Cadastros envolvidos no calculo</a:t>
            </a:r>
          </a:p>
          <a:p>
            <a:pPr algn="just"/>
            <a:endParaRPr lang="pt-BR" sz="2000" i="1" dirty="0"/>
          </a:p>
          <a:p>
            <a:pPr algn="just"/>
            <a:r>
              <a:rPr lang="pt-BR" sz="2000" dirty="0" smtClean="0"/>
              <a:t>Exemplos</a:t>
            </a:r>
            <a:endParaRPr lang="pt-BR" sz="2000" dirty="0"/>
          </a:p>
          <a:p>
            <a:pPr algn="just"/>
            <a:r>
              <a:rPr lang="pt-BR" sz="2000" dirty="0"/>
              <a:t>Verba 104 tem como identificador </a:t>
            </a:r>
            <a:r>
              <a:rPr lang="pt-BR" sz="2000" b="1" dirty="0"/>
              <a:t>0041 auxilio enfermidade</a:t>
            </a:r>
            <a:endParaRPr lang="pt-BR" sz="2000" dirty="0"/>
          </a:p>
          <a:p>
            <a:pPr algn="just"/>
            <a:endParaRPr lang="pt-BR" sz="2000" dirty="0" smtClean="0"/>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stretch>
            <a:fillRect/>
          </a:stretch>
        </p:blipFill>
        <p:spPr>
          <a:xfrm>
            <a:off x="1347736" y="1981812"/>
            <a:ext cx="10868025" cy="5543550"/>
          </a:xfrm>
          <a:prstGeom prst="rect">
            <a:avLst/>
          </a:prstGeom>
        </p:spPr>
      </p:pic>
    </p:spTree>
    <p:extLst>
      <p:ext uri="{BB962C8B-B14F-4D97-AF65-F5344CB8AC3E}">
        <p14:creationId xmlns:p14="http://schemas.microsoft.com/office/powerpoint/2010/main" val="283120544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6" y="406723"/>
            <a:ext cx="12737232" cy="8073248"/>
          </a:xfrm>
        </p:spPr>
        <p:txBody>
          <a:bodyPr/>
          <a:lstStyle/>
          <a:p>
            <a:pPr algn="ctr"/>
            <a:r>
              <a:rPr lang="pt-BR" sz="4000" dirty="0" smtClean="0">
                <a:solidFill>
                  <a:srgbClr val="FFC000"/>
                </a:solidFill>
              </a:rPr>
              <a:t>Cadastros envolvidos no calculo</a:t>
            </a:r>
          </a:p>
          <a:p>
            <a:pPr algn="just"/>
            <a:endParaRPr lang="pt-BR" sz="2000" i="1" dirty="0"/>
          </a:p>
          <a:p>
            <a:pPr marL="342900" indent="-342900">
              <a:buFont typeface="Wingdings" panose="05000000000000000000" pitchFamily="2" charset="2"/>
              <a:buChar char="ü"/>
            </a:pPr>
            <a:r>
              <a:rPr lang="pt-BR" sz="2000" b="1" dirty="0"/>
              <a:t>Cadastro de períodos</a:t>
            </a:r>
            <a:endParaRPr lang="pt-BR" sz="2000" dirty="0"/>
          </a:p>
          <a:p>
            <a:r>
              <a:rPr lang="pt-BR" sz="2000" dirty="0"/>
              <a:t>Atualização / Definição de cálculo / Períodos</a:t>
            </a:r>
          </a:p>
          <a:p>
            <a:r>
              <a:rPr lang="pt-BR" sz="2000" dirty="0"/>
              <a:t>Rotina: GPEA400</a:t>
            </a:r>
          </a:p>
          <a:p>
            <a:r>
              <a:rPr lang="pt-BR" sz="2000" dirty="0"/>
              <a:t>Tabelas envolvidas: RFQ, RCH, RCF, RCG</a:t>
            </a:r>
          </a:p>
          <a:p>
            <a:r>
              <a:rPr lang="pt-BR" sz="2000" dirty="0"/>
              <a:t> </a:t>
            </a:r>
          </a:p>
          <a:p>
            <a:r>
              <a:rPr lang="pt-BR" sz="2000" dirty="0"/>
              <a:t>Para o cálculo do 13º salário é importante incluir o roteiro 131 </a:t>
            </a:r>
            <a:r>
              <a:rPr lang="pt-BR" sz="2000" i="1" dirty="0"/>
              <a:t>(primeira parcela) </a:t>
            </a:r>
            <a:r>
              <a:rPr lang="pt-BR" sz="2000" dirty="0"/>
              <a:t>para conseguir calcular a primeira parcela.</a:t>
            </a:r>
          </a:p>
          <a:p>
            <a:r>
              <a:rPr lang="pt-BR" sz="2000" dirty="0"/>
              <a:t>Não é necessário integrar com a folha de </a:t>
            </a:r>
            <a:r>
              <a:rPr lang="pt-BR" sz="2000" dirty="0" smtClean="0"/>
              <a:t>pagamento.</a:t>
            </a:r>
          </a:p>
          <a:p>
            <a:r>
              <a:rPr lang="pt-BR" sz="2000" dirty="0" smtClean="0"/>
              <a:t>No </a:t>
            </a:r>
            <a:r>
              <a:rPr lang="pt-BR" sz="2000" dirty="0"/>
              <a:t>caso será realizado somente o fechamento do roteiro, como realizado nos demais roteiros (FOL, ADI </a:t>
            </a:r>
            <a:r>
              <a:rPr lang="pt-BR" sz="2000" dirty="0" smtClean="0"/>
              <a:t>etc.)</a:t>
            </a:r>
            <a:endParaRPr lang="pt-BR" sz="2000" dirty="0"/>
          </a:p>
          <a:p>
            <a:endParaRPr lang="pt-BR" sz="2000" dirty="0"/>
          </a:p>
          <a:p>
            <a:pPr algn="just"/>
            <a:endParaRPr lang="pt-BR" sz="2000" dirty="0" smtClean="0"/>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stretch>
            <a:fillRect/>
          </a:stretch>
        </p:blipFill>
        <p:spPr>
          <a:xfrm>
            <a:off x="1347736" y="4572000"/>
            <a:ext cx="10925175" cy="2133600"/>
          </a:xfrm>
          <a:prstGeom prst="rect">
            <a:avLst/>
          </a:prstGeom>
        </p:spPr>
      </p:pic>
    </p:spTree>
    <p:extLst>
      <p:ext uri="{BB962C8B-B14F-4D97-AF65-F5344CB8AC3E}">
        <p14:creationId xmlns:p14="http://schemas.microsoft.com/office/powerpoint/2010/main" val="517635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59971" y="406723"/>
            <a:ext cx="14478000" cy="8073248"/>
          </a:xfrm>
        </p:spPr>
        <p:txBody>
          <a:bodyPr/>
          <a:lstStyle/>
          <a:p>
            <a:pPr algn="ctr"/>
            <a:r>
              <a:rPr lang="pt-BR" sz="4000" dirty="0" smtClean="0">
                <a:solidFill>
                  <a:srgbClr val="FFC000"/>
                </a:solidFill>
              </a:rPr>
              <a:t>Cadastros envolvidos no calculo</a:t>
            </a:r>
          </a:p>
          <a:p>
            <a:pPr algn="just"/>
            <a:endParaRPr lang="pt-BR" sz="2000" i="1" dirty="0"/>
          </a:p>
          <a:p>
            <a:endParaRPr lang="pt-BR" sz="2000" dirty="0"/>
          </a:p>
          <a:p>
            <a:pPr algn="ctr"/>
            <a:endParaRPr lang="pt-BR" sz="2000" dirty="0" smtClean="0"/>
          </a:p>
          <a:p>
            <a:pPr marL="342900" indent="-342900">
              <a:buFont typeface="Wingdings" panose="05000000000000000000" pitchFamily="2" charset="2"/>
              <a:buChar char="ü"/>
            </a:pPr>
            <a:r>
              <a:rPr lang="pt-BR" sz="2000" b="1" dirty="0"/>
              <a:t>Cadastro de beneficiários</a:t>
            </a:r>
            <a:endParaRPr lang="pt-BR" sz="2000" dirty="0"/>
          </a:p>
          <a:p>
            <a:r>
              <a:rPr lang="pt-BR" sz="2000" dirty="0"/>
              <a:t>Atualização / Funcionário / Beneficiário</a:t>
            </a:r>
          </a:p>
          <a:p>
            <a:r>
              <a:rPr lang="pt-BR" sz="2000" dirty="0"/>
              <a:t>Rotina: GPEA280</a:t>
            </a:r>
          </a:p>
          <a:p>
            <a:r>
              <a:rPr lang="pt-BR" sz="2000" dirty="0"/>
              <a:t>Tabela: SRQ</a:t>
            </a:r>
          </a:p>
          <a:p>
            <a:r>
              <a:rPr lang="pt-BR" sz="2000" dirty="0"/>
              <a:t> </a:t>
            </a:r>
          </a:p>
          <a:p>
            <a:r>
              <a:rPr lang="pt-BR" sz="2000" dirty="0"/>
              <a:t>Caso a empresa desconte do funcionário a pensão na primeira parcela é importante que no campo RQ_VERB131 “Verba 1º 13º” tenha uma verba informada, esta verba </a:t>
            </a:r>
            <a:r>
              <a:rPr lang="pt-BR" sz="2000" b="1" dirty="0"/>
              <a:t>não pode ter identificador de cálculo</a:t>
            </a:r>
            <a:r>
              <a:rPr lang="pt-BR" sz="2000" dirty="0"/>
              <a:t> e não pode ser a mesma que informada no campo RQ_VERB132 “Verba 2º 13º”</a:t>
            </a:r>
          </a:p>
          <a:p>
            <a:endParaRPr lang="pt-BR" sz="2000" dirty="0" smtClean="0"/>
          </a:p>
          <a:p>
            <a:r>
              <a:rPr lang="pt-BR" sz="2000" dirty="0" smtClean="0"/>
              <a:t>As </a:t>
            </a:r>
            <a:r>
              <a:rPr lang="pt-BR" sz="2000" dirty="0"/>
              <a:t>verbas que compõe o cálculo de décimo terceiro têm que estar com sim para o campo pensão</a:t>
            </a:r>
            <a:r>
              <a:rPr lang="pt-BR" sz="2000" dirty="0" smtClean="0"/>
              <a:t>.</a:t>
            </a:r>
          </a:p>
          <a:p>
            <a:endParaRPr lang="pt-BR" sz="2000" dirty="0"/>
          </a:p>
          <a:p>
            <a:endParaRPr lang="pt-BR" sz="2000" dirty="0"/>
          </a:p>
          <a:p>
            <a:pPr algn="ctr"/>
            <a:endParaRPr lang="pt-BR" sz="2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221322695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59971" y="141514"/>
            <a:ext cx="14478000" cy="8755365"/>
          </a:xfrm>
        </p:spPr>
        <p:txBody>
          <a:bodyPr/>
          <a:lstStyle/>
          <a:p>
            <a:pPr algn="ctr"/>
            <a:r>
              <a:rPr lang="pt-BR" sz="4000" dirty="0" smtClean="0">
                <a:solidFill>
                  <a:srgbClr val="FFC000"/>
                </a:solidFill>
              </a:rPr>
              <a:t>Cadastros envolvidos no calculo</a:t>
            </a:r>
          </a:p>
          <a:p>
            <a:pPr algn="just"/>
            <a:endParaRPr lang="pt-BR" sz="2000" i="1" dirty="0"/>
          </a:p>
          <a:p>
            <a:endParaRPr lang="pt-BR" sz="2000" dirty="0"/>
          </a:p>
          <a:p>
            <a:pPr algn="ctr"/>
            <a:endParaRPr lang="pt-BR" sz="2000" dirty="0" smtClean="0"/>
          </a:p>
          <a:p>
            <a:pPr algn="ctr"/>
            <a:endParaRPr lang="pt-BR" sz="2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stretch>
            <a:fillRect/>
          </a:stretch>
        </p:blipFill>
        <p:spPr>
          <a:xfrm>
            <a:off x="859971" y="925286"/>
            <a:ext cx="13080391" cy="5717912"/>
          </a:xfrm>
          <a:prstGeom prst="rect">
            <a:avLst/>
          </a:prstGeom>
        </p:spPr>
      </p:pic>
      <p:pic>
        <p:nvPicPr>
          <p:cNvPr id="7" name="Imagem 6"/>
          <p:cNvPicPr>
            <a:picLocks noChangeAspect="1"/>
          </p:cNvPicPr>
          <p:nvPr/>
        </p:nvPicPr>
        <p:blipFill>
          <a:blip r:embed="rId4"/>
          <a:stretch>
            <a:fillRect/>
          </a:stretch>
        </p:blipFill>
        <p:spPr>
          <a:xfrm>
            <a:off x="192930" y="5413787"/>
            <a:ext cx="15754641" cy="2811031"/>
          </a:xfrm>
          <a:prstGeom prst="rect">
            <a:avLst/>
          </a:prstGeom>
        </p:spPr>
      </p:pic>
    </p:spTree>
    <p:extLst>
      <p:ext uri="{BB962C8B-B14F-4D97-AF65-F5344CB8AC3E}">
        <p14:creationId xmlns:p14="http://schemas.microsoft.com/office/powerpoint/2010/main" val="28285874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185333" y="406723"/>
            <a:ext cx="12899635" cy="8073248"/>
          </a:xfrm>
        </p:spPr>
        <p:txBody>
          <a:bodyPr/>
          <a:lstStyle/>
          <a:p>
            <a:pPr algn="ctr"/>
            <a:r>
              <a:rPr lang="pt-BR" sz="4000" dirty="0" smtClean="0">
                <a:solidFill>
                  <a:srgbClr val="FFC000"/>
                </a:solidFill>
              </a:rPr>
              <a:t>Cadastros envolvidos no calculo</a:t>
            </a:r>
          </a:p>
          <a:p>
            <a:pPr algn="just"/>
            <a:endParaRPr lang="pt-BR" sz="2000" i="1" dirty="0"/>
          </a:p>
          <a:p>
            <a:pPr marL="342900" indent="-342900">
              <a:buFont typeface="Wingdings" panose="05000000000000000000" pitchFamily="2" charset="2"/>
              <a:buChar char="ü"/>
            </a:pPr>
            <a:r>
              <a:rPr lang="pt-BR" sz="2000" b="1" dirty="0"/>
              <a:t>Cadastro de verbas</a:t>
            </a:r>
            <a:endParaRPr lang="pt-BR" sz="2000" dirty="0"/>
          </a:p>
          <a:p>
            <a:r>
              <a:rPr lang="pt-BR" sz="2000" dirty="0"/>
              <a:t>Atualização / Definição de cálculo / verbas</a:t>
            </a:r>
          </a:p>
          <a:p>
            <a:r>
              <a:rPr lang="pt-BR" sz="2000" dirty="0"/>
              <a:t>Rotina: GPEA040</a:t>
            </a:r>
          </a:p>
          <a:p>
            <a:r>
              <a:rPr lang="pt-BR" sz="2000" dirty="0"/>
              <a:t>Tabela: SRV</a:t>
            </a:r>
          </a:p>
          <a:p>
            <a:r>
              <a:rPr lang="pt-BR" sz="2000" b="1" dirty="0"/>
              <a:t> </a:t>
            </a:r>
            <a:endParaRPr lang="pt-BR" sz="2000" dirty="0"/>
          </a:p>
          <a:p>
            <a:r>
              <a:rPr lang="pt-BR" sz="2000" b="1" i="1" dirty="0"/>
              <a:t>Identificadores de cálculo de 13º </a:t>
            </a:r>
            <a:endParaRPr lang="pt-BR" sz="2000" dirty="0"/>
          </a:p>
          <a:p>
            <a:r>
              <a:rPr lang="pt-BR" sz="2000" i="1" dirty="0"/>
              <a:t>Id  0678 “Liquido 1ª </a:t>
            </a:r>
            <a:r>
              <a:rPr lang="pt-BR" sz="2000" i="1" dirty="0" err="1"/>
              <a:t>Parc</a:t>
            </a:r>
            <a:r>
              <a:rPr lang="pt-BR" sz="2000" i="1" dirty="0"/>
              <a:t>. 13º Sal.”                               </a:t>
            </a:r>
            <a:endParaRPr lang="pt-BR" sz="2000" dirty="0"/>
          </a:p>
          <a:p>
            <a:r>
              <a:rPr lang="en-US" sz="2000" i="1" dirty="0"/>
              <a:t>Id 0022 “1ª </a:t>
            </a:r>
            <a:r>
              <a:rPr lang="en-US" sz="2000" i="1" dirty="0" err="1"/>
              <a:t>Parc</a:t>
            </a:r>
            <a:r>
              <a:rPr lang="en-US" sz="2000" i="1" dirty="0"/>
              <a:t>. 13º Sal. </a:t>
            </a:r>
            <a:r>
              <a:rPr lang="pt-BR" sz="2000" i="1" dirty="0"/>
              <a:t>“                                          </a:t>
            </a:r>
            <a:endParaRPr lang="pt-BR" sz="2000" dirty="0"/>
          </a:p>
          <a:p>
            <a:r>
              <a:rPr lang="pt-BR" sz="2000" i="1" dirty="0"/>
              <a:t>Id 0108 “Base FGTS 13º Salário”                                       </a:t>
            </a:r>
            <a:endParaRPr lang="pt-BR" sz="2000" dirty="0"/>
          </a:p>
          <a:p>
            <a:r>
              <a:rPr lang="pt-BR" sz="2000" i="1" dirty="0"/>
              <a:t>Id 0109 “Valor FGTS 13º Salario”</a:t>
            </a:r>
            <a:endParaRPr lang="pt-BR" sz="2000" dirty="0"/>
          </a:p>
          <a:p>
            <a:r>
              <a:rPr lang="pt-BR" sz="2000" i="1" dirty="0"/>
              <a:t>Id 0023  “Desconto antecipado 13º” Incidência correta: </a:t>
            </a:r>
            <a:r>
              <a:rPr lang="pt-BR" sz="2000" b="1" i="1" dirty="0"/>
              <a:t>não</a:t>
            </a:r>
            <a:r>
              <a:rPr lang="pt-BR" sz="2000" i="1" dirty="0"/>
              <a:t> para o campo FGTS e </a:t>
            </a:r>
            <a:r>
              <a:rPr lang="pt-BR" sz="2000" b="1" i="1" dirty="0"/>
              <a:t>Sim para ref. 13º</a:t>
            </a:r>
            <a:r>
              <a:rPr lang="pt-BR" sz="2000" i="1" dirty="0"/>
              <a:t> (Obs. Este identificador na versão 11 servia como código correspondente quando se pagava a primeira parcela fora da folha de pagamento)</a:t>
            </a:r>
            <a:endParaRPr lang="pt-BR" sz="2000" dirty="0"/>
          </a:p>
          <a:p>
            <a:r>
              <a:rPr lang="pt-BR" sz="2000" i="1" dirty="0"/>
              <a:t>Id 0025 “Desconto insuficiência de saldo 13º”</a:t>
            </a:r>
            <a:endParaRPr lang="pt-BR" sz="2000" dirty="0"/>
          </a:p>
          <a:p>
            <a:r>
              <a:rPr lang="pt-BR" sz="2000" i="1" dirty="0"/>
              <a:t>Id 0026 “Arredondamento provento 13º”</a:t>
            </a:r>
            <a:endParaRPr lang="pt-BR" sz="2000" dirty="0"/>
          </a:p>
          <a:p>
            <a:r>
              <a:rPr lang="pt-BR" sz="2000" i="1" dirty="0"/>
              <a:t>Id 0029 “Desconto arredondamento 13º”</a:t>
            </a:r>
            <a:endParaRPr lang="pt-BR" sz="2000" dirty="0"/>
          </a:p>
          <a:p>
            <a:r>
              <a:rPr lang="pt-BR" sz="2000" i="1" dirty="0"/>
              <a:t>Id 0030 “Provento insuficiência de saldo 13º”</a:t>
            </a:r>
            <a:endParaRPr lang="pt-BR" sz="2000" dirty="0"/>
          </a:p>
          <a:p>
            <a:r>
              <a:rPr lang="pt-BR" sz="2000" i="1" dirty="0"/>
              <a:t>Id 0268 “</a:t>
            </a:r>
            <a:r>
              <a:rPr lang="pt-BR" sz="2000" i="1" dirty="0" err="1"/>
              <a:t>Adiant</a:t>
            </a:r>
            <a:r>
              <a:rPr lang="pt-BR" sz="2000" i="1" dirty="0"/>
              <a:t>. 1º Parcela de 13o Salario Provisão”        </a:t>
            </a:r>
            <a:endParaRPr lang="pt-BR" sz="2000" dirty="0"/>
          </a:p>
          <a:p>
            <a:endParaRPr lang="pt-BR" sz="2000" dirty="0"/>
          </a:p>
          <a:p>
            <a:r>
              <a:rPr lang="pt-BR" sz="2000" b="1" dirty="0"/>
              <a:t>Os identificadores de cálculo envolvidos no cálculo deverão ter incidência Sim para 13º. Salário.</a:t>
            </a:r>
            <a:endParaRPr lang="pt-BR" sz="2000" dirty="0"/>
          </a:p>
          <a:p>
            <a:pPr algn="just"/>
            <a:endParaRPr lang="pt-BR" sz="2000" dirty="0" smtClean="0"/>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376351487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832453" y="185057"/>
            <a:ext cx="14374890" cy="8711822"/>
          </a:xfrm>
        </p:spPr>
        <p:txBody>
          <a:bodyPr/>
          <a:lstStyle/>
          <a:p>
            <a:pPr algn="ctr"/>
            <a:r>
              <a:rPr lang="pt-BR" sz="4000" dirty="0" smtClean="0">
                <a:solidFill>
                  <a:srgbClr val="FFC000"/>
                </a:solidFill>
              </a:rPr>
              <a:t>Cadastros envolvidos no calculo</a:t>
            </a:r>
          </a:p>
          <a:p>
            <a:r>
              <a:rPr lang="pt-BR" sz="2000" b="1" dirty="0" smtClean="0"/>
              <a:t>Cadastro </a:t>
            </a:r>
            <a:r>
              <a:rPr lang="pt-BR" sz="2000" b="1" dirty="0"/>
              <a:t>de verbas - Inclusão de novos identificadores de </a:t>
            </a:r>
            <a:r>
              <a:rPr lang="pt-BR" sz="2000" b="1" dirty="0" smtClean="0"/>
              <a:t>cálculo </a:t>
            </a:r>
            <a:r>
              <a:rPr lang="pt-BR" sz="2000" b="1" i="1" dirty="0" smtClean="0"/>
              <a:t>(novo)</a:t>
            </a:r>
            <a:endParaRPr lang="pt-BR" sz="2000" i="1" dirty="0"/>
          </a:p>
          <a:p>
            <a:r>
              <a:rPr lang="pt-BR" sz="2000" b="1" dirty="0"/>
              <a:t> </a:t>
            </a:r>
            <a:endParaRPr lang="pt-BR" sz="2000" dirty="0"/>
          </a:p>
          <a:p>
            <a:r>
              <a:rPr lang="pt-BR" sz="2000" dirty="0"/>
              <a:t>Houve inclusão de </a:t>
            </a:r>
            <a:r>
              <a:rPr lang="pt-BR" sz="2000" b="1" dirty="0"/>
              <a:t>novos identificadores de cálculo e separação dos adicionais e das médias</a:t>
            </a:r>
            <a:r>
              <a:rPr lang="pt-BR" sz="2000" dirty="0"/>
              <a:t> da 1ª parcela do 13º </a:t>
            </a:r>
            <a:r>
              <a:rPr lang="pt-BR" sz="2000" i="1" dirty="0"/>
              <a:t>(alteração realizada no mês setembro de 2018) por causa do </a:t>
            </a:r>
            <a:r>
              <a:rPr lang="pt-BR" sz="2000" i="1" dirty="0" err="1"/>
              <a:t>eSocial</a:t>
            </a:r>
            <a:r>
              <a:rPr lang="pt-BR" sz="2000" i="1" dirty="0"/>
              <a:t>.</a:t>
            </a:r>
            <a:endParaRPr lang="pt-BR" sz="2000" dirty="0"/>
          </a:p>
          <a:p>
            <a:r>
              <a:rPr lang="pt-BR" sz="2000" u="sng" dirty="0">
                <a:hlinkClick r:id="rId3"/>
              </a:rPr>
              <a:t>http://</a:t>
            </a:r>
            <a:r>
              <a:rPr lang="pt-BR" sz="2000" u="sng" dirty="0" smtClean="0">
                <a:hlinkClick r:id="rId3"/>
              </a:rPr>
              <a:t>tdn.totvs.com/pages/releaseview.action?pageId=403745443</a:t>
            </a:r>
            <a:endParaRPr lang="pt-BR" sz="2000" dirty="0" smtClean="0"/>
          </a:p>
          <a:p>
            <a:pPr algn="ctr"/>
            <a:endParaRPr lang="pt-BR" sz="4000" dirty="0" smtClean="0"/>
          </a:p>
          <a:p>
            <a:pPr algn="ctr"/>
            <a:endParaRPr lang="pt-BR" sz="4000" dirty="0"/>
          </a:p>
          <a:p>
            <a:endParaRPr lang="pt-BR" sz="2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graphicFrame>
        <p:nvGraphicFramePr>
          <p:cNvPr id="7" name="Tabela 6"/>
          <p:cNvGraphicFramePr>
            <a:graphicFrameLocks noGrp="1"/>
          </p:cNvGraphicFramePr>
          <p:nvPr>
            <p:extLst>
              <p:ext uri="{D42A27DB-BD31-4B8C-83A1-F6EECF244321}">
                <p14:modId xmlns:p14="http://schemas.microsoft.com/office/powerpoint/2010/main" val="2698394760"/>
              </p:ext>
            </p:extLst>
          </p:nvPr>
        </p:nvGraphicFramePr>
        <p:xfrm>
          <a:off x="832455" y="2463522"/>
          <a:ext cx="14014449" cy="2346960"/>
        </p:xfrm>
        <a:graphic>
          <a:graphicData uri="http://schemas.openxmlformats.org/drawingml/2006/table">
            <a:tbl>
              <a:tblPr firstRow="1" firstCol="1" bandRow="1">
                <a:tableStyleId>{5C22544A-7EE6-4342-B048-85BDC9FD1C3A}</a:tableStyleId>
              </a:tblPr>
              <a:tblGrid>
                <a:gridCol w="4671483"/>
                <a:gridCol w="4671483"/>
                <a:gridCol w="4671483"/>
              </a:tblGrid>
              <a:tr h="152938">
                <a:tc>
                  <a:txBody>
                    <a:bodyPr/>
                    <a:lstStyle/>
                    <a:p>
                      <a:pPr algn="ctr">
                        <a:spcAft>
                          <a:spcPts val="0"/>
                        </a:spcAft>
                      </a:pPr>
                      <a:r>
                        <a:rPr lang="pt-BR" sz="1100" dirty="0">
                          <a:solidFill>
                            <a:srgbClr val="FFFFFF"/>
                          </a:solidFill>
                          <a:effectLst/>
                        </a:rPr>
                        <a:t>Id</a:t>
                      </a:r>
                      <a:endParaRPr lang="pt-BR"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pt-BR" sz="1100" dirty="0">
                          <a:effectLst/>
                        </a:rPr>
                        <a:t>Descrição</a:t>
                      </a:r>
                      <a:endParaRPr lang="pt-B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pt-BR" sz="1100">
                          <a:effectLst/>
                        </a:rPr>
                        <a:t>Observação</a:t>
                      </a:r>
                      <a:endParaRPr lang="pt-B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58815">
                <a:tc>
                  <a:txBody>
                    <a:bodyPr/>
                    <a:lstStyle/>
                    <a:p>
                      <a:pPr>
                        <a:spcAft>
                          <a:spcPts val="0"/>
                        </a:spcAft>
                      </a:pPr>
                      <a:r>
                        <a:rPr lang="pt-BR" sz="1100" dirty="0">
                          <a:solidFill>
                            <a:schemeClr val="bg2"/>
                          </a:solidFill>
                          <a:effectLst/>
                        </a:rPr>
                        <a:t>1628</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Total de Medias em Valor 1ª Parcela.</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a:solidFill>
                            <a:schemeClr val="bg2"/>
                          </a:solidFill>
                          <a:effectLst/>
                        </a:rPr>
                        <a:t>Irá conter o valor da média em valor do 13º salário relativo aos avos da 1ª parcela. Para facilitar o cadastro, copiar as incidências da verba de ID de cálculo 0022.</a:t>
                      </a:r>
                      <a:endParaRPr lang="pt-BR" sz="11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458815">
                <a:tc>
                  <a:txBody>
                    <a:bodyPr/>
                    <a:lstStyle/>
                    <a:p>
                      <a:pPr>
                        <a:spcAft>
                          <a:spcPts val="0"/>
                        </a:spcAft>
                      </a:pPr>
                      <a:r>
                        <a:rPr lang="pt-BR" sz="1100" dirty="0">
                          <a:solidFill>
                            <a:schemeClr val="bg2"/>
                          </a:solidFill>
                          <a:effectLst/>
                        </a:rPr>
                        <a:t>1629</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Total de Medias em Horas 1ª Parcela</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a:solidFill>
                            <a:schemeClr val="bg2"/>
                          </a:solidFill>
                          <a:effectLst/>
                        </a:rPr>
                        <a:t>Irá conter o valor da média em horas do 13º salário relativo aos avos da 1ª parcela. Para facilitar o cadastro, copiar as incidências da verba de ID de cálculo 0022.</a:t>
                      </a:r>
                      <a:endParaRPr lang="pt-BR" sz="11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458815">
                <a:tc>
                  <a:txBody>
                    <a:bodyPr/>
                    <a:lstStyle/>
                    <a:p>
                      <a:pPr>
                        <a:spcAft>
                          <a:spcPts val="0"/>
                        </a:spcAft>
                      </a:pPr>
                      <a:r>
                        <a:rPr lang="pt-BR" sz="1100" dirty="0">
                          <a:solidFill>
                            <a:schemeClr val="bg2"/>
                          </a:solidFill>
                          <a:effectLst/>
                        </a:rPr>
                        <a:t>1630</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ATS 13. Salário 1ª Parcela</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Irá conter o valor do adicional por tempo de serviço relativo aos avos da 1ª parcela. Para facilitar o cadastro, copiar as incidências da verba de ID de cálculo 0022.</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611753">
                <a:tc>
                  <a:txBody>
                    <a:bodyPr/>
                    <a:lstStyle/>
                    <a:p>
                      <a:pPr>
                        <a:spcAft>
                          <a:spcPts val="0"/>
                        </a:spcAft>
                      </a:pPr>
                      <a:r>
                        <a:rPr lang="pt-BR" sz="1100" dirty="0">
                          <a:solidFill>
                            <a:schemeClr val="bg2"/>
                          </a:solidFill>
                          <a:effectLst/>
                        </a:rPr>
                        <a:t>1631</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ATS 13. Salário sobre verbas 1ª Parcela</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Irá conter o valor do adicional por tempo de serviço sobre verbas relativo aos avos da 1ª parcela. Para facilitar o cadastro, copiar as incidências da verba de ID de cálculo 0022.</a:t>
                      </a:r>
                    </a:p>
                    <a:p>
                      <a:pPr>
                        <a:spcAft>
                          <a:spcPts val="0"/>
                        </a:spcAft>
                      </a:pPr>
                      <a:r>
                        <a:rPr lang="pt-BR" sz="1100" dirty="0">
                          <a:solidFill>
                            <a:schemeClr val="bg2"/>
                          </a:solidFill>
                          <a:effectLst/>
                        </a:rPr>
                        <a:t> </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bl>
          </a:graphicData>
        </a:graphic>
      </p:graphicFrame>
      <p:graphicFrame>
        <p:nvGraphicFramePr>
          <p:cNvPr id="8" name="Tabela 7"/>
          <p:cNvGraphicFramePr>
            <a:graphicFrameLocks noGrp="1"/>
          </p:cNvGraphicFramePr>
          <p:nvPr>
            <p:extLst>
              <p:ext uri="{D42A27DB-BD31-4B8C-83A1-F6EECF244321}">
                <p14:modId xmlns:p14="http://schemas.microsoft.com/office/powerpoint/2010/main" val="2054560555"/>
              </p:ext>
            </p:extLst>
          </p:nvPr>
        </p:nvGraphicFramePr>
        <p:xfrm>
          <a:off x="832455" y="4800391"/>
          <a:ext cx="14014449" cy="1341120"/>
        </p:xfrm>
        <a:graphic>
          <a:graphicData uri="http://schemas.openxmlformats.org/drawingml/2006/table">
            <a:tbl>
              <a:tblPr firstRow="1" firstCol="1" bandRow="1">
                <a:tableStyleId>{5C22544A-7EE6-4342-B048-85BDC9FD1C3A}</a:tableStyleId>
              </a:tblPr>
              <a:tblGrid>
                <a:gridCol w="4671483"/>
                <a:gridCol w="4671483"/>
                <a:gridCol w="4671483"/>
              </a:tblGrid>
              <a:tr h="0">
                <a:tc>
                  <a:txBody>
                    <a:bodyPr/>
                    <a:lstStyle/>
                    <a:p>
                      <a:pPr>
                        <a:spcAft>
                          <a:spcPts val="0"/>
                        </a:spcAft>
                      </a:pPr>
                      <a:r>
                        <a:rPr lang="pt-BR" sz="1100" dirty="0">
                          <a:solidFill>
                            <a:schemeClr val="bg2"/>
                          </a:solidFill>
                          <a:effectLst/>
                        </a:rPr>
                        <a:t>1632</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a:solidFill>
                            <a:schemeClr val="bg2"/>
                          </a:solidFill>
                          <a:effectLst/>
                        </a:rPr>
                        <a:t>Periculosidade 13. Salario 1ª Parcela</a:t>
                      </a:r>
                      <a:endParaRPr lang="pt-BR" sz="11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Irá conter o valor do adicional de periculosidade relativo aos avos da 1ª parcela. Para facilitar o cadastro, copiar as incidências da verba de ID de cálculo 0022.</a:t>
                      </a:r>
                    </a:p>
                    <a:p>
                      <a:pPr>
                        <a:spcAft>
                          <a:spcPts val="0"/>
                        </a:spcAft>
                      </a:pPr>
                      <a:r>
                        <a:rPr lang="pt-BR" sz="1100" dirty="0">
                          <a:solidFill>
                            <a:schemeClr val="bg2"/>
                          </a:solidFill>
                          <a:effectLst/>
                        </a:rPr>
                        <a:t> </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0">
                <a:tc>
                  <a:txBody>
                    <a:bodyPr/>
                    <a:lstStyle/>
                    <a:p>
                      <a:pPr>
                        <a:spcAft>
                          <a:spcPts val="0"/>
                        </a:spcAft>
                      </a:pPr>
                      <a:r>
                        <a:rPr lang="pt-BR" sz="1100" dirty="0">
                          <a:solidFill>
                            <a:schemeClr val="bg2"/>
                          </a:solidFill>
                          <a:effectLst/>
                        </a:rPr>
                        <a:t>1633</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Periculosidade 13. Salario sobre verbas 1ª Parcela</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Irá conter o valor do adicional de periculosidade sobre verbas relativo aos avos da 1ª parcela. Para facilitar o cadastro, copiar as incidências da verba de ID de cálculo 0022.</a:t>
                      </a:r>
                    </a:p>
                    <a:p>
                      <a:pPr>
                        <a:spcAft>
                          <a:spcPts val="0"/>
                        </a:spcAft>
                      </a:pPr>
                      <a:r>
                        <a:rPr lang="pt-BR" sz="1100" dirty="0">
                          <a:solidFill>
                            <a:schemeClr val="bg2"/>
                          </a:solidFill>
                          <a:effectLst/>
                        </a:rPr>
                        <a:t> </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bl>
          </a:graphicData>
        </a:graphic>
      </p:graphicFrame>
      <p:graphicFrame>
        <p:nvGraphicFramePr>
          <p:cNvPr id="9" name="Tabela 8"/>
          <p:cNvGraphicFramePr>
            <a:graphicFrameLocks noGrp="1"/>
          </p:cNvGraphicFramePr>
          <p:nvPr>
            <p:extLst>
              <p:ext uri="{D42A27DB-BD31-4B8C-83A1-F6EECF244321}">
                <p14:modId xmlns:p14="http://schemas.microsoft.com/office/powerpoint/2010/main" val="3644066436"/>
              </p:ext>
            </p:extLst>
          </p:nvPr>
        </p:nvGraphicFramePr>
        <p:xfrm>
          <a:off x="832453" y="6122711"/>
          <a:ext cx="14014449" cy="1341120"/>
        </p:xfrm>
        <a:graphic>
          <a:graphicData uri="http://schemas.openxmlformats.org/drawingml/2006/table">
            <a:tbl>
              <a:tblPr firstRow="1" firstCol="1" bandRow="1">
                <a:tableStyleId>{5C22544A-7EE6-4342-B048-85BDC9FD1C3A}</a:tableStyleId>
              </a:tblPr>
              <a:tblGrid>
                <a:gridCol w="4671483"/>
                <a:gridCol w="4671483"/>
                <a:gridCol w="4671483"/>
              </a:tblGrid>
              <a:tr h="0">
                <a:tc>
                  <a:txBody>
                    <a:bodyPr/>
                    <a:lstStyle/>
                    <a:p>
                      <a:pPr>
                        <a:spcAft>
                          <a:spcPts val="0"/>
                        </a:spcAft>
                      </a:pPr>
                      <a:r>
                        <a:rPr lang="pt-BR" sz="1100" dirty="0">
                          <a:solidFill>
                            <a:schemeClr val="bg2"/>
                          </a:solidFill>
                          <a:effectLst/>
                        </a:rPr>
                        <a:t>1634</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Insalubridade 13. Salario 1ª Parcela</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a:solidFill>
                            <a:schemeClr val="bg2"/>
                          </a:solidFill>
                          <a:effectLst/>
                        </a:rPr>
                        <a:t>Irá conter o valor do adicional de insalubridade relativo aos avos da 1ª parcela. Para facilitar o cadastro, copiar as incidências da verba de ID de cálculo 0022.</a:t>
                      </a:r>
                    </a:p>
                    <a:p>
                      <a:pPr>
                        <a:spcAft>
                          <a:spcPts val="0"/>
                        </a:spcAft>
                      </a:pPr>
                      <a:r>
                        <a:rPr lang="pt-BR" sz="1100">
                          <a:solidFill>
                            <a:schemeClr val="bg2"/>
                          </a:solidFill>
                          <a:effectLst/>
                        </a:rPr>
                        <a:t> </a:t>
                      </a:r>
                      <a:endParaRPr lang="pt-BR" sz="11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0">
                <a:tc>
                  <a:txBody>
                    <a:bodyPr/>
                    <a:lstStyle/>
                    <a:p>
                      <a:pPr>
                        <a:spcAft>
                          <a:spcPts val="0"/>
                        </a:spcAft>
                      </a:pPr>
                      <a:r>
                        <a:rPr lang="pt-BR" sz="1100" dirty="0">
                          <a:solidFill>
                            <a:schemeClr val="bg2"/>
                          </a:solidFill>
                          <a:effectLst/>
                        </a:rPr>
                        <a:t>1635</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Insalubridade 13. Salario sobre verbas 1ª Parcela</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Irá conter o valor do adicional de insalubridade sobre verbas relativo aos avos da 1ª parcela. Para facilitar o cadastro, copiar as incidências da verba de ID de cálculo 0022.</a:t>
                      </a:r>
                    </a:p>
                    <a:p>
                      <a:pPr>
                        <a:spcAft>
                          <a:spcPts val="0"/>
                        </a:spcAft>
                      </a:pPr>
                      <a:r>
                        <a:rPr lang="pt-BR" sz="1100" dirty="0">
                          <a:solidFill>
                            <a:schemeClr val="bg2"/>
                          </a:solidFill>
                          <a:effectLst/>
                        </a:rPr>
                        <a:t> </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bl>
          </a:graphicData>
        </a:graphic>
      </p:graphicFrame>
      <p:graphicFrame>
        <p:nvGraphicFramePr>
          <p:cNvPr id="10" name="Tabela 9"/>
          <p:cNvGraphicFramePr>
            <a:graphicFrameLocks noGrp="1"/>
          </p:cNvGraphicFramePr>
          <p:nvPr>
            <p:extLst>
              <p:ext uri="{D42A27DB-BD31-4B8C-83A1-F6EECF244321}">
                <p14:modId xmlns:p14="http://schemas.microsoft.com/office/powerpoint/2010/main" val="2824428008"/>
              </p:ext>
            </p:extLst>
          </p:nvPr>
        </p:nvGraphicFramePr>
        <p:xfrm>
          <a:off x="832455" y="7465714"/>
          <a:ext cx="14014449" cy="1341120"/>
        </p:xfrm>
        <a:graphic>
          <a:graphicData uri="http://schemas.openxmlformats.org/drawingml/2006/table">
            <a:tbl>
              <a:tblPr firstRow="1" firstCol="1" bandRow="1">
                <a:tableStyleId>{5C22544A-7EE6-4342-B048-85BDC9FD1C3A}</a:tableStyleId>
              </a:tblPr>
              <a:tblGrid>
                <a:gridCol w="4671483"/>
                <a:gridCol w="4671483"/>
                <a:gridCol w="4671483"/>
              </a:tblGrid>
              <a:tr h="0">
                <a:tc>
                  <a:txBody>
                    <a:bodyPr/>
                    <a:lstStyle/>
                    <a:p>
                      <a:pPr>
                        <a:spcAft>
                          <a:spcPts val="0"/>
                        </a:spcAft>
                      </a:pPr>
                      <a:r>
                        <a:rPr lang="pt-BR" sz="1100" dirty="0">
                          <a:solidFill>
                            <a:schemeClr val="bg2"/>
                          </a:solidFill>
                          <a:effectLst/>
                        </a:rPr>
                        <a:t>1636</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Adicional Cargo de Confiança 13.Salário 1ª Parcela</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Irá conter o valor do adicional por cargo de confiança relativo aos avos da 1ª parcela. Para facilitar o cadastro, copiar as incidências da verba de ID de cálculo 0022.</a:t>
                      </a:r>
                    </a:p>
                    <a:p>
                      <a:pPr>
                        <a:spcAft>
                          <a:spcPts val="0"/>
                        </a:spcAft>
                      </a:pPr>
                      <a:r>
                        <a:rPr lang="pt-BR" sz="1100" dirty="0">
                          <a:solidFill>
                            <a:schemeClr val="bg2"/>
                          </a:solidFill>
                          <a:effectLst/>
                        </a:rPr>
                        <a:t> </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0">
                <a:tc>
                  <a:txBody>
                    <a:bodyPr/>
                    <a:lstStyle/>
                    <a:p>
                      <a:pPr>
                        <a:spcAft>
                          <a:spcPts val="0"/>
                        </a:spcAft>
                      </a:pPr>
                      <a:r>
                        <a:rPr lang="pt-BR" sz="1100" dirty="0">
                          <a:solidFill>
                            <a:schemeClr val="bg2"/>
                          </a:solidFill>
                          <a:effectLst/>
                        </a:rPr>
                        <a:t>1637</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a:solidFill>
                            <a:schemeClr val="bg2"/>
                          </a:solidFill>
                          <a:effectLst/>
                        </a:rPr>
                        <a:t>Adicional Transferência 13.Salário 1ª Parcela</a:t>
                      </a:r>
                      <a:endParaRPr lang="pt-BR" sz="11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100" dirty="0">
                          <a:solidFill>
                            <a:schemeClr val="bg2"/>
                          </a:solidFill>
                          <a:effectLst/>
                        </a:rPr>
                        <a:t>Irá conter o valor do adicional por transferência relativo aos avos da 1ª parcela. Para facilitar o cadastro, copiar as incidências da verba de ID de cálculo 0022.</a:t>
                      </a:r>
                    </a:p>
                    <a:p>
                      <a:pPr>
                        <a:spcAft>
                          <a:spcPts val="0"/>
                        </a:spcAft>
                      </a:pPr>
                      <a:r>
                        <a:rPr lang="pt-BR" sz="1100" dirty="0">
                          <a:solidFill>
                            <a:schemeClr val="bg2"/>
                          </a:solidFill>
                          <a:effectLst/>
                        </a:rPr>
                        <a:t> </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bl>
          </a:graphicData>
        </a:graphic>
      </p:graphicFrame>
    </p:spTree>
    <p:extLst>
      <p:ext uri="{BB962C8B-B14F-4D97-AF65-F5344CB8AC3E}">
        <p14:creationId xmlns:p14="http://schemas.microsoft.com/office/powerpoint/2010/main" val="290748589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348343" y="185057"/>
            <a:ext cx="14859000" cy="8711822"/>
          </a:xfrm>
        </p:spPr>
        <p:txBody>
          <a:bodyPr/>
          <a:lstStyle/>
          <a:p>
            <a:pPr algn="ctr"/>
            <a:r>
              <a:rPr lang="pt-BR" sz="4000" dirty="0" smtClean="0">
                <a:solidFill>
                  <a:srgbClr val="FFC000"/>
                </a:solidFill>
              </a:rPr>
              <a:t>Cadastros envolvidos no calculo</a:t>
            </a:r>
          </a:p>
          <a:p>
            <a:endParaRPr lang="pt-BR" sz="2000" u="sng" dirty="0" smtClean="0">
              <a:hlinkClick r:id="rId3"/>
            </a:endParaRPr>
          </a:p>
          <a:p>
            <a:r>
              <a:rPr lang="pt-BR" sz="2000" u="sng" dirty="0" smtClean="0">
                <a:hlinkClick r:id="rId3"/>
              </a:rPr>
              <a:t>http</a:t>
            </a:r>
            <a:r>
              <a:rPr lang="pt-BR" sz="2000" u="sng" dirty="0">
                <a:hlinkClick r:id="rId3"/>
              </a:rPr>
              <a:t>://tdn.totvs.com/pages/viewpage.action?pageId=425435514</a:t>
            </a:r>
            <a:endParaRPr lang="pt-BR" sz="2000" dirty="0"/>
          </a:p>
          <a:p>
            <a:endParaRPr lang="pt-BR" sz="4000" dirty="0" smtClean="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graphicFrame>
        <p:nvGraphicFramePr>
          <p:cNvPr id="4" name="Tabela 3"/>
          <p:cNvGraphicFramePr>
            <a:graphicFrameLocks noGrp="1"/>
          </p:cNvGraphicFramePr>
          <p:nvPr>
            <p:extLst>
              <p:ext uri="{D42A27DB-BD31-4B8C-83A1-F6EECF244321}">
                <p14:modId xmlns:p14="http://schemas.microsoft.com/office/powerpoint/2010/main" val="882216357"/>
              </p:ext>
            </p:extLst>
          </p:nvPr>
        </p:nvGraphicFramePr>
        <p:xfrm>
          <a:off x="426508" y="1665514"/>
          <a:ext cx="14780835" cy="5842440"/>
        </p:xfrm>
        <a:graphic>
          <a:graphicData uri="http://schemas.openxmlformats.org/drawingml/2006/table">
            <a:tbl>
              <a:tblPr firstRow="1" firstCol="1" bandRow="1">
                <a:tableStyleId>{5C22544A-7EE6-4342-B048-85BDC9FD1C3A}</a:tableStyleId>
              </a:tblPr>
              <a:tblGrid>
                <a:gridCol w="4926945"/>
                <a:gridCol w="4926945"/>
                <a:gridCol w="4926945"/>
              </a:tblGrid>
              <a:tr h="584244">
                <a:tc>
                  <a:txBody>
                    <a:bodyPr/>
                    <a:lstStyle/>
                    <a:p>
                      <a:pPr>
                        <a:spcAft>
                          <a:spcPts val="0"/>
                        </a:spcAft>
                      </a:pPr>
                      <a:r>
                        <a:rPr lang="pt-BR" sz="1100" dirty="0">
                          <a:solidFill>
                            <a:schemeClr val="bg2"/>
                          </a:solidFill>
                          <a:effectLst/>
                        </a:rPr>
                        <a:t>1639</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b="0" dirty="0">
                          <a:solidFill>
                            <a:schemeClr val="bg2"/>
                          </a:solidFill>
                          <a:effectLst/>
                        </a:rPr>
                        <a:t>Total de Medias em Valor Maternidade 1ª Parcela</a:t>
                      </a:r>
                      <a:endParaRPr lang="pt-BR" sz="1000" b="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b="0" dirty="0">
                          <a:solidFill>
                            <a:schemeClr val="bg2"/>
                          </a:solidFill>
                          <a:effectLst/>
                        </a:rPr>
                        <a:t>Irá conter o valor da média em valor do 13º salário relativo aos avos adquiridos durante a licença maternidade. Para facilitar o cadastro, copiar as incidências da verba de ID de cálculo 0022;</a:t>
                      </a:r>
                      <a:endParaRPr lang="pt-BR" sz="1000" b="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584244">
                <a:tc>
                  <a:txBody>
                    <a:bodyPr/>
                    <a:lstStyle/>
                    <a:p>
                      <a:pPr>
                        <a:spcAft>
                          <a:spcPts val="0"/>
                        </a:spcAft>
                      </a:pPr>
                      <a:r>
                        <a:rPr lang="pt-BR" sz="1100" dirty="0">
                          <a:solidFill>
                            <a:schemeClr val="bg2"/>
                          </a:solidFill>
                          <a:effectLst/>
                        </a:rPr>
                        <a:t>1640</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dirty="0">
                          <a:solidFill>
                            <a:schemeClr val="bg2"/>
                          </a:solidFill>
                          <a:effectLst/>
                        </a:rPr>
                        <a:t>Total de Medias em Horas Maternidade 1ª Parcela</a:t>
                      </a:r>
                      <a:endParaRPr lang="pt-BR" sz="10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a:solidFill>
                            <a:schemeClr val="bg2"/>
                          </a:solidFill>
                          <a:effectLst/>
                        </a:rPr>
                        <a:t>Irá conter o valor da média em horas do 13º salário relativo aos avos adquiridos durante a licença maternidade. Para facilitar o cadastro, copiar as incidências da verba de ID de cálculo 0022;</a:t>
                      </a:r>
                      <a:endParaRPr lang="pt-BR" sz="10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584244">
                <a:tc>
                  <a:txBody>
                    <a:bodyPr/>
                    <a:lstStyle/>
                    <a:p>
                      <a:pPr>
                        <a:spcAft>
                          <a:spcPts val="0"/>
                        </a:spcAft>
                      </a:pPr>
                      <a:r>
                        <a:rPr lang="pt-BR" sz="1100" dirty="0">
                          <a:solidFill>
                            <a:schemeClr val="bg2"/>
                          </a:solidFill>
                          <a:effectLst/>
                        </a:rPr>
                        <a:t>1641</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dirty="0">
                          <a:solidFill>
                            <a:schemeClr val="bg2"/>
                          </a:solidFill>
                          <a:effectLst/>
                        </a:rPr>
                        <a:t>ATS 13. Salário Maternidade 1ª Parcela</a:t>
                      </a:r>
                      <a:endParaRPr lang="pt-BR" sz="10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a:solidFill>
                            <a:schemeClr val="bg2"/>
                          </a:solidFill>
                          <a:effectLst/>
                        </a:rPr>
                        <a:t>Irá conter o valor do adicional por tempo de serviço relativo aos avos adquiridos durante a licença maternidade. Para facilitar o cadastro, copiar as incidências da verba de ID de cálculo 0022;</a:t>
                      </a:r>
                      <a:endParaRPr lang="pt-BR" sz="10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584244">
                <a:tc>
                  <a:txBody>
                    <a:bodyPr/>
                    <a:lstStyle/>
                    <a:p>
                      <a:pPr>
                        <a:spcAft>
                          <a:spcPts val="0"/>
                        </a:spcAft>
                      </a:pPr>
                      <a:r>
                        <a:rPr lang="pt-BR" sz="1100" dirty="0">
                          <a:solidFill>
                            <a:schemeClr val="bg2"/>
                          </a:solidFill>
                          <a:effectLst/>
                        </a:rPr>
                        <a:t>1642</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dirty="0">
                          <a:solidFill>
                            <a:schemeClr val="bg2"/>
                          </a:solidFill>
                          <a:effectLst/>
                        </a:rPr>
                        <a:t>ATS 13. Salário sobre verbas Maternidade 1ª Parcela</a:t>
                      </a:r>
                      <a:endParaRPr lang="pt-BR" sz="10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a:solidFill>
                            <a:schemeClr val="bg2"/>
                          </a:solidFill>
                          <a:effectLst/>
                        </a:rPr>
                        <a:t>Irá conter o valor do adicional por tempo de serviço sobre verbas relativo aos avos adquiridos durante a licença maternidade. Para facilitar o cadastro, copiar as incidências da verba de ID de cálculo 0022;</a:t>
                      </a:r>
                      <a:endParaRPr lang="pt-BR" sz="10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584244">
                <a:tc>
                  <a:txBody>
                    <a:bodyPr/>
                    <a:lstStyle/>
                    <a:p>
                      <a:pPr>
                        <a:spcAft>
                          <a:spcPts val="0"/>
                        </a:spcAft>
                      </a:pPr>
                      <a:r>
                        <a:rPr lang="pt-BR" sz="1100" dirty="0">
                          <a:solidFill>
                            <a:schemeClr val="bg2"/>
                          </a:solidFill>
                          <a:effectLst/>
                        </a:rPr>
                        <a:t>1643</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dirty="0">
                          <a:solidFill>
                            <a:schemeClr val="bg2"/>
                          </a:solidFill>
                          <a:effectLst/>
                        </a:rPr>
                        <a:t>Periculosidade 13. Salario Maternidade 1ª Parcela</a:t>
                      </a:r>
                      <a:endParaRPr lang="pt-BR" sz="10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a:solidFill>
                            <a:schemeClr val="bg2"/>
                          </a:solidFill>
                          <a:effectLst/>
                        </a:rPr>
                        <a:t> Irá conter o valor do adicional de periculosidade relativo aos avos adquiridos durante a licença maternidade. Para facilitar o cadastro, copiar as incidências da verba de ID de cálculo 0022;</a:t>
                      </a:r>
                      <a:endParaRPr lang="pt-BR" sz="10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584244">
                <a:tc>
                  <a:txBody>
                    <a:bodyPr/>
                    <a:lstStyle/>
                    <a:p>
                      <a:pPr>
                        <a:spcAft>
                          <a:spcPts val="0"/>
                        </a:spcAft>
                      </a:pPr>
                      <a:r>
                        <a:rPr lang="pt-BR" sz="1100" dirty="0">
                          <a:solidFill>
                            <a:schemeClr val="bg2"/>
                          </a:solidFill>
                          <a:effectLst/>
                        </a:rPr>
                        <a:t>1644</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dirty="0">
                          <a:solidFill>
                            <a:schemeClr val="bg2"/>
                          </a:solidFill>
                          <a:effectLst/>
                        </a:rPr>
                        <a:t>Periculosidade 13. Salario sobre verbas Maternidade 1ª Parcela</a:t>
                      </a:r>
                      <a:endParaRPr lang="pt-BR" sz="10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dirty="0">
                          <a:solidFill>
                            <a:schemeClr val="bg2"/>
                          </a:solidFill>
                          <a:effectLst/>
                        </a:rPr>
                        <a:t>Irá conter o valor do adicional de periculosidade sobre verbas relativo aos avos adquiridos durante a licença maternidade. Para facilitar o cadastro, copiar as incidências da verba de ID de cálculo 0022;</a:t>
                      </a:r>
                      <a:endParaRPr lang="pt-BR" sz="10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584244">
                <a:tc>
                  <a:txBody>
                    <a:bodyPr/>
                    <a:lstStyle/>
                    <a:p>
                      <a:pPr>
                        <a:spcAft>
                          <a:spcPts val="0"/>
                        </a:spcAft>
                      </a:pPr>
                      <a:r>
                        <a:rPr lang="pt-BR" sz="1100" dirty="0">
                          <a:solidFill>
                            <a:schemeClr val="bg2"/>
                          </a:solidFill>
                          <a:effectLst/>
                        </a:rPr>
                        <a:t>1645</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dirty="0">
                          <a:solidFill>
                            <a:schemeClr val="bg2"/>
                          </a:solidFill>
                          <a:effectLst/>
                        </a:rPr>
                        <a:t>Insalubridade 13. Salario Maternidade 1ª Par</a:t>
                      </a:r>
                      <a:endParaRPr lang="pt-BR" sz="10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a:solidFill>
                            <a:schemeClr val="bg2"/>
                          </a:solidFill>
                          <a:effectLst/>
                        </a:rPr>
                        <a:t>Irá conter o valor do adicional de insalubridade relativo aos avos adquiridos durante a licença maternidade. Para facilitar o cadastro, copiar as incidências da verba de ID de cálculo 0022;</a:t>
                      </a:r>
                      <a:endParaRPr lang="pt-BR" sz="10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584244">
                <a:tc>
                  <a:txBody>
                    <a:bodyPr/>
                    <a:lstStyle/>
                    <a:p>
                      <a:pPr>
                        <a:spcAft>
                          <a:spcPts val="0"/>
                        </a:spcAft>
                      </a:pPr>
                      <a:r>
                        <a:rPr lang="pt-BR" sz="1100" dirty="0">
                          <a:solidFill>
                            <a:schemeClr val="bg2"/>
                          </a:solidFill>
                          <a:effectLst/>
                        </a:rPr>
                        <a:t>1646</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dirty="0">
                          <a:solidFill>
                            <a:schemeClr val="bg2"/>
                          </a:solidFill>
                          <a:effectLst/>
                        </a:rPr>
                        <a:t>Insalubridade 13. Salario sobre verbas Maternidade 1ª Parcela</a:t>
                      </a:r>
                      <a:endParaRPr lang="pt-BR" sz="10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a:solidFill>
                            <a:schemeClr val="bg2"/>
                          </a:solidFill>
                          <a:effectLst/>
                        </a:rPr>
                        <a:t>Irá conter o valor do adicional de insalubridade sobre verbas relativo aos avos adquiridos durante a licença maternidade. Para facilitar o cadastro, copiar as incidências da verba de ID de cálculo 0022;</a:t>
                      </a:r>
                      <a:endParaRPr lang="pt-BR" sz="10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584244">
                <a:tc>
                  <a:txBody>
                    <a:bodyPr/>
                    <a:lstStyle/>
                    <a:p>
                      <a:pPr>
                        <a:spcAft>
                          <a:spcPts val="0"/>
                        </a:spcAft>
                      </a:pPr>
                      <a:r>
                        <a:rPr lang="pt-BR" sz="1100" dirty="0">
                          <a:solidFill>
                            <a:schemeClr val="bg2"/>
                          </a:solidFill>
                          <a:effectLst/>
                        </a:rPr>
                        <a:t>1647</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dirty="0">
                          <a:solidFill>
                            <a:schemeClr val="bg2"/>
                          </a:solidFill>
                          <a:effectLst/>
                        </a:rPr>
                        <a:t>Adicional Cargo de Confiança 13.Salário Maternidade 1ª Parcela                  </a:t>
                      </a:r>
                      <a:endParaRPr lang="pt-BR" sz="10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a:solidFill>
                            <a:schemeClr val="bg2"/>
                          </a:solidFill>
                          <a:effectLst/>
                        </a:rPr>
                        <a:t>Irá conter o valor do adicional por cargo de confiança relativo aos avos adquiridos durante a licença maternidade. Para facilitar o cadastro, copiar as incidências da verba de ID de cálculo 0022;</a:t>
                      </a:r>
                      <a:endParaRPr lang="pt-BR" sz="100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r h="584244">
                <a:tc>
                  <a:txBody>
                    <a:bodyPr/>
                    <a:lstStyle/>
                    <a:p>
                      <a:pPr>
                        <a:spcAft>
                          <a:spcPts val="0"/>
                        </a:spcAft>
                      </a:pPr>
                      <a:r>
                        <a:rPr lang="pt-BR" sz="1100" dirty="0">
                          <a:solidFill>
                            <a:schemeClr val="bg2"/>
                          </a:solidFill>
                          <a:effectLst/>
                        </a:rPr>
                        <a:t>1648</a:t>
                      </a:r>
                      <a:endParaRPr lang="pt-BR" sz="11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dirty="0">
                          <a:solidFill>
                            <a:schemeClr val="bg2"/>
                          </a:solidFill>
                          <a:effectLst/>
                        </a:rPr>
                        <a:t>Adicional Transferência 13.Salário Maternidade 1ª Parcela</a:t>
                      </a:r>
                      <a:endParaRPr lang="pt-BR" sz="10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c>
                  <a:txBody>
                    <a:bodyPr/>
                    <a:lstStyle/>
                    <a:p>
                      <a:pPr>
                        <a:spcAft>
                          <a:spcPts val="0"/>
                        </a:spcAft>
                      </a:pPr>
                      <a:r>
                        <a:rPr lang="pt-BR" sz="1000" dirty="0">
                          <a:solidFill>
                            <a:schemeClr val="bg2"/>
                          </a:solidFill>
                          <a:effectLst/>
                        </a:rPr>
                        <a:t> Irá conter o valor do adicional por transferência relativo aos avos adquiridos durante a licença maternidade. Para facilitar o cadastro, copiar as incidências da verba de ID de cálculo 0022;</a:t>
                      </a:r>
                      <a:endParaRPr lang="pt-BR" sz="1000" dirty="0">
                        <a:solidFill>
                          <a:schemeClr val="bg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75000"/>
                      </a:schemeClr>
                    </a:solidFill>
                  </a:tcPr>
                </a:tc>
              </a:tr>
            </a:tbl>
          </a:graphicData>
        </a:graphic>
      </p:graphicFrame>
    </p:spTree>
    <p:extLst>
      <p:ext uri="{BB962C8B-B14F-4D97-AF65-F5344CB8AC3E}">
        <p14:creationId xmlns:p14="http://schemas.microsoft.com/office/powerpoint/2010/main" val="306312561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023256" y="185057"/>
            <a:ext cx="14282057" cy="8294914"/>
          </a:xfrm>
        </p:spPr>
        <p:txBody>
          <a:bodyPr/>
          <a:lstStyle/>
          <a:p>
            <a:pPr algn="ctr"/>
            <a:r>
              <a:rPr lang="pt-BR" sz="4000" dirty="0" smtClean="0">
                <a:solidFill>
                  <a:srgbClr val="FFC000"/>
                </a:solidFill>
              </a:rPr>
              <a:t>Cadastros envolvidos no calculo</a:t>
            </a:r>
          </a:p>
          <a:p>
            <a:pPr algn="just"/>
            <a:endParaRPr lang="pt-BR" sz="2000" i="1" dirty="0"/>
          </a:p>
          <a:p>
            <a:r>
              <a:rPr lang="pt-BR" sz="2000" dirty="0"/>
              <a:t>Caso a empresa já </a:t>
            </a:r>
            <a:r>
              <a:rPr lang="pt-BR" sz="2000" b="1" dirty="0"/>
              <a:t>tenha pago a primeira parcela, roteiro 131</a:t>
            </a:r>
            <a:r>
              <a:rPr lang="pt-BR" sz="2000" dirty="0"/>
              <a:t> no decorrer do ano, deverá realizar o ajuste rodando o </a:t>
            </a:r>
            <a:r>
              <a:rPr lang="pt-BR" sz="2000" dirty="0" err="1"/>
              <a:t>rdmake</a:t>
            </a:r>
            <a:r>
              <a:rPr lang="pt-BR" sz="2000" dirty="0"/>
              <a:t> </a:t>
            </a:r>
            <a:r>
              <a:rPr lang="pt-BR" sz="2000" b="1" dirty="0"/>
              <a:t>UPDVB131 </a:t>
            </a:r>
            <a:r>
              <a:rPr lang="pt-BR" sz="2000" dirty="0"/>
              <a:t>que irá efetuar o processamento de todos os funcionários conforme filtro definido na geração (filial, matrícula e período de/até) para atualizar a tabela de histórico </a:t>
            </a:r>
            <a:r>
              <a:rPr lang="pt-BR" sz="2000" b="1" dirty="0"/>
              <a:t>SRD</a:t>
            </a:r>
            <a:r>
              <a:rPr lang="pt-BR" sz="2000" dirty="0"/>
              <a:t>, campo </a:t>
            </a:r>
            <a:r>
              <a:rPr lang="pt-BR" sz="2000" b="1" dirty="0"/>
              <a:t>RD_PD</a:t>
            </a:r>
            <a:r>
              <a:rPr lang="pt-BR" sz="2000" dirty="0"/>
              <a:t>, com a execução da instrução </a:t>
            </a:r>
            <a:r>
              <a:rPr lang="pt-BR" sz="2000" b="1" dirty="0"/>
              <a:t>UPDATE</a:t>
            </a:r>
            <a:r>
              <a:rPr lang="pt-BR" sz="2000" dirty="0"/>
              <a:t>, efetuando um </a:t>
            </a:r>
            <a:r>
              <a:rPr lang="pt-BR" sz="2000" dirty="0" smtClean="0"/>
              <a:t>de/para.</a:t>
            </a:r>
            <a:endParaRPr lang="pt-BR" sz="2000" dirty="0"/>
          </a:p>
          <a:p>
            <a:endParaRPr lang="pt-BR" sz="2000" b="1" dirty="0"/>
          </a:p>
          <a:p>
            <a:r>
              <a:rPr lang="pt-BR" sz="2000" dirty="0" smtClean="0"/>
              <a:t>Para </a:t>
            </a:r>
            <a:r>
              <a:rPr lang="pt-BR" sz="2000" dirty="0"/>
              <a:t>a utilização da rotina, deverá ser efetuado a inclusão manual no menu do módulo SIGAGPE, cadastrando o item como função de </a:t>
            </a:r>
            <a:r>
              <a:rPr lang="pt-BR" sz="2000" b="1" dirty="0"/>
              <a:t>usuário</a:t>
            </a:r>
            <a:r>
              <a:rPr lang="pt-BR" sz="2000" dirty="0"/>
              <a:t>.</a:t>
            </a:r>
          </a:p>
          <a:p>
            <a:r>
              <a:rPr lang="pt-BR" sz="2000" dirty="0"/>
              <a:t>Ao término do processamento, o log de ocorrências irá listar os funcionários que foram </a:t>
            </a:r>
            <a:r>
              <a:rPr lang="pt-BR" sz="2000" dirty="0" smtClean="0"/>
              <a:t>alterados.</a:t>
            </a:r>
            <a:endParaRPr lang="pt-BR" sz="2000" dirty="0"/>
          </a:p>
          <a:p>
            <a:r>
              <a:rPr lang="pt-BR" sz="2000" dirty="0"/>
              <a:t> </a:t>
            </a:r>
          </a:p>
          <a:p>
            <a:r>
              <a:rPr lang="pt-BR" sz="2000" b="1" dirty="0"/>
              <a:t>Aviso</a:t>
            </a:r>
            <a:endParaRPr lang="pt-BR" sz="2000" dirty="0"/>
          </a:p>
          <a:p>
            <a:r>
              <a:rPr lang="pt-BR" sz="2000" dirty="0"/>
              <a:t>O </a:t>
            </a:r>
            <a:r>
              <a:rPr lang="pt-BR" sz="2000" dirty="0" err="1"/>
              <a:t>rdmake</a:t>
            </a:r>
            <a:r>
              <a:rPr lang="pt-BR" sz="2000" dirty="0"/>
              <a:t> </a:t>
            </a:r>
            <a:r>
              <a:rPr lang="pt-BR" sz="2000" b="1" dirty="0"/>
              <a:t>somente</a:t>
            </a:r>
            <a:r>
              <a:rPr lang="pt-BR" sz="2000" dirty="0"/>
              <a:t> deverá ser executado se já foi efetuado o cálculo da 1ª parcela do </a:t>
            </a:r>
            <a:r>
              <a:rPr lang="pt-BR" sz="2000" dirty="0" smtClean="0"/>
              <a:t>13º(roteiro 131) </a:t>
            </a:r>
            <a:r>
              <a:rPr lang="pt-BR" sz="2000" dirty="0"/>
              <a:t>salário nos meses anteriores pois efetua atualização do histórico de movimentos.</a:t>
            </a:r>
          </a:p>
          <a:p>
            <a:r>
              <a:rPr lang="pt-BR" sz="2000" dirty="0"/>
              <a:t> </a:t>
            </a:r>
          </a:p>
          <a:p>
            <a:r>
              <a:rPr lang="pt-BR" sz="2000" b="1" dirty="0"/>
              <a:t>Caso os valores estejam na SRC deverá realizar o recalculo.</a:t>
            </a:r>
            <a:endParaRPr lang="pt-BR" sz="2000" dirty="0"/>
          </a:p>
          <a:p>
            <a:r>
              <a:rPr lang="pt-BR" sz="2000" dirty="0"/>
              <a:t>O </a:t>
            </a:r>
            <a:r>
              <a:rPr lang="pt-BR" sz="2000" dirty="0" err="1"/>
              <a:t>rdmake</a:t>
            </a:r>
            <a:r>
              <a:rPr lang="pt-BR" sz="2000" dirty="0"/>
              <a:t> </a:t>
            </a:r>
            <a:r>
              <a:rPr lang="pt-BR" sz="2000" b="1" dirty="0"/>
              <a:t>NÃO</a:t>
            </a:r>
            <a:r>
              <a:rPr lang="pt-BR" sz="2000" dirty="0"/>
              <a:t> atualiza valores, referência e/ou outras informações dos registros nem cria registros; apenas irá alterar o código da verba (campo RD_PD) dos registros existentes</a:t>
            </a:r>
            <a:r>
              <a:rPr lang="pt-BR" sz="2000" dirty="0" smtClean="0"/>
              <a:t>.</a:t>
            </a:r>
          </a:p>
          <a:p>
            <a:endParaRPr lang="pt-BR" sz="2000" dirty="0"/>
          </a:p>
          <a:p>
            <a:r>
              <a:rPr lang="pt-BR" sz="2000" u="sng" dirty="0">
                <a:hlinkClick r:id="rId3"/>
              </a:rPr>
              <a:t>https://centraldeatendimento.totvs.com/hc/pt-br/articles/360016022432</a:t>
            </a:r>
            <a:endParaRPr lang="pt-BR" sz="2000" dirty="0"/>
          </a:p>
          <a:p>
            <a:endParaRPr lang="pt-BR" sz="2000" dirty="0"/>
          </a:p>
          <a:p>
            <a:r>
              <a:rPr lang="pt-BR" sz="2000" dirty="0"/>
              <a:t> </a:t>
            </a:r>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355572775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023256" y="185057"/>
            <a:ext cx="14282057" cy="8294914"/>
          </a:xfrm>
        </p:spPr>
        <p:txBody>
          <a:bodyPr/>
          <a:lstStyle/>
          <a:p>
            <a:pPr algn="ctr"/>
            <a:r>
              <a:rPr lang="pt-BR" sz="4000" dirty="0" smtClean="0">
                <a:solidFill>
                  <a:srgbClr val="FFC000"/>
                </a:solidFill>
              </a:rPr>
              <a:t>Cadastros envolvidos no calculo</a:t>
            </a:r>
          </a:p>
          <a:p>
            <a:pPr algn="just"/>
            <a:endParaRPr lang="pt-BR" sz="2000" i="1" dirty="0"/>
          </a:p>
          <a:p>
            <a:r>
              <a:rPr lang="pt-BR" sz="2000" b="1" dirty="0"/>
              <a:t>Cadastro de Verbas  - aba </a:t>
            </a:r>
            <a:r>
              <a:rPr lang="pt-BR" sz="2000" b="1" dirty="0" err="1" smtClean="0"/>
              <a:t>eSocial</a:t>
            </a:r>
            <a:r>
              <a:rPr lang="pt-BR" sz="2000" b="1" dirty="0" smtClean="0"/>
              <a:t> </a:t>
            </a:r>
            <a:r>
              <a:rPr lang="pt-BR" sz="2000" b="1" i="1" dirty="0" smtClean="0"/>
              <a:t>(novo)</a:t>
            </a:r>
            <a:endParaRPr lang="pt-BR" sz="2000" i="1" dirty="0"/>
          </a:p>
          <a:p>
            <a:r>
              <a:rPr lang="pt-BR" sz="2000" b="1" dirty="0"/>
              <a:t> </a:t>
            </a:r>
            <a:endParaRPr lang="pt-BR" sz="2000" dirty="0"/>
          </a:p>
          <a:p>
            <a:r>
              <a:rPr lang="pt-BR" sz="2000" dirty="0"/>
              <a:t>Lembrando que é necessário a configuração das verbas para o </a:t>
            </a:r>
            <a:r>
              <a:rPr lang="pt-BR" sz="2000" dirty="0" err="1"/>
              <a:t>eSocial</a:t>
            </a:r>
            <a:r>
              <a:rPr lang="pt-BR" sz="2000" dirty="0"/>
              <a:t> (aba </a:t>
            </a:r>
            <a:r>
              <a:rPr lang="pt-BR" sz="2000" dirty="0" err="1"/>
              <a:t>eSocial</a:t>
            </a:r>
            <a:r>
              <a:rPr lang="pt-BR" sz="2000" dirty="0"/>
              <a:t>), está configuração é determinante para o sistema gerar ou não encargos.</a:t>
            </a:r>
          </a:p>
          <a:p>
            <a:r>
              <a:rPr lang="pt-BR" sz="2000" dirty="0"/>
              <a:t> </a:t>
            </a:r>
          </a:p>
          <a:p>
            <a:r>
              <a:rPr lang="pt-BR" sz="2000" dirty="0"/>
              <a:t>Campo Natureza “RV_NATUREZ” ao preencher o sistema irá habilitar os demais campos.</a:t>
            </a:r>
          </a:p>
          <a:p>
            <a:r>
              <a:rPr lang="pt-BR" sz="2000" dirty="0"/>
              <a:t> </a:t>
            </a:r>
          </a:p>
          <a:p>
            <a:r>
              <a:rPr lang="pt-BR" sz="2000" dirty="0"/>
              <a:t>No link </a:t>
            </a:r>
            <a:r>
              <a:rPr lang="pt-BR" sz="2000" u="sng" dirty="0">
                <a:hlinkClick r:id="rId3"/>
              </a:rPr>
              <a:t>http://tdn.totvs.com/pages/releaseview.action?pageId=403745443</a:t>
            </a:r>
            <a:r>
              <a:rPr lang="pt-BR" sz="2000" dirty="0"/>
              <a:t>, existe orientação quanto a configuração das verbas.</a:t>
            </a:r>
          </a:p>
          <a:p>
            <a:r>
              <a:rPr lang="pt-BR" sz="2000" dirty="0"/>
              <a:t> </a:t>
            </a:r>
          </a:p>
          <a:p>
            <a:r>
              <a:rPr lang="pt-BR" sz="2000" dirty="0"/>
              <a:t>Para primeira parcela a Natureza que será utilizada é 5504 e para segunda 5001</a:t>
            </a:r>
          </a:p>
          <a:p>
            <a:r>
              <a:rPr lang="pt-BR" sz="2000" dirty="0"/>
              <a:t> </a:t>
            </a:r>
          </a:p>
          <a:p>
            <a:r>
              <a:rPr lang="pt-BR" sz="2000" dirty="0"/>
              <a:t>Está orientação é encontrada na documentação do e-social Tabelas do </a:t>
            </a:r>
            <a:r>
              <a:rPr lang="pt-BR" sz="2000" dirty="0" err="1"/>
              <a:t>eSocial</a:t>
            </a:r>
            <a:r>
              <a:rPr lang="pt-BR" sz="2000" dirty="0"/>
              <a:t>.</a:t>
            </a:r>
          </a:p>
          <a:p>
            <a:r>
              <a:rPr lang="pt-BR" sz="2000" dirty="0"/>
              <a:t>Site: </a:t>
            </a:r>
            <a:r>
              <a:rPr lang="pt-BR" sz="2000" u="sng" dirty="0">
                <a:hlinkClick r:id="rId4"/>
              </a:rPr>
              <a:t>http://portal.esocial.gov.br/</a:t>
            </a:r>
            <a:endParaRPr lang="pt-BR" sz="2000" dirty="0"/>
          </a:p>
          <a:p>
            <a:r>
              <a:rPr lang="pt-BR" sz="2000" dirty="0"/>
              <a:t>Documentação: </a:t>
            </a:r>
            <a:r>
              <a:rPr lang="pt-BR" sz="2000" u="sng" dirty="0">
                <a:hlinkClick r:id="rId5"/>
              </a:rPr>
              <a:t>http://portal.esocial.gov.br/institucional/documentacao-tecnica</a:t>
            </a:r>
            <a:endParaRPr lang="pt-BR" sz="2000" dirty="0"/>
          </a:p>
          <a:p>
            <a:endParaRPr lang="pt-BR" sz="2000" dirty="0"/>
          </a:p>
          <a:p>
            <a:r>
              <a:rPr lang="pt-BR" sz="2000" dirty="0"/>
              <a:t> </a:t>
            </a:r>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6" name="Imagem 5"/>
          <p:cNvPicPr>
            <a:picLocks noChangeAspect="1"/>
          </p:cNvPicPr>
          <p:nvPr/>
        </p:nvPicPr>
        <p:blipFill>
          <a:blip r:embed="rId6"/>
          <a:stretch>
            <a:fillRect/>
          </a:stretch>
        </p:blipFill>
        <p:spPr>
          <a:xfrm>
            <a:off x="1023256" y="5932017"/>
            <a:ext cx="14684830" cy="1991164"/>
          </a:xfrm>
          <a:prstGeom prst="rect">
            <a:avLst/>
          </a:prstGeom>
        </p:spPr>
      </p:pic>
    </p:spTree>
    <p:extLst>
      <p:ext uri="{BB962C8B-B14F-4D97-AF65-F5344CB8AC3E}">
        <p14:creationId xmlns:p14="http://schemas.microsoft.com/office/powerpoint/2010/main" val="216277548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pt-BR"/>
              <a:t>HOJE VAMOS FALAR SOBRE</a:t>
            </a:r>
          </a:p>
        </p:txBody>
      </p:sp>
      <p:sp>
        <p:nvSpPr>
          <p:cNvPr id="12" name="Text Placeholder 11"/>
          <p:cNvSpPr>
            <a:spLocks noGrp="1"/>
          </p:cNvSpPr>
          <p:nvPr>
            <p:ph type="body" sz="quarter" idx="12"/>
          </p:nvPr>
        </p:nvSpPr>
        <p:spPr>
          <a:xfrm>
            <a:off x="6629400" y="141514"/>
            <a:ext cx="9394371" cy="9002486"/>
          </a:xfrm>
          <a:prstGeom prst="rect">
            <a:avLst/>
          </a:prstGeom>
        </p:spPr>
        <p:txBody>
          <a:bodyPr/>
          <a:lstStyle/>
          <a:p>
            <a:pPr lvl="0"/>
            <a:r>
              <a:rPr lang="en-US" sz="2000" dirty="0" err="1" smtClean="0"/>
              <a:t>Parâmetros</a:t>
            </a:r>
            <a:r>
              <a:rPr lang="en-US" sz="2000" dirty="0" smtClean="0"/>
              <a:t> </a:t>
            </a:r>
            <a:r>
              <a:rPr lang="en-US" sz="2000" dirty="0" err="1" smtClean="0"/>
              <a:t>envolvidos</a:t>
            </a:r>
            <a:r>
              <a:rPr lang="en-US" sz="2000" dirty="0" smtClean="0"/>
              <a:t> no </a:t>
            </a:r>
            <a:r>
              <a:rPr lang="en-US" sz="2000" dirty="0" err="1" smtClean="0"/>
              <a:t>cálculo</a:t>
            </a:r>
            <a:endParaRPr lang="en-US" sz="2000" dirty="0" smtClean="0"/>
          </a:p>
          <a:p>
            <a:pPr lvl="0"/>
            <a:r>
              <a:rPr lang="en-US" sz="2000" dirty="0" err="1" smtClean="0"/>
              <a:t>Cadastros</a:t>
            </a:r>
            <a:r>
              <a:rPr lang="en-US" sz="2000" dirty="0" smtClean="0"/>
              <a:t> </a:t>
            </a:r>
            <a:r>
              <a:rPr lang="en-US" sz="2000" dirty="0" err="1" smtClean="0"/>
              <a:t>envolvidos</a:t>
            </a:r>
            <a:r>
              <a:rPr lang="en-US" sz="2000" dirty="0" smtClean="0"/>
              <a:t> no </a:t>
            </a:r>
            <a:r>
              <a:rPr lang="en-US" sz="2000" dirty="0" err="1" smtClean="0"/>
              <a:t>cálculo</a:t>
            </a:r>
            <a:endParaRPr lang="en-US" sz="2000" dirty="0" smtClean="0"/>
          </a:p>
          <a:p>
            <a:pPr lvl="0"/>
            <a:r>
              <a:rPr lang="en-US" sz="2000" dirty="0" err="1" smtClean="0"/>
              <a:t>Inclusão</a:t>
            </a:r>
            <a:r>
              <a:rPr lang="en-US" sz="2000" dirty="0" smtClean="0"/>
              <a:t> </a:t>
            </a:r>
            <a:r>
              <a:rPr lang="en-US" sz="2000" dirty="0" smtClean="0"/>
              <a:t>e </a:t>
            </a:r>
            <a:r>
              <a:rPr lang="en-US" sz="2000" dirty="0" err="1" smtClean="0"/>
              <a:t>Geração</a:t>
            </a:r>
            <a:r>
              <a:rPr lang="en-US" sz="2000" dirty="0" smtClean="0"/>
              <a:t> do </a:t>
            </a:r>
            <a:r>
              <a:rPr lang="en-US" sz="2000" dirty="0" err="1" smtClean="0"/>
              <a:t>Rdmake</a:t>
            </a:r>
            <a:r>
              <a:rPr lang="en-US" sz="2000" dirty="0" smtClean="0"/>
              <a:t> UPDVB131</a:t>
            </a:r>
            <a:endParaRPr lang="en-US" sz="2000" dirty="0" smtClean="0"/>
          </a:p>
          <a:p>
            <a:pPr lvl="0"/>
            <a:r>
              <a:rPr lang="en-US" sz="2000" dirty="0" err="1" smtClean="0"/>
              <a:t>Encargos</a:t>
            </a:r>
            <a:r>
              <a:rPr lang="en-US" sz="2000" dirty="0" smtClean="0"/>
              <a:t> e </a:t>
            </a:r>
            <a:r>
              <a:rPr lang="en-US" sz="2000" dirty="0" err="1" smtClean="0"/>
              <a:t>recolhimento</a:t>
            </a:r>
            <a:r>
              <a:rPr lang="en-US" sz="2000" dirty="0" smtClean="0"/>
              <a:t> de FGTS</a:t>
            </a:r>
            <a:endParaRPr lang="en-US" sz="2000" dirty="0"/>
          </a:p>
          <a:p>
            <a:pPr lvl="0"/>
            <a:r>
              <a:rPr lang="en-US" sz="2000" dirty="0" err="1" smtClean="0"/>
              <a:t>Cálculo</a:t>
            </a:r>
            <a:r>
              <a:rPr lang="en-US" sz="2000" dirty="0" smtClean="0"/>
              <a:t> 13º 1ª </a:t>
            </a:r>
            <a:r>
              <a:rPr lang="en-US" sz="2000" dirty="0" err="1" smtClean="0"/>
              <a:t>Parcela</a:t>
            </a:r>
            <a:endParaRPr lang="en-US" sz="2000" dirty="0" smtClean="0"/>
          </a:p>
          <a:p>
            <a:pPr lvl="0"/>
            <a:r>
              <a:rPr lang="en-US" sz="2000" dirty="0" err="1" smtClean="0"/>
              <a:t>Consulta</a:t>
            </a:r>
            <a:r>
              <a:rPr lang="en-US" sz="2000" dirty="0" smtClean="0"/>
              <a:t> </a:t>
            </a:r>
            <a:r>
              <a:rPr lang="en-US" sz="2000" dirty="0" err="1" smtClean="0"/>
              <a:t>cálculo</a:t>
            </a:r>
            <a:endParaRPr lang="en-US" sz="2000" dirty="0"/>
          </a:p>
          <a:p>
            <a:pPr lvl="0"/>
            <a:r>
              <a:rPr lang="en-US" sz="2000" dirty="0" err="1" smtClean="0"/>
              <a:t>Médias</a:t>
            </a:r>
            <a:endParaRPr lang="en-US" sz="2000" dirty="0"/>
          </a:p>
          <a:p>
            <a:pPr lvl="0"/>
            <a:r>
              <a:rPr lang="en-US" sz="2000" dirty="0" err="1" smtClean="0"/>
              <a:t>Rescisão</a:t>
            </a:r>
            <a:r>
              <a:rPr lang="en-US" sz="2000" dirty="0" smtClean="0"/>
              <a:t> </a:t>
            </a:r>
            <a:r>
              <a:rPr lang="en-US" sz="2000" dirty="0" err="1" smtClean="0"/>
              <a:t>após</a:t>
            </a:r>
            <a:r>
              <a:rPr lang="en-US" sz="2000" dirty="0" smtClean="0"/>
              <a:t> </a:t>
            </a:r>
            <a:r>
              <a:rPr lang="en-US" sz="2000" dirty="0" err="1" smtClean="0"/>
              <a:t>cálculo</a:t>
            </a:r>
            <a:r>
              <a:rPr lang="en-US" sz="2000" dirty="0" smtClean="0"/>
              <a:t> da 1ª </a:t>
            </a:r>
            <a:r>
              <a:rPr lang="en-US" sz="2000" dirty="0" err="1" smtClean="0"/>
              <a:t>parcela</a:t>
            </a:r>
            <a:endParaRPr lang="en-US" sz="2000" dirty="0" smtClean="0"/>
          </a:p>
          <a:p>
            <a:pPr lvl="0"/>
            <a:r>
              <a:rPr lang="en-US" sz="2000" dirty="0" err="1" smtClean="0"/>
              <a:t>Pagamento</a:t>
            </a:r>
            <a:r>
              <a:rPr lang="en-US" sz="2000" dirty="0" smtClean="0"/>
              <a:t> </a:t>
            </a:r>
            <a:r>
              <a:rPr lang="en-US" sz="2000" dirty="0" smtClean="0"/>
              <a:t>de 1ª </a:t>
            </a:r>
            <a:r>
              <a:rPr lang="en-US" sz="2000" dirty="0" err="1" smtClean="0"/>
              <a:t>parcela</a:t>
            </a:r>
            <a:r>
              <a:rPr lang="en-US" sz="2000" dirty="0" smtClean="0"/>
              <a:t> de 13º </a:t>
            </a:r>
            <a:r>
              <a:rPr lang="en-US" sz="2000" dirty="0" err="1" smtClean="0"/>
              <a:t>nas</a:t>
            </a:r>
            <a:r>
              <a:rPr lang="en-US" sz="2000" dirty="0" smtClean="0"/>
              <a:t> </a:t>
            </a:r>
            <a:r>
              <a:rPr lang="en-US" sz="2000" dirty="0" err="1" smtClean="0"/>
              <a:t>férias</a:t>
            </a:r>
            <a:r>
              <a:rPr lang="en-US" sz="2000" dirty="0" smtClean="0"/>
              <a:t> no </a:t>
            </a:r>
            <a:r>
              <a:rPr lang="en-US" sz="2000" dirty="0" err="1" smtClean="0"/>
              <a:t>mesmo</a:t>
            </a:r>
            <a:r>
              <a:rPr lang="en-US" sz="2000" dirty="0" smtClean="0"/>
              <a:t> </a:t>
            </a:r>
            <a:r>
              <a:rPr lang="en-US" sz="2000" dirty="0" err="1" smtClean="0"/>
              <a:t>mês</a:t>
            </a:r>
            <a:r>
              <a:rPr lang="en-US" sz="2000" dirty="0" smtClean="0"/>
              <a:t> do </a:t>
            </a:r>
            <a:r>
              <a:rPr lang="en-US" sz="2000" dirty="0" err="1" smtClean="0"/>
              <a:t>calculo</a:t>
            </a:r>
            <a:r>
              <a:rPr lang="en-US" sz="2000" dirty="0" smtClean="0"/>
              <a:t> do </a:t>
            </a:r>
            <a:r>
              <a:rPr lang="en-US" sz="2000" dirty="0" err="1" smtClean="0"/>
              <a:t>roteiro</a:t>
            </a:r>
            <a:r>
              <a:rPr lang="en-US" sz="2000" dirty="0" smtClean="0"/>
              <a:t> 131 </a:t>
            </a:r>
          </a:p>
          <a:p>
            <a:pPr lvl="0"/>
            <a:r>
              <a:rPr lang="en-US" sz="2000" dirty="0" smtClean="0"/>
              <a:t> </a:t>
            </a:r>
            <a:r>
              <a:rPr lang="en-US" sz="2000" dirty="0" err="1" smtClean="0"/>
              <a:t>Relatórios</a:t>
            </a:r>
            <a:r>
              <a:rPr lang="en-US" sz="2000" dirty="0" smtClean="0"/>
              <a:t> </a:t>
            </a:r>
            <a:r>
              <a:rPr lang="en-US" sz="2000" dirty="0" smtClean="0"/>
              <a:t>– </a:t>
            </a:r>
            <a:r>
              <a:rPr lang="en-US" sz="2000" dirty="0" err="1" smtClean="0"/>
              <a:t>Recibo</a:t>
            </a:r>
            <a:r>
              <a:rPr lang="en-US" sz="2000" dirty="0"/>
              <a:t> </a:t>
            </a:r>
            <a:r>
              <a:rPr lang="en-US" sz="2000" dirty="0" smtClean="0"/>
              <a:t>e </a:t>
            </a:r>
            <a:r>
              <a:rPr lang="en-US" sz="2000" dirty="0" err="1" smtClean="0"/>
              <a:t>folha</a:t>
            </a:r>
            <a:r>
              <a:rPr lang="en-US" sz="2000" dirty="0" smtClean="0"/>
              <a:t> de </a:t>
            </a:r>
            <a:r>
              <a:rPr lang="en-US" sz="2000" dirty="0" err="1" smtClean="0"/>
              <a:t>pagamento</a:t>
            </a:r>
            <a:r>
              <a:rPr lang="en-US" sz="2000" dirty="0" smtClean="0"/>
              <a:t>/</a:t>
            </a:r>
            <a:r>
              <a:rPr lang="en-US" sz="2000" dirty="0" err="1"/>
              <a:t>f</a:t>
            </a:r>
            <a:r>
              <a:rPr lang="en-US" sz="2000" dirty="0" err="1" smtClean="0"/>
              <a:t>icha</a:t>
            </a:r>
            <a:r>
              <a:rPr lang="en-US" sz="2000" dirty="0" smtClean="0"/>
              <a:t> </a:t>
            </a:r>
            <a:r>
              <a:rPr lang="en-US" sz="2000" dirty="0" err="1" smtClean="0"/>
              <a:t>financeira</a:t>
            </a:r>
            <a:r>
              <a:rPr lang="en-US" sz="2000" dirty="0" smtClean="0"/>
              <a:t>/</a:t>
            </a:r>
            <a:r>
              <a:rPr lang="en-US" sz="2000" dirty="0" err="1"/>
              <a:t>p</a:t>
            </a:r>
            <a:r>
              <a:rPr lang="en-US" sz="2000" dirty="0" err="1" smtClean="0"/>
              <a:t>rovisão</a:t>
            </a:r>
            <a:endParaRPr lang="en-US" sz="2000" dirty="0" smtClean="0"/>
          </a:p>
          <a:p>
            <a:pPr lvl="0"/>
            <a:r>
              <a:rPr lang="en-US" sz="2000" dirty="0" smtClean="0"/>
              <a:t> </a:t>
            </a:r>
            <a:r>
              <a:rPr lang="en-US" sz="2000" dirty="0" err="1" smtClean="0"/>
              <a:t>Contabilização</a:t>
            </a:r>
            <a:endParaRPr lang="en-US" sz="2000" dirty="0" smtClean="0"/>
          </a:p>
          <a:p>
            <a:pPr marL="0" lvl="0" indent="0">
              <a:buNone/>
            </a:pPr>
            <a:r>
              <a:rPr lang="en-US" sz="2000" dirty="0" smtClean="0"/>
              <a:t>14. </a:t>
            </a:r>
            <a:r>
              <a:rPr lang="en-US" sz="2000" dirty="0" err="1" smtClean="0"/>
              <a:t>Fechamento</a:t>
            </a:r>
            <a:endParaRPr lang="en-US" sz="2000" dirty="0" smtClean="0"/>
          </a:p>
          <a:p>
            <a:pPr marL="0" lvl="0" indent="0">
              <a:buNone/>
            </a:pPr>
            <a:r>
              <a:rPr lang="en-US" sz="2000" dirty="0" smtClean="0"/>
              <a:t>15. </a:t>
            </a:r>
            <a:r>
              <a:rPr lang="en-US" sz="2000" dirty="0" err="1" smtClean="0"/>
              <a:t>Fontes</a:t>
            </a:r>
            <a:r>
              <a:rPr lang="en-US" sz="2000" dirty="0" smtClean="0"/>
              <a:t> e </a:t>
            </a:r>
            <a:r>
              <a:rPr lang="en-US" sz="2000" dirty="0" err="1" smtClean="0"/>
              <a:t>tabelas</a:t>
            </a:r>
            <a:r>
              <a:rPr lang="en-US" sz="2000" dirty="0" smtClean="0"/>
              <a:t> </a:t>
            </a:r>
            <a:r>
              <a:rPr lang="en-US" sz="2000" dirty="0" err="1" smtClean="0"/>
              <a:t>envolvidas</a:t>
            </a:r>
            <a:endParaRPr lang="en-US" sz="2000" dirty="0" smtClean="0"/>
          </a:p>
          <a:p>
            <a:pPr marL="0" lvl="0" indent="0">
              <a:buNone/>
            </a:pPr>
            <a:r>
              <a:rPr lang="en-US" sz="2000" dirty="0" smtClean="0"/>
              <a:t>16. </a:t>
            </a:r>
            <a:r>
              <a:rPr lang="en-US" sz="2000" dirty="0" err="1" smtClean="0"/>
              <a:t>Documentação</a:t>
            </a:r>
            <a:endParaRPr lang="en-US" sz="2000" dirty="0"/>
          </a:p>
        </p:txBody>
      </p:sp>
    </p:spTree>
    <p:extLst>
      <p:ext uri="{BB962C8B-B14F-4D97-AF65-F5344CB8AC3E}">
        <p14:creationId xmlns:p14="http://schemas.microsoft.com/office/powerpoint/2010/main" val="1618908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04</a:t>
            </a:r>
            <a:endParaRPr lang="pt-BR" dirty="0"/>
          </a:p>
        </p:txBody>
      </p:sp>
      <p:sp>
        <p:nvSpPr>
          <p:cNvPr id="3" name="Text Placeholder 2"/>
          <p:cNvSpPr>
            <a:spLocks noGrp="1"/>
          </p:cNvSpPr>
          <p:nvPr>
            <p:ph type="body" sz="quarter" idx="11"/>
          </p:nvPr>
        </p:nvSpPr>
        <p:spPr/>
        <p:txBody>
          <a:bodyPr/>
          <a:lstStyle/>
          <a:p>
            <a:pPr lvl="0"/>
            <a:r>
              <a:rPr lang="pt-BR" dirty="0" smtClean="0"/>
              <a:t>Inclusão </a:t>
            </a:r>
            <a:r>
              <a:rPr lang="pt-BR" dirty="0" err="1" smtClean="0"/>
              <a:t>Rdmake</a:t>
            </a:r>
            <a:r>
              <a:rPr lang="pt-BR" dirty="0" smtClean="0"/>
              <a:t> UPDVB131</a:t>
            </a:r>
            <a:endParaRPr lang="pt-BR" dirty="0"/>
          </a:p>
        </p:txBody>
      </p:sp>
    </p:spTree>
    <p:extLst>
      <p:ext uri="{BB962C8B-B14F-4D97-AF65-F5344CB8AC3E}">
        <p14:creationId xmlns:p14="http://schemas.microsoft.com/office/powerpoint/2010/main" val="58133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185333" y="217714"/>
            <a:ext cx="13868400" cy="8839193"/>
          </a:xfrm>
        </p:spPr>
        <p:txBody>
          <a:bodyPr/>
          <a:lstStyle/>
          <a:p>
            <a:pPr algn="ctr"/>
            <a:r>
              <a:rPr lang="pt-BR" sz="4000" dirty="0" smtClean="0">
                <a:solidFill>
                  <a:srgbClr val="FFC000"/>
                </a:solidFill>
              </a:rPr>
              <a:t>Inclusão </a:t>
            </a:r>
            <a:r>
              <a:rPr lang="pt-BR" sz="4000" dirty="0" err="1" smtClean="0">
                <a:solidFill>
                  <a:srgbClr val="FFC000"/>
                </a:solidFill>
              </a:rPr>
              <a:t>Rdmake</a:t>
            </a:r>
            <a:r>
              <a:rPr lang="pt-BR" sz="4000" dirty="0" smtClean="0">
                <a:solidFill>
                  <a:srgbClr val="FFC000"/>
                </a:solidFill>
              </a:rPr>
              <a:t> UPDVB131</a:t>
            </a:r>
          </a:p>
          <a:p>
            <a:r>
              <a:rPr lang="pt-BR" sz="2000" b="1" dirty="0" smtClean="0"/>
              <a:t>Inclusão </a:t>
            </a:r>
            <a:r>
              <a:rPr lang="pt-BR" sz="2000" b="1" dirty="0" err="1" smtClean="0"/>
              <a:t>Rdmake</a:t>
            </a:r>
            <a:r>
              <a:rPr lang="pt-BR" sz="2000" b="1" dirty="0" smtClean="0"/>
              <a:t> UPDVB131 </a:t>
            </a:r>
            <a:r>
              <a:rPr lang="pt-BR" sz="2000" i="1" dirty="0" smtClean="0"/>
              <a:t>(novo)</a:t>
            </a:r>
            <a:endParaRPr lang="pt-BR" sz="2000" i="1" dirty="0"/>
          </a:p>
          <a:p>
            <a:endParaRPr lang="pt-BR" sz="2000" b="1" dirty="0" smtClean="0"/>
          </a:p>
          <a:p>
            <a:r>
              <a:rPr lang="pt-BR" sz="2000" dirty="0" smtClean="0"/>
              <a:t>Ir </a:t>
            </a:r>
            <a:r>
              <a:rPr lang="pt-BR" sz="2000" dirty="0"/>
              <a:t>no módulo do </a:t>
            </a:r>
            <a:r>
              <a:rPr lang="pt-BR" sz="2000" dirty="0" smtClean="0"/>
              <a:t>SIGACFG </a:t>
            </a:r>
            <a:r>
              <a:rPr lang="pt-BR" sz="2000" i="1" dirty="0" smtClean="0"/>
              <a:t>(configurador)</a:t>
            </a:r>
            <a:endParaRPr lang="pt-BR" sz="2000" i="1" dirty="0"/>
          </a:p>
          <a:p>
            <a:r>
              <a:rPr lang="pt-BR" sz="2000" dirty="0"/>
              <a:t>Ambiente / Cadastro / </a:t>
            </a:r>
            <a:r>
              <a:rPr lang="pt-BR" sz="2000" dirty="0" smtClean="0"/>
              <a:t>Menu </a:t>
            </a:r>
          </a:p>
          <a:p>
            <a:r>
              <a:rPr lang="pt-BR" sz="2000" dirty="0" smtClean="0"/>
              <a:t>E realizar a inclusão deste </a:t>
            </a:r>
            <a:r>
              <a:rPr lang="pt-BR" sz="2000" dirty="0" err="1" smtClean="0"/>
              <a:t>Rdmake</a:t>
            </a:r>
            <a:r>
              <a:rPr lang="pt-BR" sz="2000" dirty="0" smtClean="0"/>
              <a:t>.</a:t>
            </a:r>
          </a:p>
          <a:p>
            <a:r>
              <a:rPr lang="pt-BR" sz="2000" dirty="0" smtClean="0"/>
              <a:t>Deverá ser incluído como função de Usuário.</a:t>
            </a:r>
          </a:p>
          <a:p>
            <a:endParaRPr lang="pt-BR" sz="2000" dirty="0"/>
          </a:p>
          <a:p>
            <a:pPr algn="ctr"/>
            <a:endParaRPr lang="pt-BR" sz="4000" dirty="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a:solidFill>
                <a:schemeClr val="bg2">
                  <a:lumMod val="60000"/>
                  <a:lumOff val="40000"/>
                </a:schemeClr>
              </a:solidFill>
            </a:endParaRPr>
          </a:p>
          <a:p>
            <a:pPr algn="just"/>
            <a:endParaRPr lang="pt-BR" sz="4000" dirty="0" smtClean="0">
              <a:solidFill>
                <a:schemeClr val="bg2">
                  <a:lumMod val="60000"/>
                  <a:lumOff val="40000"/>
                </a:schemeClr>
              </a:solidFill>
            </a:endParaRPr>
          </a:p>
          <a:p>
            <a:pPr algn="ctr"/>
            <a:endParaRPr lang="pt-BR" sz="4000" dirty="0"/>
          </a:p>
          <a:p>
            <a:pPr algn="ctr"/>
            <a:endParaRPr lang="pt-BR" sz="4000" dirty="0" smtClean="0"/>
          </a:p>
          <a:p>
            <a:pPr algn="just"/>
            <a:endParaRPr lang="pt-BR" sz="4000" dirty="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r>
              <a:rPr lang="pt-BR" sz="1800" i="1" dirty="0" smtClean="0">
                <a:latin typeface="Lato" panose="020F0502020204030203" pitchFamily="34" charset="77"/>
                <a:ea typeface="Arial Narrow" charset="0"/>
                <a:cs typeface="Arial Narrow" charset="0"/>
              </a:rPr>
              <a:t>“</a:t>
            </a:r>
            <a:endParaRPr lang="pt-BR" sz="1800" dirty="0"/>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stretch>
            <a:fillRect/>
          </a:stretch>
        </p:blipFill>
        <p:spPr>
          <a:xfrm>
            <a:off x="4930018" y="2808514"/>
            <a:ext cx="8228366" cy="5975680"/>
          </a:xfrm>
          <a:prstGeom prst="rect">
            <a:avLst/>
          </a:prstGeom>
        </p:spPr>
      </p:pic>
    </p:spTree>
    <p:extLst>
      <p:ext uri="{BB962C8B-B14F-4D97-AF65-F5344CB8AC3E}">
        <p14:creationId xmlns:p14="http://schemas.microsoft.com/office/powerpoint/2010/main" val="402077712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05</a:t>
            </a:r>
            <a:endParaRPr lang="pt-BR" dirty="0"/>
          </a:p>
        </p:txBody>
      </p:sp>
      <p:sp>
        <p:nvSpPr>
          <p:cNvPr id="3" name="Text Placeholder 2"/>
          <p:cNvSpPr>
            <a:spLocks noGrp="1"/>
          </p:cNvSpPr>
          <p:nvPr>
            <p:ph type="body" sz="quarter" idx="11"/>
          </p:nvPr>
        </p:nvSpPr>
        <p:spPr/>
        <p:txBody>
          <a:bodyPr/>
          <a:lstStyle/>
          <a:p>
            <a:pPr lvl="0"/>
            <a:r>
              <a:rPr lang="pt-BR" dirty="0" smtClean="0"/>
              <a:t>Geração </a:t>
            </a:r>
            <a:r>
              <a:rPr lang="pt-BR" dirty="0" err="1" smtClean="0"/>
              <a:t>Rdmake</a:t>
            </a:r>
            <a:r>
              <a:rPr lang="pt-BR" dirty="0" smtClean="0"/>
              <a:t> UPDVB131</a:t>
            </a:r>
            <a:endParaRPr lang="pt-BR" dirty="0"/>
          </a:p>
        </p:txBody>
      </p:sp>
    </p:spTree>
    <p:extLst>
      <p:ext uri="{BB962C8B-B14F-4D97-AF65-F5344CB8AC3E}">
        <p14:creationId xmlns:p14="http://schemas.microsoft.com/office/powerpoint/2010/main" val="1553122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783771" y="217714"/>
            <a:ext cx="14269962" cy="8839193"/>
          </a:xfrm>
        </p:spPr>
        <p:txBody>
          <a:bodyPr/>
          <a:lstStyle/>
          <a:p>
            <a:pPr algn="ctr"/>
            <a:r>
              <a:rPr lang="pt-BR" sz="4000" dirty="0" smtClean="0">
                <a:solidFill>
                  <a:srgbClr val="FFC000"/>
                </a:solidFill>
              </a:rPr>
              <a:t>Geração </a:t>
            </a:r>
            <a:r>
              <a:rPr lang="pt-BR" sz="4000" dirty="0" err="1" smtClean="0">
                <a:solidFill>
                  <a:srgbClr val="FFC000"/>
                </a:solidFill>
              </a:rPr>
              <a:t>Rdmake</a:t>
            </a:r>
            <a:r>
              <a:rPr lang="pt-BR" sz="4000" dirty="0" smtClean="0">
                <a:solidFill>
                  <a:srgbClr val="FFC000"/>
                </a:solidFill>
              </a:rPr>
              <a:t> UPDVB131</a:t>
            </a:r>
          </a:p>
          <a:p>
            <a:r>
              <a:rPr lang="pt-BR" sz="2000" b="1" dirty="0" smtClean="0"/>
              <a:t>Geração </a:t>
            </a:r>
            <a:r>
              <a:rPr lang="pt-BR" sz="2000" b="1" dirty="0" err="1" smtClean="0"/>
              <a:t>Rdmake</a:t>
            </a:r>
            <a:r>
              <a:rPr lang="pt-BR" sz="2000" b="1" dirty="0" smtClean="0"/>
              <a:t> </a:t>
            </a:r>
            <a:r>
              <a:rPr lang="pt-BR" sz="2000" b="1" dirty="0"/>
              <a:t>UPDVB131</a:t>
            </a:r>
          </a:p>
          <a:p>
            <a:endParaRPr lang="pt-BR" sz="2000" b="1" dirty="0" smtClean="0"/>
          </a:p>
          <a:p>
            <a:r>
              <a:rPr lang="pt-BR" sz="2000" dirty="0" smtClean="0"/>
              <a:t>Dentro do módulo de Gestão de Pessoal, localizar no Menu onde foi incluído este </a:t>
            </a:r>
            <a:r>
              <a:rPr lang="pt-BR" sz="2000" dirty="0" err="1" smtClean="0"/>
              <a:t>Rdmake</a:t>
            </a:r>
            <a:r>
              <a:rPr lang="pt-BR" sz="2000" dirty="0" smtClean="0"/>
              <a:t>.</a:t>
            </a:r>
          </a:p>
          <a:p>
            <a:endParaRPr lang="pt-BR" sz="2000" dirty="0" smtClean="0"/>
          </a:p>
          <a:p>
            <a:r>
              <a:rPr lang="pt-BR" sz="2000" dirty="0" smtClean="0"/>
              <a:t>Atenção: O </a:t>
            </a:r>
            <a:r>
              <a:rPr lang="pt-BR" sz="2000" dirty="0" err="1"/>
              <a:t>rdmake</a:t>
            </a:r>
            <a:r>
              <a:rPr lang="pt-BR" sz="2000" dirty="0"/>
              <a:t> </a:t>
            </a:r>
            <a:r>
              <a:rPr lang="pt-BR" sz="2000" b="1" dirty="0"/>
              <a:t>somente</a:t>
            </a:r>
            <a:r>
              <a:rPr lang="pt-BR" sz="2000" dirty="0"/>
              <a:t> deverá ser executado se já foi efetuado o cálculo da 1ª parcela do </a:t>
            </a:r>
            <a:r>
              <a:rPr lang="pt-BR" sz="2000" dirty="0" smtClean="0"/>
              <a:t>13º (roteiro 131) </a:t>
            </a:r>
            <a:r>
              <a:rPr lang="pt-BR" sz="2000" dirty="0"/>
              <a:t>salário nos meses </a:t>
            </a:r>
            <a:r>
              <a:rPr lang="pt-BR" sz="2000" dirty="0" smtClean="0"/>
              <a:t>anteriores, pois </a:t>
            </a:r>
            <a:r>
              <a:rPr lang="pt-BR" sz="2000" dirty="0"/>
              <a:t>efetua atualização do histórico de movimentos</a:t>
            </a:r>
            <a:endParaRPr lang="pt-BR" sz="2000" dirty="0" smtClean="0"/>
          </a:p>
          <a:p>
            <a:endParaRPr lang="pt-BR" sz="2000" dirty="0" smtClean="0"/>
          </a:p>
          <a:p>
            <a:endParaRPr lang="pt-BR" sz="2000" dirty="0"/>
          </a:p>
          <a:p>
            <a:pPr algn="ctr"/>
            <a:endParaRPr lang="pt-BR" sz="4000" dirty="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a:solidFill>
                <a:schemeClr val="bg2">
                  <a:lumMod val="60000"/>
                  <a:lumOff val="40000"/>
                </a:schemeClr>
              </a:solidFill>
            </a:endParaRPr>
          </a:p>
          <a:p>
            <a:pPr algn="just"/>
            <a:endParaRPr lang="pt-BR" sz="4000" dirty="0" smtClean="0">
              <a:solidFill>
                <a:schemeClr val="bg2">
                  <a:lumMod val="60000"/>
                  <a:lumOff val="40000"/>
                </a:schemeClr>
              </a:solidFill>
            </a:endParaRPr>
          </a:p>
          <a:p>
            <a:pPr algn="ctr"/>
            <a:endParaRPr lang="pt-BR" sz="4000" dirty="0"/>
          </a:p>
          <a:p>
            <a:pPr algn="ctr"/>
            <a:endParaRPr lang="pt-BR" sz="4000" dirty="0" smtClean="0"/>
          </a:p>
          <a:p>
            <a:pPr algn="just"/>
            <a:endParaRPr lang="pt-BR" sz="4000" dirty="0"/>
          </a:p>
        </p:txBody>
      </p:sp>
      <p:sp>
        <p:nvSpPr>
          <p:cNvPr id="2" name="CaixaDeTexto 1"/>
          <p:cNvSpPr txBox="1"/>
          <p:nvPr/>
        </p:nvSpPr>
        <p:spPr>
          <a:xfrm>
            <a:off x="707572" y="740230"/>
            <a:ext cx="14346162" cy="7553538"/>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6" name="Imagem 5"/>
          <p:cNvPicPr>
            <a:picLocks noChangeAspect="1"/>
          </p:cNvPicPr>
          <p:nvPr/>
        </p:nvPicPr>
        <p:blipFill>
          <a:blip r:embed="rId3"/>
          <a:stretch>
            <a:fillRect/>
          </a:stretch>
        </p:blipFill>
        <p:spPr>
          <a:xfrm>
            <a:off x="919843" y="2818039"/>
            <a:ext cx="5505450" cy="2876550"/>
          </a:xfrm>
          <a:prstGeom prst="rect">
            <a:avLst/>
          </a:prstGeom>
        </p:spPr>
      </p:pic>
      <p:pic>
        <p:nvPicPr>
          <p:cNvPr id="7" name="Imagem 6"/>
          <p:cNvPicPr>
            <a:picLocks noChangeAspect="1"/>
          </p:cNvPicPr>
          <p:nvPr/>
        </p:nvPicPr>
        <p:blipFill>
          <a:blip r:embed="rId4"/>
          <a:stretch>
            <a:fillRect/>
          </a:stretch>
        </p:blipFill>
        <p:spPr>
          <a:xfrm>
            <a:off x="6587696" y="2818039"/>
            <a:ext cx="7419975" cy="3152775"/>
          </a:xfrm>
          <a:prstGeom prst="rect">
            <a:avLst/>
          </a:prstGeom>
        </p:spPr>
      </p:pic>
    </p:spTree>
    <p:extLst>
      <p:ext uri="{BB962C8B-B14F-4D97-AF65-F5344CB8AC3E}">
        <p14:creationId xmlns:p14="http://schemas.microsoft.com/office/powerpoint/2010/main" val="957489854"/>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406173" y="217714"/>
            <a:ext cx="15693798" cy="8839193"/>
          </a:xfrm>
        </p:spPr>
        <p:txBody>
          <a:bodyPr/>
          <a:lstStyle/>
          <a:p>
            <a:pPr algn="ctr"/>
            <a:r>
              <a:rPr lang="pt-BR" sz="4000" dirty="0" smtClean="0">
                <a:solidFill>
                  <a:srgbClr val="FFC000"/>
                </a:solidFill>
              </a:rPr>
              <a:t>Geração </a:t>
            </a:r>
            <a:r>
              <a:rPr lang="pt-BR" sz="4000" dirty="0" err="1" smtClean="0">
                <a:solidFill>
                  <a:srgbClr val="FFC000"/>
                </a:solidFill>
              </a:rPr>
              <a:t>Rdmake</a:t>
            </a:r>
            <a:r>
              <a:rPr lang="pt-BR" sz="4000" dirty="0" smtClean="0">
                <a:solidFill>
                  <a:srgbClr val="FFC000"/>
                </a:solidFill>
              </a:rPr>
              <a:t> UPDVB131</a:t>
            </a:r>
          </a:p>
          <a:p>
            <a:r>
              <a:rPr lang="pt-BR" sz="2000" b="1" dirty="0" smtClean="0"/>
              <a:t>Geração </a:t>
            </a:r>
            <a:r>
              <a:rPr lang="pt-BR" sz="2000" b="1" dirty="0" err="1" smtClean="0"/>
              <a:t>Rdmake</a:t>
            </a:r>
            <a:r>
              <a:rPr lang="pt-BR" sz="2000" b="1" dirty="0" smtClean="0"/>
              <a:t> </a:t>
            </a:r>
            <a:r>
              <a:rPr lang="pt-BR" sz="2000" b="1" dirty="0"/>
              <a:t>UPDVB131</a:t>
            </a:r>
          </a:p>
          <a:p>
            <a:r>
              <a:rPr lang="pt-BR" sz="2000" b="1" dirty="0" smtClean="0"/>
              <a:t>Tabela SRD – acumulado</a:t>
            </a:r>
          </a:p>
          <a:p>
            <a:endParaRPr lang="pt-BR" sz="2000" b="1" dirty="0" smtClean="0"/>
          </a:p>
          <a:p>
            <a:endParaRPr lang="pt-BR" sz="2000" dirty="0" smtClean="0"/>
          </a:p>
          <a:p>
            <a:endParaRPr lang="pt-BR" sz="2000" dirty="0"/>
          </a:p>
          <a:p>
            <a:pPr algn="ctr"/>
            <a:endParaRPr lang="pt-BR" sz="4000" dirty="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endParaRPr lang="pt-BR" sz="2000" dirty="0" smtClean="0"/>
          </a:p>
          <a:p>
            <a:r>
              <a:rPr lang="pt-BR" sz="2000" dirty="0" smtClean="0"/>
              <a:t>Verba </a:t>
            </a:r>
            <a:r>
              <a:rPr lang="pt-BR" sz="2000" dirty="0"/>
              <a:t>210 id 0123</a:t>
            </a:r>
          </a:p>
          <a:p>
            <a:r>
              <a:rPr lang="pt-BR" sz="2000" dirty="0"/>
              <a:t>Verba 211 id 0124</a:t>
            </a:r>
          </a:p>
          <a:p>
            <a:r>
              <a:rPr lang="pt-BR" sz="2000" dirty="0"/>
              <a:t>Verba 369 id 1294</a:t>
            </a:r>
          </a:p>
          <a:p>
            <a:pPr algn="just"/>
            <a:endParaRPr lang="pt-BR" sz="4000" dirty="0">
              <a:solidFill>
                <a:schemeClr val="bg2">
                  <a:lumMod val="60000"/>
                  <a:lumOff val="40000"/>
                </a:schemeClr>
              </a:solidFill>
            </a:endParaRPr>
          </a:p>
          <a:p>
            <a:pPr algn="just"/>
            <a:endParaRPr lang="pt-BR" sz="4000" dirty="0" smtClean="0">
              <a:solidFill>
                <a:schemeClr val="bg2">
                  <a:lumMod val="60000"/>
                  <a:lumOff val="40000"/>
                </a:schemeClr>
              </a:solidFill>
            </a:endParaRPr>
          </a:p>
          <a:p>
            <a:pPr algn="ctr"/>
            <a:endParaRPr lang="pt-BR" sz="4000" dirty="0"/>
          </a:p>
          <a:p>
            <a:pPr algn="ctr"/>
            <a:endParaRPr lang="pt-BR" sz="4000" dirty="0" smtClean="0"/>
          </a:p>
          <a:p>
            <a:pPr algn="just"/>
            <a:endParaRPr lang="pt-BR" sz="4000" dirty="0"/>
          </a:p>
        </p:txBody>
      </p:sp>
      <p:sp>
        <p:nvSpPr>
          <p:cNvPr id="2" name="CaixaDeTexto 1"/>
          <p:cNvSpPr txBox="1"/>
          <p:nvPr/>
        </p:nvSpPr>
        <p:spPr>
          <a:xfrm>
            <a:off x="576944" y="805544"/>
            <a:ext cx="14476790" cy="7488224"/>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r>
              <a:rPr lang="pt-BR" sz="1800" i="1" dirty="0" smtClean="0">
                <a:latin typeface="Lato" panose="020F0502020204030203" pitchFamily="34" charset="77"/>
                <a:ea typeface="Arial Narrow" charset="0"/>
                <a:cs typeface="Arial Narrow" charset="0"/>
              </a:rPr>
              <a:t>“</a:t>
            </a:r>
            <a:endParaRPr lang="pt-BR" sz="1800" dirty="0"/>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stretch>
            <a:fillRect/>
          </a:stretch>
        </p:blipFill>
        <p:spPr>
          <a:xfrm>
            <a:off x="406173" y="1897515"/>
            <a:ext cx="15611475" cy="3629025"/>
          </a:xfrm>
          <a:prstGeom prst="rect">
            <a:avLst/>
          </a:prstGeom>
        </p:spPr>
      </p:pic>
    </p:spTree>
    <p:extLst>
      <p:ext uri="{BB962C8B-B14F-4D97-AF65-F5344CB8AC3E}">
        <p14:creationId xmlns:p14="http://schemas.microsoft.com/office/powerpoint/2010/main" val="361904360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304801" y="130629"/>
            <a:ext cx="15240000" cy="8926279"/>
          </a:xfrm>
        </p:spPr>
        <p:txBody>
          <a:bodyPr/>
          <a:lstStyle/>
          <a:p>
            <a:pPr algn="ctr"/>
            <a:r>
              <a:rPr lang="pt-BR" sz="4000" dirty="0" smtClean="0">
                <a:solidFill>
                  <a:srgbClr val="FFC000"/>
                </a:solidFill>
              </a:rPr>
              <a:t>Geração </a:t>
            </a:r>
            <a:r>
              <a:rPr lang="pt-BR" sz="4000" dirty="0" err="1" smtClean="0">
                <a:solidFill>
                  <a:srgbClr val="FFC000"/>
                </a:solidFill>
              </a:rPr>
              <a:t>Rdmake</a:t>
            </a:r>
            <a:r>
              <a:rPr lang="pt-BR" sz="4000" dirty="0" smtClean="0">
                <a:solidFill>
                  <a:srgbClr val="FFC000"/>
                </a:solidFill>
              </a:rPr>
              <a:t> UPDVB131</a:t>
            </a:r>
          </a:p>
          <a:p>
            <a:r>
              <a:rPr lang="pt-BR" sz="2000" b="1" dirty="0" smtClean="0"/>
              <a:t>Geração </a:t>
            </a:r>
            <a:r>
              <a:rPr lang="pt-BR" sz="2000" b="1" dirty="0" err="1" smtClean="0"/>
              <a:t>Rdmake</a:t>
            </a:r>
            <a:r>
              <a:rPr lang="pt-BR" sz="2000" b="1" dirty="0" smtClean="0"/>
              <a:t> UPDVB131</a:t>
            </a:r>
          </a:p>
          <a:p>
            <a:endParaRPr lang="pt-BR" sz="2000" b="1" dirty="0"/>
          </a:p>
          <a:p>
            <a:r>
              <a:rPr lang="pt-BR" sz="2000" dirty="0" smtClean="0"/>
              <a:t>Após </a:t>
            </a:r>
            <a:r>
              <a:rPr lang="pt-BR" sz="2000" dirty="0"/>
              <a:t>gerar sistema irá gerar um log informando as matriculas que foram alteradas.</a:t>
            </a:r>
          </a:p>
          <a:p>
            <a:endParaRPr lang="pt-BR" sz="2000" b="1" dirty="0" smtClean="0"/>
          </a:p>
          <a:p>
            <a:endParaRPr lang="pt-BR" sz="2000" dirty="0" smtClean="0"/>
          </a:p>
          <a:p>
            <a:endParaRPr lang="pt-BR" sz="2000" dirty="0"/>
          </a:p>
          <a:p>
            <a:pPr algn="ctr"/>
            <a:endParaRPr lang="pt-BR" sz="4000" dirty="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a:solidFill>
                <a:schemeClr val="bg2">
                  <a:lumMod val="60000"/>
                  <a:lumOff val="40000"/>
                </a:schemeClr>
              </a:solidFill>
            </a:endParaRPr>
          </a:p>
          <a:p>
            <a:pPr algn="just"/>
            <a:endParaRPr lang="pt-BR" sz="4000" dirty="0" smtClean="0">
              <a:solidFill>
                <a:schemeClr val="bg2">
                  <a:lumMod val="60000"/>
                  <a:lumOff val="40000"/>
                </a:schemeClr>
              </a:solidFill>
            </a:endParaRPr>
          </a:p>
          <a:p>
            <a:pPr algn="ctr"/>
            <a:endParaRPr lang="pt-BR" sz="4000" dirty="0"/>
          </a:p>
          <a:p>
            <a:pPr algn="ctr"/>
            <a:endParaRPr lang="pt-BR" sz="4000" dirty="0" smtClean="0"/>
          </a:p>
          <a:p>
            <a:pPr algn="just"/>
            <a:endParaRPr lang="pt-BR" sz="4000" dirty="0"/>
          </a:p>
        </p:txBody>
      </p:sp>
      <p:sp>
        <p:nvSpPr>
          <p:cNvPr id="2" name="CaixaDeTexto 1"/>
          <p:cNvSpPr txBox="1"/>
          <p:nvPr/>
        </p:nvSpPr>
        <p:spPr>
          <a:xfrm>
            <a:off x="576944" y="805544"/>
            <a:ext cx="14476790" cy="7488224"/>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6" name="Imagem 5"/>
          <p:cNvPicPr>
            <a:picLocks noChangeAspect="1"/>
          </p:cNvPicPr>
          <p:nvPr/>
        </p:nvPicPr>
        <p:blipFill>
          <a:blip r:embed="rId3"/>
          <a:stretch>
            <a:fillRect/>
          </a:stretch>
        </p:blipFill>
        <p:spPr>
          <a:xfrm>
            <a:off x="576944" y="2006902"/>
            <a:ext cx="14230350" cy="5810250"/>
          </a:xfrm>
          <a:prstGeom prst="rect">
            <a:avLst/>
          </a:prstGeom>
        </p:spPr>
      </p:pic>
    </p:spTree>
    <p:extLst>
      <p:ext uri="{BB962C8B-B14F-4D97-AF65-F5344CB8AC3E}">
        <p14:creationId xmlns:p14="http://schemas.microsoft.com/office/powerpoint/2010/main" val="4149414478"/>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17714" y="141514"/>
            <a:ext cx="15882257" cy="8915393"/>
          </a:xfrm>
        </p:spPr>
        <p:txBody>
          <a:bodyPr/>
          <a:lstStyle/>
          <a:p>
            <a:pPr algn="ctr"/>
            <a:r>
              <a:rPr lang="pt-BR" sz="4000" dirty="0" smtClean="0">
                <a:solidFill>
                  <a:srgbClr val="FFC000"/>
                </a:solidFill>
              </a:rPr>
              <a:t>Geração </a:t>
            </a:r>
            <a:r>
              <a:rPr lang="pt-BR" sz="4000" dirty="0" err="1" smtClean="0">
                <a:solidFill>
                  <a:srgbClr val="FFC000"/>
                </a:solidFill>
              </a:rPr>
              <a:t>Rdmake</a:t>
            </a:r>
            <a:r>
              <a:rPr lang="pt-BR" sz="4000" dirty="0" smtClean="0">
                <a:solidFill>
                  <a:srgbClr val="FFC000"/>
                </a:solidFill>
              </a:rPr>
              <a:t> UPDVB131</a:t>
            </a:r>
          </a:p>
          <a:p>
            <a:r>
              <a:rPr lang="pt-BR" sz="2000" b="1" dirty="0" smtClean="0"/>
              <a:t>Geração </a:t>
            </a:r>
            <a:r>
              <a:rPr lang="pt-BR" sz="2000" b="1" dirty="0" err="1" smtClean="0"/>
              <a:t>Rdmake</a:t>
            </a:r>
            <a:r>
              <a:rPr lang="pt-BR" sz="2000" b="1" dirty="0" smtClean="0"/>
              <a:t> </a:t>
            </a:r>
            <a:r>
              <a:rPr lang="pt-BR" sz="2000" b="1" dirty="0"/>
              <a:t>UPDVB131</a:t>
            </a:r>
          </a:p>
          <a:p>
            <a:endParaRPr lang="pt-BR" sz="2000" b="1" dirty="0" smtClean="0"/>
          </a:p>
          <a:p>
            <a:r>
              <a:rPr lang="pt-BR" sz="2000" dirty="0" smtClean="0"/>
              <a:t>Acumulado, tabela SRD, após geração</a:t>
            </a:r>
            <a:endParaRPr lang="pt-BR" sz="2000" dirty="0"/>
          </a:p>
          <a:p>
            <a:endParaRPr lang="pt-BR" sz="2000" b="1" dirty="0" smtClean="0"/>
          </a:p>
          <a:p>
            <a:endParaRPr lang="pt-BR" sz="2000" dirty="0" smtClean="0"/>
          </a:p>
          <a:p>
            <a:endParaRPr lang="pt-BR" sz="2000" dirty="0"/>
          </a:p>
          <a:p>
            <a:pPr algn="ctr"/>
            <a:endParaRPr lang="pt-BR" sz="4000" dirty="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smtClean="0">
              <a:solidFill>
                <a:schemeClr val="bg2">
                  <a:lumMod val="60000"/>
                  <a:lumOff val="40000"/>
                </a:schemeClr>
              </a:solidFill>
            </a:endParaRPr>
          </a:p>
          <a:p>
            <a:pPr algn="just"/>
            <a:endParaRPr lang="pt-BR" sz="4000" dirty="0">
              <a:solidFill>
                <a:schemeClr val="bg2">
                  <a:lumMod val="60000"/>
                  <a:lumOff val="40000"/>
                </a:schemeClr>
              </a:solidFill>
            </a:endParaRPr>
          </a:p>
          <a:p>
            <a:pPr algn="just"/>
            <a:endParaRPr lang="pt-BR" sz="4000" dirty="0" smtClean="0">
              <a:solidFill>
                <a:schemeClr val="bg2">
                  <a:lumMod val="60000"/>
                  <a:lumOff val="40000"/>
                </a:schemeClr>
              </a:solidFill>
            </a:endParaRPr>
          </a:p>
          <a:p>
            <a:pPr algn="ctr"/>
            <a:endParaRPr lang="pt-BR" sz="4000" dirty="0"/>
          </a:p>
          <a:p>
            <a:endParaRPr lang="pt-BR" sz="1800" dirty="0" smtClean="0"/>
          </a:p>
          <a:p>
            <a:r>
              <a:rPr lang="pt-BR" sz="1800" dirty="0" smtClean="0"/>
              <a:t>Verba </a:t>
            </a:r>
            <a:r>
              <a:rPr lang="pt-BR" sz="1800" dirty="0"/>
              <a:t>A02 id 1628</a:t>
            </a:r>
          </a:p>
          <a:p>
            <a:r>
              <a:rPr lang="pt-BR" sz="1800" dirty="0"/>
              <a:t>Verba A03 id 1629</a:t>
            </a:r>
          </a:p>
          <a:p>
            <a:r>
              <a:rPr lang="pt-BR" sz="1800" dirty="0"/>
              <a:t>Verba A10 id 1636</a:t>
            </a:r>
          </a:p>
          <a:p>
            <a:pPr algn="ctr"/>
            <a:endParaRPr lang="pt-BR" sz="4000" dirty="0" smtClean="0"/>
          </a:p>
          <a:p>
            <a:pPr algn="just"/>
            <a:endParaRPr lang="pt-BR" sz="4000" dirty="0"/>
          </a:p>
        </p:txBody>
      </p:sp>
      <p:sp>
        <p:nvSpPr>
          <p:cNvPr id="2" name="CaixaDeTexto 1"/>
          <p:cNvSpPr txBox="1"/>
          <p:nvPr/>
        </p:nvSpPr>
        <p:spPr>
          <a:xfrm>
            <a:off x="373517" y="217715"/>
            <a:ext cx="14605226" cy="789335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stretch>
            <a:fillRect/>
          </a:stretch>
        </p:blipFill>
        <p:spPr>
          <a:xfrm>
            <a:off x="406173" y="1884351"/>
            <a:ext cx="12555991" cy="5932801"/>
          </a:xfrm>
          <a:prstGeom prst="rect">
            <a:avLst/>
          </a:prstGeom>
        </p:spPr>
      </p:pic>
    </p:spTree>
    <p:extLst>
      <p:ext uri="{BB962C8B-B14F-4D97-AF65-F5344CB8AC3E}">
        <p14:creationId xmlns:p14="http://schemas.microsoft.com/office/powerpoint/2010/main" val="353387243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06</a:t>
            </a:r>
            <a:endParaRPr lang="pt-BR" dirty="0"/>
          </a:p>
        </p:txBody>
      </p:sp>
      <p:sp>
        <p:nvSpPr>
          <p:cNvPr id="3" name="Text Placeholder 2"/>
          <p:cNvSpPr>
            <a:spLocks noGrp="1"/>
          </p:cNvSpPr>
          <p:nvPr>
            <p:ph type="body" sz="quarter" idx="11"/>
          </p:nvPr>
        </p:nvSpPr>
        <p:spPr/>
        <p:txBody>
          <a:bodyPr/>
          <a:lstStyle/>
          <a:p>
            <a:pPr lvl="0"/>
            <a:r>
              <a:rPr lang="pt-BR" dirty="0" smtClean="0"/>
              <a:t>Encargos e Recolhimento de FGTS</a:t>
            </a:r>
            <a:endParaRPr lang="pt-BR" dirty="0"/>
          </a:p>
        </p:txBody>
      </p:sp>
    </p:spTree>
    <p:extLst>
      <p:ext uri="{BB962C8B-B14F-4D97-AF65-F5344CB8AC3E}">
        <p14:creationId xmlns:p14="http://schemas.microsoft.com/office/powerpoint/2010/main" val="2947274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088571" y="406723"/>
            <a:ext cx="13813971" cy="7704344"/>
          </a:xfrm>
        </p:spPr>
        <p:txBody>
          <a:bodyPr/>
          <a:lstStyle/>
          <a:p>
            <a:pPr algn="ctr"/>
            <a:r>
              <a:rPr lang="pt-BR" sz="4000" dirty="0" smtClean="0">
                <a:solidFill>
                  <a:srgbClr val="FFC000"/>
                </a:solidFill>
              </a:rPr>
              <a:t>Encargos e recolhimento de FGTS</a:t>
            </a:r>
            <a:endParaRPr lang="pt-BR" sz="4000" dirty="0">
              <a:solidFill>
                <a:srgbClr val="FFC000"/>
              </a:solidFill>
            </a:endParaRPr>
          </a:p>
          <a:p>
            <a:pPr algn="ctr"/>
            <a:endParaRPr lang="pt-BR" sz="2000" dirty="0" smtClean="0">
              <a:solidFill>
                <a:srgbClr val="FFC000"/>
              </a:solidFill>
            </a:endParaRPr>
          </a:p>
          <a:p>
            <a:r>
              <a:rPr lang="pt-BR" sz="2000" b="1" dirty="0"/>
              <a:t>Encargos e recolhimentos de </a:t>
            </a:r>
            <a:r>
              <a:rPr lang="pt-BR" sz="2000" b="1" dirty="0" smtClean="0"/>
              <a:t>FGTS.</a:t>
            </a:r>
          </a:p>
          <a:p>
            <a:endParaRPr lang="pt-BR" sz="2000" dirty="0"/>
          </a:p>
          <a:p>
            <a:r>
              <a:rPr lang="pt-BR" sz="2000" dirty="0"/>
              <a:t>A primeira parcela não existe recolhimento de encargos e descontos relativos a INSS e IRRF, por exemplo % parte empresa, terceiros, acidente de trabalho, IRRF e INSS dos segurados</a:t>
            </a:r>
            <a:r>
              <a:rPr lang="pt-BR" sz="2000" dirty="0" smtClean="0"/>
              <a:t>.</a:t>
            </a:r>
          </a:p>
          <a:p>
            <a:endParaRPr lang="pt-BR" sz="2000" dirty="0"/>
          </a:p>
          <a:p>
            <a:r>
              <a:rPr lang="pt-BR" sz="2000" b="1" dirty="0"/>
              <a:t>O único encargo que é recolhido sobre a 1º Parcela é o FGTS. </a:t>
            </a:r>
            <a:endParaRPr lang="pt-BR" sz="2000" b="1" dirty="0" smtClean="0"/>
          </a:p>
          <a:p>
            <a:endParaRPr lang="pt-BR" sz="2000" dirty="0"/>
          </a:p>
          <a:p>
            <a:r>
              <a:rPr lang="pt-BR" sz="2000" dirty="0"/>
              <a:t>O FGTS é recolhido juntamente com a SEFIP do mês (folha de pagamento), no campo “Rem. 13º”.</a:t>
            </a:r>
          </a:p>
          <a:p>
            <a:r>
              <a:rPr lang="pt-BR" sz="2000" u="sng" dirty="0">
                <a:hlinkClick r:id="rId3"/>
              </a:rPr>
              <a:t>https://centraldeatendimento.totvs.com/hc/pt-br/articles/360015781712</a:t>
            </a:r>
            <a:endParaRPr lang="pt-BR" sz="2000" dirty="0"/>
          </a:p>
          <a:p>
            <a:endParaRPr lang="pt-BR" sz="2000" dirty="0" smtClean="0"/>
          </a:p>
          <a:p>
            <a:r>
              <a:rPr lang="pt-BR" sz="2000" dirty="0" smtClean="0"/>
              <a:t>Atenção</a:t>
            </a:r>
            <a:r>
              <a:rPr lang="pt-BR" sz="2000" dirty="0"/>
              <a:t>: nos casos de afastamento do tipo “O” acidente de trabalho e/ou “R” serviço militar o empregado não recebe o 13º se ainda estiver afastado ou irá receber proporcional, mas o FGTS será completo de acordo com a data de admissão. </a:t>
            </a:r>
          </a:p>
          <a:p>
            <a:pPr algn="ctr"/>
            <a:endParaRPr lang="pt-BR" sz="2000" dirty="0">
              <a:solidFill>
                <a:schemeClr val="bg2">
                  <a:lumMod val="60000"/>
                  <a:lumOff val="40000"/>
                </a:schemeClr>
              </a:solidFill>
            </a:endParaRPr>
          </a:p>
          <a:p>
            <a:pPr algn="just"/>
            <a:endParaRPr lang="pt-BR" sz="2000" dirty="0" smtClean="0">
              <a:solidFill>
                <a:schemeClr val="bg2">
                  <a:lumMod val="60000"/>
                  <a:lumOff val="40000"/>
                </a:schemeClr>
              </a:solidFill>
            </a:endParaRPr>
          </a:p>
          <a:p>
            <a:pPr algn="just"/>
            <a:endParaRPr lang="pt-BR" sz="2000" dirty="0" smtClean="0">
              <a:solidFill>
                <a:schemeClr val="bg2">
                  <a:lumMod val="60000"/>
                  <a:lumOff val="40000"/>
                </a:schemeClr>
              </a:solidFill>
            </a:endParaRPr>
          </a:p>
          <a:p>
            <a:pPr algn="just"/>
            <a:endParaRPr lang="pt-BR" sz="2000" dirty="0" smtClean="0">
              <a:solidFill>
                <a:schemeClr val="bg2">
                  <a:lumMod val="60000"/>
                  <a:lumOff val="40000"/>
                </a:schemeClr>
              </a:solidFill>
            </a:endParaRPr>
          </a:p>
          <a:p>
            <a:pPr algn="just"/>
            <a:endParaRPr lang="pt-BR" sz="2000" dirty="0">
              <a:solidFill>
                <a:schemeClr val="bg2">
                  <a:lumMod val="60000"/>
                  <a:lumOff val="40000"/>
                </a:schemeClr>
              </a:solidFill>
            </a:endParaRPr>
          </a:p>
          <a:p>
            <a:pPr algn="just"/>
            <a:endParaRPr lang="pt-BR" sz="2000" dirty="0" smtClean="0">
              <a:solidFill>
                <a:schemeClr val="bg2">
                  <a:lumMod val="60000"/>
                  <a:lumOff val="40000"/>
                </a:schemeClr>
              </a:solidFill>
            </a:endParaRPr>
          </a:p>
          <a:p>
            <a:pPr algn="ctr"/>
            <a:endParaRPr lang="pt-BR" sz="2000" dirty="0"/>
          </a:p>
          <a:p>
            <a:pPr algn="ctr"/>
            <a:endParaRPr lang="pt-BR" sz="2000" dirty="0" smtClean="0"/>
          </a:p>
          <a:p>
            <a:pPr algn="just"/>
            <a:endParaRPr lang="pt-BR" sz="2000" dirty="0"/>
          </a:p>
        </p:txBody>
      </p:sp>
      <p:sp>
        <p:nvSpPr>
          <p:cNvPr id="2" name="CaixaDeTexto 1"/>
          <p:cNvSpPr txBox="1"/>
          <p:nvPr/>
        </p:nvSpPr>
        <p:spPr>
          <a:xfrm>
            <a:off x="1185334" y="979714"/>
            <a:ext cx="13868400"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r>
              <a:rPr lang="pt-BR" sz="1800" i="1" dirty="0" smtClean="0">
                <a:latin typeface="Lato" panose="020F0502020204030203" pitchFamily="34" charset="77"/>
                <a:ea typeface="Arial Narrow" charset="0"/>
                <a:cs typeface="Arial Narrow" charset="0"/>
              </a:rPr>
              <a:t>“</a:t>
            </a:r>
            <a:endParaRPr lang="pt-BR" sz="1800" dirty="0"/>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6895633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07</a:t>
            </a:r>
            <a:endParaRPr lang="pt-BR" dirty="0"/>
          </a:p>
        </p:txBody>
      </p:sp>
      <p:sp>
        <p:nvSpPr>
          <p:cNvPr id="3" name="Text Placeholder 2"/>
          <p:cNvSpPr>
            <a:spLocks noGrp="1"/>
          </p:cNvSpPr>
          <p:nvPr>
            <p:ph type="body" sz="quarter" idx="11"/>
          </p:nvPr>
        </p:nvSpPr>
        <p:spPr/>
        <p:txBody>
          <a:bodyPr/>
          <a:lstStyle/>
          <a:p>
            <a:pPr lvl="0"/>
            <a:r>
              <a:rPr lang="pt-BR" dirty="0" smtClean="0"/>
              <a:t>Cálculo 1ª parcela</a:t>
            </a:r>
            <a:endParaRPr lang="pt-BR" dirty="0"/>
          </a:p>
        </p:txBody>
      </p:sp>
    </p:spTree>
    <p:extLst>
      <p:ext uri="{BB962C8B-B14F-4D97-AF65-F5344CB8AC3E}">
        <p14:creationId xmlns:p14="http://schemas.microsoft.com/office/powerpoint/2010/main" val="1266455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02</a:t>
            </a:r>
            <a:endParaRPr lang="pt-BR" dirty="0"/>
          </a:p>
        </p:txBody>
      </p:sp>
      <p:sp>
        <p:nvSpPr>
          <p:cNvPr id="3" name="Text Placeholder 2"/>
          <p:cNvSpPr>
            <a:spLocks noGrp="1"/>
          </p:cNvSpPr>
          <p:nvPr>
            <p:ph type="body" sz="quarter" idx="11"/>
          </p:nvPr>
        </p:nvSpPr>
        <p:spPr/>
        <p:txBody>
          <a:bodyPr/>
          <a:lstStyle/>
          <a:p>
            <a:pPr lvl="0"/>
            <a:r>
              <a:rPr lang="en-US" dirty="0" err="1" smtClean="0"/>
              <a:t>Parâmetros</a:t>
            </a:r>
            <a:r>
              <a:rPr lang="en-US" dirty="0" smtClean="0"/>
              <a:t> </a:t>
            </a:r>
            <a:r>
              <a:rPr lang="en-US" dirty="0" err="1" smtClean="0"/>
              <a:t>envolvidos</a:t>
            </a:r>
            <a:r>
              <a:rPr lang="en-US" dirty="0" smtClean="0"/>
              <a:t> no </a:t>
            </a:r>
            <a:r>
              <a:rPr lang="en-US" dirty="0" err="1" smtClean="0"/>
              <a:t>cálculo</a:t>
            </a:r>
            <a:endParaRPr lang="pt-BR" dirty="0"/>
          </a:p>
        </p:txBody>
      </p:sp>
    </p:spTree>
    <p:extLst>
      <p:ext uri="{BB962C8B-B14F-4D97-AF65-F5344CB8AC3E}">
        <p14:creationId xmlns:p14="http://schemas.microsoft.com/office/powerpoint/2010/main" val="2174597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17714" y="108857"/>
            <a:ext cx="15914913" cy="10014857"/>
          </a:xfrm>
        </p:spPr>
        <p:txBody>
          <a:bodyPr/>
          <a:lstStyle/>
          <a:p>
            <a:pPr algn="ctr"/>
            <a:r>
              <a:rPr lang="pt-BR" sz="4000" dirty="0" smtClean="0">
                <a:solidFill>
                  <a:srgbClr val="FFC000"/>
                </a:solidFill>
              </a:rPr>
              <a:t>Cálculo 13º 1ª Parcela</a:t>
            </a:r>
            <a:endParaRPr lang="pt-BR" sz="4000" dirty="0">
              <a:solidFill>
                <a:srgbClr val="FFC000"/>
              </a:solidFill>
            </a:endParaRPr>
          </a:p>
          <a:p>
            <a:pPr algn="ctr"/>
            <a:endParaRPr lang="pt-BR" sz="2000" dirty="0" smtClean="0">
              <a:solidFill>
                <a:srgbClr val="FFC000"/>
              </a:solidFill>
            </a:endParaRPr>
          </a:p>
          <a:p>
            <a:r>
              <a:rPr lang="pt-BR" sz="2000" b="1" dirty="0" smtClean="0"/>
              <a:t>Parâmetros </a:t>
            </a:r>
            <a:r>
              <a:rPr lang="pt-BR" sz="2000" b="1" dirty="0"/>
              <a:t>do cálculo da primeira parcela do 13º salário</a:t>
            </a:r>
            <a:endParaRPr lang="pt-BR" sz="2000" dirty="0"/>
          </a:p>
          <a:p>
            <a:r>
              <a:rPr lang="pt-BR" sz="2000" dirty="0"/>
              <a:t>Para a realização do cálculo, deve-se ir na rotina: Miscelânea / Cálculos / Por roteiro</a:t>
            </a:r>
          </a:p>
          <a:p>
            <a:r>
              <a:rPr lang="pt-BR" sz="2000" dirty="0"/>
              <a:t>Rotina: </a:t>
            </a:r>
            <a:r>
              <a:rPr lang="pt-BR" sz="2000" dirty="0" smtClean="0"/>
              <a:t>GPEM020.</a:t>
            </a:r>
          </a:p>
          <a:p>
            <a:endParaRPr lang="pt-BR" sz="2000" dirty="0" smtClean="0"/>
          </a:p>
          <a:p>
            <a:r>
              <a:rPr lang="pt-BR" sz="2000" dirty="0"/>
              <a:t>No campo Roteiro deve-se escolher a opção </a:t>
            </a:r>
            <a:r>
              <a:rPr lang="pt-BR" sz="2000" dirty="0" smtClean="0"/>
              <a:t>131</a:t>
            </a:r>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a:p>
          <a:p>
            <a:endParaRPr lang="pt-BR" sz="2000" dirty="0"/>
          </a:p>
          <a:p>
            <a:endParaRPr lang="pt-BR" sz="2000" dirty="0" smtClean="0"/>
          </a:p>
          <a:p>
            <a:endParaRPr lang="pt-BR" sz="2000" dirty="0"/>
          </a:p>
          <a:p>
            <a:r>
              <a:rPr lang="pt-BR" sz="2000" dirty="0"/>
              <a:t> </a:t>
            </a:r>
          </a:p>
          <a:p>
            <a:pPr algn="just"/>
            <a:endParaRPr lang="pt-BR" sz="2000" dirty="0" smtClean="0">
              <a:solidFill>
                <a:schemeClr val="bg2">
                  <a:lumMod val="60000"/>
                  <a:lumOff val="40000"/>
                </a:schemeClr>
              </a:solidFill>
            </a:endParaRPr>
          </a:p>
          <a:p>
            <a:pPr algn="just"/>
            <a:endParaRPr lang="pt-BR" sz="2000" dirty="0" smtClean="0">
              <a:solidFill>
                <a:schemeClr val="bg2">
                  <a:lumMod val="60000"/>
                  <a:lumOff val="40000"/>
                </a:schemeClr>
              </a:solidFill>
            </a:endParaRPr>
          </a:p>
          <a:p>
            <a:pPr algn="just"/>
            <a:endParaRPr lang="pt-BR" sz="2000" dirty="0">
              <a:solidFill>
                <a:schemeClr val="bg2">
                  <a:lumMod val="60000"/>
                  <a:lumOff val="40000"/>
                </a:schemeClr>
              </a:solidFill>
            </a:endParaRPr>
          </a:p>
          <a:p>
            <a:pPr algn="just"/>
            <a:endParaRPr lang="pt-BR" sz="2000" dirty="0" smtClean="0">
              <a:solidFill>
                <a:schemeClr val="bg2">
                  <a:lumMod val="60000"/>
                  <a:lumOff val="40000"/>
                </a:schemeClr>
              </a:solidFill>
            </a:endParaRPr>
          </a:p>
          <a:p>
            <a:pPr algn="ctr"/>
            <a:endParaRPr lang="pt-BR" sz="2000" dirty="0"/>
          </a:p>
          <a:p>
            <a:pPr algn="ctr"/>
            <a:endParaRPr lang="pt-BR" sz="2000" dirty="0" smtClean="0"/>
          </a:p>
          <a:p>
            <a:pPr algn="just"/>
            <a:endParaRPr lang="pt-BR" sz="2000" dirty="0"/>
          </a:p>
        </p:txBody>
      </p:sp>
      <p:sp>
        <p:nvSpPr>
          <p:cNvPr id="2" name="CaixaDeTexto 1"/>
          <p:cNvSpPr txBox="1"/>
          <p:nvPr/>
        </p:nvSpPr>
        <p:spPr>
          <a:xfrm>
            <a:off x="718457" y="979714"/>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a:p>
            <a:pPr algn="l">
              <a:lnSpc>
                <a:spcPct val="100000"/>
              </a:lnSpc>
            </a:pPr>
            <a:endParaRPr lang="pt-BR" sz="1800" dirty="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stretch>
            <a:fillRect/>
          </a:stretch>
        </p:blipFill>
        <p:spPr>
          <a:xfrm>
            <a:off x="1123270" y="3173630"/>
            <a:ext cx="7899960" cy="5133801"/>
          </a:xfrm>
          <a:prstGeom prst="rect">
            <a:avLst/>
          </a:prstGeom>
        </p:spPr>
      </p:pic>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7502590"/>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522514" y="406722"/>
            <a:ext cx="14826343" cy="8356277"/>
          </a:xfrm>
        </p:spPr>
        <p:txBody>
          <a:bodyPr/>
          <a:lstStyle/>
          <a:p>
            <a:pPr algn="ctr"/>
            <a:r>
              <a:rPr lang="pt-BR" sz="4000" dirty="0" smtClean="0">
                <a:solidFill>
                  <a:srgbClr val="FFC000"/>
                </a:solidFill>
              </a:rPr>
              <a:t>Cálculo 13º 1ª Parcela</a:t>
            </a:r>
            <a:endParaRPr lang="pt-BR" sz="4000" dirty="0">
              <a:solidFill>
                <a:srgbClr val="FFC000"/>
              </a:solidFill>
            </a:endParaRPr>
          </a:p>
          <a:p>
            <a:pPr algn="ctr"/>
            <a:endParaRPr lang="pt-BR" sz="2000" dirty="0" smtClean="0">
              <a:solidFill>
                <a:srgbClr val="FFC000"/>
              </a:solidFill>
            </a:endParaRPr>
          </a:p>
          <a:p>
            <a:endParaRPr lang="pt-BR" sz="2000" dirty="0" smtClean="0"/>
          </a:p>
          <a:p>
            <a:r>
              <a:rPr lang="pt-BR" sz="2000" dirty="0" smtClean="0"/>
              <a:t>Se </a:t>
            </a:r>
            <a:r>
              <a:rPr lang="pt-BR" sz="2000" dirty="0"/>
              <a:t>não estiver aparecendo o roteiro deverá verificar o cadastro de períodos o campo “Per Ativo”, caso esteja com o conteúdo “não”, sistema não irá apresentar o roteiro, precisa alterar para “sim</a:t>
            </a:r>
            <a:r>
              <a:rPr lang="pt-BR" sz="2000" dirty="0" smtClean="0"/>
              <a:t>”</a:t>
            </a:r>
          </a:p>
          <a:p>
            <a:endParaRPr lang="pt-BR" sz="2000" dirty="0"/>
          </a:p>
          <a:p>
            <a:endParaRPr lang="pt-BR" sz="2000" dirty="0" smtClean="0"/>
          </a:p>
          <a:p>
            <a:endParaRPr lang="pt-BR" sz="2000" dirty="0"/>
          </a:p>
          <a:p>
            <a:endParaRPr lang="pt-BR" sz="2000" dirty="0" smtClean="0"/>
          </a:p>
          <a:p>
            <a:endParaRPr lang="pt-BR" sz="2000" dirty="0"/>
          </a:p>
          <a:p>
            <a:endParaRPr lang="pt-BR" sz="2000" dirty="0"/>
          </a:p>
          <a:p>
            <a:r>
              <a:rPr lang="pt-BR" sz="2000" dirty="0"/>
              <a:t> </a:t>
            </a:r>
          </a:p>
          <a:p>
            <a:pPr algn="just"/>
            <a:endParaRPr lang="pt-BR" sz="2000" dirty="0" smtClean="0">
              <a:solidFill>
                <a:schemeClr val="bg2">
                  <a:lumMod val="60000"/>
                  <a:lumOff val="40000"/>
                </a:schemeClr>
              </a:solidFill>
            </a:endParaRPr>
          </a:p>
          <a:p>
            <a:pPr algn="just"/>
            <a:endParaRPr lang="pt-BR" sz="2000" dirty="0" smtClean="0">
              <a:solidFill>
                <a:schemeClr val="bg2">
                  <a:lumMod val="60000"/>
                  <a:lumOff val="40000"/>
                </a:schemeClr>
              </a:solidFill>
            </a:endParaRPr>
          </a:p>
          <a:p>
            <a:pPr algn="just"/>
            <a:endParaRPr lang="pt-BR" sz="2000" dirty="0">
              <a:solidFill>
                <a:schemeClr val="bg2">
                  <a:lumMod val="60000"/>
                  <a:lumOff val="40000"/>
                </a:schemeClr>
              </a:solidFill>
            </a:endParaRPr>
          </a:p>
          <a:p>
            <a:pPr algn="just"/>
            <a:endParaRPr lang="pt-BR" sz="2000" dirty="0" smtClean="0">
              <a:solidFill>
                <a:schemeClr val="bg2">
                  <a:lumMod val="60000"/>
                  <a:lumOff val="40000"/>
                </a:schemeClr>
              </a:solidFill>
            </a:endParaRPr>
          </a:p>
          <a:p>
            <a:pPr algn="ctr"/>
            <a:endParaRPr lang="pt-BR" sz="2000" dirty="0"/>
          </a:p>
          <a:p>
            <a:pPr algn="ctr"/>
            <a:endParaRPr lang="pt-BR" sz="2000" dirty="0" smtClean="0"/>
          </a:p>
          <a:p>
            <a:pPr algn="just"/>
            <a:endParaRPr lang="pt-BR" sz="2000" dirty="0"/>
          </a:p>
        </p:txBody>
      </p:sp>
      <p:sp>
        <p:nvSpPr>
          <p:cNvPr id="2" name="CaixaDeTexto 1"/>
          <p:cNvSpPr txBox="1"/>
          <p:nvPr/>
        </p:nvSpPr>
        <p:spPr>
          <a:xfrm>
            <a:off x="718457" y="979714"/>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m 6"/>
          <p:cNvPicPr>
            <a:picLocks noChangeAspect="1"/>
          </p:cNvPicPr>
          <p:nvPr/>
        </p:nvPicPr>
        <p:blipFill>
          <a:blip r:embed="rId3"/>
          <a:stretch>
            <a:fillRect/>
          </a:stretch>
        </p:blipFill>
        <p:spPr>
          <a:xfrm>
            <a:off x="140014" y="3249018"/>
            <a:ext cx="15591341" cy="3519577"/>
          </a:xfrm>
          <a:prstGeom prst="rect">
            <a:avLst/>
          </a:prstGeom>
        </p:spPr>
      </p:pic>
    </p:spTree>
    <p:extLst>
      <p:ext uri="{BB962C8B-B14F-4D97-AF65-F5344CB8AC3E}">
        <p14:creationId xmlns:p14="http://schemas.microsoft.com/office/powerpoint/2010/main" val="4241681460"/>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522514" y="406722"/>
            <a:ext cx="14826343" cy="8356277"/>
          </a:xfrm>
        </p:spPr>
        <p:txBody>
          <a:bodyPr/>
          <a:lstStyle/>
          <a:p>
            <a:pPr algn="ctr"/>
            <a:r>
              <a:rPr lang="pt-BR" sz="4000" dirty="0" smtClean="0">
                <a:solidFill>
                  <a:srgbClr val="FFC000"/>
                </a:solidFill>
              </a:rPr>
              <a:t>Cálculo 13º 1ª Parcela</a:t>
            </a:r>
            <a:endParaRPr lang="pt-BR" sz="4000" dirty="0">
              <a:solidFill>
                <a:srgbClr val="FFC000"/>
              </a:solidFill>
            </a:endParaRPr>
          </a:p>
          <a:p>
            <a:pPr algn="ctr"/>
            <a:endParaRPr lang="pt-BR" sz="2000" dirty="0" smtClean="0">
              <a:solidFill>
                <a:srgbClr val="FFC000"/>
              </a:solidFill>
            </a:endParaRPr>
          </a:p>
          <a:p>
            <a:endParaRPr lang="pt-BR" sz="2000" dirty="0" smtClean="0"/>
          </a:p>
          <a:p>
            <a:r>
              <a:rPr lang="pt-BR" sz="2000" dirty="0"/>
              <a:t>Após confirmar sistema irá apresentar a tela dos parâmetros específicos do cálculo 13º</a:t>
            </a:r>
          </a:p>
          <a:p>
            <a:endParaRPr lang="pt-BR" sz="2000" dirty="0" smtClean="0"/>
          </a:p>
          <a:p>
            <a:endParaRPr lang="pt-BR" sz="2000" dirty="0"/>
          </a:p>
          <a:p>
            <a:endParaRPr lang="pt-BR" sz="2000" dirty="0" smtClean="0"/>
          </a:p>
          <a:p>
            <a:endParaRPr lang="pt-BR" sz="2000" dirty="0"/>
          </a:p>
          <a:p>
            <a:endParaRPr lang="pt-BR" sz="2000" dirty="0"/>
          </a:p>
          <a:p>
            <a:r>
              <a:rPr lang="pt-BR" sz="2000" dirty="0"/>
              <a:t> </a:t>
            </a:r>
          </a:p>
          <a:p>
            <a:pPr algn="just"/>
            <a:endParaRPr lang="pt-BR" sz="2000" dirty="0" smtClean="0">
              <a:solidFill>
                <a:schemeClr val="bg2">
                  <a:lumMod val="60000"/>
                  <a:lumOff val="40000"/>
                </a:schemeClr>
              </a:solidFill>
            </a:endParaRPr>
          </a:p>
          <a:p>
            <a:pPr algn="just"/>
            <a:endParaRPr lang="pt-BR" sz="2000" dirty="0" smtClean="0">
              <a:solidFill>
                <a:schemeClr val="bg2">
                  <a:lumMod val="60000"/>
                  <a:lumOff val="40000"/>
                </a:schemeClr>
              </a:solidFill>
            </a:endParaRPr>
          </a:p>
          <a:p>
            <a:pPr algn="just"/>
            <a:endParaRPr lang="pt-BR" sz="2000" dirty="0">
              <a:solidFill>
                <a:schemeClr val="bg2">
                  <a:lumMod val="60000"/>
                  <a:lumOff val="40000"/>
                </a:schemeClr>
              </a:solidFill>
            </a:endParaRPr>
          </a:p>
          <a:p>
            <a:pPr algn="just"/>
            <a:endParaRPr lang="pt-BR" sz="2000" dirty="0" smtClean="0">
              <a:solidFill>
                <a:schemeClr val="bg2">
                  <a:lumMod val="60000"/>
                  <a:lumOff val="40000"/>
                </a:schemeClr>
              </a:solidFill>
            </a:endParaRPr>
          </a:p>
          <a:p>
            <a:pPr algn="ctr"/>
            <a:endParaRPr lang="pt-BR" sz="2000" dirty="0"/>
          </a:p>
          <a:p>
            <a:pPr algn="ctr"/>
            <a:endParaRPr lang="pt-BR" sz="2000" dirty="0" smtClean="0"/>
          </a:p>
          <a:p>
            <a:pPr algn="just"/>
            <a:endParaRPr lang="pt-BR" sz="2000" dirty="0"/>
          </a:p>
        </p:txBody>
      </p:sp>
      <p:sp>
        <p:nvSpPr>
          <p:cNvPr id="2" name="CaixaDeTexto 1"/>
          <p:cNvSpPr txBox="1"/>
          <p:nvPr/>
        </p:nvSpPr>
        <p:spPr>
          <a:xfrm>
            <a:off x="718457" y="979714"/>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522514" y="2156525"/>
            <a:ext cx="13584163" cy="5485310"/>
          </a:xfrm>
          <a:prstGeom prst="rect">
            <a:avLst/>
          </a:prstGeom>
        </p:spPr>
      </p:pic>
    </p:spTree>
    <p:extLst>
      <p:ext uri="{BB962C8B-B14F-4D97-AF65-F5344CB8AC3E}">
        <p14:creationId xmlns:p14="http://schemas.microsoft.com/office/powerpoint/2010/main" val="221308784"/>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356277"/>
          </a:xfrm>
        </p:spPr>
        <p:txBody>
          <a:bodyPr/>
          <a:lstStyle/>
          <a:p>
            <a:pPr algn="ctr"/>
            <a:r>
              <a:rPr lang="pt-BR" sz="4000" dirty="0" smtClean="0">
                <a:solidFill>
                  <a:srgbClr val="FFC000"/>
                </a:solidFill>
              </a:rPr>
              <a:t>Cálculo 13º 1ª Parcela</a:t>
            </a:r>
            <a:endParaRPr lang="pt-BR" sz="4000" dirty="0">
              <a:solidFill>
                <a:srgbClr val="FFC000"/>
              </a:solidFill>
            </a:endParaRPr>
          </a:p>
          <a:p>
            <a:r>
              <a:rPr lang="pt-BR" sz="2000" dirty="0" smtClean="0"/>
              <a:t>Após </a:t>
            </a:r>
            <a:r>
              <a:rPr lang="pt-BR" sz="2000" dirty="0"/>
              <a:t>confirmar sistema irá apresentar a tela dos parâmetros específicos do cálculo </a:t>
            </a:r>
            <a:r>
              <a:rPr lang="pt-BR" sz="2000" dirty="0" smtClean="0"/>
              <a:t>13º</a:t>
            </a:r>
          </a:p>
          <a:p>
            <a:endParaRPr lang="pt-BR" sz="2000" dirty="0"/>
          </a:p>
          <a:p>
            <a:endParaRPr lang="pt-BR" sz="2000" dirty="0" smtClean="0"/>
          </a:p>
          <a:p>
            <a:endParaRPr lang="pt-BR" sz="2000" dirty="0"/>
          </a:p>
          <a:p>
            <a:endParaRPr lang="pt-BR" sz="2000" dirty="0" smtClean="0"/>
          </a:p>
          <a:p>
            <a:endParaRPr lang="pt-BR" sz="2000" dirty="0"/>
          </a:p>
          <a:p>
            <a:endParaRPr lang="pt-BR" sz="2000" dirty="0"/>
          </a:p>
          <a:p>
            <a:r>
              <a:rPr lang="pt-BR" sz="2000" dirty="0"/>
              <a:t> </a:t>
            </a:r>
          </a:p>
          <a:p>
            <a:pPr algn="just"/>
            <a:endParaRPr lang="pt-BR" sz="2000" dirty="0" smtClean="0">
              <a:solidFill>
                <a:schemeClr val="bg2">
                  <a:lumMod val="60000"/>
                  <a:lumOff val="40000"/>
                </a:schemeClr>
              </a:solidFill>
            </a:endParaRPr>
          </a:p>
          <a:p>
            <a:r>
              <a:rPr lang="pt-BR" sz="2000" u="sng" dirty="0" smtClean="0">
                <a:hlinkClick r:id="rId3"/>
              </a:rPr>
              <a:t>http</a:t>
            </a:r>
            <a:r>
              <a:rPr lang="pt-BR" sz="2000" u="sng" dirty="0">
                <a:hlinkClick r:id="rId3"/>
              </a:rPr>
              <a:t>://tdn.totvs.com/pages/releaseview.action?pageId=382545244</a:t>
            </a:r>
            <a:endParaRPr lang="pt-BR" sz="2000" dirty="0"/>
          </a:p>
          <a:p>
            <a:endParaRPr lang="pt-BR" sz="2000" dirty="0" smtClean="0"/>
          </a:p>
          <a:p>
            <a:r>
              <a:rPr lang="pt-BR" sz="2000" dirty="0"/>
              <a:t>As opções do campo Data de referência para? </a:t>
            </a:r>
          </a:p>
          <a:p>
            <a:r>
              <a:rPr lang="pt-BR" sz="2000" dirty="0"/>
              <a:t>1 – (Todos): Para todos os funcionários. </a:t>
            </a:r>
          </a:p>
          <a:p>
            <a:r>
              <a:rPr lang="pt-BR" sz="2000" dirty="0"/>
              <a:t>2 – (Contratados): Para os funcionários admitidos no ano. Quando selecionada a opção 2, para os funcionários com mais de um ano </a:t>
            </a:r>
          </a:p>
          <a:p>
            <a:r>
              <a:rPr lang="pt-BR" sz="2000" dirty="0"/>
              <a:t>será considerada a data 31/12/ano</a:t>
            </a:r>
          </a:p>
          <a:p>
            <a:endParaRPr lang="pt-BR" sz="2000" dirty="0" smtClean="0"/>
          </a:p>
          <a:p>
            <a:r>
              <a:rPr lang="pt-BR" sz="2000" dirty="0" smtClean="0"/>
              <a:t>Ao </a:t>
            </a:r>
            <a:r>
              <a:rPr lang="pt-BR" sz="2000" dirty="0"/>
              <a:t>informar a </a:t>
            </a:r>
            <a:r>
              <a:rPr lang="pt-BR" sz="2000" b="1" dirty="0"/>
              <a:t>Data de Referência?</a:t>
            </a:r>
            <a:r>
              <a:rPr lang="pt-BR" sz="2000" dirty="0"/>
              <a:t> 30/11/2018 e na pergunta </a:t>
            </a:r>
            <a:r>
              <a:rPr lang="pt-BR" sz="2000" b="1" dirty="0"/>
              <a:t>Data de referência para?</a:t>
            </a:r>
            <a:r>
              <a:rPr lang="pt-BR" sz="2000" dirty="0"/>
              <a:t> </a:t>
            </a:r>
            <a:r>
              <a:rPr lang="pt-BR" sz="2000" b="1" u="sng" dirty="0"/>
              <a:t>Contratados</a:t>
            </a:r>
            <a:r>
              <a:rPr lang="pt-BR" sz="2000" dirty="0"/>
              <a:t>, sistema irá considerar para os admitidos no ano os avos até 30/11/2018 e para os funcionários admitidos </a:t>
            </a:r>
            <a:r>
              <a:rPr lang="pt-BR" sz="2000" b="1" dirty="0"/>
              <a:t>antes de</a:t>
            </a:r>
            <a:r>
              <a:rPr lang="pt-BR" sz="2000" dirty="0"/>
              <a:t> 15/01/</a:t>
            </a:r>
            <a:r>
              <a:rPr lang="pt-BR" sz="2000" b="1" dirty="0"/>
              <a:t>2018</a:t>
            </a:r>
            <a:r>
              <a:rPr lang="pt-BR" sz="2000" dirty="0"/>
              <a:t> sistema irá considerar 12/12 avos</a:t>
            </a:r>
            <a:r>
              <a:rPr lang="pt-BR" sz="2000" dirty="0" smtClean="0"/>
              <a:t>.</a:t>
            </a:r>
          </a:p>
          <a:p>
            <a:endParaRPr lang="pt-BR" sz="2000" dirty="0"/>
          </a:p>
          <a:p>
            <a:r>
              <a:rPr lang="pt-BR" sz="2000" dirty="0"/>
              <a:t>Ao informar a </a:t>
            </a:r>
            <a:r>
              <a:rPr lang="pt-BR" sz="2000" b="1" dirty="0"/>
              <a:t>Data de Referência?</a:t>
            </a:r>
            <a:r>
              <a:rPr lang="pt-BR" sz="2000" dirty="0"/>
              <a:t> 30/11/2018 e na pergunta </a:t>
            </a:r>
            <a:r>
              <a:rPr lang="pt-BR" sz="2000" b="1" dirty="0"/>
              <a:t>Data de referência para?</a:t>
            </a:r>
            <a:r>
              <a:rPr lang="pt-BR" sz="2000" dirty="0"/>
              <a:t> </a:t>
            </a:r>
            <a:r>
              <a:rPr lang="pt-BR" sz="2000" b="1" u="sng" dirty="0"/>
              <a:t>Todos</a:t>
            </a:r>
            <a:r>
              <a:rPr lang="pt-BR" sz="2000" b="1" dirty="0"/>
              <a:t>,</a:t>
            </a:r>
            <a:r>
              <a:rPr lang="pt-BR" sz="2000" dirty="0"/>
              <a:t> </a:t>
            </a:r>
            <a:r>
              <a:rPr lang="pt-BR" sz="2000" b="1" dirty="0"/>
              <a:t>o sistema irá utilizar a data de referência</a:t>
            </a:r>
            <a:r>
              <a:rPr lang="pt-BR" sz="2000" dirty="0"/>
              <a:t> para obtenção dos avos de todos os funcionários </a:t>
            </a:r>
            <a:r>
              <a:rPr lang="pt-BR" sz="2000" i="1" dirty="0"/>
              <a:t>(como realizado nos anos anteriores)</a:t>
            </a:r>
            <a:r>
              <a:rPr lang="pt-BR" sz="2000" dirty="0"/>
              <a:t>. Com esta data o sistema irá considerar para os empregados com mais de um ano 11/12 avos, pois a </a:t>
            </a:r>
            <a:r>
              <a:rPr lang="pt-BR" sz="2000" b="1" dirty="0"/>
              <a:t>data de referência está 30/11</a:t>
            </a:r>
            <a:r>
              <a:rPr lang="pt-BR" sz="2000" dirty="0"/>
              <a:t> se houve empregados admitidos com data superior a 16/01/2018 sistema irá considerar os avos até esta data informada.</a:t>
            </a:r>
          </a:p>
          <a:p>
            <a:endParaRPr lang="pt-BR" sz="2000" dirty="0"/>
          </a:p>
          <a:p>
            <a:pPr algn="just"/>
            <a:endParaRPr lang="pt-BR" sz="2000" dirty="0" smtClean="0">
              <a:solidFill>
                <a:schemeClr val="bg2">
                  <a:lumMod val="60000"/>
                  <a:lumOff val="40000"/>
                </a:schemeClr>
              </a:solidFill>
            </a:endParaRPr>
          </a:p>
          <a:p>
            <a:pPr algn="ctr"/>
            <a:endParaRPr lang="pt-BR" sz="2000" dirty="0"/>
          </a:p>
          <a:p>
            <a:pPr algn="ctr"/>
            <a:endParaRPr lang="pt-BR" sz="2000" dirty="0" smtClean="0"/>
          </a:p>
          <a:p>
            <a:pPr algn="just"/>
            <a:endParaRPr lang="pt-BR" sz="2000" dirty="0"/>
          </a:p>
        </p:txBody>
      </p:sp>
      <p:sp>
        <p:nvSpPr>
          <p:cNvPr id="2" name="CaixaDeTexto 1"/>
          <p:cNvSpPr txBox="1"/>
          <p:nvPr/>
        </p:nvSpPr>
        <p:spPr>
          <a:xfrm>
            <a:off x="718457" y="979714"/>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m 6"/>
          <p:cNvPicPr>
            <a:picLocks noChangeAspect="1"/>
          </p:cNvPicPr>
          <p:nvPr/>
        </p:nvPicPr>
        <p:blipFill>
          <a:blip r:embed="rId4"/>
          <a:stretch>
            <a:fillRect/>
          </a:stretch>
        </p:blipFill>
        <p:spPr>
          <a:xfrm>
            <a:off x="227391" y="1171500"/>
            <a:ext cx="6993727" cy="2372204"/>
          </a:xfrm>
          <a:prstGeom prst="rect">
            <a:avLst/>
          </a:prstGeom>
        </p:spPr>
      </p:pic>
    </p:spTree>
    <p:extLst>
      <p:ext uri="{BB962C8B-B14F-4D97-AF65-F5344CB8AC3E}">
        <p14:creationId xmlns:p14="http://schemas.microsoft.com/office/powerpoint/2010/main" val="119394500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356277"/>
          </a:xfrm>
        </p:spPr>
        <p:txBody>
          <a:bodyPr/>
          <a:lstStyle/>
          <a:p>
            <a:pPr algn="ctr"/>
            <a:r>
              <a:rPr lang="pt-BR" sz="4000" dirty="0" smtClean="0">
                <a:solidFill>
                  <a:srgbClr val="FFC000"/>
                </a:solidFill>
              </a:rPr>
              <a:t>Cálculo 13º 1ª Parcela</a:t>
            </a:r>
            <a:endParaRPr lang="pt-BR" sz="4000" dirty="0">
              <a:solidFill>
                <a:srgbClr val="FFC000"/>
              </a:solidFill>
            </a:endParaRPr>
          </a:p>
          <a:p>
            <a:endParaRPr lang="pt-BR" sz="2000" dirty="0" smtClean="0"/>
          </a:p>
          <a:p>
            <a:endParaRPr lang="pt-BR" sz="2000" dirty="0"/>
          </a:p>
          <a:p>
            <a:endParaRPr lang="pt-BR" sz="2000" dirty="0" smtClean="0"/>
          </a:p>
          <a:p>
            <a:endParaRPr lang="pt-BR" sz="2000" dirty="0"/>
          </a:p>
          <a:p>
            <a:endParaRPr lang="pt-BR" sz="2000" dirty="0"/>
          </a:p>
          <a:p>
            <a:r>
              <a:rPr lang="pt-BR" sz="2000" dirty="0"/>
              <a:t> </a:t>
            </a:r>
          </a:p>
          <a:p>
            <a:pPr algn="just"/>
            <a:endParaRPr lang="pt-BR" sz="2000" dirty="0" smtClean="0">
              <a:solidFill>
                <a:schemeClr val="bg2">
                  <a:lumMod val="60000"/>
                  <a:lumOff val="40000"/>
                </a:schemeClr>
              </a:solidFill>
            </a:endParaRPr>
          </a:p>
          <a:p>
            <a:pPr algn="just"/>
            <a:endParaRPr lang="pt-BR" sz="2000" dirty="0"/>
          </a:p>
          <a:p>
            <a:endParaRPr lang="pt-BR" sz="2000" dirty="0"/>
          </a:p>
          <a:p>
            <a:pPr algn="just"/>
            <a:endParaRPr lang="pt-BR" sz="2000" dirty="0" smtClean="0">
              <a:solidFill>
                <a:schemeClr val="bg2">
                  <a:lumMod val="60000"/>
                  <a:lumOff val="40000"/>
                </a:schemeClr>
              </a:solidFill>
            </a:endParaRPr>
          </a:p>
          <a:p>
            <a:pPr algn="ctr"/>
            <a:endParaRPr lang="pt-BR" sz="2000" dirty="0" smtClean="0"/>
          </a:p>
          <a:p>
            <a:endParaRPr lang="pt-BR" sz="2000" dirty="0" smtClean="0"/>
          </a:p>
          <a:p>
            <a:endParaRPr lang="pt-BR" sz="2000" dirty="0"/>
          </a:p>
          <a:p>
            <a:endParaRPr lang="pt-BR" sz="2000" dirty="0" smtClean="0"/>
          </a:p>
          <a:p>
            <a:endParaRPr lang="pt-BR" sz="2000" dirty="0"/>
          </a:p>
          <a:p>
            <a:endParaRPr lang="pt-BR" sz="2000" dirty="0" smtClean="0"/>
          </a:p>
          <a:p>
            <a:endParaRPr lang="pt-BR" sz="2000" dirty="0" smtClean="0"/>
          </a:p>
          <a:p>
            <a:r>
              <a:rPr lang="pt-BR" sz="2000" dirty="0" smtClean="0"/>
              <a:t>Na </a:t>
            </a:r>
            <a:r>
              <a:rPr lang="pt-BR" sz="2000" dirty="0"/>
              <a:t>pergunta </a:t>
            </a:r>
            <a:r>
              <a:rPr lang="pt-BR" sz="2000" b="1" dirty="0"/>
              <a:t>Referência para Média?</a:t>
            </a:r>
            <a:r>
              <a:rPr lang="pt-BR" sz="2000" dirty="0"/>
              <a:t> Se a data </a:t>
            </a:r>
            <a:r>
              <a:rPr lang="pt-BR" sz="2000" dirty="0" smtClean="0"/>
              <a:t>informada for </a:t>
            </a:r>
            <a:r>
              <a:rPr lang="pt-BR" sz="2000" dirty="0"/>
              <a:t>30/11/2018 o sistema irá apurará as médias até o mês 11/2018</a:t>
            </a:r>
            <a:r>
              <a:rPr lang="pt-BR" sz="2000" dirty="0" smtClean="0"/>
              <a:t>.</a:t>
            </a:r>
          </a:p>
          <a:p>
            <a:endParaRPr lang="pt-BR" sz="2000" dirty="0"/>
          </a:p>
          <a:p>
            <a:r>
              <a:rPr lang="pt-BR" sz="2000" dirty="0"/>
              <a:t>Para considerar as médias 12/12 avos o campo </a:t>
            </a:r>
            <a:r>
              <a:rPr lang="pt-BR" sz="2000" b="1" dirty="0"/>
              <a:t>Referência para Média? </a:t>
            </a:r>
            <a:r>
              <a:rPr lang="pt-BR" sz="2000" dirty="0"/>
              <a:t>Deverá ficar com data de 31/12/2018, mesmo que seja o pagamento da primeira parcela</a:t>
            </a:r>
            <a:r>
              <a:rPr lang="pt-BR" sz="2000" dirty="0" smtClean="0"/>
              <a:t>.</a:t>
            </a:r>
          </a:p>
          <a:p>
            <a:endParaRPr lang="pt-BR" sz="2000" dirty="0"/>
          </a:p>
          <a:p>
            <a:r>
              <a:rPr lang="pt-BR" sz="2000" u="sng" dirty="0">
                <a:hlinkClick r:id="rId3"/>
              </a:rPr>
              <a:t>https://</a:t>
            </a:r>
            <a:r>
              <a:rPr lang="pt-BR" sz="2000" u="sng" dirty="0" smtClean="0">
                <a:hlinkClick r:id="rId3"/>
              </a:rPr>
              <a:t>centraldeatendimento.totvs.com/hc/pt-br/articles/360016125111</a:t>
            </a:r>
            <a:endParaRPr lang="pt-BR" sz="2000" dirty="0"/>
          </a:p>
          <a:p>
            <a:r>
              <a:rPr lang="pt-BR" sz="2000" i="1" u="sng" dirty="0">
                <a:hlinkClick r:id="rId4"/>
              </a:rPr>
              <a:t>https://centraldeatendimento.totvs.com/hc/pt-br/articles/360015352092</a:t>
            </a:r>
            <a:endParaRPr lang="pt-BR" sz="2000" dirty="0"/>
          </a:p>
          <a:p>
            <a:pPr algn="just"/>
            <a:endParaRPr lang="pt-BR" sz="2000" dirty="0"/>
          </a:p>
        </p:txBody>
      </p:sp>
      <p:sp>
        <p:nvSpPr>
          <p:cNvPr id="2" name="CaixaDeTexto 1"/>
          <p:cNvSpPr txBox="1"/>
          <p:nvPr/>
        </p:nvSpPr>
        <p:spPr>
          <a:xfrm>
            <a:off x="718457" y="979714"/>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m 7"/>
          <p:cNvPicPr>
            <a:picLocks noChangeAspect="1"/>
          </p:cNvPicPr>
          <p:nvPr/>
        </p:nvPicPr>
        <p:blipFill>
          <a:blip r:embed="rId5"/>
          <a:stretch>
            <a:fillRect/>
          </a:stretch>
        </p:blipFill>
        <p:spPr>
          <a:xfrm>
            <a:off x="294109" y="979714"/>
            <a:ext cx="8096070" cy="4791229"/>
          </a:xfrm>
          <a:prstGeom prst="rect">
            <a:avLst/>
          </a:prstGeom>
        </p:spPr>
      </p:pic>
    </p:spTree>
    <p:extLst>
      <p:ext uri="{BB962C8B-B14F-4D97-AF65-F5344CB8AC3E}">
        <p14:creationId xmlns:p14="http://schemas.microsoft.com/office/powerpoint/2010/main" val="3054578033"/>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356277"/>
          </a:xfrm>
        </p:spPr>
        <p:txBody>
          <a:bodyPr/>
          <a:lstStyle/>
          <a:p>
            <a:pPr algn="ctr"/>
            <a:r>
              <a:rPr lang="pt-BR" sz="4000" dirty="0" smtClean="0">
                <a:solidFill>
                  <a:srgbClr val="FFC000"/>
                </a:solidFill>
              </a:rPr>
              <a:t>Cálculo 13º 1ª Parcela</a:t>
            </a:r>
            <a:endParaRPr lang="pt-BR" sz="4000" dirty="0">
              <a:solidFill>
                <a:srgbClr val="FFC000"/>
              </a:solidFill>
            </a:endParaRPr>
          </a:p>
          <a:p>
            <a:endParaRPr lang="pt-BR" sz="2000" dirty="0" smtClean="0"/>
          </a:p>
          <a:p>
            <a:endParaRPr lang="pt-BR" sz="2000" dirty="0"/>
          </a:p>
          <a:p>
            <a:r>
              <a:rPr lang="pt-BR" sz="2000" dirty="0"/>
              <a:t>Após confirmar os parâmetros e o sistema executar o cálculo sistema irá gerar o log de ocorrências no processo de cálculo. </a:t>
            </a:r>
          </a:p>
          <a:p>
            <a:endParaRPr lang="pt-BR" sz="2000" dirty="0" smtClean="0"/>
          </a:p>
          <a:p>
            <a:endParaRPr lang="pt-BR" sz="2000" dirty="0"/>
          </a:p>
          <a:p>
            <a:endParaRPr lang="pt-BR" sz="2000" dirty="0"/>
          </a:p>
          <a:p>
            <a:r>
              <a:rPr lang="pt-BR" sz="2000" dirty="0"/>
              <a:t> </a:t>
            </a:r>
          </a:p>
          <a:p>
            <a:pPr algn="just"/>
            <a:endParaRPr lang="pt-BR" sz="2000" dirty="0" smtClean="0">
              <a:solidFill>
                <a:schemeClr val="bg2">
                  <a:lumMod val="60000"/>
                  <a:lumOff val="40000"/>
                </a:schemeClr>
              </a:solidFill>
            </a:endParaRPr>
          </a:p>
          <a:p>
            <a:pPr algn="just"/>
            <a:endParaRPr lang="pt-BR" sz="2000" dirty="0"/>
          </a:p>
          <a:p>
            <a:endParaRPr lang="pt-BR" sz="2000" dirty="0"/>
          </a:p>
          <a:p>
            <a:pPr algn="just"/>
            <a:endParaRPr lang="pt-BR" sz="2000" dirty="0" smtClean="0">
              <a:solidFill>
                <a:schemeClr val="bg2">
                  <a:lumMod val="60000"/>
                  <a:lumOff val="40000"/>
                </a:schemeClr>
              </a:solidFill>
            </a:endParaRPr>
          </a:p>
          <a:p>
            <a:pPr algn="ctr"/>
            <a:endParaRPr lang="pt-BR" sz="2000" dirty="0" smtClean="0"/>
          </a:p>
          <a:p>
            <a:pPr algn="just"/>
            <a:endParaRPr lang="pt-BR" sz="2000" dirty="0"/>
          </a:p>
        </p:txBody>
      </p:sp>
      <p:sp>
        <p:nvSpPr>
          <p:cNvPr id="2" name="CaixaDeTexto 1"/>
          <p:cNvSpPr txBox="1"/>
          <p:nvPr/>
        </p:nvSpPr>
        <p:spPr>
          <a:xfrm>
            <a:off x="718457" y="979714"/>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m 6"/>
          <p:cNvPicPr>
            <a:picLocks noChangeAspect="1"/>
          </p:cNvPicPr>
          <p:nvPr/>
        </p:nvPicPr>
        <p:blipFill>
          <a:blip r:embed="rId3"/>
          <a:stretch>
            <a:fillRect/>
          </a:stretch>
        </p:blipFill>
        <p:spPr>
          <a:xfrm>
            <a:off x="378958" y="1957261"/>
            <a:ext cx="10810875" cy="5943600"/>
          </a:xfrm>
          <a:prstGeom prst="rect">
            <a:avLst/>
          </a:prstGeom>
        </p:spPr>
      </p:pic>
    </p:spTree>
    <p:extLst>
      <p:ext uri="{BB962C8B-B14F-4D97-AF65-F5344CB8AC3E}">
        <p14:creationId xmlns:p14="http://schemas.microsoft.com/office/powerpoint/2010/main" val="2990929431"/>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356277"/>
          </a:xfrm>
        </p:spPr>
        <p:txBody>
          <a:bodyPr/>
          <a:lstStyle/>
          <a:p>
            <a:pPr algn="ctr"/>
            <a:r>
              <a:rPr lang="pt-BR" sz="4000" dirty="0" smtClean="0">
                <a:solidFill>
                  <a:srgbClr val="FFC000"/>
                </a:solidFill>
              </a:rPr>
              <a:t>Cálculo 13º 1ª Parcela</a:t>
            </a:r>
            <a:endParaRPr lang="pt-BR" sz="4000" dirty="0">
              <a:solidFill>
                <a:srgbClr val="FFC000"/>
              </a:solidFill>
            </a:endParaRPr>
          </a:p>
          <a:p>
            <a:endParaRPr lang="pt-BR" sz="2000" dirty="0" smtClean="0"/>
          </a:p>
          <a:p>
            <a:endParaRPr lang="pt-BR" sz="2000" dirty="0"/>
          </a:p>
          <a:p>
            <a:r>
              <a:rPr lang="pt-BR" sz="2000" b="1" dirty="0" smtClean="0"/>
              <a:t>É  possível também realizar o cálculo individual</a:t>
            </a:r>
          </a:p>
          <a:p>
            <a:endParaRPr lang="pt-BR" sz="2000" dirty="0"/>
          </a:p>
          <a:p>
            <a:r>
              <a:rPr lang="pt-BR" sz="2000" dirty="0"/>
              <a:t>Ao dar F6 no lançamento por funcionário </a:t>
            </a:r>
            <a:r>
              <a:rPr lang="pt-BR" sz="2000" dirty="0" smtClean="0"/>
              <a:t>na tabela </a:t>
            </a:r>
            <a:r>
              <a:rPr lang="pt-BR" sz="2000" dirty="0"/>
              <a:t>RGB roteiro 131, sistema irá apresentar os parâmetros do cálculo do </a:t>
            </a:r>
            <a:r>
              <a:rPr lang="pt-BR" sz="2000" dirty="0" smtClean="0"/>
              <a:t>13º.</a:t>
            </a:r>
            <a:r>
              <a:rPr lang="pt-BR" sz="2000" i="1" dirty="0" smtClean="0"/>
              <a:t>(novo)</a:t>
            </a:r>
            <a:endParaRPr lang="pt-BR" sz="2000" i="1" dirty="0"/>
          </a:p>
          <a:p>
            <a:r>
              <a:rPr lang="pt-BR" sz="2000" dirty="0"/>
              <a:t>Documentação: </a:t>
            </a:r>
            <a:r>
              <a:rPr lang="pt-BR" sz="2000" u="sng" dirty="0">
                <a:hlinkClick r:id="rId3"/>
              </a:rPr>
              <a:t>http://tdn.totvs.com/display/public/PROT/3129553+DRHPAG-18156+DT+Calculo+131</a:t>
            </a:r>
            <a:endParaRPr lang="pt-BR" sz="2000" dirty="0"/>
          </a:p>
          <a:p>
            <a:endParaRPr lang="pt-BR" sz="2000" dirty="0" smtClean="0"/>
          </a:p>
          <a:p>
            <a:endParaRPr lang="pt-BR" sz="2000" dirty="0"/>
          </a:p>
          <a:p>
            <a:endParaRPr lang="pt-BR" sz="2000" dirty="0"/>
          </a:p>
          <a:p>
            <a:r>
              <a:rPr lang="pt-BR" sz="2000" dirty="0"/>
              <a:t> </a:t>
            </a:r>
          </a:p>
          <a:p>
            <a:pPr algn="just"/>
            <a:endParaRPr lang="pt-BR" sz="2000" dirty="0" smtClean="0">
              <a:solidFill>
                <a:schemeClr val="bg2">
                  <a:lumMod val="60000"/>
                  <a:lumOff val="40000"/>
                </a:schemeClr>
              </a:solidFill>
            </a:endParaRPr>
          </a:p>
          <a:p>
            <a:pPr algn="just"/>
            <a:endParaRPr lang="pt-BR" sz="2000" dirty="0"/>
          </a:p>
          <a:p>
            <a:endParaRPr lang="pt-BR" sz="2000" dirty="0"/>
          </a:p>
          <a:p>
            <a:pPr algn="just"/>
            <a:endParaRPr lang="pt-BR" sz="2000" dirty="0" smtClean="0">
              <a:solidFill>
                <a:schemeClr val="bg2">
                  <a:lumMod val="60000"/>
                  <a:lumOff val="40000"/>
                </a:schemeClr>
              </a:solidFill>
            </a:endParaRPr>
          </a:p>
          <a:p>
            <a:pPr algn="ctr"/>
            <a:endParaRPr lang="pt-BR" sz="2000" dirty="0" smtClean="0"/>
          </a:p>
          <a:p>
            <a:pPr algn="just"/>
            <a:endParaRPr lang="pt-BR" sz="2000" dirty="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4"/>
          <a:stretch>
            <a:fillRect/>
          </a:stretch>
        </p:blipFill>
        <p:spPr>
          <a:xfrm>
            <a:off x="227391" y="2973118"/>
            <a:ext cx="14869886" cy="1994741"/>
          </a:xfrm>
          <a:prstGeom prst="rect">
            <a:avLst/>
          </a:prstGeom>
        </p:spPr>
      </p:pic>
      <p:pic>
        <p:nvPicPr>
          <p:cNvPr id="8" name="Imagem 7"/>
          <p:cNvPicPr>
            <a:picLocks noChangeAspect="1"/>
          </p:cNvPicPr>
          <p:nvPr/>
        </p:nvPicPr>
        <p:blipFill>
          <a:blip r:embed="rId5"/>
          <a:stretch>
            <a:fillRect/>
          </a:stretch>
        </p:blipFill>
        <p:spPr>
          <a:xfrm>
            <a:off x="260048" y="4943626"/>
            <a:ext cx="14793686" cy="3560347"/>
          </a:xfrm>
          <a:prstGeom prst="rect">
            <a:avLst/>
          </a:prstGeom>
        </p:spPr>
      </p:pic>
    </p:spTree>
    <p:extLst>
      <p:ext uri="{BB962C8B-B14F-4D97-AF65-F5344CB8AC3E}">
        <p14:creationId xmlns:p14="http://schemas.microsoft.com/office/powerpoint/2010/main" val="2165669813"/>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356277"/>
          </a:xfrm>
        </p:spPr>
        <p:txBody>
          <a:bodyPr/>
          <a:lstStyle/>
          <a:p>
            <a:pPr algn="ctr"/>
            <a:r>
              <a:rPr lang="pt-BR" sz="4000" dirty="0" smtClean="0">
                <a:solidFill>
                  <a:srgbClr val="FFC000"/>
                </a:solidFill>
              </a:rPr>
              <a:t>Cálculo 13º 1ª Parcela</a:t>
            </a:r>
            <a:endParaRPr lang="pt-BR" sz="4000" dirty="0">
              <a:solidFill>
                <a:srgbClr val="FFC000"/>
              </a:solidFill>
            </a:endParaRPr>
          </a:p>
          <a:p>
            <a:endParaRPr lang="pt-BR" sz="2000" dirty="0" smtClean="0"/>
          </a:p>
          <a:p>
            <a:r>
              <a:rPr lang="pt-BR" sz="2000" b="1" dirty="0"/>
              <a:t>Outros descontos no cálculo da primeira parcela</a:t>
            </a:r>
            <a:endParaRPr lang="pt-BR" sz="2000" dirty="0"/>
          </a:p>
          <a:p>
            <a:endParaRPr lang="pt-BR" sz="2000" dirty="0" smtClean="0"/>
          </a:p>
          <a:p>
            <a:r>
              <a:rPr lang="pt-BR" sz="2000" dirty="0" smtClean="0"/>
              <a:t>Descontos </a:t>
            </a:r>
            <a:r>
              <a:rPr lang="pt-BR" sz="2000" dirty="0"/>
              <a:t>na primeira parcela</a:t>
            </a:r>
          </a:p>
          <a:p>
            <a:r>
              <a:rPr lang="pt-BR" sz="2000" dirty="0"/>
              <a:t>Caso a empresa tenha que realizar algum desconto na primeira parcela, a verba de desconto terá que estar com </a:t>
            </a:r>
            <a:r>
              <a:rPr lang="pt-BR" sz="2000" dirty="0" smtClean="0"/>
              <a:t>Sim </a:t>
            </a:r>
            <a:r>
              <a:rPr lang="pt-BR" sz="2000" dirty="0"/>
              <a:t>para referente a 13º, deverá ser informado no roteiro 131 na tabela RGB (lançamento por funcionário). Sistema irá considerar esta verba ao montar o liquido.</a:t>
            </a:r>
          </a:p>
          <a:p>
            <a:endParaRPr lang="pt-BR" sz="2000" dirty="0" smtClean="0"/>
          </a:p>
          <a:p>
            <a:endParaRPr lang="pt-BR" sz="2000" dirty="0"/>
          </a:p>
          <a:p>
            <a:endParaRPr lang="pt-BR" sz="2000" dirty="0"/>
          </a:p>
          <a:p>
            <a:r>
              <a:rPr lang="pt-BR" sz="2000" dirty="0"/>
              <a:t> </a:t>
            </a:r>
          </a:p>
          <a:p>
            <a:pPr algn="just"/>
            <a:endParaRPr lang="pt-BR" sz="2000" dirty="0" smtClean="0">
              <a:solidFill>
                <a:schemeClr val="bg2">
                  <a:lumMod val="60000"/>
                  <a:lumOff val="40000"/>
                </a:schemeClr>
              </a:solidFill>
            </a:endParaRPr>
          </a:p>
          <a:p>
            <a:pPr algn="just"/>
            <a:endParaRPr lang="pt-BR" sz="2000" dirty="0"/>
          </a:p>
          <a:p>
            <a:endParaRPr lang="pt-BR" sz="2000" dirty="0"/>
          </a:p>
          <a:p>
            <a:pPr algn="just"/>
            <a:endParaRPr lang="pt-BR" sz="2000" dirty="0" smtClean="0">
              <a:solidFill>
                <a:schemeClr val="bg2">
                  <a:lumMod val="60000"/>
                  <a:lumOff val="40000"/>
                </a:schemeClr>
              </a:solidFill>
            </a:endParaRPr>
          </a:p>
          <a:p>
            <a:pPr algn="ctr"/>
            <a:endParaRPr lang="pt-BR" sz="2000" dirty="0" smtClean="0"/>
          </a:p>
          <a:p>
            <a:pPr algn="just"/>
            <a:endParaRPr lang="pt-BR" sz="2000" dirty="0" smtClean="0"/>
          </a:p>
          <a:p>
            <a:pPr algn="just"/>
            <a:r>
              <a:rPr lang="pt-BR" sz="2000" dirty="0" smtClean="0"/>
              <a:t>Tabela RGB</a:t>
            </a:r>
          </a:p>
          <a:p>
            <a:pPr algn="just"/>
            <a:endParaRPr lang="pt-BR" sz="2000" dirty="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Imagem 8"/>
          <p:cNvPicPr>
            <a:picLocks noChangeAspect="1"/>
          </p:cNvPicPr>
          <p:nvPr/>
        </p:nvPicPr>
        <p:blipFill>
          <a:blip r:embed="rId3"/>
          <a:stretch>
            <a:fillRect/>
          </a:stretch>
        </p:blipFill>
        <p:spPr>
          <a:xfrm>
            <a:off x="227391" y="3004457"/>
            <a:ext cx="12740541" cy="2929044"/>
          </a:xfrm>
          <a:prstGeom prst="rect">
            <a:avLst/>
          </a:prstGeom>
        </p:spPr>
      </p:pic>
      <p:pic>
        <p:nvPicPr>
          <p:cNvPr id="10" name="Imagem 9"/>
          <p:cNvPicPr>
            <a:picLocks noChangeAspect="1"/>
          </p:cNvPicPr>
          <p:nvPr/>
        </p:nvPicPr>
        <p:blipFill>
          <a:blip r:embed="rId4"/>
          <a:stretch>
            <a:fillRect/>
          </a:stretch>
        </p:blipFill>
        <p:spPr>
          <a:xfrm>
            <a:off x="97971" y="6394593"/>
            <a:ext cx="15457715" cy="2003276"/>
          </a:xfrm>
          <a:prstGeom prst="rect">
            <a:avLst/>
          </a:prstGeom>
        </p:spPr>
      </p:pic>
    </p:spTree>
    <p:extLst>
      <p:ext uri="{BB962C8B-B14F-4D97-AF65-F5344CB8AC3E}">
        <p14:creationId xmlns:p14="http://schemas.microsoft.com/office/powerpoint/2010/main" val="3114867550"/>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749183"/>
          </a:xfrm>
        </p:spPr>
        <p:txBody>
          <a:bodyPr/>
          <a:lstStyle/>
          <a:p>
            <a:pPr algn="ctr"/>
            <a:r>
              <a:rPr lang="pt-BR" sz="4000" dirty="0" smtClean="0">
                <a:solidFill>
                  <a:srgbClr val="FFC000"/>
                </a:solidFill>
              </a:rPr>
              <a:t>Cálculo 13º 1ª Parcela</a:t>
            </a:r>
            <a:endParaRPr lang="pt-BR" sz="4000" dirty="0">
              <a:solidFill>
                <a:srgbClr val="FFC000"/>
              </a:solidFill>
            </a:endParaRPr>
          </a:p>
          <a:p>
            <a:r>
              <a:rPr lang="pt-BR" sz="2000" dirty="0" smtClean="0"/>
              <a:t>Descontos </a:t>
            </a:r>
            <a:r>
              <a:rPr lang="pt-BR" sz="2000" dirty="0"/>
              <a:t>na primeira parcela</a:t>
            </a:r>
          </a:p>
          <a:p>
            <a:endParaRPr lang="pt-BR" sz="2000" b="1" dirty="0" smtClean="0"/>
          </a:p>
          <a:p>
            <a:r>
              <a:rPr lang="pt-BR" sz="2000" b="1" dirty="0" smtClean="0"/>
              <a:t>Faltas</a:t>
            </a:r>
            <a:endParaRPr lang="pt-BR" sz="2000" dirty="0"/>
          </a:p>
          <a:p>
            <a:endParaRPr lang="pt-BR" sz="2000" dirty="0" smtClean="0"/>
          </a:p>
          <a:p>
            <a:r>
              <a:rPr lang="pt-BR" sz="2000" dirty="0" smtClean="0"/>
              <a:t>A </a:t>
            </a:r>
            <a:r>
              <a:rPr lang="pt-BR" sz="2000" dirty="0"/>
              <a:t>verba de Falta (Id 0054, 0203 e 0242) somente será abatida do valor de 13º salário se estiver com SIM para Média de 13º salário </a:t>
            </a:r>
            <a:r>
              <a:rPr lang="pt-BR" sz="2000" i="1" dirty="0"/>
              <a:t>(Cadastro de Verbas – Aba Médias)</a:t>
            </a:r>
            <a:r>
              <a:rPr lang="pt-BR" sz="2000" dirty="0"/>
              <a:t> e a mesma deverá constar nos acumulados (SRD) em dias com número igual ou superior à 15. </a:t>
            </a:r>
          </a:p>
          <a:p>
            <a:endParaRPr lang="pt-BR" sz="2000" dirty="0" smtClean="0"/>
          </a:p>
          <a:p>
            <a:r>
              <a:rPr lang="pt-BR" sz="2000" dirty="0" smtClean="0"/>
              <a:t>Sistema </a:t>
            </a:r>
            <a:r>
              <a:rPr lang="pt-BR" sz="2000" dirty="0"/>
              <a:t>não irá considerar verbas de faltas lançadas na RGB para o cálculo do 13º da primeira parcela, para considerar esta verba tem que estar no </a:t>
            </a:r>
            <a:r>
              <a:rPr lang="pt-BR" sz="2000" dirty="0" smtClean="0"/>
              <a:t>acumulado, tabela SRD.</a:t>
            </a:r>
            <a:endParaRPr lang="pt-BR" sz="2000" dirty="0"/>
          </a:p>
          <a:p>
            <a:pPr algn="just"/>
            <a:endParaRPr lang="pt-BR" sz="2000" dirty="0" smtClean="0"/>
          </a:p>
          <a:p>
            <a:pPr algn="just"/>
            <a:endParaRPr lang="pt-BR" sz="2000" dirty="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m 6"/>
          <p:cNvPicPr>
            <a:picLocks noChangeAspect="1"/>
          </p:cNvPicPr>
          <p:nvPr/>
        </p:nvPicPr>
        <p:blipFill>
          <a:blip r:embed="rId3"/>
          <a:stretch>
            <a:fillRect/>
          </a:stretch>
        </p:blipFill>
        <p:spPr>
          <a:xfrm>
            <a:off x="216505" y="4011314"/>
            <a:ext cx="12896849" cy="4293928"/>
          </a:xfrm>
          <a:prstGeom prst="rect">
            <a:avLst/>
          </a:prstGeom>
        </p:spPr>
      </p:pic>
    </p:spTree>
    <p:extLst>
      <p:ext uri="{BB962C8B-B14F-4D97-AF65-F5344CB8AC3E}">
        <p14:creationId xmlns:p14="http://schemas.microsoft.com/office/powerpoint/2010/main" val="3191542081"/>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749183"/>
          </a:xfrm>
        </p:spPr>
        <p:txBody>
          <a:bodyPr/>
          <a:lstStyle/>
          <a:p>
            <a:pPr algn="ctr"/>
            <a:r>
              <a:rPr lang="pt-BR" sz="4000" dirty="0" smtClean="0">
                <a:solidFill>
                  <a:srgbClr val="FFC000"/>
                </a:solidFill>
              </a:rPr>
              <a:t>Cálculo 13º 1ª Parcela</a:t>
            </a:r>
          </a:p>
          <a:p>
            <a:pPr algn="ctr"/>
            <a:endParaRPr lang="pt-BR" sz="4000" dirty="0">
              <a:solidFill>
                <a:srgbClr val="FFC000"/>
              </a:solidFill>
            </a:endParaRPr>
          </a:p>
          <a:p>
            <a:r>
              <a:rPr lang="pt-BR" sz="2000" dirty="0" smtClean="0"/>
              <a:t>Exemplo de cálculo da 1ª Parcela</a:t>
            </a:r>
          </a:p>
          <a:p>
            <a:r>
              <a:rPr lang="pt-BR" sz="2000" b="1" dirty="0"/>
              <a:t>Calculo para empregado com médias e adicional de cargo de confiança incorporando salario</a:t>
            </a:r>
            <a:endParaRPr lang="pt-BR" sz="2000" dirty="0"/>
          </a:p>
          <a:p>
            <a:r>
              <a:rPr lang="pt-BR" sz="2000" dirty="0"/>
              <a:t>Parâmetros geração do calculo</a:t>
            </a:r>
          </a:p>
          <a:p>
            <a:endParaRPr lang="pt-BR" sz="2000" dirty="0"/>
          </a:p>
        </p:txBody>
      </p:sp>
      <p:sp>
        <p:nvSpPr>
          <p:cNvPr id="2" name="CaixaDeTexto 1"/>
          <p:cNvSpPr txBox="1"/>
          <p:nvPr/>
        </p:nvSpPr>
        <p:spPr>
          <a:xfrm>
            <a:off x="0" y="1066800"/>
            <a:ext cx="1564235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314062" y="2427514"/>
            <a:ext cx="4571772" cy="3581400"/>
          </a:xfrm>
          <a:prstGeom prst="rect">
            <a:avLst/>
          </a:prstGeom>
        </p:spPr>
      </p:pic>
      <p:pic>
        <p:nvPicPr>
          <p:cNvPr id="8" name="Imagem 7"/>
          <p:cNvPicPr>
            <a:picLocks noChangeAspect="1"/>
          </p:cNvPicPr>
          <p:nvPr/>
        </p:nvPicPr>
        <p:blipFill>
          <a:blip r:embed="rId4"/>
          <a:stretch>
            <a:fillRect/>
          </a:stretch>
        </p:blipFill>
        <p:spPr>
          <a:xfrm>
            <a:off x="314062" y="6008914"/>
            <a:ext cx="11333651" cy="2279817"/>
          </a:xfrm>
          <a:prstGeom prst="rect">
            <a:avLst/>
          </a:prstGeom>
        </p:spPr>
      </p:pic>
      <p:pic>
        <p:nvPicPr>
          <p:cNvPr id="9" name="Imagem 8"/>
          <p:cNvPicPr>
            <a:picLocks noChangeAspect="1"/>
          </p:cNvPicPr>
          <p:nvPr/>
        </p:nvPicPr>
        <p:blipFill>
          <a:blip r:embed="rId5"/>
          <a:stretch>
            <a:fillRect/>
          </a:stretch>
        </p:blipFill>
        <p:spPr>
          <a:xfrm>
            <a:off x="4978702" y="2473097"/>
            <a:ext cx="11068050" cy="3609975"/>
          </a:xfrm>
          <a:prstGeom prst="rect">
            <a:avLst/>
          </a:prstGeom>
        </p:spPr>
      </p:pic>
    </p:spTree>
    <p:extLst>
      <p:ext uri="{BB962C8B-B14F-4D97-AF65-F5344CB8AC3E}">
        <p14:creationId xmlns:p14="http://schemas.microsoft.com/office/powerpoint/2010/main" val="317329299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5" y="406724"/>
            <a:ext cx="13459127" cy="8368308"/>
          </a:xfrm>
        </p:spPr>
        <p:txBody>
          <a:bodyPr/>
          <a:lstStyle/>
          <a:p>
            <a:pPr algn="ctr"/>
            <a:r>
              <a:rPr lang="pt-BR" sz="4000" dirty="0" smtClean="0">
                <a:solidFill>
                  <a:srgbClr val="ED9C2E"/>
                </a:solidFill>
              </a:rPr>
              <a:t>Parâmetros envolvidos nos cálculos</a:t>
            </a:r>
          </a:p>
          <a:p>
            <a:pPr algn="ctr"/>
            <a:endParaRPr lang="pt-BR" sz="4000" dirty="0" smtClean="0">
              <a:solidFill>
                <a:srgbClr val="ED9C2E"/>
              </a:solidFill>
            </a:endParaRPr>
          </a:p>
          <a:p>
            <a:pPr marL="342900" indent="-342900">
              <a:buFont typeface="Wingdings" panose="05000000000000000000" pitchFamily="2" charset="2"/>
              <a:buChar char="ü"/>
            </a:pPr>
            <a:r>
              <a:rPr lang="pt-BR" sz="2000" dirty="0"/>
              <a:t>MV_MEDDIRE: Calcular as médias sobre meses de direito. (S ou N)</a:t>
            </a:r>
          </a:p>
          <a:p>
            <a:r>
              <a:rPr lang="pt-BR" sz="2000" u="sng" dirty="0">
                <a:hlinkClick r:id="rId3"/>
              </a:rPr>
              <a:t>http://tdn.totvs.com.br/pages/releaseview.action?pageId=224112471</a:t>
            </a:r>
            <a:endParaRPr lang="pt-BR" sz="2000" dirty="0"/>
          </a:p>
          <a:p>
            <a:r>
              <a:rPr lang="pt-BR" sz="2000" dirty="0"/>
              <a:t> </a:t>
            </a:r>
          </a:p>
          <a:p>
            <a:r>
              <a:rPr lang="pt-BR" sz="2000" dirty="0" smtClean="0"/>
              <a:t>S - </a:t>
            </a:r>
            <a:r>
              <a:rPr lang="pt-BR" sz="2000" dirty="0"/>
              <a:t>Total das médias / avos de direito.</a:t>
            </a:r>
          </a:p>
          <a:p>
            <a:r>
              <a:rPr lang="pt-BR" sz="2000" dirty="0" smtClean="0"/>
              <a:t>Com a opção S sistema ignora </a:t>
            </a:r>
            <a:r>
              <a:rPr lang="pt-BR" sz="2000" dirty="0"/>
              <a:t>o cadastro de sindicato e configuração de </a:t>
            </a:r>
            <a:r>
              <a:rPr lang="pt-BR" sz="2000" dirty="0" smtClean="0"/>
              <a:t>verbas. Irá </a:t>
            </a:r>
            <a:r>
              <a:rPr lang="pt-BR" sz="2000" dirty="0"/>
              <a:t>pagar integral os meses trabalhados pelo funcionário.</a:t>
            </a:r>
          </a:p>
          <a:p>
            <a:endParaRPr lang="pt-BR" sz="2000" dirty="0" smtClean="0"/>
          </a:p>
          <a:p>
            <a:r>
              <a:rPr lang="pt-BR" sz="2000" dirty="0" smtClean="0"/>
              <a:t>N </a:t>
            </a:r>
            <a:r>
              <a:rPr lang="pt-BR" sz="2000" dirty="0"/>
              <a:t>- Total das médias /12 * avos de direito</a:t>
            </a:r>
          </a:p>
          <a:p>
            <a:r>
              <a:rPr lang="pt-BR" sz="2000" dirty="0" smtClean="0"/>
              <a:t>Com a opção N sistema utiliza </a:t>
            </a:r>
            <a:r>
              <a:rPr lang="pt-BR" sz="2000" dirty="0"/>
              <a:t>definição de sindicato e </a:t>
            </a:r>
            <a:r>
              <a:rPr lang="pt-BR" sz="2000" dirty="0" smtClean="0"/>
              <a:t>verbas. Paga </a:t>
            </a:r>
            <a:r>
              <a:rPr lang="pt-BR" sz="2000" dirty="0"/>
              <a:t>conforme definido nestes cadastros ou então por 12 meses conforme CLT</a:t>
            </a:r>
            <a:r>
              <a:rPr lang="pt-BR" sz="2000" dirty="0" smtClean="0"/>
              <a:t>.</a:t>
            </a:r>
          </a:p>
          <a:p>
            <a:endParaRPr lang="pt-BR" sz="2000" dirty="0"/>
          </a:p>
          <a:p>
            <a:pPr marL="342900" indent="-342900">
              <a:buFont typeface="Wingdings" panose="05000000000000000000" pitchFamily="2" charset="2"/>
              <a:buChar char="ü"/>
            </a:pPr>
            <a:r>
              <a:rPr lang="pt-BR" sz="2000" b="1" dirty="0"/>
              <a:t>MV_M13ANOC:</a:t>
            </a:r>
            <a:r>
              <a:rPr lang="pt-BR" sz="2000" dirty="0"/>
              <a:t> Define se utiliza somente as </a:t>
            </a:r>
            <a:r>
              <a:rPr lang="pt-BR" sz="2000" b="1" dirty="0"/>
              <a:t>verbas do ano corrente</a:t>
            </a:r>
            <a:r>
              <a:rPr lang="pt-BR" sz="2000" dirty="0"/>
              <a:t> para cálculo da Média de 13º salário. (1-Sim) e (2-Nao)</a:t>
            </a:r>
            <a:r>
              <a:rPr lang="pt-BR" sz="2000" i="1" dirty="0"/>
              <a:t> </a:t>
            </a:r>
            <a:endParaRPr lang="pt-BR" sz="2000" i="1" dirty="0" smtClean="0"/>
          </a:p>
          <a:p>
            <a:r>
              <a:rPr lang="pt-BR" sz="2000" u="sng" dirty="0">
                <a:hlinkClick r:id="rId4"/>
              </a:rPr>
              <a:t>http://</a:t>
            </a:r>
            <a:r>
              <a:rPr lang="pt-BR" sz="2000" u="sng" dirty="0" smtClean="0">
                <a:hlinkClick r:id="rId4"/>
              </a:rPr>
              <a:t>tdn.totvs.com.br/pages/viewpage.action?pageId=233763738</a:t>
            </a:r>
            <a:endParaRPr lang="pt-BR" sz="2000" u="sng" dirty="0" smtClean="0"/>
          </a:p>
          <a:p>
            <a:endParaRPr lang="pt-BR" sz="2000" dirty="0"/>
          </a:p>
          <a:p>
            <a:endParaRPr lang="pt-BR" sz="2000" dirty="0"/>
          </a:p>
          <a:p>
            <a:r>
              <a:rPr lang="pt-BR" sz="2000" dirty="0"/>
              <a:t>Por padrão para cálculo das médias de 13º salário, o sistema utiliza, como mês inicial, o mês de janeiro do ano corrente, ou o mês da admissão do funcionário quando este tiver sido admitido no ano corrente. Opção 1.</a:t>
            </a:r>
          </a:p>
          <a:p>
            <a:endParaRPr lang="pt-BR" sz="2000" dirty="0"/>
          </a:p>
          <a:p>
            <a:pPr algn="ctr"/>
            <a:endParaRPr lang="pt-BR" sz="4000" dirty="0" smtClean="0">
              <a:solidFill>
                <a:srgbClr val="ED9C2E"/>
              </a:solidFill>
            </a:endParaRPr>
          </a:p>
          <a:p>
            <a:pPr algn="ctr"/>
            <a:endParaRPr lang="pt-BR" sz="4000" dirty="0">
              <a:solidFill>
                <a:srgbClr val="ED9C2E"/>
              </a:solidFill>
            </a:endParaRPr>
          </a:p>
          <a:p>
            <a:endParaRPr lang="pt-BR" sz="4000" dirty="0">
              <a:solidFill>
                <a:srgbClr val="ED9C2E"/>
              </a:solidFill>
            </a:endParaRPr>
          </a:p>
        </p:txBody>
      </p:sp>
      <p:sp>
        <p:nvSpPr>
          <p:cNvPr id="10" name="CaixaDeTexto 9"/>
          <p:cNvSpPr txBox="1"/>
          <p:nvPr/>
        </p:nvSpPr>
        <p:spPr>
          <a:xfrm>
            <a:off x="9266539" y="1193258"/>
            <a:ext cx="5053064" cy="348343"/>
          </a:xfrm>
          <a:prstGeom prst="rect">
            <a:avLst/>
          </a:prstGeom>
        </p:spPr>
        <p:txBody>
          <a:bodyPr wrap="square" rtlCol="0">
            <a:normAutofit lnSpcReduction="10000"/>
          </a:bodyPr>
          <a:lstStyle/>
          <a:p>
            <a:pPr marL="285750" indent="-285750" algn="l">
              <a:lnSpc>
                <a:spcPct val="100000"/>
              </a:lnSpc>
              <a:buFont typeface="Wingdings" panose="05000000000000000000" pitchFamily="2" charset="2"/>
              <a:buChar char="ü"/>
            </a:pPr>
            <a:endParaRPr lang="pt-BR" sz="1800" b="0" i="0" dirty="0" smtClean="0">
              <a:solidFill>
                <a:schemeClr val="tx1"/>
              </a:solidFill>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3590524731"/>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749183"/>
          </a:xfrm>
        </p:spPr>
        <p:txBody>
          <a:bodyPr/>
          <a:lstStyle/>
          <a:p>
            <a:pPr algn="ctr"/>
            <a:r>
              <a:rPr lang="pt-BR" sz="4000" dirty="0" smtClean="0">
                <a:solidFill>
                  <a:srgbClr val="FFC000"/>
                </a:solidFill>
              </a:rPr>
              <a:t>Cálculo 13º 1ª Parcela</a:t>
            </a:r>
            <a:endParaRPr lang="pt-BR" sz="4000" dirty="0">
              <a:solidFill>
                <a:srgbClr val="FFC000"/>
              </a:solidFill>
            </a:endParaRPr>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1185333" y="1168854"/>
            <a:ext cx="8391525" cy="7067550"/>
          </a:xfrm>
          <a:prstGeom prst="rect">
            <a:avLst/>
          </a:prstGeom>
        </p:spPr>
      </p:pic>
    </p:spTree>
    <p:extLst>
      <p:ext uri="{BB962C8B-B14F-4D97-AF65-F5344CB8AC3E}">
        <p14:creationId xmlns:p14="http://schemas.microsoft.com/office/powerpoint/2010/main" val="4187635688"/>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749183"/>
          </a:xfrm>
        </p:spPr>
        <p:txBody>
          <a:bodyPr/>
          <a:lstStyle/>
          <a:p>
            <a:pPr algn="ctr"/>
            <a:r>
              <a:rPr lang="pt-BR" sz="4000" dirty="0" smtClean="0">
                <a:solidFill>
                  <a:srgbClr val="FFC000"/>
                </a:solidFill>
              </a:rPr>
              <a:t>Cálculo 13º 1ª Parcela</a:t>
            </a:r>
          </a:p>
          <a:p>
            <a:r>
              <a:rPr lang="pt-BR" sz="2000" b="1" dirty="0"/>
              <a:t>Calculo para empregado admitido no ano com médias e Periculosidade não incorpora salario</a:t>
            </a:r>
            <a:endParaRPr lang="pt-BR" sz="2000" dirty="0"/>
          </a:p>
          <a:p>
            <a:pPr algn="ctr"/>
            <a:endParaRPr lang="pt-BR" sz="4000" dirty="0">
              <a:solidFill>
                <a:srgbClr val="FFC000"/>
              </a:solidFill>
            </a:endParaRPr>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m 6"/>
          <p:cNvPicPr>
            <a:picLocks noChangeAspect="1"/>
          </p:cNvPicPr>
          <p:nvPr/>
        </p:nvPicPr>
        <p:blipFill>
          <a:blip r:embed="rId3"/>
          <a:stretch>
            <a:fillRect/>
          </a:stretch>
        </p:blipFill>
        <p:spPr>
          <a:xfrm>
            <a:off x="314062" y="1142426"/>
            <a:ext cx="4571772" cy="3581400"/>
          </a:xfrm>
          <a:prstGeom prst="rect">
            <a:avLst/>
          </a:prstGeom>
        </p:spPr>
      </p:pic>
      <p:pic>
        <p:nvPicPr>
          <p:cNvPr id="4" name="Imagem 3"/>
          <p:cNvPicPr>
            <a:picLocks noChangeAspect="1"/>
          </p:cNvPicPr>
          <p:nvPr/>
        </p:nvPicPr>
        <p:blipFill>
          <a:blip r:embed="rId4"/>
          <a:stretch>
            <a:fillRect/>
          </a:stretch>
        </p:blipFill>
        <p:spPr>
          <a:xfrm>
            <a:off x="314062" y="4962220"/>
            <a:ext cx="15241624" cy="2609007"/>
          </a:xfrm>
          <a:prstGeom prst="rect">
            <a:avLst/>
          </a:prstGeom>
        </p:spPr>
      </p:pic>
      <p:pic>
        <p:nvPicPr>
          <p:cNvPr id="8" name="Imagem 7"/>
          <p:cNvPicPr>
            <a:picLocks noChangeAspect="1"/>
          </p:cNvPicPr>
          <p:nvPr/>
        </p:nvPicPr>
        <p:blipFill>
          <a:blip r:embed="rId5"/>
          <a:stretch>
            <a:fillRect/>
          </a:stretch>
        </p:blipFill>
        <p:spPr>
          <a:xfrm>
            <a:off x="5030297" y="1306286"/>
            <a:ext cx="10687050" cy="3417540"/>
          </a:xfrm>
          <a:prstGeom prst="rect">
            <a:avLst/>
          </a:prstGeom>
        </p:spPr>
      </p:pic>
    </p:spTree>
    <p:extLst>
      <p:ext uri="{BB962C8B-B14F-4D97-AF65-F5344CB8AC3E}">
        <p14:creationId xmlns:p14="http://schemas.microsoft.com/office/powerpoint/2010/main" val="2941493817"/>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749183"/>
          </a:xfrm>
        </p:spPr>
        <p:txBody>
          <a:bodyPr/>
          <a:lstStyle/>
          <a:p>
            <a:pPr algn="ctr"/>
            <a:r>
              <a:rPr lang="pt-BR" sz="4000" dirty="0" smtClean="0">
                <a:solidFill>
                  <a:srgbClr val="FFC000"/>
                </a:solidFill>
              </a:rPr>
              <a:t>Cálculo 13º 1ª Parcela</a:t>
            </a:r>
            <a:endParaRPr lang="pt-BR" sz="4000" dirty="0">
              <a:solidFill>
                <a:srgbClr val="FFC000"/>
              </a:solidFill>
            </a:endParaRPr>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2433636" y="999444"/>
            <a:ext cx="10982325" cy="7820025"/>
          </a:xfrm>
          <a:prstGeom prst="rect">
            <a:avLst/>
          </a:prstGeom>
        </p:spPr>
      </p:pic>
    </p:spTree>
    <p:extLst>
      <p:ext uri="{BB962C8B-B14F-4D97-AF65-F5344CB8AC3E}">
        <p14:creationId xmlns:p14="http://schemas.microsoft.com/office/powerpoint/2010/main" val="1418471974"/>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 y="147696"/>
            <a:ext cx="15555686" cy="8749183"/>
          </a:xfrm>
        </p:spPr>
        <p:txBody>
          <a:bodyPr/>
          <a:lstStyle/>
          <a:p>
            <a:pPr algn="ctr"/>
            <a:r>
              <a:rPr lang="pt-BR" sz="4000" dirty="0" smtClean="0">
                <a:solidFill>
                  <a:srgbClr val="FFC000"/>
                </a:solidFill>
              </a:rPr>
              <a:t>Cálculo 13º 1ª Parcela</a:t>
            </a:r>
          </a:p>
          <a:p>
            <a:r>
              <a:rPr lang="pt-BR" sz="2000" b="1" dirty="0" smtClean="0"/>
              <a:t>Calculo </a:t>
            </a:r>
            <a:r>
              <a:rPr lang="pt-BR" sz="2000" b="1" dirty="0"/>
              <a:t>para empregado com afastamento tipo O </a:t>
            </a:r>
            <a:endParaRPr lang="pt-BR" sz="2000" dirty="0"/>
          </a:p>
          <a:p>
            <a:pPr algn="ctr"/>
            <a:endParaRPr lang="pt-BR" sz="4000" dirty="0" smtClean="0">
              <a:solidFill>
                <a:srgbClr val="FFC000"/>
              </a:solidFill>
            </a:endParaRPr>
          </a:p>
          <a:p>
            <a:pPr algn="ctr"/>
            <a:endParaRPr lang="pt-BR" sz="4000" dirty="0">
              <a:solidFill>
                <a:srgbClr val="FFC000"/>
              </a:solidFill>
            </a:endParaRPr>
          </a:p>
        </p:txBody>
      </p:sp>
      <p:sp>
        <p:nvSpPr>
          <p:cNvPr id="2" name="CaixaDeTexto 1"/>
          <p:cNvSpPr txBox="1"/>
          <p:nvPr/>
        </p:nvSpPr>
        <p:spPr>
          <a:xfrm>
            <a:off x="85725" y="147696"/>
            <a:ext cx="15469962" cy="8233157"/>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Imagem 9"/>
          <p:cNvPicPr>
            <a:picLocks noChangeAspect="1"/>
          </p:cNvPicPr>
          <p:nvPr/>
        </p:nvPicPr>
        <p:blipFill>
          <a:blip r:embed="rId3"/>
          <a:stretch>
            <a:fillRect/>
          </a:stretch>
        </p:blipFill>
        <p:spPr>
          <a:xfrm>
            <a:off x="85725" y="1219199"/>
            <a:ext cx="6069897" cy="2127647"/>
          </a:xfrm>
          <a:prstGeom prst="rect">
            <a:avLst/>
          </a:prstGeom>
        </p:spPr>
      </p:pic>
      <p:pic>
        <p:nvPicPr>
          <p:cNvPr id="12" name="Imagem 11"/>
          <p:cNvPicPr>
            <a:picLocks noChangeAspect="1"/>
          </p:cNvPicPr>
          <p:nvPr/>
        </p:nvPicPr>
        <p:blipFill>
          <a:blip r:embed="rId4"/>
          <a:stretch>
            <a:fillRect/>
          </a:stretch>
        </p:blipFill>
        <p:spPr>
          <a:xfrm>
            <a:off x="118382" y="6105988"/>
            <a:ext cx="15056303" cy="2320291"/>
          </a:xfrm>
          <a:prstGeom prst="rect">
            <a:avLst/>
          </a:prstGeom>
        </p:spPr>
      </p:pic>
      <p:pic>
        <p:nvPicPr>
          <p:cNvPr id="13" name="Imagem 12"/>
          <p:cNvPicPr>
            <a:picLocks noChangeAspect="1"/>
          </p:cNvPicPr>
          <p:nvPr/>
        </p:nvPicPr>
        <p:blipFill>
          <a:blip r:embed="rId5"/>
          <a:stretch>
            <a:fillRect/>
          </a:stretch>
        </p:blipFill>
        <p:spPr>
          <a:xfrm>
            <a:off x="118382" y="3620180"/>
            <a:ext cx="15056303" cy="2393389"/>
          </a:xfrm>
          <a:prstGeom prst="rect">
            <a:avLst/>
          </a:prstGeom>
        </p:spPr>
      </p:pic>
      <p:pic>
        <p:nvPicPr>
          <p:cNvPr id="15" name="Imagem 14"/>
          <p:cNvPicPr>
            <a:picLocks noChangeAspect="1"/>
          </p:cNvPicPr>
          <p:nvPr/>
        </p:nvPicPr>
        <p:blipFill>
          <a:blip r:embed="rId6"/>
          <a:stretch>
            <a:fillRect/>
          </a:stretch>
        </p:blipFill>
        <p:spPr>
          <a:xfrm>
            <a:off x="6361088" y="1219199"/>
            <a:ext cx="9684455" cy="1639036"/>
          </a:xfrm>
          <a:prstGeom prst="rect">
            <a:avLst/>
          </a:prstGeom>
        </p:spPr>
      </p:pic>
    </p:spTree>
    <p:extLst>
      <p:ext uri="{BB962C8B-B14F-4D97-AF65-F5344CB8AC3E}">
        <p14:creationId xmlns:p14="http://schemas.microsoft.com/office/powerpoint/2010/main" val="2051771680"/>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749183"/>
          </a:xfrm>
        </p:spPr>
        <p:txBody>
          <a:bodyPr/>
          <a:lstStyle/>
          <a:p>
            <a:pPr algn="ctr"/>
            <a:r>
              <a:rPr lang="pt-BR" sz="4000" dirty="0" smtClean="0">
                <a:solidFill>
                  <a:srgbClr val="FFC000"/>
                </a:solidFill>
              </a:rPr>
              <a:t>Cálculo 13º 1ª Parcela</a:t>
            </a:r>
            <a:endParaRPr lang="pt-BR" sz="4000" dirty="0">
              <a:solidFill>
                <a:srgbClr val="FFC000"/>
              </a:solidFill>
            </a:endParaRPr>
          </a:p>
        </p:txBody>
      </p:sp>
      <p:sp>
        <p:nvSpPr>
          <p:cNvPr id="2" name="CaixaDeTexto 1"/>
          <p:cNvSpPr txBox="1"/>
          <p:nvPr/>
        </p:nvSpPr>
        <p:spPr>
          <a:xfrm>
            <a:off x="152399" y="827314"/>
            <a:ext cx="15734093" cy="7553539"/>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m 7"/>
          <p:cNvPicPr>
            <a:picLocks noChangeAspect="1"/>
          </p:cNvPicPr>
          <p:nvPr/>
        </p:nvPicPr>
        <p:blipFill>
          <a:blip r:embed="rId3"/>
          <a:stretch>
            <a:fillRect/>
          </a:stretch>
        </p:blipFill>
        <p:spPr>
          <a:xfrm>
            <a:off x="303592" y="928564"/>
            <a:ext cx="9493551" cy="2759957"/>
          </a:xfrm>
          <a:prstGeom prst="rect">
            <a:avLst/>
          </a:prstGeom>
        </p:spPr>
      </p:pic>
      <p:pic>
        <p:nvPicPr>
          <p:cNvPr id="9" name="Imagem 8"/>
          <p:cNvPicPr>
            <a:picLocks noChangeAspect="1"/>
          </p:cNvPicPr>
          <p:nvPr/>
        </p:nvPicPr>
        <p:blipFill>
          <a:blip r:embed="rId4"/>
          <a:stretch>
            <a:fillRect/>
          </a:stretch>
        </p:blipFill>
        <p:spPr>
          <a:xfrm>
            <a:off x="303592" y="3749037"/>
            <a:ext cx="15327086" cy="1949577"/>
          </a:xfrm>
          <a:prstGeom prst="rect">
            <a:avLst/>
          </a:prstGeom>
        </p:spPr>
      </p:pic>
      <p:pic>
        <p:nvPicPr>
          <p:cNvPr id="13" name="Imagem 12"/>
          <p:cNvPicPr>
            <a:picLocks noChangeAspect="1"/>
          </p:cNvPicPr>
          <p:nvPr/>
        </p:nvPicPr>
        <p:blipFill>
          <a:blip r:embed="rId5"/>
          <a:stretch>
            <a:fillRect/>
          </a:stretch>
        </p:blipFill>
        <p:spPr>
          <a:xfrm>
            <a:off x="303592" y="5836850"/>
            <a:ext cx="15582900" cy="1619250"/>
          </a:xfrm>
          <a:prstGeom prst="rect">
            <a:avLst/>
          </a:prstGeom>
        </p:spPr>
      </p:pic>
    </p:spTree>
    <p:extLst>
      <p:ext uri="{BB962C8B-B14F-4D97-AF65-F5344CB8AC3E}">
        <p14:creationId xmlns:p14="http://schemas.microsoft.com/office/powerpoint/2010/main" val="3669758294"/>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749183"/>
          </a:xfrm>
        </p:spPr>
        <p:txBody>
          <a:bodyPr/>
          <a:lstStyle/>
          <a:p>
            <a:pPr algn="ctr"/>
            <a:r>
              <a:rPr lang="pt-BR" sz="4000" dirty="0" smtClean="0">
                <a:solidFill>
                  <a:srgbClr val="FFC000"/>
                </a:solidFill>
              </a:rPr>
              <a:t>Cálculo 13º 1ª Parcela</a:t>
            </a:r>
          </a:p>
          <a:p>
            <a:r>
              <a:rPr lang="pt-BR" sz="2000" b="1" dirty="0" smtClean="0"/>
              <a:t>Arredondamento</a:t>
            </a:r>
          </a:p>
          <a:p>
            <a:r>
              <a:rPr lang="pt-BR" sz="2000" b="1" dirty="0" smtClean="0"/>
              <a:t>Grupo de perguntas do cálculo</a:t>
            </a:r>
          </a:p>
          <a:p>
            <a:pPr algn="ctr"/>
            <a:endParaRPr lang="pt-BR" sz="4000" dirty="0">
              <a:solidFill>
                <a:srgbClr val="FFC000"/>
              </a:solidFill>
            </a:endParaRPr>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321129" y="1685611"/>
            <a:ext cx="10534650" cy="828675"/>
          </a:xfrm>
          <a:prstGeom prst="rect">
            <a:avLst/>
          </a:prstGeom>
        </p:spPr>
      </p:pic>
      <p:pic>
        <p:nvPicPr>
          <p:cNvPr id="7" name="Imagem 6"/>
          <p:cNvPicPr>
            <a:picLocks noChangeAspect="1"/>
          </p:cNvPicPr>
          <p:nvPr/>
        </p:nvPicPr>
        <p:blipFill>
          <a:blip r:embed="rId4"/>
          <a:stretch>
            <a:fillRect/>
          </a:stretch>
        </p:blipFill>
        <p:spPr>
          <a:xfrm>
            <a:off x="321129" y="2936640"/>
            <a:ext cx="14878050" cy="3143250"/>
          </a:xfrm>
          <a:prstGeom prst="rect">
            <a:avLst/>
          </a:prstGeom>
        </p:spPr>
      </p:pic>
    </p:spTree>
    <p:extLst>
      <p:ext uri="{BB962C8B-B14F-4D97-AF65-F5344CB8AC3E}">
        <p14:creationId xmlns:p14="http://schemas.microsoft.com/office/powerpoint/2010/main" val="2478552569"/>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328295" cy="8749183"/>
          </a:xfrm>
        </p:spPr>
        <p:txBody>
          <a:bodyPr/>
          <a:lstStyle/>
          <a:p>
            <a:pPr algn="ctr"/>
            <a:r>
              <a:rPr lang="pt-BR" sz="4000" dirty="0" smtClean="0">
                <a:solidFill>
                  <a:srgbClr val="FFC000"/>
                </a:solidFill>
              </a:rPr>
              <a:t>Cálculo 13º 1ª Parcela</a:t>
            </a:r>
          </a:p>
          <a:p>
            <a:endParaRPr lang="pt-BR" sz="4000" dirty="0" smtClean="0"/>
          </a:p>
          <a:p>
            <a:r>
              <a:rPr lang="pt-BR" sz="2000" dirty="0" smtClean="0"/>
              <a:t>Dica</a:t>
            </a:r>
          </a:p>
          <a:p>
            <a:r>
              <a:rPr lang="pt-BR" sz="2000" dirty="0" smtClean="0"/>
              <a:t>Se o sistema pagar o 13º para estagiários, por exemplo. Deverá incluir um filtro no cálculo para que o sistema não </a:t>
            </a:r>
            <a:r>
              <a:rPr lang="pt-BR" sz="2000" dirty="0" smtClean="0"/>
              <a:t>calcule, ou então, criar um processo para alocar apenas os estagiários.</a:t>
            </a:r>
            <a:endParaRPr lang="pt-BR" sz="2000" dirty="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m 7"/>
          <p:cNvPicPr/>
          <p:nvPr/>
        </p:nvPicPr>
        <p:blipFill>
          <a:blip r:embed="rId3"/>
          <a:stretch>
            <a:fillRect/>
          </a:stretch>
        </p:blipFill>
        <p:spPr>
          <a:xfrm>
            <a:off x="249266" y="5530963"/>
            <a:ext cx="7685314" cy="3233056"/>
          </a:xfrm>
          <a:prstGeom prst="rect">
            <a:avLst/>
          </a:prstGeom>
        </p:spPr>
      </p:pic>
      <p:pic>
        <p:nvPicPr>
          <p:cNvPr id="9" name="Imagem 8"/>
          <p:cNvPicPr>
            <a:picLocks noChangeAspect="1"/>
          </p:cNvPicPr>
          <p:nvPr/>
        </p:nvPicPr>
        <p:blipFill>
          <a:blip r:embed="rId4"/>
          <a:stretch>
            <a:fillRect/>
          </a:stretch>
        </p:blipFill>
        <p:spPr>
          <a:xfrm>
            <a:off x="175004" y="2416629"/>
            <a:ext cx="6008951" cy="2241600"/>
          </a:xfrm>
          <a:prstGeom prst="rect">
            <a:avLst/>
          </a:prstGeom>
        </p:spPr>
      </p:pic>
      <p:pic>
        <p:nvPicPr>
          <p:cNvPr id="10" name="Imagem 9"/>
          <p:cNvPicPr>
            <a:picLocks noChangeAspect="1"/>
          </p:cNvPicPr>
          <p:nvPr/>
        </p:nvPicPr>
        <p:blipFill>
          <a:blip r:embed="rId5"/>
          <a:stretch>
            <a:fillRect/>
          </a:stretch>
        </p:blipFill>
        <p:spPr>
          <a:xfrm>
            <a:off x="6236342" y="2416629"/>
            <a:ext cx="9286583" cy="3114334"/>
          </a:xfrm>
          <a:prstGeom prst="rect">
            <a:avLst/>
          </a:prstGeom>
        </p:spPr>
      </p:pic>
    </p:spTree>
    <p:extLst>
      <p:ext uri="{BB962C8B-B14F-4D97-AF65-F5344CB8AC3E}">
        <p14:creationId xmlns:p14="http://schemas.microsoft.com/office/powerpoint/2010/main" val="87361801"/>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08</a:t>
            </a:r>
            <a:endParaRPr lang="pt-BR" dirty="0"/>
          </a:p>
        </p:txBody>
      </p:sp>
      <p:sp>
        <p:nvSpPr>
          <p:cNvPr id="3" name="Text Placeholder 2"/>
          <p:cNvSpPr>
            <a:spLocks noGrp="1"/>
          </p:cNvSpPr>
          <p:nvPr>
            <p:ph type="body" sz="quarter" idx="11"/>
          </p:nvPr>
        </p:nvSpPr>
        <p:spPr/>
        <p:txBody>
          <a:bodyPr/>
          <a:lstStyle/>
          <a:p>
            <a:pPr lvl="0"/>
            <a:r>
              <a:rPr lang="pt-BR" dirty="0" smtClean="0"/>
              <a:t>Consulta Cálculo  </a:t>
            </a:r>
            <a:endParaRPr lang="pt-BR" dirty="0"/>
          </a:p>
        </p:txBody>
      </p:sp>
    </p:spTree>
    <p:extLst>
      <p:ext uri="{BB962C8B-B14F-4D97-AF65-F5344CB8AC3E}">
        <p14:creationId xmlns:p14="http://schemas.microsoft.com/office/powerpoint/2010/main" val="518505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Consulta Cálculo</a:t>
            </a:r>
            <a:endParaRPr lang="pt-BR" sz="4000" dirty="0">
              <a:solidFill>
                <a:srgbClr val="FFC000"/>
              </a:solidFill>
            </a:endParaRPr>
          </a:p>
          <a:p>
            <a:endParaRPr lang="pt-BR" sz="2000" b="1" dirty="0" smtClean="0"/>
          </a:p>
          <a:p>
            <a:r>
              <a:rPr lang="pt-BR" sz="2000" b="1" dirty="0" smtClean="0"/>
              <a:t>Consulta </a:t>
            </a:r>
            <a:r>
              <a:rPr lang="pt-BR" sz="2000" b="1" dirty="0"/>
              <a:t>do cálculo realizado</a:t>
            </a:r>
            <a:endParaRPr lang="pt-BR" sz="2000" dirty="0"/>
          </a:p>
          <a:p>
            <a:r>
              <a:rPr lang="pt-BR" sz="2000" dirty="0"/>
              <a:t>Atualização / Definição de cálculo / consulta / Calculo</a:t>
            </a:r>
          </a:p>
          <a:p>
            <a:r>
              <a:rPr lang="pt-BR" sz="2000" dirty="0"/>
              <a:t>Rotina: GPEA090</a:t>
            </a:r>
          </a:p>
          <a:p>
            <a:r>
              <a:rPr lang="pt-BR" sz="2000" dirty="0"/>
              <a:t>Tabela: SRC “ Lançamento Mensal”</a:t>
            </a:r>
          </a:p>
          <a:p>
            <a:r>
              <a:rPr lang="pt-BR" sz="2000" dirty="0"/>
              <a:t> </a:t>
            </a:r>
          </a:p>
          <a:p>
            <a:r>
              <a:rPr lang="pt-BR" sz="2000" dirty="0"/>
              <a:t>Para consultar o cálculo realizado deverá ir na rotina: Consulta / Calculo / por funcionário / botão visualizar</a:t>
            </a:r>
          </a:p>
          <a:p>
            <a:r>
              <a:rPr lang="pt-BR" sz="2000" dirty="0" smtClean="0"/>
              <a:t>No </a:t>
            </a:r>
            <a:r>
              <a:rPr lang="pt-BR" sz="2000" dirty="0"/>
              <a:t>campo Roteiro digitar </a:t>
            </a:r>
            <a:r>
              <a:rPr lang="pt-BR" sz="2000" dirty="0" smtClean="0"/>
              <a:t>131, não </a:t>
            </a:r>
            <a:r>
              <a:rPr lang="pt-BR" sz="2000" dirty="0"/>
              <a:t>é possível realizar alteração nesta rotina. </a:t>
            </a:r>
          </a:p>
          <a:p>
            <a:pPr algn="just"/>
            <a:endParaRPr lang="pt-BR" sz="2000" dirty="0" smtClean="0"/>
          </a:p>
          <a:p>
            <a:pPr algn="just"/>
            <a:endParaRPr lang="pt-BR" sz="2000" dirty="0"/>
          </a:p>
          <a:p>
            <a:pPr algn="just"/>
            <a:endParaRPr lang="pt-BR" sz="2000" dirty="0" smtClean="0"/>
          </a:p>
          <a:p>
            <a:pPr algn="just"/>
            <a:endParaRPr lang="pt-BR" sz="2000" dirty="0"/>
          </a:p>
          <a:p>
            <a:pPr algn="just"/>
            <a:endParaRPr lang="pt-BR" sz="2000" dirty="0" smtClean="0"/>
          </a:p>
          <a:p>
            <a:pPr algn="just"/>
            <a:endParaRPr lang="pt-BR" sz="2000" dirty="0"/>
          </a:p>
          <a:p>
            <a:pPr algn="just"/>
            <a:endParaRPr lang="pt-BR" sz="2000" dirty="0" smtClean="0"/>
          </a:p>
          <a:p>
            <a:pPr algn="just"/>
            <a:endParaRPr lang="pt-BR" sz="2000" dirty="0"/>
          </a:p>
          <a:p>
            <a:pPr algn="just"/>
            <a:endParaRPr lang="pt-BR" sz="2000" dirty="0" smtClean="0"/>
          </a:p>
          <a:p>
            <a:pPr algn="just"/>
            <a:endParaRPr lang="pt-BR" sz="2000" dirty="0" smtClean="0"/>
          </a:p>
          <a:p>
            <a:pPr algn="just"/>
            <a:endParaRPr lang="pt-BR" sz="2000" dirty="0"/>
          </a:p>
          <a:p>
            <a:pPr algn="just"/>
            <a:endParaRPr lang="pt-BR" sz="2000" dirty="0" smtClean="0"/>
          </a:p>
          <a:p>
            <a:pPr algn="just"/>
            <a:endParaRPr lang="pt-BR" sz="2000" dirty="0"/>
          </a:p>
          <a:p>
            <a:pPr algn="just"/>
            <a:endParaRPr lang="pt-BR" sz="2000" dirty="0" smtClean="0"/>
          </a:p>
          <a:p>
            <a:pPr algn="just"/>
            <a:r>
              <a:rPr lang="pt-BR" sz="2000" dirty="0" smtClean="0"/>
              <a:t>DICA: Se a </a:t>
            </a:r>
            <a:r>
              <a:rPr lang="pt-BR" sz="2000" dirty="0"/>
              <a:t>data de pagamento </a:t>
            </a:r>
            <a:r>
              <a:rPr lang="pt-BR" sz="2000" dirty="0" smtClean="0"/>
              <a:t>estiver </a:t>
            </a:r>
            <a:r>
              <a:rPr lang="pt-BR" sz="2000" dirty="0"/>
              <a:t>errada </a:t>
            </a:r>
            <a:r>
              <a:rPr lang="pt-BR" sz="2000" dirty="0" smtClean="0"/>
              <a:t>como no exemplo acima (período </a:t>
            </a:r>
            <a:r>
              <a:rPr lang="pt-BR" sz="2000" dirty="0"/>
              <a:t>01/06 a </a:t>
            </a:r>
            <a:r>
              <a:rPr lang="pt-BR" sz="2000" dirty="0" smtClean="0"/>
              <a:t>30/06 e </a:t>
            </a:r>
            <a:r>
              <a:rPr lang="pt-BR" sz="2000" dirty="0" err="1" smtClean="0"/>
              <a:t>pgto</a:t>
            </a:r>
            <a:r>
              <a:rPr lang="pt-BR" sz="2000" dirty="0" smtClean="0"/>
              <a:t> 30/11/2018), </a:t>
            </a:r>
            <a:r>
              <a:rPr lang="pt-BR" sz="2000" dirty="0"/>
              <a:t>ocorre porque a data de pagamento no cadastro de períodos </a:t>
            </a:r>
            <a:r>
              <a:rPr lang="pt-BR" sz="2000" dirty="0" smtClean="0"/>
              <a:t>(mês 06) foi </a:t>
            </a:r>
            <a:r>
              <a:rPr lang="pt-BR" sz="2000" dirty="0"/>
              <a:t>configurada errada, para ajustar, entrar no cadastro de período, alterar a </a:t>
            </a:r>
            <a:r>
              <a:rPr lang="pt-BR" sz="2000" b="1" dirty="0"/>
              <a:t>data de pagamento </a:t>
            </a:r>
            <a:r>
              <a:rPr lang="pt-BR" sz="2000" dirty="0"/>
              <a:t>e realizar o cálculo novamente.</a:t>
            </a:r>
          </a:p>
          <a:p>
            <a:pPr algn="just"/>
            <a:endParaRPr lang="pt-BR" sz="2000" dirty="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0" y="3718434"/>
            <a:ext cx="3570514" cy="1855543"/>
          </a:xfrm>
          <a:prstGeom prst="rect">
            <a:avLst/>
          </a:prstGeom>
        </p:spPr>
      </p:pic>
      <p:pic>
        <p:nvPicPr>
          <p:cNvPr id="8" name="Imagem 7"/>
          <p:cNvPicPr>
            <a:picLocks noChangeAspect="1"/>
          </p:cNvPicPr>
          <p:nvPr/>
        </p:nvPicPr>
        <p:blipFill>
          <a:blip r:embed="rId4"/>
          <a:stretch>
            <a:fillRect/>
          </a:stretch>
        </p:blipFill>
        <p:spPr>
          <a:xfrm>
            <a:off x="3570515" y="3607887"/>
            <a:ext cx="12378267" cy="3438408"/>
          </a:xfrm>
          <a:prstGeom prst="rect">
            <a:avLst/>
          </a:prstGeom>
        </p:spPr>
      </p:pic>
    </p:spTree>
    <p:extLst>
      <p:ext uri="{BB962C8B-B14F-4D97-AF65-F5344CB8AC3E}">
        <p14:creationId xmlns:p14="http://schemas.microsoft.com/office/powerpoint/2010/main" val="108019220"/>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09</a:t>
            </a:r>
            <a:endParaRPr lang="pt-BR" dirty="0"/>
          </a:p>
        </p:txBody>
      </p:sp>
      <p:sp>
        <p:nvSpPr>
          <p:cNvPr id="3" name="Text Placeholder 2"/>
          <p:cNvSpPr>
            <a:spLocks noGrp="1"/>
          </p:cNvSpPr>
          <p:nvPr>
            <p:ph type="body" sz="quarter" idx="11"/>
          </p:nvPr>
        </p:nvSpPr>
        <p:spPr/>
        <p:txBody>
          <a:bodyPr/>
          <a:lstStyle/>
          <a:p>
            <a:pPr lvl="0"/>
            <a:r>
              <a:rPr lang="pt-BR" dirty="0" smtClean="0"/>
              <a:t>Médias</a:t>
            </a:r>
            <a:endParaRPr lang="pt-BR" dirty="0"/>
          </a:p>
        </p:txBody>
      </p:sp>
    </p:spTree>
    <p:extLst>
      <p:ext uri="{BB962C8B-B14F-4D97-AF65-F5344CB8AC3E}">
        <p14:creationId xmlns:p14="http://schemas.microsoft.com/office/powerpoint/2010/main" val="1166825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5" y="152400"/>
            <a:ext cx="13459127" cy="8622632"/>
          </a:xfrm>
        </p:spPr>
        <p:txBody>
          <a:bodyPr/>
          <a:lstStyle/>
          <a:p>
            <a:pPr algn="ctr"/>
            <a:r>
              <a:rPr lang="pt-BR" sz="4000" dirty="0" smtClean="0">
                <a:solidFill>
                  <a:srgbClr val="ED9C2E"/>
                </a:solidFill>
              </a:rPr>
              <a:t>Parâmetros envolvidos nos cálculos</a:t>
            </a:r>
          </a:p>
          <a:p>
            <a:pPr algn="ctr"/>
            <a:endParaRPr lang="pt-BR" sz="2000" dirty="0" smtClean="0">
              <a:solidFill>
                <a:srgbClr val="ED9C2E"/>
              </a:solidFill>
            </a:endParaRPr>
          </a:p>
          <a:p>
            <a:pPr marL="342900" indent="-342900">
              <a:buFont typeface="Wingdings" panose="05000000000000000000" pitchFamily="2" charset="2"/>
              <a:buChar char="ü"/>
            </a:pPr>
            <a:r>
              <a:rPr lang="pt-BR" sz="2000" b="1" dirty="0"/>
              <a:t>MV_ARRED13</a:t>
            </a:r>
            <a:r>
              <a:rPr lang="pt-BR" sz="2000" dirty="0"/>
              <a:t> – Este parâmetro </a:t>
            </a:r>
            <a:r>
              <a:rPr lang="pt-BR" sz="2000" b="1" dirty="0"/>
              <a:t>não é mais utilizado na versão 12</a:t>
            </a:r>
            <a:r>
              <a:rPr lang="pt-BR" sz="2000" b="1" dirty="0" smtClean="0"/>
              <a:t>. O id de arredondamento é o 0026</a:t>
            </a:r>
            <a:endParaRPr lang="pt-BR" sz="2000" dirty="0"/>
          </a:p>
          <a:p>
            <a:r>
              <a:rPr lang="pt-BR" sz="2000" dirty="0" smtClean="0"/>
              <a:t>Para que o sistema faça o arredondamento no cálculo no grupo de perguntas, existe a pergunta Arredondamento? deverá informar Sim, caso queira que tenha arredondamento.</a:t>
            </a:r>
            <a:endParaRPr lang="pt-BR" sz="2000" dirty="0"/>
          </a:p>
          <a:p>
            <a:pPr algn="ctr"/>
            <a:endParaRPr lang="pt-BR" sz="2000" dirty="0" smtClean="0">
              <a:solidFill>
                <a:srgbClr val="ED9C2E"/>
              </a:solidFill>
            </a:endParaRPr>
          </a:p>
          <a:p>
            <a:pPr algn="ctr"/>
            <a:endParaRPr lang="pt-BR" sz="2000" dirty="0" smtClean="0">
              <a:solidFill>
                <a:srgbClr val="ED9C2E"/>
              </a:solidFill>
            </a:endParaRPr>
          </a:p>
          <a:p>
            <a:pPr algn="ctr"/>
            <a:endParaRPr lang="pt-BR" sz="2000" dirty="0">
              <a:solidFill>
                <a:srgbClr val="ED9C2E"/>
              </a:solidFill>
            </a:endParaRPr>
          </a:p>
          <a:p>
            <a:pPr marL="342900" indent="-342900">
              <a:buFont typeface="Wingdings" panose="05000000000000000000" pitchFamily="2" charset="2"/>
              <a:buChar char="ü"/>
            </a:pPr>
            <a:r>
              <a:rPr lang="pt-BR" sz="2000" b="1" dirty="0" smtClean="0"/>
              <a:t>MV_TCFD131</a:t>
            </a:r>
            <a:r>
              <a:rPr lang="pt-BR" sz="2000" dirty="0" smtClean="0"/>
              <a:t> </a:t>
            </a:r>
            <a:r>
              <a:rPr lang="pt-BR" sz="2000" dirty="0"/>
              <a:t>– 1ª. PARCELA  </a:t>
            </a:r>
          </a:p>
          <a:p>
            <a:r>
              <a:rPr lang="pt-BR" sz="2000" u="sng" dirty="0">
                <a:hlinkClick r:id="rId3"/>
              </a:rPr>
              <a:t>http://</a:t>
            </a:r>
            <a:r>
              <a:rPr lang="pt-BR" sz="2000" u="sng" dirty="0" smtClean="0">
                <a:hlinkClick r:id="rId3"/>
              </a:rPr>
              <a:t>tdn.totvs.com/pages/releaseview.action?pageId=234617374</a:t>
            </a:r>
            <a:endParaRPr lang="pt-BR" sz="2000" u="sng" dirty="0" smtClean="0"/>
          </a:p>
          <a:p>
            <a:endParaRPr lang="pt-BR" sz="2000" dirty="0"/>
          </a:p>
          <a:p>
            <a:endParaRPr lang="pt-BR" sz="2000" b="1" dirty="0" smtClean="0"/>
          </a:p>
          <a:p>
            <a:pPr marL="342900" indent="-342900">
              <a:buFont typeface="Wingdings" panose="05000000000000000000" pitchFamily="2" charset="2"/>
              <a:buChar char="ü"/>
            </a:pPr>
            <a:r>
              <a:rPr lang="pt-BR" sz="2000" b="1" dirty="0" smtClean="0"/>
              <a:t>MV_COMISSA</a:t>
            </a:r>
            <a:r>
              <a:rPr lang="pt-BR" sz="2000" b="1" dirty="0"/>
              <a:t>: </a:t>
            </a:r>
            <a:r>
              <a:rPr lang="pt-BR" sz="2000" dirty="0"/>
              <a:t>Para comissionados, no cálculo das medias informar a quantidade das maiores comissões dos últimos 12 meses trabalhados. Sistema irá apurar os maiores meses de acordo com o parâmetro. Exemplo neste parâmetro tem o conteúdo de 10 (meses) sistema irá apurar as maiores médias dos 10 meses. Somente referente ao id 0165</a:t>
            </a:r>
          </a:p>
          <a:p>
            <a:r>
              <a:rPr lang="pt-BR" sz="2000" u="sng" dirty="0">
                <a:hlinkClick r:id="rId4"/>
              </a:rPr>
              <a:t>http://</a:t>
            </a:r>
            <a:r>
              <a:rPr lang="pt-BR" sz="2000" u="sng" dirty="0" smtClean="0">
                <a:hlinkClick r:id="rId4"/>
              </a:rPr>
              <a:t>tdn.totvs.com/pages/releaseview.action?pageId=224112520</a:t>
            </a:r>
            <a:endParaRPr lang="pt-BR" sz="2000" u="sng" dirty="0" smtClean="0"/>
          </a:p>
          <a:p>
            <a:endParaRPr lang="pt-BR" sz="2000" u="sng" dirty="0" smtClean="0">
              <a:solidFill>
                <a:srgbClr val="ED9C2E"/>
              </a:solidFill>
            </a:endParaRPr>
          </a:p>
          <a:p>
            <a:endParaRPr lang="pt-BR" sz="2000" u="sng" dirty="0">
              <a:solidFill>
                <a:srgbClr val="ED9C2E"/>
              </a:solidFill>
            </a:endParaRPr>
          </a:p>
          <a:p>
            <a:pPr marL="342900" indent="-342900">
              <a:buFont typeface="Wingdings" panose="05000000000000000000" pitchFamily="2" charset="2"/>
              <a:buChar char="ü"/>
            </a:pPr>
            <a:r>
              <a:rPr lang="pt-BR" sz="2000" b="1" dirty="0" smtClean="0"/>
              <a:t>Mnemônico </a:t>
            </a:r>
          </a:p>
          <a:p>
            <a:r>
              <a:rPr lang="pt-BR" sz="2000" i="1" dirty="0" smtClean="0"/>
              <a:t>Somente para o complemento da 2ª parcela</a:t>
            </a:r>
            <a:endParaRPr lang="pt-BR" sz="2000" i="1" dirty="0"/>
          </a:p>
          <a:p>
            <a:r>
              <a:rPr lang="pt-BR" sz="2000" b="1" dirty="0"/>
              <a:t>O</a:t>
            </a:r>
            <a:r>
              <a:rPr lang="pt-BR" sz="2000" dirty="0"/>
              <a:t> mnemônico </a:t>
            </a:r>
            <a:r>
              <a:rPr lang="pt-BR" sz="2000" b="1" dirty="0"/>
              <a:t>P_INCCOMPL</a:t>
            </a:r>
            <a:r>
              <a:rPr lang="pt-BR" sz="2000" dirty="0"/>
              <a:t> permite considerar verbas de valor que incorporam ao salário no roteiro </a:t>
            </a:r>
            <a:r>
              <a:rPr lang="pt-BR" sz="2000" b="1" dirty="0"/>
              <a:t>FOL</a:t>
            </a:r>
            <a:r>
              <a:rPr lang="pt-BR" sz="2000" dirty="0"/>
              <a:t> para o </a:t>
            </a:r>
            <a:r>
              <a:rPr lang="pt-BR" sz="2000" b="1" dirty="0"/>
              <a:t>cálculo do complemento da 2ª parcela do 13º</a:t>
            </a:r>
            <a:r>
              <a:rPr lang="pt-BR" sz="2000" dirty="0"/>
              <a:t>.</a:t>
            </a:r>
          </a:p>
          <a:p>
            <a:r>
              <a:rPr lang="pt-BR" sz="2000" u="sng" dirty="0">
                <a:hlinkClick r:id="rId5"/>
              </a:rPr>
              <a:t>http://tdn.totvs.com/pages/releaseview.action?pageId=325849943</a:t>
            </a:r>
            <a:endParaRPr lang="pt-BR" sz="2000" dirty="0"/>
          </a:p>
          <a:p>
            <a:r>
              <a:rPr lang="pt-BR" sz="2000" u="sng" dirty="0">
                <a:hlinkClick r:id="rId6"/>
              </a:rPr>
              <a:t>http://tdn.totvs.com/display/public/PROT/1960006+DRHPAG-11316+DT+Medias+13</a:t>
            </a:r>
            <a:endParaRPr lang="pt-BR" sz="2000" dirty="0"/>
          </a:p>
          <a:p>
            <a:r>
              <a:rPr lang="pt-BR" sz="2000" dirty="0"/>
              <a:t> </a:t>
            </a:r>
          </a:p>
          <a:p>
            <a:endParaRPr lang="pt-BR" sz="2000" dirty="0">
              <a:solidFill>
                <a:srgbClr val="ED9C2E"/>
              </a:solidFill>
            </a:endParaRPr>
          </a:p>
        </p:txBody>
      </p:sp>
      <p:sp>
        <p:nvSpPr>
          <p:cNvPr id="10" name="CaixaDeTexto 9"/>
          <p:cNvSpPr txBox="1"/>
          <p:nvPr/>
        </p:nvSpPr>
        <p:spPr>
          <a:xfrm>
            <a:off x="9266539" y="1193258"/>
            <a:ext cx="5053064" cy="348343"/>
          </a:xfrm>
          <a:prstGeom prst="rect">
            <a:avLst/>
          </a:prstGeom>
        </p:spPr>
        <p:txBody>
          <a:bodyPr wrap="square" rtlCol="0">
            <a:normAutofit lnSpcReduction="10000"/>
          </a:bodyPr>
          <a:lstStyle/>
          <a:p>
            <a:pPr marL="285750" indent="-285750" algn="l">
              <a:lnSpc>
                <a:spcPct val="100000"/>
              </a:lnSpc>
              <a:buFont typeface="Wingdings" panose="05000000000000000000" pitchFamily="2" charset="2"/>
              <a:buChar char="ü"/>
            </a:pPr>
            <a:endParaRPr lang="pt-BR" sz="1800" b="0" i="0" dirty="0" smtClean="0">
              <a:solidFill>
                <a:schemeClr val="tx1"/>
              </a:solidFill>
              <a:latin typeface="Lato" panose="020F0502020204030203" pitchFamily="34" charset="77"/>
              <a:ea typeface="Arial Narrow" charset="0"/>
              <a:cs typeface="Arial Narrow" charset="0"/>
            </a:endParaRPr>
          </a:p>
        </p:txBody>
      </p:sp>
      <p:pic>
        <p:nvPicPr>
          <p:cNvPr id="4" name="Imagem 3"/>
          <p:cNvPicPr/>
          <p:nvPr/>
        </p:nvPicPr>
        <p:blipFill>
          <a:blip r:embed="rId7"/>
          <a:stretch>
            <a:fillRect/>
          </a:stretch>
        </p:blipFill>
        <p:spPr>
          <a:xfrm>
            <a:off x="1445707" y="2027465"/>
            <a:ext cx="3876675" cy="495300"/>
          </a:xfrm>
          <a:prstGeom prst="rect">
            <a:avLst/>
          </a:prstGeom>
        </p:spPr>
      </p:pic>
    </p:spTree>
    <p:extLst>
      <p:ext uri="{BB962C8B-B14F-4D97-AF65-F5344CB8AC3E}">
        <p14:creationId xmlns:p14="http://schemas.microsoft.com/office/powerpoint/2010/main" val="268954123"/>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Médias</a:t>
            </a:r>
            <a:endParaRPr lang="pt-BR" sz="4000" dirty="0">
              <a:solidFill>
                <a:srgbClr val="FFC000"/>
              </a:solidFill>
            </a:endParaRPr>
          </a:p>
          <a:p>
            <a:endParaRPr lang="pt-BR" sz="2000" b="1" dirty="0" smtClean="0"/>
          </a:p>
          <a:p>
            <a:r>
              <a:rPr lang="pt-BR" sz="2000" dirty="0" smtClean="0"/>
              <a:t>O </a:t>
            </a:r>
            <a:r>
              <a:rPr lang="pt-BR" sz="2000" dirty="0"/>
              <a:t>cálculo das Médias de horas extras para 13º salário é </a:t>
            </a:r>
            <a:r>
              <a:rPr lang="pt-BR" sz="2000" dirty="0" smtClean="0"/>
              <a:t>executado conforme abaixo</a:t>
            </a:r>
            <a:r>
              <a:rPr lang="pt-BR" sz="2000" dirty="0"/>
              <a:t>: </a:t>
            </a:r>
          </a:p>
          <a:p>
            <a:endParaRPr lang="pt-BR" sz="2000" dirty="0" smtClean="0"/>
          </a:p>
          <a:p>
            <a:pPr marL="342900" indent="-342900">
              <a:buFont typeface="Wingdings" panose="05000000000000000000" pitchFamily="2" charset="2"/>
              <a:buChar char="ü"/>
            </a:pPr>
            <a:r>
              <a:rPr lang="pt-BR" sz="2000" dirty="0" smtClean="0"/>
              <a:t>É </a:t>
            </a:r>
            <a:r>
              <a:rPr lang="pt-BR" sz="2000" dirty="0"/>
              <a:t>feita uma varredura no arquivo de Acumulados Anuais (SRD), selecionando as verbas que possuem </a:t>
            </a:r>
            <a:r>
              <a:rPr lang="pt-BR" sz="2000" dirty="0" smtClean="0"/>
              <a:t>incidência “Sim” </a:t>
            </a:r>
            <a:r>
              <a:rPr lang="pt-BR" sz="2000" dirty="0"/>
              <a:t>para Média 13º salário. </a:t>
            </a:r>
            <a:endParaRPr lang="pt-BR" sz="2000" dirty="0" smtClean="0"/>
          </a:p>
          <a:p>
            <a:endParaRPr lang="pt-BR" sz="2000" dirty="0"/>
          </a:p>
          <a:p>
            <a:r>
              <a:rPr lang="pt-BR" sz="2000" dirty="0" smtClean="0"/>
              <a:t>Cada </a:t>
            </a:r>
            <a:r>
              <a:rPr lang="pt-BR" sz="2000" dirty="0"/>
              <a:t>verba selecionada é analisada, valorizada e acumulada conforme os seguintes critérios: </a:t>
            </a:r>
          </a:p>
          <a:p>
            <a:pPr lvl="0"/>
            <a:endParaRPr lang="pt-BR" sz="2000" dirty="0" smtClean="0"/>
          </a:p>
          <a:p>
            <a:pPr marL="342900" lvl="0" indent="-342900">
              <a:buFont typeface="Wingdings" panose="05000000000000000000" pitchFamily="2" charset="2"/>
              <a:buChar char="ü"/>
            </a:pPr>
            <a:r>
              <a:rPr lang="pt-BR" sz="2000" dirty="0" smtClean="0"/>
              <a:t>Se </a:t>
            </a:r>
            <a:r>
              <a:rPr lang="pt-BR" sz="2000" dirty="0"/>
              <a:t>a verba não possuir quantidade de horas ou dias, seu valor será conservado; </a:t>
            </a:r>
            <a:endParaRPr lang="pt-BR" sz="2000" dirty="0" smtClean="0"/>
          </a:p>
          <a:p>
            <a:pPr lvl="0"/>
            <a:endParaRPr lang="pt-BR" sz="2000" dirty="0"/>
          </a:p>
          <a:p>
            <a:pPr marL="342900" lvl="0" indent="-342900">
              <a:buFont typeface="Wingdings" panose="05000000000000000000" pitchFamily="2" charset="2"/>
              <a:buChar char="ü"/>
            </a:pPr>
            <a:r>
              <a:rPr lang="pt-BR" sz="2000" dirty="0"/>
              <a:t>Se o campo "Tipo" da verba for igual a "D" (dias), a quantidade será multiplicada pelo Salário-Base-Dia, resultando no Valor Atual da mesma; </a:t>
            </a:r>
            <a:endParaRPr lang="pt-BR" sz="2000" dirty="0" smtClean="0"/>
          </a:p>
          <a:p>
            <a:pPr lvl="0"/>
            <a:endParaRPr lang="pt-BR" sz="2000" dirty="0"/>
          </a:p>
          <a:p>
            <a:pPr marL="342900" lvl="0" indent="-342900">
              <a:buFont typeface="Wingdings" panose="05000000000000000000" pitchFamily="2" charset="2"/>
              <a:buChar char="ü"/>
            </a:pPr>
            <a:r>
              <a:rPr lang="pt-BR" sz="2000" dirty="0"/>
              <a:t>Se a verba possuir quantidade e o campo "Tipo" não for igual a "D" (dias), a quantidade será multiplicada pelo Salário-Base-Hora, resultado no Valor Atual da mesma; </a:t>
            </a:r>
          </a:p>
          <a:p>
            <a:pPr lvl="0"/>
            <a:endParaRPr lang="pt-BR" sz="2000" dirty="0" smtClean="0"/>
          </a:p>
          <a:p>
            <a:r>
              <a:rPr lang="pt-BR" sz="2000" b="1" dirty="0" smtClean="0"/>
              <a:t>Para </a:t>
            </a:r>
            <a:r>
              <a:rPr lang="pt-BR" sz="2000" b="1" dirty="0"/>
              <a:t>encontrar o valor final da média </a:t>
            </a:r>
            <a:r>
              <a:rPr lang="pt-BR" sz="2000" b="1" i="1" dirty="0"/>
              <a:t>(aquele que deve ser pago)</a:t>
            </a:r>
            <a:r>
              <a:rPr lang="pt-BR" sz="2000" b="1" dirty="0"/>
              <a:t> deverá</a:t>
            </a:r>
            <a:r>
              <a:rPr lang="pt-BR" sz="2000" b="1" dirty="0" smtClean="0"/>
              <a:t>:</a:t>
            </a:r>
          </a:p>
          <a:p>
            <a:endParaRPr lang="pt-BR" sz="2000" dirty="0"/>
          </a:p>
          <a:p>
            <a:pPr marL="342900" indent="-342900">
              <a:buFont typeface="Wingdings" panose="05000000000000000000" pitchFamily="2" charset="2"/>
              <a:buChar char="ü"/>
            </a:pPr>
            <a:r>
              <a:rPr lang="pt-BR" sz="2000" dirty="0"/>
              <a:t>Somar a média total (do ano) dividir por 12 (doze) e o resultado deverá ser multiplicado pelo número de avos de direito do funcionário. </a:t>
            </a:r>
          </a:p>
          <a:p>
            <a:pPr algn="just"/>
            <a:endParaRPr lang="pt-BR" sz="2000" dirty="0" smtClean="0"/>
          </a:p>
          <a:p>
            <a:pPr algn="just"/>
            <a:endParaRPr lang="pt-BR" sz="2000" dirty="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92776717"/>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Médias</a:t>
            </a:r>
            <a:endParaRPr lang="pt-BR" sz="4000" dirty="0">
              <a:solidFill>
                <a:srgbClr val="FFC000"/>
              </a:solidFill>
            </a:endParaRPr>
          </a:p>
          <a:p>
            <a:endParaRPr lang="pt-BR" sz="2000" b="1" dirty="0" smtClean="0"/>
          </a:p>
          <a:p>
            <a:r>
              <a:rPr lang="pt-BR" sz="2000" b="1" dirty="0" smtClean="0"/>
              <a:t>Algumas </a:t>
            </a:r>
            <a:r>
              <a:rPr lang="pt-BR" sz="2000" b="1" dirty="0"/>
              <a:t>considerações sobre </a:t>
            </a:r>
            <a:r>
              <a:rPr lang="pt-BR" sz="2000" b="1" dirty="0" smtClean="0"/>
              <a:t>médias:</a:t>
            </a:r>
            <a:endParaRPr lang="pt-BR" sz="2000" dirty="0"/>
          </a:p>
          <a:p>
            <a:endParaRPr lang="pt-BR" sz="2000" dirty="0"/>
          </a:p>
          <a:p>
            <a:r>
              <a:rPr lang="pt-BR" sz="2000" dirty="0"/>
              <a:t>PRIMEIRO CENÁRIO – funcionário com mais de 1 ano.</a:t>
            </a:r>
          </a:p>
          <a:p>
            <a:r>
              <a:rPr lang="pt-BR" sz="2000" dirty="0"/>
              <a:t>MV_MEDDIRE = </a:t>
            </a:r>
            <a:r>
              <a:rPr lang="pt-BR" sz="2000" dirty="0" smtClean="0"/>
              <a:t>N</a:t>
            </a:r>
          </a:p>
          <a:p>
            <a:r>
              <a:rPr lang="pt-BR" sz="2000" dirty="0" smtClean="0"/>
              <a:t>Cadastro de sindicatos / aba médias = 0</a:t>
            </a:r>
          </a:p>
          <a:p>
            <a:r>
              <a:rPr lang="pt-BR" sz="2000" dirty="0" smtClean="0"/>
              <a:t>Cadastro de verbas / aba médias = S</a:t>
            </a:r>
            <a:endParaRPr lang="pt-BR" sz="2000" dirty="0"/>
          </a:p>
          <a:p>
            <a:r>
              <a:rPr lang="pt-BR" sz="2000" dirty="0"/>
              <a:t> </a:t>
            </a:r>
          </a:p>
          <a:p>
            <a:r>
              <a:rPr lang="pt-BR" sz="2000" dirty="0"/>
              <a:t>Quando o funcionário tem mais de 1 ano de empresa, normalmente, a empresa considera para pagamento da 1 parcela, 12/12 de salário do </a:t>
            </a:r>
            <a:r>
              <a:rPr lang="pt-BR" sz="2000" dirty="0" smtClean="0"/>
              <a:t>funcionário, basicamente</a:t>
            </a:r>
            <a:r>
              <a:rPr lang="pt-BR" sz="2000" dirty="0"/>
              <a:t>, se o funcionário ganha R$1.000,00, receberá como 1 parcela, </a:t>
            </a:r>
            <a:r>
              <a:rPr lang="pt-BR" sz="2000" dirty="0" smtClean="0"/>
              <a:t>R$500,00.</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3166534" y="3970489"/>
            <a:ext cx="6249609" cy="4556894"/>
          </a:xfrm>
          <a:prstGeom prst="rect">
            <a:avLst/>
          </a:prstGeom>
        </p:spPr>
      </p:pic>
    </p:spTree>
    <p:extLst>
      <p:ext uri="{BB962C8B-B14F-4D97-AF65-F5344CB8AC3E}">
        <p14:creationId xmlns:p14="http://schemas.microsoft.com/office/powerpoint/2010/main" val="4220346971"/>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Médias</a:t>
            </a:r>
            <a:endParaRPr lang="pt-BR" sz="4000" dirty="0">
              <a:solidFill>
                <a:srgbClr val="FFC000"/>
              </a:solidFill>
            </a:endParaRPr>
          </a:p>
          <a:p>
            <a:endParaRPr lang="pt-BR" sz="2000" b="1" dirty="0" smtClean="0"/>
          </a:p>
          <a:p>
            <a:endParaRPr lang="pt-BR" sz="2000" b="1" dirty="0" smtClean="0"/>
          </a:p>
          <a:p>
            <a:endParaRPr lang="pt-BR" sz="2000" dirty="0"/>
          </a:p>
          <a:p>
            <a:r>
              <a:rPr lang="pt-BR" sz="2000" dirty="0"/>
              <a:t>Data de Referência (30/06/2018) + Data de referência para? (Contratados). </a:t>
            </a:r>
            <a:endParaRPr lang="pt-BR" sz="2000" dirty="0" smtClean="0"/>
          </a:p>
          <a:p>
            <a:endParaRPr lang="pt-BR" sz="2000" dirty="0" smtClean="0"/>
          </a:p>
          <a:p>
            <a:r>
              <a:rPr lang="pt-BR" sz="2000" dirty="0" smtClean="0"/>
              <a:t>Nesse </a:t>
            </a:r>
            <a:r>
              <a:rPr lang="pt-BR" sz="2000" dirty="0"/>
              <a:t>caso, apenas para funcionários admitidos durante o ano de 2018, será considerado 30/06. Para os funcionários admitidos antes de 2018, será considerado 31/12, ou seja 12/12</a:t>
            </a:r>
            <a:r>
              <a:rPr lang="pt-BR" sz="2000" dirty="0" smtClean="0"/>
              <a:t>.</a:t>
            </a:r>
          </a:p>
          <a:p>
            <a:endParaRPr lang="pt-BR" sz="2000" dirty="0"/>
          </a:p>
          <a:p>
            <a:r>
              <a:rPr lang="pt-BR" sz="2000" dirty="0"/>
              <a:t>Data de Referência para médias = 31/05/2018.</a:t>
            </a:r>
          </a:p>
          <a:p>
            <a:r>
              <a:rPr lang="pt-BR" sz="2000" dirty="0"/>
              <a:t>Com essa data, o sistema apurará as médias até o mês 05/2018</a:t>
            </a:r>
            <a:r>
              <a:rPr lang="pt-BR" sz="2000" dirty="0" smtClean="0"/>
              <a:t>.</a:t>
            </a:r>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r>
              <a:rPr lang="pt-BR" sz="2000" dirty="0" smtClean="0"/>
              <a:t>Soma verba 246 + 246 =&gt; 73,73+114,60=188,33 valor das médias na primeira parcela.</a:t>
            </a:r>
            <a:endParaRPr lang="pt-BR" sz="2000" dirty="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agem 6"/>
          <p:cNvPicPr>
            <a:picLocks noChangeAspect="1"/>
          </p:cNvPicPr>
          <p:nvPr/>
        </p:nvPicPr>
        <p:blipFill>
          <a:blip r:embed="rId3"/>
          <a:stretch>
            <a:fillRect/>
          </a:stretch>
        </p:blipFill>
        <p:spPr>
          <a:xfrm>
            <a:off x="227390" y="4953781"/>
            <a:ext cx="15317410" cy="2800741"/>
          </a:xfrm>
          <a:prstGeom prst="rect">
            <a:avLst/>
          </a:prstGeom>
        </p:spPr>
      </p:pic>
    </p:spTree>
    <p:extLst>
      <p:ext uri="{BB962C8B-B14F-4D97-AF65-F5344CB8AC3E}">
        <p14:creationId xmlns:p14="http://schemas.microsoft.com/office/powerpoint/2010/main" val="1190831077"/>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Médias</a:t>
            </a:r>
            <a:endParaRPr lang="pt-BR" sz="4000" dirty="0">
              <a:solidFill>
                <a:srgbClr val="FFC000"/>
              </a:solidFill>
            </a:endParaRPr>
          </a:p>
          <a:p>
            <a:endParaRPr lang="pt-BR" sz="2000" b="1" dirty="0" smtClean="0"/>
          </a:p>
          <a:p>
            <a:r>
              <a:rPr lang="pt-BR" sz="2000" dirty="0" smtClean="0"/>
              <a:t>Demonstrativo </a:t>
            </a:r>
            <a:r>
              <a:rPr lang="pt-BR" sz="2000" dirty="0" smtClean="0"/>
              <a:t>de médias</a:t>
            </a:r>
            <a:endParaRPr lang="pt-BR" sz="2000" dirty="0"/>
          </a:p>
          <a:p>
            <a:endParaRPr lang="pt-BR" sz="2000" dirty="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m 7"/>
          <p:cNvPicPr>
            <a:picLocks noChangeAspect="1"/>
          </p:cNvPicPr>
          <p:nvPr/>
        </p:nvPicPr>
        <p:blipFill>
          <a:blip r:embed="rId3"/>
          <a:stretch>
            <a:fillRect/>
          </a:stretch>
        </p:blipFill>
        <p:spPr>
          <a:xfrm>
            <a:off x="2422169" y="1730795"/>
            <a:ext cx="9376542" cy="6773178"/>
          </a:xfrm>
          <a:prstGeom prst="rect">
            <a:avLst/>
          </a:prstGeom>
        </p:spPr>
      </p:pic>
    </p:spTree>
    <p:extLst>
      <p:ext uri="{BB962C8B-B14F-4D97-AF65-F5344CB8AC3E}">
        <p14:creationId xmlns:p14="http://schemas.microsoft.com/office/powerpoint/2010/main" val="3076690842"/>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Médias</a:t>
            </a:r>
            <a:endParaRPr lang="pt-BR" sz="4000" dirty="0">
              <a:solidFill>
                <a:srgbClr val="FFC000"/>
              </a:solidFill>
            </a:endParaRPr>
          </a:p>
          <a:p>
            <a:r>
              <a:rPr lang="pt-BR" sz="2000" dirty="0" smtClean="0"/>
              <a:t>Demonstrativo de médias</a:t>
            </a:r>
            <a:endParaRPr lang="pt-BR" sz="2000" dirty="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endParaRPr lang="pt-BR" sz="2000" dirty="0" smtClean="0"/>
          </a:p>
          <a:p>
            <a:endParaRPr lang="pt-BR" sz="2000" dirty="0"/>
          </a:p>
          <a:p>
            <a:r>
              <a:rPr lang="pt-BR" sz="2000" dirty="0"/>
              <a:t>É importante separar os </a:t>
            </a:r>
            <a:r>
              <a:rPr lang="pt-BR" sz="2000" dirty="0" smtClean="0"/>
              <a:t>conceitos apuração </a:t>
            </a:r>
            <a:r>
              <a:rPr lang="pt-BR" sz="2000" dirty="0"/>
              <a:t>das </a:t>
            </a:r>
            <a:r>
              <a:rPr lang="pt-BR" sz="2000" dirty="0" smtClean="0"/>
              <a:t>médias </a:t>
            </a:r>
            <a:r>
              <a:rPr lang="pt-BR" sz="2000" dirty="0" smtClean="0"/>
              <a:t>e </a:t>
            </a:r>
            <a:r>
              <a:rPr lang="pt-BR" sz="2000" dirty="0"/>
              <a:t>o pagamento das </a:t>
            </a:r>
            <a:r>
              <a:rPr lang="pt-BR" sz="2000" dirty="0" smtClean="0"/>
              <a:t>médias</a:t>
            </a:r>
            <a:r>
              <a:rPr lang="pt-BR" sz="2000" dirty="0" smtClean="0"/>
              <a:t>.</a:t>
            </a:r>
          </a:p>
          <a:p>
            <a:endParaRPr lang="pt-BR" sz="2000" dirty="0" smtClean="0"/>
          </a:p>
          <a:p>
            <a:r>
              <a:rPr lang="pt-BR" sz="2000" dirty="0" smtClean="0"/>
              <a:t>1 </a:t>
            </a:r>
            <a:r>
              <a:rPr lang="pt-BR" sz="2000" dirty="0"/>
              <a:t>– no cálculo, serão considerados 50% 12/12, ou 6/12.</a:t>
            </a:r>
          </a:p>
          <a:p>
            <a:r>
              <a:rPr lang="pt-BR" sz="2000" dirty="0"/>
              <a:t>2 - no relatório de médias, a média de pagamento está considerando 5/12, por ser extraído com </a:t>
            </a:r>
            <a:r>
              <a:rPr lang="pt-BR" sz="2000" dirty="0" err="1"/>
              <a:t>database</a:t>
            </a:r>
            <a:r>
              <a:rPr lang="pt-BR" sz="2000" dirty="0"/>
              <a:t> de 31/05</a:t>
            </a:r>
            <a:r>
              <a:rPr lang="pt-BR" sz="2000" dirty="0" smtClean="0"/>
              <a:t>.</a:t>
            </a:r>
          </a:p>
          <a:p>
            <a:endParaRPr lang="pt-BR" sz="2000" dirty="0"/>
          </a:p>
          <a:p>
            <a:r>
              <a:rPr lang="pt-BR" sz="2000" dirty="0"/>
              <a:t>Nesse caso, o valor a ser pago para o funcionário </a:t>
            </a:r>
            <a:r>
              <a:rPr lang="pt-BR" sz="2000" b="1" dirty="0"/>
              <a:t>não é</a:t>
            </a:r>
            <a:r>
              <a:rPr lang="pt-BR" sz="2000" dirty="0"/>
              <a:t> </a:t>
            </a:r>
            <a:r>
              <a:rPr lang="pt-BR" sz="2000" dirty="0" smtClean="0"/>
              <a:t>156,95 </a:t>
            </a:r>
            <a:r>
              <a:rPr lang="pt-BR" sz="2000" i="1" dirty="0"/>
              <a:t>(corresponde a 5/12 avos sendo 376,66/12*5=156,94)</a:t>
            </a:r>
            <a:r>
              <a:rPr lang="pt-BR" sz="2000" dirty="0" smtClean="0"/>
              <a:t>, mas, </a:t>
            </a:r>
            <a:r>
              <a:rPr lang="pt-BR" sz="2000" dirty="0" smtClean="0"/>
              <a:t>R$188,33.</a:t>
            </a:r>
          </a:p>
          <a:p>
            <a:endParaRPr lang="pt-BR" sz="2000" dirty="0"/>
          </a:p>
          <a:p>
            <a:r>
              <a:rPr lang="pt-BR" sz="2000" i="1" dirty="0"/>
              <a:t>Memória de cálculo</a:t>
            </a:r>
          </a:p>
          <a:p>
            <a:r>
              <a:rPr lang="pt-BR" sz="2000" dirty="0" smtClean="0"/>
              <a:t>1.883,30 </a:t>
            </a:r>
            <a:r>
              <a:rPr lang="pt-BR" sz="2000" dirty="0"/>
              <a:t>/ 5 = 376,66 (apuração das médias, referente a 5 meses).</a:t>
            </a:r>
          </a:p>
          <a:p>
            <a:r>
              <a:rPr lang="pt-BR" sz="2000" dirty="0"/>
              <a:t>376,66 / 12 * 6  = </a:t>
            </a:r>
            <a:r>
              <a:rPr lang="pt-BR" sz="2000" b="1" dirty="0"/>
              <a:t>188,33</a:t>
            </a:r>
            <a:r>
              <a:rPr lang="pt-BR" sz="2000" dirty="0"/>
              <a:t> (</a:t>
            </a:r>
            <a:r>
              <a:rPr lang="pt-BR" sz="2000" i="1" dirty="0"/>
              <a:t>pagamento das médias, referente a 6 </a:t>
            </a:r>
            <a:r>
              <a:rPr lang="pt-BR" sz="2000" i="1" dirty="0" smtClean="0"/>
              <a:t>meses por conta da </a:t>
            </a:r>
            <a:r>
              <a:rPr lang="pt-BR" sz="2000" i="1" dirty="0"/>
              <a:t>data de referência que está informada nos parâmetros do </a:t>
            </a:r>
            <a:r>
              <a:rPr lang="pt-BR" sz="2000" i="1" dirty="0" smtClean="0"/>
              <a:t>cálculo, que é 30/06/2018</a:t>
            </a:r>
            <a:r>
              <a:rPr lang="pt-BR" sz="2000" dirty="0" smtClean="0"/>
              <a:t>).</a:t>
            </a:r>
            <a:endParaRPr lang="pt-BR" sz="2000" dirty="0"/>
          </a:p>
          <a:p>
            <a:endParaRPr lang="pt-BR" sz="2000" dirty="0" smtClean="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282777" y="1254227"/>
            <a:ext cx="5401481" cy="2481262"/>
          </a:xfrm>
          <a:prstGeom prst="rect">
            <a:avLst/>
          </a:prstGeom>
        </p:spPr>
      </p:pic>
      <p:pic>
        <p:nvPicPr>
          <p:cNvPr id="7" name="Imagem 6"/>
          <p:cNvPicPr>
            <a:picLocks noChangeAspect="1"/>
          </p:cNvPicPr>
          <p:nvPr/>
        </p:nvPicPr>
        <p:blipFill>
          <a:blip r:embed="rId4"/>
          <a:stretch>
            <a:fillRect/>
          </a:stretch>
        </p:blipFill>
        <p:spPr>
          <a:xfrm>
            <a:off x="5827267" y="1066800"/>
            <a:ext cx="8712645" cy="3673929"/>
          </a:xfrm>
          <a:prstGeom prst="rect">
            <a:avLst/>
          </a:prstGeom>
        </p:spPr>
      </p:pic>
    </p:spTree>
    <p:extLst>
      <p:ext uri="{BB962C8B-B14F-4D97-AF65-F5344CB8AC3E}">
        <p14:creationId xmlns:p14="http://schemas.microsoft.com/office/powerpoint/2010/main" val="3878886612"/>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Médias</a:t>
            </a:r>
            <a:endParaRPr lang="pt-BR" sz="4000" dirty="0">
              <a:solidFill>
                <a:srgbClr val="FFC000"/>
              </a:solidFill>
            </a:endParaRPr>
          </a:p>
          <a:p>
            <a:endParaRPr lang="pt-BR" sz="2000" dirty="0"/>
          </a:p>
          <a:p>
            <a:r>
              <a:rPr lang="pt-BR" sz="2000" dirty="0" smtClean="0"/>
              <a:t>SEGUNDO </a:t>
            </a:r>
            <a:r>
              <a:rPr lang="pt-BR" sz="2000" dirty="0"/>
              <a:t>CENÁRIO – funcionário com </a:t>
            </a:r>
            <a:r>
              <a:rPr lang="pt-BR" sz="2000" dirty="0" smtClean="0"/>
              <a:t>menos </a:t>
            </a:r>
            <a:r>
              <a:rPr lang="pt-BR" sz="2000" dirty="0"/>
              <a:t>de 1 ano.</a:t>
            </a:r>
          </a:p>
          <a:p>
            <a:r>
              <a:rPr lang="pt-BR" sz="2000" dirty="0"/>
              <a:t>MV_MEDDIRE = N</a:t>
            </a:r>
          </a:p>
          <a:p>
            <a:r>
              <a:rPr lang="pt-BR" sz="2000" dirty="0"/>
              <a:t>Cadastro de sindicatos / aba médias = 0</a:t>
            </a:r>
          </a:p>
          <a:p>
            <a:r>
              <a:rPr lang="pt-BR" sz="2000" dirty="0"/>
              <a:t>Cadastro de verbas / aba médias = S</a:t>
            </a:r>
          </a:p>
          <a:p>
            <a:endParaRPr lang="pt-BR" sz="2000" dirty="0" smtClean="0"/>
          </a:p>
          <a:p>
            <a:r>
              <a:rPr lang="pt-BR" sz="2000" dirty="0"/>
              <a:t>Funcionário admitido em 26/02/2018</a:t>
            </a:r>
          </a:p>
          <a:p>
            <a:r>
              <a:rPr lang="pt-BR" sz="2000" dirty="0" smtClean="0"/>
              <a:t>A </a:t>
            </a:r>
            <a:r>
              <a:rPr lang="pt-BR" sz="2000" dirty="0"/>
              <a:t>pergunta do cálculo está preenchida </a:t>
            </a:r>
            <a:r>
              <a:rPr lang="pt-BR" sz="2000" dirty="0" smtClean="0"/>
              <a:t>com “Contratados”, logo os </a:t>
            </a:r>
            <a:r>
              <a:rPr lang="pt-BR" sz="2000" dirty="0"/>
              <a:t>avos desse funcionário serão proporcionalizados.</a:t>
            </a:r>
          </a:p>
          <a:p>
            <a:endParaRPr lang="pt-BR" sz="2000" dirty="0" smtClean="0"/>
          </a:p>
          <a:p>
            <a:r>
              <a:rPr lang="pt-BR" sz="2000" dirty="0" smtClean="0"/>
              <a:t>Utilizando </a:t>
            </a:r>
            <a:r>
              <a:rPr lang="pt-BR" sz="2000" dirty="0"/>
              <a:t>os mesmos parâmetros para </a:t>
            </a:r>
            <a:r>
              <a:rPr lang="pt-BR" sz="2000" dirty="0" smtClean="0"/>
              <a:t>cálculo do exemplo anterior, </a:t>
            </a:r>
            <a:r>
              <a:rPr lang="pt-BR" sz="2000" dirty="0" smtClean="0"/>
              <a:t>temos: </a:t>
            </a:r>
            <a:r>
              <a:rPr lang="pt-BR" sz="2000" i="1" dirty="0" smtClean="0"/>
              <a:t>(verba 246+247=&gt;77,47+49,29=126,76)</a:t>
            </a:r>
          </a:p>
          <a:p>
            <a:endParaRPr lang="pt-BR" sz="2000" dirty="0"/>
          </a:p>
          <a:p>
            <a:endParaRPr lang="pt-BR" sz="2000" dirty="0" smtClean="0"/>
          </a:p>
          <a:p>
            <a:endParaRPr lang="pt-BR" sz="2000" dirty="0"/>
          </a:p>
          <a:p>
            <a:endParaRPr lang="pt-BR" sz="2000" b="1" dirty="0" smtClean="0"/>
          </a:p>
          <a:p>
            <a:endParaRPr lang="pt-BR" sz="2000" b="1" dirty="0"/>
          </a:p>
          <a:p>
            <a:endParaRPr lang="pt-BR" sz="2000" b="1" dirty="0" smtClean="0"/>
          </a:p>
          <a:p>
            <a:endParaRPr lang="pt-BR" sz="2000" b="1" dirty="0"/>
          </a:p>
          <a:p>
            <a:r>
              <a:rPr lang="pt-BR" sz="2000" dirty="0"/>
              <a:t>Funcionário com </a:t>
            </a:r>
            <a:r>
              <a:rPr lang="pt-BR" sz="2000" b="1" dirty="0"/>
              <a:t>4 avos de direito</a:t>
            </a:r>
            <a:endParaRPr lang="pt-BR" sz="2000" dirty="0"/>
          </a:p>
          <a:p>
            <a:r>
              <a:rPr lang="pt-BR" sz="2000" dirty="0"/>
              <a:t>Fevereiro – não considera, pois foi admitido dia 26.</a:t>
            </a:r>
          </a:p>
          <a:p>
            <a:endParaRPr lang="pt-BR" sz="2000" dirty="0" smtClean="0"/>
          </a:p>
          <a:p>
            <a:r>
              <a:rPr lang="pt-BR" sz="2000" dirty="0" smtClean="0"/>
              <a:t>Março</a:t>
            </a:r>
            <a:endParaRPr lang="pt-BR" sz="2000" dirty="0"/>
          </a:p>
          <a:p>
            <a:r>
              <a:rPr lang="pt-BR" sz="2000" dirty="0"/>
              <a:t>Abril</a:t>
            </a:r>
          </a:p>
          <a:p>
            <a:r>
              <a:rPr lang="pt-BR" sz="2000" dirty="0"/>
              <a:t>Maio</a:t>
            </a:r>
          </a:p>
          <a:p>
            <a:r>
              <a:rPr lang="pt-BR" sz="2000" dirty="0"/>
              <a:t>Junho</a:t>
            </a:r>
          </a:p>
          <a:p>
            <a:r>
              <a:rPr lang="pt-BR" sz="2000" dirty="0" smtClean="0"/>
              <a:t>Cálculo Primeira Parcela: 1.564 </a:t>
            </a:r>
            <a:r>
              <a:rPr lang="pt-BR" sz="2000" dirty="0"/>
              <a:t>/ 12 * 4 * 50% = 260,67 </a:t>
            </a:r>
            <a:r>
              <a:rPr lang="pt-BR" sz="2000" i="1" dirty="0"/>
              <a:t>(verba 107</a:t>
            </a:r>
            <a:r>
              <a:rPr lang="pt-BR" sz="2000" i="1"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Imagem 8"/>
          <p:cNvPicPr>
            <a:picLocks noChangeAspect="1"/>
          </p:cNvPicPr>
          <p:nvPr/>
        </p:nvPicPr>
        <p:blipFill>
          <a:blip r:embed="rId3"/>
          <a:stretch>
            <a:fillRect/>
          </a:stretch>
        </p:blipFill>
        <p:spPr>
          <a:xfrm>
            <a:off x="303593" y="4205489"/>
            <a:ext cx="12693952" cy="2437175"/>
          </a:xfrm>
          <a:prstGeom prst="rect">
            <a:avLst/>
          </a:prstGeom>
        </p:spPr>
      </p:pic>
    </p:spTree>
    <p:extLst>
      <p:ext uri="{BB962C8B-B14F-4D97-AF65-F5344CB8AC3E}">
        <p14:creationId xmlns:p14="http://schemas.microsoft.com/office/powerpoint/2010/main" val="909494597"/>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Médias</a:t>
            </a:r>
            <a:endParaRPr lang="pt-BR" sz="4000" dirty="0">
              <a:solidFill>
                <a:srgbClr val="FFC000"/>
              </a:solidFill>
            </a:endParaRPr>
          </a:p>
          <a:p>
            <a:endParaRPr lang="pt-BR" sz="2000" dirty="0"/>
          </a:p>
          <a:p>
            <a:r>
              <a:rPr lang="pt-BR" sz="2000" dirty="0" smtClean="0"/>
              <a:t>Demonstrativo de médias</a:t>
            </a:r>
          </a:p>
          <a:p>
            <a:endParaRPr lang="pt-BR" sz="2000" dirty="0" smtClean="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Como </a:t>
            </a:r>
            <a:r>
              <a:rPr lang="pt-BR" sz="2000" dirty="0"/>
              <a:t>a data base está 31/05, o relatório de médias apurou 3 avos </a:t>
            </a:r>
            <a:r>
              <a:rPr lang="pt-BR" sz="2000" i="1" dirty="0"/>
              <a:t>(de Março a Maio</a:t>
            </a:r>
            <a:r>
              <a:rPr lang="pt-BR" sz="2000" i="1" dirty="0" smtClean="0"/>
              <a:t>).</a:t>
            </a:r>
          </a:p>
          <a:p>
            <a:r>
              <a:rPr lang="pt-BR" sz="2000" dirty="0"/>
              <a:t>Porém o pagamento são </a:t>
            </a:r>
            <a:r>
              <a:rPr lang="pt-BR" sz="2000" b="1" dirty="0"/>
              <a:t>4 avos</a:t>
            </a:r>
            <a:r>
              <a:rPr lang="pt-BR" sz="2000" dirty="0"/>
              <a:t>, </a:t>
            </a:r>
            <a:r>
              <a:rPr lang="pt-BR" sz="2000" dirty="0" smtClean="0"/>
              <a:t>a data de referência </a:t>
            </a:r>
            <a:r>
              <a:rPr lang="pt-BR" sz="2000" dirty="0" smtClean="0"/>
              <a:t>está </a:t>
            </a:r>
            <a:r>
              <a:rPr lang="pt-BR" sz="2000" dirty="0" smtClean="0"/>
              <a:t>com data de 30/06/2018</a:t>
            </a:r>
            <a:endParaRPr lang="pt-BR" sz="2000" dirty="0"/>
          </a:p>
          <a:p>
            <a:endParaRPr lang="pt-BR" sz="2000" dirty="0"/>
          </a:p>
          <a:p>
            <a:r>
              <a:rPr lang="pt-BR" sz="2000" dirty="0"/>
              <a:t>Então </a:t>
            </a:r>
            <a:r>
              <a:rPr lang="pt-BR" sz="2000" dirty="0" smtClean="0"/>
              <a:t>temos:</a:t>
            </a:r>
            <a:endParaRPr lang="pt-BR" sz="2000" dirty="0"/>
          </a:p>
          <a:p>
            <a:r>
              <a:rPr lang="pt-BR" sz="2000" dirty="0"/>
              <a:t>2.281,68 / 3 </a:t>
            </a:r>
            <a:r>
              <a:rPr lang="pt-BR" sz="2000" dirty="0" smtClean="0"/>
              <a:t>(Março, Abril e Maio) = </a:t>
            </a:r>
            <a:r>
              <a:rPr lang="pt-BR" sz="2000" dirty="0" smtClean="0"/>
              <a:t>760,57</a:t>
            </a:r>
          </a:p>
          <a:p>
            <a:r>
              <a:rPr lang="pt-BR" sz="1800" i="1" dirty="0" smtClean="0"/>
              <a:t>760,57/12*3=190,14</a:t>
            </a:r>
          </a:p>
          <a:p>
            <a:endParaRPr lang="pt-BR" sz="1800" i="1" dirty="0"/>
          </a:p>
          <a:p>
            <a:r>
              <a:rPr lang="pt-BR" sz="2000" dirty="0"/>
              <a:t>760,57 / 12 * </a:t>
            </a:r>
            <a:r>
              <a:rPr lang="pt-BR" sz="2000" b="1" dirty="0"/>
              <a:t>4 </a:t>
            </a:r>
            <a:r>
              <a:rPr lang="pt-BR" sz="2000" dirty="0"/>
              <a:t>= 253,52 </a:t>
            </a:r>
            <a:r>
              <a:rPr lang="pt-BR" sz="2000" i="1" dirty="0"/>
              <a:t>(referente aos meses março, a </a:t>
            </a:r>
            <a:r>
              <a:rPr lang="pt-BR" sz="2000" i="1" dirty="0" smtClean="0"/>
              <a:t>junho – Data referência 30/06)</a:t>
            </a:r>
            <a:endParaRPr lang="pt-BR" sz="2000" dirty="0"/>
          </a:p>
          <a:p>
            <a:r>
              <a:rPr lang="pt-BR" sz="2000" dirty="0"/>
              <a:t>253,52 * 50% = 126,76</a:t>
            </a:r>
          </a:p>
          <a:p>
            <a:r>
              <a:rPr lang="pt-BR" sz="2000" dirty="0"/>
              <a:t>Se somarmos as verbas 246 e 247, temos exatamente esse valor.</a:t>
            </a:r>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227391" y="1498362"/>
            <a:ext cx="8045751" cy="4156857"/>
          </a:xfrm>
          <a:prstGeom prst="rect">
            <a:avLst/>
          </a:prstGeom>
        </p:spPr>
      </p:pic>
    </p:spTree>
    <p:extLst>
      <p:ext uri="{BB962C8B-B14F-4D97-AF65-F5344CB8AC3E}">
        <p14:creationId xmlns:p14="http://schemas.microsoft.com/office/powerpoint/2010/main" val="1144937363"/>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Médias</a:t>
            </a:r>
            <a:endParaRPr lang="pt-BR" sz="4000" dirty="0">
              <a:solidFill>
                <a:srgbClr val="FFC000"/>
              </a:solidFill>
            </a:endParaRPr>
          </a:p>
          <a:p>
            <a:endParaRPr lang="pt-BR" sz="2000" dirty="0"/>
          </a:p>
          <a:p>
            <a:endParaRPr lang="pt-BR" sz="2000" dirty="0"/>
          </a:p>
          <a:p>
            <a:r>
              <a:rPr lang="pt-BR" sz="2000" dirty="0" smtClean="0"/>
              <a:t>Demonstrativo de médias</a:t>
            </a:r>
          </a:p>
          <a:p>
            <a:endParaRPr lang="pt-BR" sz="2000" dirty="0" smtClean="0"/>
          </a:p>
          <a:p>
            <a:r>
              <a:rPr lang="pt-BR" sz="2000" b="1" dirty="0"/>
              <a:t>Para conferência </a:t>
            </a:r>
            <a:r>
              <a:rPr lang="pt-BR" sz="2000" b="1" dirty="0" smtClean="0"/>
              <a:t>do </a:t>
            </a:r>
            <a:r>
              <a:rPr lang="pt-BR" sz="2000" b="1" dirty="0"/>
              <a:t>demonstrativo das médias</a:t>
            </a:r>
            <a:endParaRPr lang="pt-BR" sz="2000" dirty="0"/>
          </a:p>
          <a:p>
            <a:r>
              <a:rPr lang="pt-BR" sz="2000" dirty="0"/>
              <a:t>Deixar a pergunta “Mês para média = Não</a:t>
            </a:r>
            <a:r>
              <a:rPr lang="pt-BR" sz="2000" dirty="0" smtClean="0"/>
              <a:t>”</a:t>
            </a:r>
          </a:p>
          <a:p>
            <a:endParaRPr lang="pt-BR" sz="2000" i="1" dirty="0" smtClean="0"/>
          </a:p>
          <a:p>
            <a:r>
              <a:rPr lang="pt-BR" sz="2000" i="1" dirty="0" smtClean="0"/>
              <a:t>Se </a:t>
            </a:r>
            <a:r>
              <a:rPr lang="pt-BR" sz="2000" i="1" dirty="0"/>
              <a:t>deixar sim o sistema </a:t>
            </a:r>
            <a:r>
              <a:rPr lang="pt-BR" sz="2000" i="1" dirty="0" smtClean="0"/>
              <a:t>considera </a:t>
            </a:r>
            <a:r>
              <a:rPr lang="pt-BR" sz="2000" i="1" dirty="0"/>
              <a:t>verbas lançadas e calculadas no mês</a:t>
            </a:r>
            <a:r>
              <a:rPr lang="pt-BR" sz="2000" i="1" dirty="0" smtClean="0"/>
              <a:t>.</a:t>
            </a:r>
          </a:p>
          <a:p>
            <a:endParaRPr lang="pt-BR" sz="2000" dirty="0"/>
          </a:p>
          <a:p>
            <a:r>
              <a:rPr lang="pt-BR" sz="2000" dirty="0"/>
              <a:t>No caso de </a:t>
            </a:r>
            <a:r>
              <a:rPr lang="pt-BR" sz="2000" dirty="0" smtClean="0"/>
              <a:t>dezembro, o valor </a:t>
            </a:r>
            <a:r>
              <a:rPr lang="pt-BR" sz="2000" dirty="0"/>
              <a:t>de médias </a:t>
            </a:r>
            <a:r>
              <a:rPr lang="pt-BR" sz="2000" dirty="0" smtClean="0"/>
              <a:t>apurado será </a:t>
            </a:r>
            <a:r>
              <a:rPr lang="pt-BR" sz="2000" dirty="0"/>
              <a:t>gerado no momento do cálculo da folha de pagamento </a:t>
            </a:r>
            <a:r>
              <a:rPr lang="pt-BR" sz="2000" dirty="0" smtClean="0"/>
              <a:t>com </a:t>
            </a:r>
            <a:r>
              <a:rPr lang="pt-BR" sz="2000" dirty="0"/>
              <a:t>a pergunta “Complementa  13º Salário =  SIM.</a:t>
            </a:r>
          </a:p>
          <a:p>
            <a:endParaRPr lang="pt-BR" sz="2000" dirty="0" smtClean="0"/>
          </a:p>
          <a:p>
            <a:r>
              <a:rPr lang="pt-BR" sz="2000" dirty="0"/>
              <a:t>Lembrando que existe o </a:t>
            </a:r>
            <a:r>
              <a:rPr lang="pt-BR" sz="2000" b="1" dirty="0"/>
              <a:t>Mnemônico P_INCCOMPL</a:t>
            </a:r>
            <a:r>
              <a:rPr lang="pt-BR" sz="2000" dirty="0"/>
              <a:t> permite considerar verbas de valor que incorporam ao salário no roteiro </a:t>
            </a:r>
            <a:r>
              <a:rPr lang="pt-BR" sz="2000" b="1" dirty="0"/>
              <a:t>FOL</a:t>
            </a:r>
            <a:r>
              <a:rPr lang="pt-BR" sz="2000" dirty="0"/>
              <a:t> para o cálculo do complemento da 2ª parcela do 13º.</a:t>
            </a:r>
          </a:p>
          <a:p>
            <a:endParaRPr lang="pt-BR" sz="2000" dirty="0" smtClean="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53059916"/>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10</a:t>
            </a:r>
            <a:endParaRPr lang="pt-BR" dirty="0"/>
          </a:p>
        </p:txBody>
      </p:sp>
      <p:sp>
        <p:nvSpPr>
          <p:cNvPr id="3" name="Text Placeholder 2"/>
          <p:cNvSpPr>
            <a:spLocks noGrp="1"/>
          </p:cNvSpPr>
          <p:nvPr>
            <p:ph type="body" sz="quarter" idx="11"/>
          </p:nvPr>
        </p:nvSpPr>
        <p:spPr/>
        <p:txBody>
          <a:bodyPr/>
          <a:lstStyle/>
          <a:p>
            <a:pPr lvl="0"/>
            <a:r>
              <a:rPr lang="pt-BR" dirty="0" smtClean="0"/>
              <a:t>Rescisão após cálculo 1ª parcela</a:t>
            </a:r>
            <a:endParaRPr lang="pt-BR" dirty="0"/>
          </a:p>
        </p:txBody>
      </p:sp>
    </p:spTree>
    <p:extLst>
      <p:ext uri="{BB962C8B-B14F-4D97-AF65-F5344CB8AC3E}">
        <p14:creationId xmlns:p14="http://schemas.microsoft.com/office/powerpoint/2010/main" val="29882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Rescisão após o cálculo da primeira parcela</a:t>
            </a:r>
          </a:p>
          <a:p>
            <a:endParaRPr lang="pt-BR" sz="2000" dirty="0" smtClean="0"/>
          </a:p>
          <a:p>
            <a:r>
              <a:rPr lang="pt-BR" sz="2000" dirty="0" smtClean="0"/>
              <a:t>Sistema </a:t>
            </a:r>
            <a:r>
              <a:rPr lang="pt-BR" sz="2000" dirty="0"/>
              <a:t>utiliza dois identificadores de cálculo, 1415 quando a rescisão é dentro do mês ou 0116 quando a rescisão é fora do mês</a:t>
            </a:r>
            <a:r>
              <a:rPr lang="pt-BR" sz="2000" dirty="0" smtClean="0"/>
              <a:t>.</a:t>
            </a:r>
          </a:p>
          <a:p>
            <a:endParaRPr lang="pt-BR" sz="2000" b="1" dirty="0" smtClean="0"/>
          </a:p>
          <a:p>
            <a:r>
              <a:rPr lang="pt-BR" sz="2000" b="1" dirty="0" smtClean="0"/>
              <a:t>Configuração </a:t>
            </a:r>
            <a:r>
              <a:rPr lang="pt-BR" sz="2000" b="1" dirty="0"/>
              <a:t>da </a:t>
            </a:r>
            <a:r>
              <a:rPr lang="pt-BR" sz="2000" b="1" dirty="0" smtClean="0"/>
              <a:t>verba com id 1415</a:t>
            </a:r>
            <a:endParaRPr lang="pt-BR" sz="2000" dirty="0"/>
          </a:p>
          <a:p>
            <a:endParaRPr lang="pt-BR" sz="2000" dirty="0" smtClean="0"/>
          </a:p>
          <a:p>
            <a:r>
              <a:rPr lang="pt-BR" sz="2000" dirty="0" smtClean="0"/>
              <a:t>Tipo </a:t>
            </a:r>
            <a:r>
              <a:rPr lang="pt-BR" sz="2000" dirty="0"/>
              <a:t>do </a:t>
            </a:r>
            <a:r>
              <a:rPr lang="pt-BR" sz="2000" dirty="0" err="1"/>
              <a:t>Cod</a:t>
            </a:r>
            <a:r>
              <a:rPr lang="pt-BR" sz="2000" dirty="0"/>
              <a:t> (RV_TIPOCOD) = 2-Desconto</a:t>
            </a:r>
          </a:p>
          <a:p>
            <a:r>
              <a:rPr lang="pt-BR" sz="2000" dirty="0"/>
              <a:t>Tipo Verba(RV_TIPO) = V- Valor</a:t>
            </a:r>
          </a:p>
          <a:p>
            <a:r>
              <a:rPr lang="pt-BR" sz="2000" dirty="0"/>
              <a:t>Id p/Calculo(RV_CODFOL = 1415</a:t>
            </a:r>
          </a:p>
          <a:p>
            <a:r>
              <a:rPr lang="pt-BR" sz="2000" dirty="0"/>
              <a:t>FGTS (RV_FGTS) = N - não</a:t>
            </a:r>
          </a:p>
          <a:p>
            <a:r>
              <a:rPr lang="pt-BR" sz="2000" dirty="0" err="1"/>
              <a:t>Ref</a:t>
            </a:r>
            <a:r>
              <a:rPr lang="pt-BR" sz="2000" dirty="0"/>
              <a:t> a 13(RV_REF13) = S - Sim</a:t>
            </a:r>
          </a:p>
          <a:p>
            <a:r>
              <a:rPr lang="pt-BR" sz="2000" u="sng" dirty="0">
                <a:hlinkClick r:id="rId3"/>
              </a:rPr>
              <a:t>http://</a:t>
            </a:r>
            <a:r>
              <a:rPr lang="pt-BR" sz="2000" u="sng" dirty="0" smtClean="0">
                <a:hlinkClick r:id="rId3"/>
              </a:rPr>
              <a:t>tdn.totvs.com/pages/releaseview.action?pageId=269423500</a:t>
            </a:r>
            <a:endParaRPr lang="pt-BR" sz="2000" dirty="0" smtClean="0"/>
          </a:p>
          <a:p>
            <a:endParaRPr lang="pt-BR" sz="2000" dirty="0"/>
          </a:p>
          <a:p>
            <a:r>
              <a:rPr lang="pt-BR" sz="2000" b="1" dirty="0"/>
              <a:t>Configuração da verba id 0116</a:t>
            </a:r>
            <a:endParaRPr lang="pt-BR" sz="2000" dirty="0"/>
          </a:p>
          <a:p>
            <a:r>
              <a:rPr lang="pt-BR" sz="2000" dirty="0"/>
              <a:t>Tipo do </a:t>
            </a:r>
            <a:r>
              <a:rPr lang="pt-BR" sz="2000" dirty="0" err="1"/>
              <a:t>Cod</a:t>
            </a:r>
            <a:r>
              <a:rPr lang="pt-BR" sz="2000" dirty="0"/>
              <a:t> (RV_TIPOCOD) = 2-Desconto</a:t>
            </a:r>
          </a:p>
          <a:p>
            <a:r>
              <a:rPr lang="pt-BR" sz="2000" dirty="0"/>
              <a:t>Tipo Verba(RV_TIPO) = V- Valor</a:t>
            </a:r>
          </a:p>
          <a:p>
            <a:r>
              <a:rPr lang="pt-BR" sz="2000" dirty="0"/>
              <a:t>Id p/Calculo(RV_CODFOL = 0116</a:t>
            </a:r>
          </a:p>
          <a:p>
            <a:r>
              <a:rPr lang="pt-BR" sz="2000" dirty="0"/>
              <a:t>FGTS (RV_FGTS) = S - sim</a:t>
            </a:r>
          </a:p>
          <a:p>
            <a:r>
              <a:rPr lang="pt-BR" sz="2000" dirty="0" err="1"/>
              <a:t>Ref</a:t>
            </a:r>
            <a:r>
              <a:rPr lang="pt-BR" sz="2000" dirty="0"/>
              <a:t> a 13(RV_REF13) = S - Sim</a:t>
            </a:r>
          </a:p>
          <a:p>
            <a:endParaRPr lang="pt-BR" sz="2000" dirty="0" smtClean="0"/>
          </a:p>
          <a:p>
            <a:r>
              <a:rPr lang="pt-BR" sz="2000" dirty="0" smtClean="0"/>
              <a:t>Exemplo </a:t>
            </a:r>
            <a:r>
              <a:rPr lang="pt-BR" sz="2000" dirty="0"/>
              <a:t>data de pagamento da primeira parcela dia 20/11/2018 data da demissão dia 21/11/2018 sistema irá calcular na rescisão o </a:t>
            </a:r>
            <a:r>
              <a:rPr lang="pt-BR" sz="2000" dirty="0" smtClean="0"/>
              <a:t>id. </a:t>
            </a:r>
            <a:r>
              <a:rPr lang="pt-BR" sz="2000" dirty="0"/>
              <a:t>1415. </a:t>
            </a:r>
            <a:endParaRPr lang="pt-BR" sz="2000" dirty="0" smtClean="0"/>
          </a:p>
          <a:p>
            <a:endParaRPr lang="pt-BR" sz="2000" dirty="0"/>
          </a:p>
          <a:p>
            <a:r>
              <a:rPr lang="pt-BR" sz="2000" dirty="0"/>
              <a:t>Se a demissão ocorrer na data de 01/12/2018 sistema irá calcular o id 0116.</a:t>
            </a:r>
          </a:p>
          <a:p>
            <a:endParaRPr lang="pt-BR" sz="2000" dirty="0" smtClean="0"/>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3241290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5" y="406724"/>
            <a:ext cx="13459127" cy="8368308"/>
          </a:xfrm>
        </p:spPr>
        <p:txBody>
          <a:bodyPr/>
          <a:lstStyle/>
          <a:p>
            <a:pPr algn="ctr"/>
            <a:r>
              <a:rPr lang="pt-BR" sz="4000" dirty="0" smtClean="0">
                <a:solidFill>
                  <a:srgbClr val="ED9C2E"/>
                </a:solidFill>
              </a:rPr>
              <a:t>Parâmetros envolvidos nos cálculos</a:t>
            </a:r>
          </a:p>
          <a:p>
            <a:endParaRPr lang="pt-BR" sz="2000" dirty="0" smtClean="0"/>
          </a:p>
          <a:p>
            <a:pPr marL="342900" indent="-342900">
              <a:buFont typeface="Wingdings" panose="05000000000000000000" pitchFamily="2" charset="2"/>
              <a:buChar char="ü"/>
            </a:pPr>
            <a:r>
              <a:rPr lang="pt-BR" sz="2000" dirty="0" smtClean="0"/>
              <a:t>MV_ABATAFA: </a:t>
            </a:r>
            <a:r>
              <a:rPr lang="pt-BR" sz="2000" dirty="0"/>
              <a:t>na versão 12 </a:t>
            </a:r>
            <a:r>
              <a:rPr lang="pt-BR" sz="2000" dirty="0" smtClean="0"/>
              <a:t>este parâmetro não é mais utilizado. Sendo </a:t>
            </a:r>
            <a:r>
              <a:rPr lang="pt-BR" sz="2000" dirty="0"/>
              <a:t>assim a configuração necessária para o abatimento dos avos conforme o afastamento estará nos Tipos de ausências, tabela RCM, “RCM_DECIMO</a:t>
            </a:r>
          </a:p>
          <a:p>
            <a:pPr algn="ctr"/>
            <a:endParaRPr lang="pt-BR" sz="2000" dirty="0" smtClean="0">
              <a:solidFill>
                <a:srgbClr val="ED9C2E"/>
              </a:solidFill>
            </a:endParaRPr>
          </a:p>
          <a:p>
            <a:pPr algn="ctr"/>
            <a:endParaRPr lang="pt-BR" sz="2000" dirty="0" smtClean="0">
              <a:solidFill>
                <a:srgbClr val="ED9C2E"/>
              </a:solidFill>
            </a:endParaRPr>
          </a:p>
          <a:p>
            <a:r>
              <a:rPr lang="pt-BR" sz="2000" dirty="0"/>
              <a:t> </a:t>
            </a:r>
          </a:p>
          <a:p>
            <a:endParaRPr lang="pt-BR" sz="2000" dirty="0">
              <a:solidFill>
                <a:srgbClr val="ED9C2E"/>
              </a:solidFill>
            </a:endParaRPr>
          </a:p>
        </p:txBody>
      </p:sp>
      <p:sp>
        <p:nvSpPr>
          <p:cNvPr id="10" name="CaixaDeTexto 9"/>
          <p:cNvSpPr txBox="1"/>
          <p:nvPr/>
        </p:nvSpPr>
        <p:spPr>
          <a:xfrm>
            <a:off x="9266539" y="1193258"/>
            <a:ext cx="5053064" cy="348343"/>
          </a:xfrm>
          <a:prstGeom prst="rect">
            <a:avLst/>
          </a:prstGeom>
        </p:spPr>
        <p:txBody>
          <a:bodyPr wrap="square" rtlCol="0">
            <a:normAutofit lnSpcReduction="10000"/>
          </a:bodyPr>
          <a:lstStyle/>
          <a:p>
            <a:pPr marL="285750" indent="-285750" algn="l">
              <a:lnSpc>
                <a:spcPct val="100000"/>
              </a:lnSpc>
              <a:buFont typeface="Wingdings" panose="05000000000000000000" pitchFamily="2" charset="2"/>
              <a:buChar char="ü"/>
            </a:pPr>
            <a:endParaRPr lang="pt-BR" sz="1800" b="0" i="0" dirty="0" smtClean="0">
              <a:solidFill>
                <a:schemeClr val="tx1"/>
              </a:solidFill>
              <a:latin typeface="Lato" panose="020F0502020204030203" pitchFamily="34" charset="77"/>
              <a:ea typeface="Arial Narrow" charset="0"/>
              <a:cs typeface="Arial Narrow" charset="0"/>
            </a:endParaRPr>
          </a:p>
        </p:txBody>
      </p:sp>
      <p:pic>
        <p:nvPicPr>
          <p:cNvPr id="2" name="Imagem 1"/>
          <p:cNvPicPr>
            <a:picLocks noChangeAspect="1"/>
          </p:cNvPicPr>
          <p:nvPr/>
        </p:nvPicPr>
        <p:blipFill>
          <a:blip r:embed="rId3"/>
          <a:stretch>
            <a:fillRect/>
          </a:stretch>
        </p:blipFill>
        <p:spPr>
          <a:xfrm>
            <a:off x="1706963" y="2499545"/>
            <a:ext cx="6086475" cy="1753368"/>
          </a:xfrm>
          <a:prstGeom prst="rect">
            <a:avLst/>
          </a:prstGeom>
        </p:spPr>
      </p:pic>
    </p:spTree>
    <p:extLst>
      <p:ext uri="{BB962C8B-B14F-4D97-AF65-F5344CB8AC3E}">
        <p14:creationId xmlns:p14="http://schemas.microsoft.com/office/powerpoint/2010/main" val="88484667"/>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Rescisão após o cálculo da primeira parcela</a:t>
            </a:r>
          </a:p>
          <a:p>
            <a:endParaRPr lang="pt-BR" sz="2000" dirty="0" smtClean="0"/>
          </a:p>
          <a:p>
            <a:endParaRPr lang="pt-BR" sz="2000" dirty="0" smtClean="0"/>
          </a:p>
          <a:p>
            <a:r>
              <a:rPr lang="pt-BR" sz="2000" dirty="0" smtClean="0"/>
              <a:t>As verbas precisam estar com sim para referente </a:t>
            </a:r>
            <a:r>
              <a:rPr lang="pt-BR" sz="2000" dirty="0" smtClean="0"/>
              <a:t>13º</a:t>
            </a:r>
          </a:p>
          <a:p>
            <a:endParaRPr lang="pt-BR" sz="2000" dirty="0" smtClean="0"/>
          </a:p>
          <a:p>
            <a:r>
              <a:rPr lang="pt-BR" sz="2000" dirty="0" smtClean="0"/>
              <a:t>Exemplo</a:t>
            </a:r>
            <a:r>
              <a:rPr lang="pt-BR" sz="2000" dirty="0" smtClean="0"/>
              <a:t>:</a:t>
            </a:r>
          </a:p>
          <a:p>
            <a:endParaRPr lang="pt-BR" sz="2000" dirty="0"/>
          </a:p>
          <a:p>
            <a:r>
              <a:rPr lang="pt-BR" sz="2000" dirty="0" smtClean="0">
                <a:solidFill>
                  <a:srgbClr val="403C38"/>
                </a:solidFill>
              </a:rPr>
              <a:t>Id 1415</a:t>
            </a: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smtClean="0"/>
          </a:p>
          <a:p>
            <a:r>
              <a:rPr lang="pt-BR" sz="2000" b="1" dirty="0" smtClean="0"/>
              <a:t>Id </a:t>
            </a:r>
            <a:r>
              <a:rPr lang="pt-BR" sz="2000" b="1" dirty="0" smtClean="0"/>
              <a:t>0116</a:t>
            </a:r>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Imagem 8"/>
          <p:cNvPicPr>
            <a:picLocks noChangeAspect="1"/>
          </p:cNvPicPr>
          <p:nvPr/>
        </p:nvPicPr>
        <p:blipFill>
          <a:blip r:embed="rId3"/>
          <a:stretch>
            <a:fillRect/>
          </a:stretch>
        </p:blipFill>
        <p:spPr>
          <a:xfrm>
            <a:off x="227391" y="3014205"/>
            <a:ext cx="13505862" cy="2094740"/>
          </a:xfrm>
          <a:prstGeom prst="rect">
            <a:avLst/>
          </a:prstGeom>
        </p:spPr>
      </p:pic>
      <p:pic>
        <p:nvPicPr>
          <p:cNvPr id="10" name="Imagem 9"/>
          <p:cNvPicPr>
            <a:picLocks noChangeAspect="1"/>
          </p:cNvPicPr>
          <p:nvPr/>
        </p:nvPicPr>
        <p:blipFill>
          <a:blip r:embed="rId4"/>
          <a:stretch>
            <a:fillRect/>
          </a:stretch>
        </p:blipFill>
        <p:spPr>
          <a:xfrm>
            <a:off x="227391" y="5830229"/>
            <a:ext cx="13505862" cy="2087372"/>
          </a:xfrm>
          <a:prstGeom prst="rect">
            <a:avLst/>
          </a:prstGeom>
        </p:spPr>
      </p:pic>
    </p:spTree>
    <p:extLst>
      <p:ext uri="{BB962C8B-B14F-4D97-AF65-F5344CB8AC3E}">
        <p14:creationId xmlns:p14="http://schemas.microsoft.com/office/powerpoint/2010/main" val="2826307565"/>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Rescisão após o cálculo da primeira parcela</a:t>
            </a:r>
          </a:p>
          <a:p>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147108" y="900622"/>
            <a:ext cx="14573250" cy="2834867"/>
          </a:xfrm>
          <a:prstGeom prst="rect">
            <a:avLst/>
          </a:prstGeom>
        </p:spPr>
      </p:pic>
      <p:pic>
        <p:nvPicPr>
          <p:cNvPr id="8" name="Imagem 7"/>
          <p:cNvPicPr>
            <a:picLocks noChangeAspect="1"/>
          </p:cNvPicPr>
          <p:nvPr/>
        </p:nvPicPr>
        <p:blipFill>
          <a:blip r:embed="rId4"/>
          <a:stretch>
            <a:fillRect/>
          </a:stretch>
        </p:blipFill>
        <p:spPr>
          <a:xfrm>
            <a:off x="406173" y="3710996"/>
            <a:ext cx="11191875" cy="5143500"/>
          </a:xfrm>
          <a:prstGeom prst="rect">
            <a:avLst/>
          </a:prstGeom>
        </p:spPr>
      </p:pic>
    </p:spTree>
    <p:extLst>
      <p:ext uri="{BB962C8B-B14F-4D97-AF65-F5344CB8AC3E}">
        <p14:creationId xmlns:p14="http://schemas.microsoft.com/office/powerpoint/2010/main" val="3822241887"/>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Rescisão após o cálculo da primeira parcela</a:t>
            </a:r>
          </a:p>
          <a:p>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227391" y="804730"/>
            <a:ext cx="14001901" cy="2723725"/>
          </a:xfrm>
          <a:prstGeom prst="rect">
            <a:avLst/>
          </a:prstGeom>
        </p:spPr>
      </p:pic>
      <p:pic>
        <p:nvPicPr>
          <p:cNvPr id="7" name="Imagem 6"/>
          <p:cNvPicPr>
            <a:picLocks noChangeAspect="1"/>
          </p:cNvPicPr>
          <p:nvPr/>
        </p:nvPicPr>
        <p:blipFill>
          <a:blip r:embed="rId4"/>
          <a:stretch>
            <a:fillRect/>
          </a:stretch>
        </p:blipFill>
        <p:spPr>
          <a:xfrm>
            <a:off x="227391" y="3528455"/>
            <a:ext cx="10991850" cy="6124575"/>
          </a:xfrm>
          <a:prstGeom prst="rect">
            <a:avLst/>
          </a:prstGeom>
        </p:spPr>
      </p:pic>
    </p:spTree>
    <p:extLst>
      <p:ext uri="{BB962C8B-B14F-4D97-AF65-F5344CB8AC3E}">
        <p14:creationId xmlns:p14="http://schemas.microsoft.com/office/powerpoint/2010/main" val="1143194940"/>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11</a:t>
            </a:r>
            <a:endParaRPr lang="pt-BR" dirty="0"/>
          </a:p>
        </p:txBody>
      </p:sp>
      <p:sp>
        <p:nvSpPr>
          <p:cNvPr id="3" name="Text Placeholder 2"/>
          <p:cNvSpPr>
            <a:spLocks noGrp="1"/>
          </p:cNvSpPr>
          <p:nvPr>
            <p:ph type="body" sz="quarter" idx="11"/>
          </p:nvPr>
        </p:nvSpPr>
        <p:spPr/>
        <p:txBody>
          <a:bodyPr>
            <a:normAutofit fontScale="70000" lnSpcReduction="20000"/>
          </a:bodyPr>
          <a:lstStyle/>
          <a:p>
            <a:pPr lvl="0"/>
            <a:r>
              <a:rPr lang="pt-BR" dirty="0" smtClean="0"/>
              <a:t>Pagamento de 1ª parcela de 13º nas Férias no mesmo mês do pagamento do roteiro 131 </a:t>
            </a:r>
            <a:endParaRPr lang="pt-BR" dirty="0"/>
          </a:p>
        </p:txBody>
      </p:sp>
    </p:spTree>
    <p:extLst>
      <p:ext uri="{BB962C8B-B14F-4D97-AF65-F5344CB8AC3E}">
        <p14:creationId xmlns:p14="http://schemas.microsoft.com/office/powerpoint/2010/main" val="2167595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Pagamento da primeira parcela de 13º nas férias</a:t>
            </a:r>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4000" b="1" dirty="0" smtClean="0"/>
          </a:p>
          <a:p>
            <a:endParaRPr lang="pt-BR" sz="4000" b="1" dirty="0"/>
          </a:p>
          <a:p>
            <a:r>
              <a:rPr lang="pt-BR" sz="4000" b="1" dirty="0" smtClean="0"/>
              <a:t>Para que o sistema entenda o pagamento nas férias, e não calcule novamente no processamento do roteiro 131, primeiro deve </a:t>
            </a:r>
            <a:r>
              <a:rPr lang="pt-BR" sz="4000" b="1" dirty="0" smtClean="0"/>
              <a:t>realizar a integração do roteiro FER </a:t>
            </a:r>
            <a:r>
              <a:rPr lang="pt-BR" sz="4000" b="1" dirty="0" smtClean="0"/>
              <a:t>para </a:t>
            </a:r>
            <a:r>
              <a:rPr lang="pt-BR" sz="4000" b="1" dirty="0" smtClean="0"/>
              <a:t>depois calcular o roteiro 131.</a:t>
            </a:r>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80951947"/>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12</a:t>
            </a:r>
            <a:endParaRPr lang="pt-BR" dirty="0"/>
          </a:p>
        </p:txBody>
      </p:sp>
      <p:sp>
        <p:nvSpPr>
          <p:cNvPr id="3" name="Text Placeholder 2"/>
          <p:cNvSpPr>
            <a:spLocks noGrp="1"/>
          </p:cNvSpPr>
          <p:nvPr>
            <p:ph type="body" sz="quarter" idx="11"/>
          </p:nvPr>
        </p:nvSpPr>
        <p:spPr/>
        <p:txBody>
          <a:bodyPr>
            <a:normAutofit fontScale="85000" lnSpcReduction="10000"/>
          </a:bodyPr>
          <a:lstStyle/>
          <a:p>
            <a:pPr lvl="0"/>
            <a:r>
              <a:rPr lang="pt-BR" dirty="0" smtClean="0"/>
              <a:t>Relatórios – Recibo e folha de pagamento / Ficha financeira / Provisão</a:t>
            </a:r>
            <a:endParaRPr lang="pt-BR" dirty="0"/>
          </a:p>
        </p:txBody>
      </p:sp>
    </p:spTree>
    <p:extLst>
      <p:ext uri="{BB962C8B-B14F-4D97-AF65-F5344CB8AC3E}">
        <p14:creationId xmlns:p14="http://schemas.microsoft.com/office/powerpoint/2010/main" val="913796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3700" b="1" dirty="0" smtClean="0">
                <a:solidFill>
                  <a:srgbClr val="FFC000"/>
                </a:solidFill>
              </a:rPr>
              <a:t>Relatórios </a:t>
            </a:r>
            <a:r>
              <a:rPr lang="pt-BR" sz="3700" b="1" dirty="0">
                <a:solidFill>
                  <a:srgbClr val="FFC000"/>
                </a:solidFill>
              </a:rPr>
              <a:t>- Recibo de pagamento - Folha de pagamento – Ficha Financeira – </a:t>
            </a:r>
            <a:r>
              <a:rPr lang="pt-BR" sz="3700" b="1" dirty="0" smtClean="0">
                <a:solidFill>
                  <a:srgbClr val="FFC000"/>
                </a:solidFill>
              </a:rPr>
              <a:t>Provisão</a:t>
            </a:r>
          </a:p>
          <a:p>
            <a:r>
              <a:rPr lang="pt-BR" sz="2000" dirty="0"/>
              <a:t>Recibo de pagamento e Folha de pagamento são impressos a partir do Roteiro 131, </a:t>
            </a:r>
            <a:r>
              <a:rPr lang="pt-BR" sz="2000" dirty="0" smtClean="0"/>
              <a:t>a </a:t>
            </a:r>
            <a:r>
              <a:rPr lang="pt-BR" sz="2000" dirty="0"/>
              <a:t>primeira parcela não integra com a folha de </a:t>
            </a:r>
            <a:r>
              <a:rPr lang="pt-BR" sz="2000" dirty="0" smtClean="0"/>
              <a:t>pagamento.</a:t>
            </a:r>
            <a:endParaRPr lang="pt-BR" sz="2000" dirty="0"/>
          </a:p>
          <a:p>
            <a:r>
              <a:rPr lang="pt-BR" sz="2000" b="1" dirty="0"/>
              <a:t>   </a:t>
            </a:r>
            <a:endParaRPr lang="pt-BR" sz="2000" dirty="0"/>
          </a:p>
          <a:p>
            <a:r>
              <a:rPr lang="pt-BR" sz="2000" b="1" dirty="0"/>
              <a:t>Relatório folha de pagamento</a:t>
            </a:r>
            <a:endParaRPr lang="pt-BR" sz="2000" dirty="0"/>
          </a:p>
          <a:p>
            <a:r>
              <a:rPr lang="pt-BR" sz="2000" dirty="0"/>
              <a:t>Relatórios / Periódicos / Folha de pagamento</a:t>
            </a:r>
          </a:p>
          <a:p>
            <a:r>
              <a:rPr lang="pt-BR" sz="2000" dirty="0"/>
              <a:t>Rotina GPER106 / GPER040</a:t>
            </a:r>
          </a:p>
          <a:p>
            <a:pPr algn="ctr"/>
            <a:endParaRPr lang="pt-BR" sz="3700" dirty="0">
              <a:solidFill>
                <a:srgbClr val="FFC000"/>
              </a:solidFill>
            </a:endParaRPr>
          </a:p>
          <a:p>
            <a:pPr algn="ctr"/>
            <a:r>
              <a:rPr lang="pt-BR" sz="4000" dirty="0" smtClean="0">
                <a:solidFill>
                  <a:srgbClr val="FFC000"/>
                </a:solidFill>
              </a:rPr>
              <a:t> </a:t>
            </a:r>
          </a:p>
          <a:p>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m 7"/>
          <p:cNvPicPr>
            <a:picLocks noChangeAspect="1"/>
          </p:cNvPicPr>
          <p:nvPr/>
        </p:nvPicPr>
        <p:blipFill>
          <a:blip r:embed="rId3"/>
          <a:stretch>
            <a:fillRect/>
          </a:stretch>
        </p:blipFill>
        <p:spPr>
          <a:xfrm>
            <a:off x="212348" y="3584365"/>
            <a:ext cx="7209064" cy="4010676"/>
          </a:xfrm>
          <a:prstGeom prst="rect">
            <a:avLst/>
          </a:prstGeom>
        </p:spPr>
      </p:pic>
      <p:pic>
        <p:nvPicPr>
          <p:cNvPr id="9" name="Imagem 8"/>
          <p:cNvPicPr>
            <a:picLocks noChangeAspect="1"/>
          </p:cNvPicPr>
          <p:nvPr/>
        </p:nvPicPr>
        <p:blipFill>
          <a:blip r:embed="rId4"/>
          <a:stretch>
            <a:fillRect/>
          </a:stretch>
        </p:blipFill>
        <p:spPr>
          <a:xfrm>
            <a:off x="7540189" y="3970489"/>
            <a:ext cx="8488705" cy="2742159"/>
          </a:xfrm>
          <a:prstGeom prst="rect">
            <a:avLst/>
          </a:prstGeom>
        </p:spPr>
      </p:pic>
    </p:spTree>
    <p:extLst>
      <p:ext uri="{BB962C8B-B14F-4D97-AF65-F5344CB8AC3E}">
        <p14:creationId xmlns:p14="http://schemas.microsoft.com/office/powerpoint/2010/main" val="1276121825"/>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3700" b="1" dirty="0" smtClean="0">
                <a:solidFill>
                  <a:srgbClr val="FFC000"/>
                </a:solidFill>
              </a:rPr>
              <a:t>Relatórios </a:t>
            </a:r>
            <a:r>
              <a:rPr lang="pt-BR" sz="3700" b="1" dirty="0">
                <a:solidFill>
                  <a:srgbClr val="FFC000"/>
                </a:solidFill>
              </a:rPr>
              <a:t>- Recibo de pagamento - Folha de pagamento – Ficha Financeira – Provisão</a:t>
            </a:r>
            <a:endParaRPr lang="pt-BR" sz="3700" dirty="0">
              <a:solidFill>
                <a:srgbClr val="FFC000"/>
              </a:solidFill>
            </a:endParaRPr>
          </a:p>
          <a:p>
            <a:endParaRPr lang="pt-BR" sz="2000" dirty="0" smtClean="0"/>
          </a:p>
          <a:p>
            <a:r>
              <a:rPr lang="pt-BR" sz="2000" b="1" dirty="0"/>
              <a:t>Recibo de pagamento</a:t>
            </a:r>
            <a:endParaRPr lang="pt-BR" sz="2000" dirty="0"/>
          </a:p>
          <a:p>
            <a:r>
              <a:rPr lang="pt-BR" sz="2000" dirty="0"/>
              <a:t>Relatórios / Recibos/cheques / Recibo de pagamento</a:t>
            </a:r>
          </a:p>
          <a:p>
            <a:r>
              <a:rPr lang="pt-BR" sz="2000" dirty="0"/>
              <a:t>Rotina: GPER030</a:t>
            </a:r>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227391" y="2596375"/>
            <a:ext cx="5353050" cy="2590800"/>
          </a:xfrm>
          <a:prstGeom prst="rect">
            <a:avLst/>
          </a:prstGeom>
        </p:spPr>
      </p:pic>
      <p:pic>
        <p:nvPicPr>
          <p:cNvPr id="7" name="Imagem 6"/>
          <p:cNvPicPr>
            <a:picLocks noChangeAspect="1"/>
          </p:cNvPicPr>
          <p:nvPr/>
        </p:nvPicPr>
        <p:blipFill>
          <a:blip r:embed="rId4"/>
          <a:stretch>
            <a:fillRect/>
          </a:stretch>
        </p:blipFill>
        <p:spPr>
          <a:xfrm>
            <a:off x="5598613" y="2596375"/>
            <a:ext cx="9096735" cy="4708319"/>
          </a:xfrm>
          <a:prstGeom prst="rect">
            <a:avLst/>
          </a:prstGeom>
        </p:spPr>
      </p:pic>
    </p:spTree>
    <p:extLst>
      <p:ext uri="{BB962C8B-B14F-4D97-AF65-F5344CB8AC3E}">
        <p14:creationId xmlns:p14="http://schemas.microsoft.com/office/powerpoint/2010/main" val="2420603639"/>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3700" b="1" dirty="0" smtClean="0">
                <a:solidFill>
                  <a:srgbClr val="FFC000"/>
                </a:solidFill>
              </a:rPr>
              <a:t>Relatórios </a:t>
            </a:r>
            <a:r>
              <a:rPr lang="pt-BR" sz="3700" b="1" dirty="0">
                <a:solidFill>
                  <a:srgbClr val="FFC000"/>
                </a:solidFill>
              </a:rPr>
              <a:t>- Recibo de pagamento - Folha de pagamento – Ficha Financeira – </a:t>
            </a:r>
            <a:r>
              <a:rPr lang="pt-BR" sz="3700" b="1" dirty="0" smtClean="0">
                <a:solidFill>
                  <a:srgbClr val="FFC000"/>
                </a:solidFill>
              </a:rPr>
              <a:t>Provisão</a:t>
            </a:r>
          </a:p>
          <a:p>
            <a:r>
              <a:rPr lang="pt-BR" sz="2000" b="1" dirty="0"/>
              <a:t>Ficha financeira</a:t>
            </a:r>
            <a:endParaRPr lang="pt-BR" sz="2000" dirty="0"/>
          </a:p>
          <a:p>
            <a:r>
              <a:rPr lang="pt-BR" sz="2000" dirty="0"/>
              <a:t>A ficha financeira </a:t>
            </a:r>
            <a:r>
              <a:rPr lang="pt-BR" sz="2000" dirty="0" smtClean="0"/>
              <a:t>serve </a:t>
            </a:r>
            <a:r>
              <a:rPr lang="pt-BR" sz="2000" dirty="0"/>
              <a:t>como base para conferir o cálculo no caso de algumas matriculas não estarem sendo calculadas.</a:t>
            </a:r>
          </a:p>
          <a:p>
            <a:r>
              <a:rPr lang="pt-BR" sz="2000" dirty="0"/>
              <a:t>Nos parâmetros é solicitado o roteiro que deseja realizar a impressão é possível selecionar mais de um </a:t>
            </a:r>
            <a:r>
              <a:rPr lang="pt-BR" sz="2000" dirty="0" smtClean="0"/>
              <a:t>roteiro.</a:t>
            </a:r>
            <a:endParaRPr lang="pt-BR" sz="2000" dirty="0"/>
          </a:p>
          <a:p>
            <a:r>
              <a:rPr lang="pt-BR" sz="2000" dirty="0"/>
              <a:t>No caso de pagamento de primeira parcela nas férias a gravação é no roteiro </a:t>
            </a:r>
            <a:r>
              <a:rPr lang="pt-BR" sz="2000" dirty="0" smtClean="0"/>
              <a:t>FOL.</a:t>
            </a:r>
            <a:endParaRPr lang="pt-BR" sz="2000" dirty="0"/>
          </a:p>
          <a:p>
            <a:r>
              <a:rPr lang="pt-BR" sz="2000" dirty="0"/>
              <a:t> </a:t>
            </a:r>
          </a:p>
          <a:p>
            <a:r>
              <a:rPr lang="pt-BR" sz="2000" dirty="0"/>
              <a:t>Relatórios / lançamentos / ficha financeira</a:t>
            </a:r>
          </a:p>
          <a:p>
            <a:r>
              <a:rPr lang="pt-BR" sz="2000" dirty="0"/>
              <a:t>Rotina: GPER270</a:t>
            </a:r>
          </a:p>
          <a:p>
            <a:r>
              <a:rPr lang="pt-BR" sz="2000" dirty="0"/>
              <a:t>Outras ações / parâmetros</a:t>
            </a:r>
          </a:p>
          <a:p>
            <a:r>
              <a:rPr lang="pt-BR" sz="2000" dirty="0"/>
              <a:t> </a:t>
            </a:r>
          </a:p>
          <a:p>
            <a:pPr algn="ctr"/>
            <a:endParaRPr lang="pt-BR" sz="3700" dirty="0">
              <a:solidFill>
                <a:srgbClr val="FFC000"/>
              </a:solidFill>
            </a:endParaRPr>
          </a:p>
          <a:p>
            <a:pPr algn="ctr"/>
            <a:r>
              <a:rPr lang="pt-BR" sz="4000" dirty="0" smtClean="0">
                <a:solidFill>
                  <a:srgbClr val="FFC000"/>
                </a:solidFill>
              </a:rPr>
              <a:t> </a:t>
            </a:r>
          </a:p>
          <a:p>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m 7"/>
          <p:cNvPicPr>
            <a:picLocks noChangeAspect="1"/>
          </p:cNvPicPr>
          <p:nvPr/>
        </p:nvPicPr>
        <p:blipFill>
          <a:blip r:embed="rId3"/>
          <a:stretch>
            <a:fillRect/>
          </a:stretch>
        </p:blipFill>
        <p:spPr>
          <a:xfrm>
            <a:off x="151191" y="3816304"/>
            <a:ext cx="7031491" cy="2616578"/>
          </a:xfrm>
          <a:prstGeom prst="rect">
            <a:avLst/>
          </a:prstGeom>
        </p:spPr>
      </p:pic>
      <p:pic>
        <p:nvPicPr>
          <p:cNvPr id="9" name="Imagem 8"/>
          <p:cNvPicPr>
            <a:picLocks noChangeAspect="1"/>
          </p:cNvPicPr>
          <p:nvPr/>
        </p:nvPicPr>
        <p:blipFill>
          <a:blip r:embed="rId4"/>
          <a:stretch>
            <a:fillRect/>
          </a:stretch>
        </p:blipFill>
        <p:spPr>
          <a:xfrm>
            <a:off x="7182682" y="2775857"/>
            <a:ext cx="8924649" cy="5481637"/>
          </a:xfrm>
          <a:prstGeom prst="rect">
            <a:avLst/>
          </a:prstGeom>
        </p:spPr>
      </p:pic>
    </p:spTree>
    <p:extLst>
      <p:ext uri="{BB962C8B-B14F-4D97-AF65-F5344CB8AC3E}">
        <p14:creationId xmlns:p14="http://schemas.microsoft.com/office/powerpoint/2010/main" val="2589085826"/>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3700" b="1" dirty="0" smtClean="0">
                <a:solidFill>
                  <a:srgbClr val="FFC000"/>
                </a:solidFill>
              </a:rPr>
              <a:t>Relatórios </a:t>
            </a:r>
            <a:r>
              <a:rPr lang="pt-BR" sz="3700" b="1" dirty="0">
                <a:solidFill>
                  <a:srgbClr val="FFC000"/>
                </a:solidFill>
              </a:rPr>
              <a:t>- Recibo de pagamento - Folha de pagamento – Ficha Financeira – </a:t>
            </a:r>
            <a:r>
              <a:rPr lang="pt-BR" sz="3700" b="1" dirty="0" smtClean="0">
                <a:solidFill>
                  <a:srgbClr val="FFC000"/>
                </a:solidFill>
              </a:rPr>
              <a:t>Provisão</a:t>
            </a:r>
          </a:p>
          <a:p>
            <a:r>
              <a:rPr lang="pt-BR" sz="2000" b="1" dirty="0"/>
              <a:t>Ficha financeira</a:t>
            </a:r>
            <a:endParaRPr lang="pt-BR" sz="2000" dirty="0"/>
          </a:p>
          <a:p>
            <a:pPr algn="ctr"/>
            <a:endParaRPr lang="pt-BR" sz="3700" dirty="0">
              <a:solidFill>
                <a:srgbClr val="FFC000"/>
              </a:solidFill>
            </a:endParaRPr>
          </a:p>
          <a:p>
            <a:pPr algn="ctr"/>
            <a:r>
              <a:rPr lang="pt-BR" sz="4000" dirty="0" smtClean="0">
                <a:solidFill>
                  <a:srgbClr val="FFC000"/>
                </a:solidFill>
              </a:rPr>
              <a:t> </a:t>
            </a:r>
          </a:p>
          <a:p>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m 7"/>
          <p:cNvPicPr>
            <a:picLocks noChangeAspect="1"/>
          </p:cNvPicPr>
          <p:nvPr/>
        </p:nvPicPr>
        <p:blipFill>
          <a:blip r:embed="rId3"/>
          <a:stretch>
            <a:fillRect/>
          </a:stretch>
        </p:blipFill>
        <p:spPr>
          <a:xfrm>
            <a:off x="344882" y="2271245"/>
            <a:ext cx="15527721" cy="5081991"/>
          </a:xfrm>
          <a:prstGeom prst="rect">
            <a:avLst/>
          </a:prstGeom>
        </p:spPr>
      </p:pic>
    </p:spTree>
    <p:extLst>
      <p:ext uri="{BB962C8B-B14F-4D97-AF65-F5344CB8AC3E}">
        <p14:creationId xmlns:p14="http://schemas.microsoft.com/office/powerpoint/2010/main" val="146574959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03</a:t>
            </a:r>
            <a:endParaRPr lang="pt-BR" dirty="0"/>
          </a:p>
        </p:txBody>
      </p:sp>
      <p:sp>
        <p:nvSpPr>
          <p:cNvPr id="3" name="Text Placeholder 2"/>
          <p:cNvSpPr>
            <a:spLocks noGrp="1"/>
          </p:cNvSpPr>
          <p:nvPr>
            <p:ph type="body" sz="quarter" idx="11"/>
          </p:nvPr>
        </p:nvSpPr>
        <p:spPr/>
        <p:txBody>
          <a:bodyPr/>
          <a:lstStyle/>
          <a:p>
            <a:pPr lvl="0"/>
            <a:r>
              <a:rPr lang="pt-BR" dirty="0" smtClean="0"/>
              <a:t>Cadastros envolvidos no cálculo</a:t>
            </a:r>
            <a:endParaRPr lang="pt-BR" dirty="0"/>
          </a:p>
        </p:txBody>
      </p:sp>
    </p:spTree>
    <p:extLst>
      <p:ext uri="{BB962C8B-B14F-4D97-AF65-F5344CB8AC3E}">
        <p14:creationId xmlns:p14="http://schemas.microsoft.com/office/powerpoint/2010/main" val="621768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3700" b="1" dirty="0" smtClean="0">
                <a:solidFill>
                  <a:srgbClr val="FFC000"/>
                </a:solidFill>
              </a:rPr>
              <a:t>Relatórios </a:t>
            </a:r>
            <a:r>
              <a:rPr lang="pt-BR" sz="3700" b="1" dirty="0">
                <a:solidFill>
                  <a:srgbClr val="FFC000"/>
                </a:solidFill>
              </a:rPr>
              <a:t>- Recibo de pagamento - Folha de pagamento – Ficha Financeira – </a:t>
            </a:r>
            <a:r>
              <a:rPr lang="pt-BR" sz="3700" b="1" dirty="0" smtClean="0">
                <a:solidFill>
                  <a:srgbClr val="FFC000"/>
                </a:solidFill>
              </a:rPr>
              <a:t>Provisão</a:t>
            </a:r>
          </a:p>
          <a:p>
            <a:r>
              <a:rPr lang="pt-BR" sz="2000" b="1" dirty="0"/>
              <a:t>Relatório de provisão </a:t>
            </a:r>
            <a:endParaRPr lang="pt-BR" sz="2000" dirty="0"/>
          </a:p>
          <a:p>
            <a:r>
              <a:rPr lang="pt-BR" sz="2000" dirty="0"/>
              <a:t>Miscelânea / calculo / provisão </a:t>
            </a:r>
          </a:p>
          <a:p>
            <a:r>
              <a:rPr lang="pt-BR" sz="2000" dirty="0"/>
              <a:t>Rotina: GPEA070</a:t>
            </a:r>
          </a:p>
          <a:p>
            <a:r>
              <a:rPr lang="pt-BR" sz="2000" dirty="0"/>
              <a:t>Outras Ações / Calculo / Outras ações / parâmetros</a:t>
            </a:r>
          </a:p>
          <a:p>
            <a:r>
              <a:rPr lang="pt-BR" sz="2000" dirty="0"/>
              <a:t> </a:t>
            </a:r>
          </a:p>
          <a:p>
            <a:r>
              <a:rPr lang="pt-BR" sz="2000" dirty="0"/>
              <a:t>A pergunta Desconta 1º parcela de 13º  é opcional, pois a baixa de provisão será realizada somente após o cálculo da segunda parcela de 13º roteiro 132.</a:t>
            </a:r>
          </a:p>
          <a:p>
            <a:r>
              <a:rPr lang="pt-BR" sz="2000" dirty="0"/>
              <a:t>Caso a empresa opte por descontar a 1º parcela será utilizado o identificador de cálculo</a:t>
            </a:r>
            <a:r>
              <a:rPr lang="pt-BR" sz="2000" b="1" dirty="0"/>
              <a:t> 0678.</a:t>
            </a:r>
            <a:endParaRPr lang="pt-BR" sz="2000" dirty="0"/>
          </a:p>
          <a:p>
            <a:pPr algn="ctr"/>
            <a:endParaRPr lang="pt-BR" sz="3700" dirty="0">
              <a:solidFill>
                <a:srgbClr val="FFC000"/>
              </a:solidFill>
            </a:endParaRPr>
          </a:p>
          <a:p>
            <a:pPr algn="ctr"/>
            <a:r>
              <a:rPr lang="pt-BR" sz="4000" dirty="0" smtClean="0">
                <a:solidFill>
                  <a:srgbClr val="FFC000"/>
                </a:solidFill>
              </a:rPr>
              <a:t> </a:t>
            </a:r>
          </a:p>
          <a:p>
            <a:endParaRPr lang="pt-BR" sz="2000" dirty="0" smtClean="0"/>
          </a:p>
          <a:p>
            <a:pPr algn="ctr"/>
            <a:endParaRPr lang="pt-BR" sz="4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227391" y="3820776"/>
            <a:ext cx="7387998" cy="5208571"/>
          </a:xfrm>
          <a:prstGeom prst="rect">
            <a:avLst/>
          </a:prstGeom>
        </p:spPr>
      </p:pic>
      <p:pic>
        <p:nvPicPr>
          <p:cNvPr id="7" name="Imagem 6"/>
          <p:cNvPicPr>
            <a:picLocks noChangeAspect="1"/>
          </p:cNvPicPr>
          <p:nvPr/>
        </p:nvPicPr>
        <p:blipFill>
          <a:blip r:embed="rId4"/>
          <a:stretch>
            <a:fillRect/>
          </a:stretch>
        </p:blipFill>
        <p:spPr>
          <a:xfrm>
            <a:off x="7347857" y="4125686"/>
            <a:ext cx="8523514" cy="2579913"/>
          </a:xfrm>
          <a:prstGeom prst="rect">
            <a:avLst/>
          </a:prstGeom>
        </p:spPr>
      </p:pic>
    </p:spTree>
    <p:extLst>
      <p:ext uri="{BB962C8B-B14F-4D97-AF65-F5344CB8AC3E}">
        <p14:creationId xmlns:p14="http://schemas.microsoft.com/office/powerpoint/2010/main" val="640971090"/>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13</a:t>
            </a:r>
            <a:endParaRPr lang="pt-BR" dirty="0"/>
          </a:p>
        </p:txBody>
      </p:sp>
      <p:sp>
        <p:nvSpPr>
          <p:cNvPr id="3" name="Text Placeholder 2"/>
          <p:cNvSpPr>
            <a:spLocks noGrp="1"/>
          </p:cNvSpPr>
          <p:nvPr>
            <p:ph type="body" sz="quarter" idx="11"/>
          </p:nvPr>
        </p:nvSpPr>
        <p:spPr/>
        <p:txBody>
          <a:bodyPr>
            <a:normAutofit/>
          </a:bodyPr>
          <a:lstStyle/>
          <a:p>
            <a:pPr lvl="0"/>
            <a:r>
              <a:rPr lang="pt-BR" dirty="0" smtClean="0"/>
              <a:t>Contabilização</a:t>
            </a:r>
            <a:endParaRPr lang="pt-BR" dirty="0"/>
          </a:p>
        </p:txBody>
      </p:sp>
    </p:spTree>
    <p:extLst>
      <p:ext uri="{BB962C8B-B14F-4D97-AF65-F5344CB8AC3E}">
        <p14:creationId xmlns:p14="http://schemas.microsoft.com/office/powerpoint/2010/main" val="254211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Contabilização</a:t>
            </a:r>
          </a:p>
          <a:p>
            <a:pPr algn="ctr"/>
            <a:endParaRPr lang="pt-BR" sz="2000" dirty="0"/>
          </a:p>
          <a:p>
            <a:endParaRPr lang="pt-BR" sz="2000" dirty="0"/>
          </a:p>
          <a:p>
            <a:r>
              <a:rPr lang="pt-BR" sz="2000" b="1" dirty="0" smtClean="0"/>
              <a:t>Contabilização </a:t>
            </a:r>
            <a:r>
              <a:rPr lang="pt-BR" sz="2000" b="1" dirty="0"/>
              <a:t>na versão 12 para o roteiro 131</a:t>
            </a:r>
            <a:endParaRPr lang="pt-BR" sz="2000" dirty="0"/>
          </a:p>
          <a:p>
            <a:r>
              <a:rPr lang="pt-BR" sz="2000" b="1" dirty="0"/>
              <a:t> </a:t>
            </a:r>
            <a:endParaRPr lang="pt-BR" sz="2000" dirty="0"/>
          </a:p>
          <a:p>
            <a:r>
              <a:rPr lang="pt-BR" sz="2000" dirty="0"/>
              <a:t>Para realizar a contabilização do roteiro 131, no cadastro do </a:t>
            </a:r>
            <a:r>
              <a:rPr lang="pt-BR" sz="2000" dirty="0" smtClean="0"/>
              <a:t>roteiros de cálculo, existe o campo </a:t>
            </a:r>
            <a:r>
              <a:rPr lang="pt-BR" sz="2000" dirty="0"/>
              <a:t>“RY_CONTAB”, </a:t>
            </a:r>
            <a:r>
              <a:rPr lang="pt-BR" sz="2000" dirty="0" smtClean="0"/>
              <a:t>Contabiliza</a:t>
            </a:r>
            <a:r>
              <a:rPr lang="pt-BR" sz="2000" dirty="0"/>
              <a:t>? “sim” ou “não”.</a:t>
            </a:r>
          </a:p>
          <a:p>
            <a:r>
              <a:rPr lang="pt-BR" sz="2000" dirty="0"/>
              <a:t>Para realizar a contabilização este campo deverá estar com sim</a:t>
            </a:r>
            <a:r>
              <a:rPr lang="pt-BR" sz="2000" b="1" dirty="0"/>
              <a:t>.</a:t>
            </a:r>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Imagem 7"/>
          <p:cNvPicPr>
            <a:picLocks noChangeAspect="1"/>
          </p:cNvPicPr>
          <p:nvPr/>
        </p:nvPicPr>
        <p:blipFill>
          <a:blip r:embed="rId3"/>
          <a:stretch>
            <a:fillRect/>
          </a:stretch>
        </p:blipFill>
        <p:spPr>
          <a:xfrm>
            <a:off x="284316" y="3137496"/>
            <a:ext cx="12517284" cy="5698361"/>
          </a:xfrm>
          <a:prstGeom prst="rect">
            <a:avLst/>
          </a:prstGeom>
        </p:spPr>
      </p:pic>
    </p:spTree>
    <p:extLst>
      <p:ext uri="{BB962C8B-B14F-4D97-AF65-F5344CB8AC3E}">
        <p14:creationId xmlns:p14="http://schemas.microsoft.com/office/powerpoint/2010/main" val="4150756899"/>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Contabilização</a:t>
            </a:r>
          </a:p>
          <a:p>
            <a:pPr algn="ctr"/>
            <a:endParaRPr lang="pt-BR" sz="2000" dirty="0"/>
          </a:p>
          <a:p>
            <a:endParaRPr lang="pt-BR" sz="2000" dirty="0"/>
          </a:p>
          <a:p>
            <a:r>
              <a:rPr lang="pt-BR" sz="2000" b="1" dirty="0" smtClean="0"/>
              <a:t>Contabilização </a:t>
            </a:r>
            <a:r>
              <a:rPr lang="pt-BR" sz="2000" b="1" dirty="0"/>
              <a:t>na versão 12 para o roteiro </a:t>
            </a:r>
            <a:r>
              <a:rPr lang="pt-BR" sz="2000" b="1" dirty="0" smtClean="0"/>
              <a:t>131.</a:t>
            </a:r>
            <a:endParaRPr lang="pt-BR" sz="2000" dirty="0"/>
          </a:p>
          <a:p>
            <a:r>
              <a:rPr lang="pt-BR" sz="2000" b="1" dirty="0"/>
              <a:t> </a:t>
            </a:r>
            <a:endParaRPr lang="pt-BR" sz="2000" dirty="0"/>
          </a:p>
          <a:p>
            <a:r>
              <a:rPr lang="pt-BR" sz="2000" dirty="0"/>
              <a:t>Ao contabilizar sistema irá apresentar a tela </a:t>
            </a:r>
            <a:r>
              <a:rPr lang="pt-BR" sz="2000" dirty="0" smtClean="0"/>
              <a:t>abaixo:</a:t>
            </a:r>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227390" y="2465135"/>
            <a:ext cx="7605531" cy="4677537"/>
          </a:xfrm>
          <a:prstGeom prst="rect">
            <a:avLst/>
          </a:prstGeom>
        </p:spPr>
      </p:pic>
      <p:pic>
        <p:nvPicPr>
          <p:cNvPr id="7" name="Imagem 6"/>
          <p:cNvPicPr>
            <a:picLocks noChangeAspect="1"/>
          </p:cNvPicPr>
          <p:nvPr/>
        </p:nvPicPr>
        <p:blipFill>
          <a:blip r:embed="rId4"/>
          <a:stretch>
            <a:fillRect/>
          </a:stretch>
        </p:blipFill>
        <p:spPr>
          <a:xfrm>
            <a:off x="7830390" y="2465135"/>
            <a:ext cx="7928184" cy="2898476"/>
          </a:xfrm>
          <a:prstGeom prst="rect">
            <a:avLst/>
          </a:prstGeom>
        </p:spPr>
      </p:pic>
    </p:spTree>
    <p:extLst>
      <p:ext uri="{BB962C8B-B14F-4D97-AF65-F5344CB8AC3E}">
        <p14:creationId xmlns:p14="http://schemas.microsoft.com/office/powerpoint/2010/main" val="358962153"/>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14</a:t>
            </a:r>
            <a:endParaRPr lang="pt-BR" dirty="0"/>
          </a:p>
        </p:txBody>
      </p:sp>
      <p:sp>
        <p:nvSpPr>
          <p:cNvPr id="3" name="Text Placeholder 2"/>
          <p:cNvSpPr>
            <a:spLocks noGrp="1"/>
          </p:cNvSpPr>
          <p:nvPr>
            <p:ph type="body" sz="quarter" idx="11"/>
          </p:nvPr>
        </p:nvSpPr>
        <p:spPr/>
        <p:txBody>
          <a:bodyPr>
            <a:normAutofit/>
          </a:bodyPr>
          <a:lstStyle/>
          <a:p>
            <a:pPr lvl="0"/>
            <a:r>
              <a:rPr lang="pt-BR" dirty="0" smtClean="0"/>
              <a:t>Fechamento</a:t>
            </a:r>
            <a:endParaRPr lang="pt-BR" dirty="0"/>
          </a:p>
        </p:txBody>
      </p:sp>
    </p:spTree>
    <p:extLst>
      <p:ext uri="{BB962C8B-B14F-4D97-AF65-F5344CB8AC3E}">
        <p14:creationId xmlns:p14="http://schemas.microsoft.com/office/powerpoint/2010/main" val="1688529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Fechamento</a:t>
            </a:r>
          </a:p>
          <a:p>
            <a:pPr algn="ctr"/>
            <a:endParaRPr lang="pt-BR" sz="2000" dirty="0"/>
          </a:p>
          <a:p>
            <a:endParaRPr lang="pt-BR" sz="2000" dirty="0"/>
          </a:p>
          <a:p>
            <a:r>
              <a:rPr lang="pt-BR" sz="2000" b="1" dirty="0"/>
              <a:t>Fechamento</a:t>
            </a:r>
            <a:endParaRPr lang="pt-BR" sz="2000" dirty="0"/>
          </a:p>
          <a:p>
            <a:r>
              <a:rPr lang="pt-BR" sz="2000" dirty="0"/>
              <a:t> </a:t>
            </a:r>
          </a:p>
          <a:p>
            <a:r>
              <a:rPr lang="pt-BR" sz="2000" b="1" dirty="0"/>
              <a:t>Fechamento ou integração da primeira parcela?</a:t>
            </a:r>
            <a:endParaRPr lang="pt-BR" sz="2000" dirty="0"/>
          </a:p>
          <a:p>
            <a:r>
              <a:rPr lang="pt-BR" sz="2000" dirty="0"/>
              <a:t> </a:t>
            </a:r>
          </a:p>
          <a:p>
            <a:r>
              <a:rPr lang="pt-BR" sz="2000" dirty="0"/>
              <a:t>Miscelânea / Fechamento / período</a:t>
            </a:r>
          </a:p>
          <a:p>
            <a:r>
              <a:rPr lang="pt-BR" sz="2000" dirty="0"/>
              <a:t>Rotina: GPEM120</a:t>
            </a:r>
          </a:p>
          <a:p>
            <a:r>
              <a:rPr lang="pt-BR" sz="2000" dirty="0"/>
              <a:t> </a:t>
            </a:r>
          </a:p>
          <a:p>
            <a:r>
              <a:rPr lang="pt-BR" sz="2000" dirty="0"/>
              <a:t>Na versão 12 para a rotina de 13º salário, roteiro </a:t>
            </a:r>
            <a:r>
              <a:rPr lang="pt-BR" sz="2000" dirty="0" smtClean="0"/>
              <a:t>131 por padrão, </a:t>
            </a:r>
            <a:r>
              <a:rPr lang="pt-BR" sz="2000" dirty="0"/>
              <a:t>deverá ser realizado o </a:t>
            </a:r>
            <a:r>
              <a:rPr lang="pt-BR" sz="2000" dirty="0" smtClean="0"/>
              <a:t>fechamento, não sendo necessário fazer a integração.</a:t>
            </a:r>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Imagem 3"/>
          <p:cNvPicPr>
            <a:picLocks noChangeAspect="1"/>
          </p:cNvPicPr>
          <p:nvPr/>
        </p:nvPicPr>
        <p:blipFill>
          <a:blip r:embed="rId3"/>
          <a:stretch>
            <a:fillRect/>
          </a:stretch>
        </p:blipFill>
        <p:spPr>
          <a:xfrm>
            <a:off x="498547" y="4770114"/>
            <a:ext cx="7127732" cy="2776327"/>
          </a:xfrm>
          <a:prstGeom prst="rect">
            <a:avLst/>
          </a:prstGeom>
        </p:spPr>
      </p:pic>
      <p:pic>
        <p:nvPicPr>
          <p:cNvPr id="7" name="Imagem 6"/>
          <p:cNvPicPr>
            <a:picLocks noChangeAspect="1"/>
          </p:cNvPicPr>
          <p:nvPr/>
        </p:nvPicPr>
        <p:blipFill>
          <a:blip r:embed="rId4"/>
          <a:stretch>
            <a:fillRect/>
          </a:stretch>
        </p:blipFill>
        <p:spPr>
          <a:xfrm>
            <a:off x="8180010" y="4723826"/>
            <a:ext cx="7659642" cy="3586105"/>
          </a:xfrm>
          <a:prstGeom prst="rect">
            <a:avLst/>
          </a:prstGeom>
        </p:spPr>
      </p:pic>
    </p:spTree>
    <p:extLst>
      <p:ext uri="{BB962C8B-B14F-4D97-AF65-F5344CB8AC3E}">
        <p14:creationId xmlns:p14="http://schemas.microsoft.com/office/powerpoint/2010/main" val="1702103226"/>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15</a:t>
            </a:r>
            <a:endParaRPr lang="pt-BR" dirty="0"/>
          </a:p>
        </p:txBody>
      </p:sp>
      <p:sp>
        <p:nvSpPr>
          <p:cNvPr id="3" name="Text Placeholder 2"/>
          <p:cNvSpPr>
            <a:spLocks noGrp="1"/>
          </p:cNvSpPr>
          <p:nvPr>
            <p:ph type="body" sz="quarter" idx="11"/>
          </p:nvPr>
        </p:nvSpPr>
        <p:spPr/>
        <p:txBody>
          <a:bodyPr>
            <a:normAutofit/>
          </a:bodyPr>
          <a:lstStyle/>
          <a:p>
            <a:pPr lvl="0"/>
            <a:r>
              <a:rPr lang="pt-BR" dirty="0" smtClean="0"/>
              <a:t>Fontes e tabelas envolvidas</a:t>
            </a:r>
            <a:endParaRPr lang="pt-BR" dirty="0"/>
          </a:p>
        </p:txBody>
      </p:sp>
    </p:spTree>
    <p:extLst>
      <p:ext uri="{BB962C8B-B14F-4D97-AF65-F5344CB8AC3E}">
        <p14:creationId xmlns:p14="http://schemas.microsoft.com/office/powerpoint/2010/main" val="2624365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numCol="1"/>
          <a:lstStyle/>
          <a:p>
            <a:pPr algn="ctr"/>
            <a:r>
              <a:rPr lang="pt-BR" sz="4000" dirty="0" smtClean="0">
                <a:solidFill>
                  <a:srgbClr val="FFC000"/>
                </a:solidFill>
              </a:rPr>
              <a:t>Fontes e tabelas envolvidas</a:t>
            </a:r>
          </a:p>
          <a:p>
            <a:endParaRPr lang="pt-BR" sz="2000" b="1" dirty="0" smtClean="0"/>
          </a:p>
          <a:p>
            <a:pPr algn="just"/>
            <a:r>
              <a:rPr lang="pt-BR" sz="2000" b="1" dirty="0" smtClean="0"/>
              <a:t>Fontes</a:t>
            </a:r>
          </a:p>
          <a:p>
            <a:pPr algn="just"/>
            <a:endParaRPr lang="pt-BR" sz="2000" dirty="0"/>
          </a:p>
          <a:p>
            <a:r>
              <a:rPr lang="pt-BR" sz="2000" dirty="0"/>
              <a:t>GPEXC131</a:t>
            </a:r>
          </a:p>
          <a:p>
            <a:r>
              <a:rPr lang="pt-BR" sz="2000" dirty="0"/>
              <a:t>GPEXMED</a:t>
            </a:r>
          </a:p>
          <a:p>
            <a:r>
              <a:rPr lang="pt-BR" sz="2000" dirty="0"/>
              <a:t>GPER080</a:t>
            </a:r>
          </a:p>
          <a:p>
            <a:r>
              <a:rPr lang="pt-BR" sz="2000" dirty="0"/>
              <a:t>GPEXCIMP</a:t>
            </a:r>
          </a:p>
          <a:p>
            <a:r>
              <a:rPr lang="pt-BR" sz="2000" dirty="0"/>
              <a:t>GPEXIDC</a:t>
            </a:r>
          </a:p>
          <a:p>
            <a:r>
              <a:rPr lang="pt-BR" sz="2000" dirty="0"/>
              <a:t>GPEXIDC1</a:t>
            </a:r>
          </a:p>
          <a:p>
            <a:r>
              <a:rPr lang="pt-BR" sz="2000" dirty="0"/>
              <a:t>GPROTBRA </a:t>
            </a:r>
          </a:p>
          <a:p>
            <a:r>
              <a:rPr lang="pt-BR" sz="2000" dirty="0"/>
              <a:t>GPFO2BRA </a:t>
            </a:r>
          </a:p>
          <a:p>
            <a:r>
              <a:rPr lang="pt-BR" sz="2000" dirty="0"/>
              <a:t>GPEXCALC </a:t>
            </a:r>
          </a:p>
          <a:p>
            <a:r>
              <a:rPr lang="pt-BR" sz="2000" dirty="0"/>
              <a:t>GPEXCAL1 </a:t>
            </a:r>
          </a:p>
          <a:p>
            <a:r>
              <a:rPr lang="pt-BR" sz="2000" dirty="0"/>
              <a:t>GPEXCAL2 </a:t>
            </a:r>
          </a:p>
          <a:p>
            <a:r>
              <a:rPr lang="pt-BR" sz="2000" dirty="0"/>
              <a:t>GPEXCAL3</a:t>
            </a:r>
          </a:p>
          <a:p>
            <a:r>
              <a:rPr lang="pt-BR" sz="2000" dirty="0"/>
              <a:t>GPEXINI  </a:t>
            </a:r>
          </a:p>
          <a:p>
            <a:r>
              <a:rPr lang="pt-BR" sz="2000" dirty="0"/>
              <a:t>GPEXFORM </a:t>
            </a:r>
          </a:p>
          <a:p>
            <a:r>
              <a:rPr lang="pt-BR" sz="2000" dirty="0"/>
              <a:t>GPEXFUN  </a:t>
            </a:r>
          </a:p>
          <a:p>
            <a:r>
              <a:rPr lang="pt-BR" sz="2000" dirty="0"/>
              <a:t>GPEXFUN1</a:t>
            </a:r>
          </a:p>
          <a:p>
            <a:r>
              <a:rPr lang="pt-BR" sz="2000" dirty="0"/>
              <a:t>GPEXMNE  </a:t>
            </a:r>
          </a:p>
          <a:p>
            <a:r>
              <a:rPr lang="pt-BR" sz="2000" dirty="0"/>
              <a:t>GPEM020  </a:t>
            </a:r>
          </a:p>
          <a:p>
            <a:r>
              <a:rPr lang="pt-BR" sz="2000" dirty="0"/>
              <a:t>GPFORBRA </a:t>
            </a:r>
          </a:p>
          <a:p>
            <a:r>
              <a:rPr lang="pt-BR" sz="2000" dirty="0"/>
              <a:t>GPMNEBRA </a:t>
            </a:r>
          </a:p>
          <a:p>
            <a:r>
              <a:rPr lang="pt-BR" sz="2000" dirty="0"/>
              <a:t>GPFORBRA</a:t>
            </a:r>
          </a:p>
          <a:p>
            <a:r>
              <a:rPr lang="pt-BR" sz="2000" dirty="0"/>
              <a:t>GPFO1BRA</a:t>
            </a:r>
          </a:p>
          <a:p>
            <a:r>
              <a:rPr lang="pt-BR" sz="2000" dirty="0"/>
              <a:t>GPEXFTAB</a:t>
            </a:r>
          </a:p>
          <a:p>
            <a:r>
              <a:rPr lang="pt-BR" sz="2000" dirty="0"/>
              <a:t>GPEXSRV</a:t>
            </a:r>
          </a:p>
          <a:p>
            <a:pPr algn="just"/>
            <a:endParaRPr lang="pt-BR" sz="2000" dirty="0"/>
          </a:p>
          <a:p>
            <a:r>
              <a:rPr lang="pt-BR" sz="2000" dirty="0"/>
              <a:t> </a:t>
            </a:r>
          </a:p>
          <a:p>
            <a:pPr algn="ctr"/>
            <a:endParaRPr lang="pt-BR" sz="2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66835370"/>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numCol="1"/>
          <a:lstStyle/>
          <a:p>
            <a:pPr algn="ctr"/>
            <a:r>
              <a:rPr lang="pt-BR" sz="4000" dirty="0" smtClean="0">
                <a:solidFill>
                  <a:srgbClr val="FFC000"/>
                </a:solidFill>
              </a:rPr>
              <a:t>Fontes e tabelas envolvidas</a:t>
            </a:r>
          </a:p>
          <a:p>
            <a:endParaRPr lang="pt-BR" sz="2000" b="1" dirty="0" smtClean="0"/>
          </a:p>
          <a:p>
            <a:pPr algn="just"/>
            <a:endParaRPr lang="pt-BR" sz="2000" dirty="0"/>
          </a:p>
          <a:p>
            <a:r>
              <a:rPr lang="pt-BR" sz="2000" dirty="0"/>
              <a:t> </a:t>
            </a:r>
            <a:r>
              <a:rPr lang="pt-BR" sz="2000" b="1" dirty="0" smtClean="0"/>
              <a:t>Tabelas</a:t>
            </a:r>
          </a:p>
          <a:p>
            <a:endParaRPr lang="pt-BR" sz="2000" dirty="0"/>
          </a:p>
          <a:p>
            <a:r>
              <a:rPr lang="pt-BR" sz="2000" dirty="0"/>
              <a:t>SRA - Cadastro de funcionários</a:t>
            </a:r>
          </a:p>
          <a:p>
            <a:r>
              <a:rPr lang="pt-BR" sz="2000" dirty="0"/>
              <a:t>SRV - Cadastro de verbas</a:t>
            </a:r>
          </a:p>
          <a:p>
            <a:r>
              <a:rPr lang="pt-BR" sz="2000" dirty="0"/>
              <a:t>SRC - Movimento Mensal</a:t>
            </a:r>
          </a:p>
          <a:p>
            <a:r>
              <a:rPr lang="pt-BR" sz="2000" dirty="0"/>
              <a:t>SRD - Movimento Acumulado</a:t>
            </a:r>
          </a:p>
          <a:p>
            <a:r>
              <a:rPr lang="pt-BR" sz="2000" dirty="0"/>
              <a:t>RCJ - Cadastro de Processos</a:t>
            </a:r>
          </a:p>
          <a:p>
            <a:r>
              <a:rPr lang="pt-BR" sz="2000" dirty="0"/>
              <a:t>RCH/RFQ/RCF/RCG – Cadastro de Períodos</a:t>
            </a:r>
          </a:p>
          <a:p>
            <a:r>
              <a:rPr lang="pt-BR" sz="2000" dirty="0"/>
              <a:t>RCM – Tipo de ausências</a:t>
            </a:r>
          </a:p>
          <a:p>
            <a:r>
              <a:rPr lang="pt-BR" sz="2000" dirty="0"/>
              <a:t>SR8 – Ausências </a:t>
            </a:r>
          </a:p>
          <a:p>
            <a:r>
              <a:rPr lang="pt-BR" sz="2000" dirty="0"/>
              <a:t>RGB – Lançamento por funcionários</a:t>
            </a:r>
          </a:p>
          <a:p>
            <a:r>
              <a:rPr lang="pt-BR" sz="2000" dirty="0"/>
              <a:t>SRT – Provisão</a:t>
            </a:r>
          </a:p>
          <a:p>
            <a:r>
              <a:rPr lang="pt-BR" sz="2000" dirty="0"/>
              <a:t>SRZ – Contabilização</a:t>
            </a:r>
          </a:p>
          <a:p>
            <a:r>
              <a:rPr lang="pt-BR" sz="2000" dirty="0"/>
              <a:t>SRQ – Beneficiários</a:t>
            </a:r>
          </a:p>
          <a:p>
            <a:endParaRPr lang="pt-BR" sz="2000" dirty="0"/>
          </a:p>
          <a:p>
            <a:pPr algn="ctr"/>
            <a:endParaRPr lang="pt-BR" sz="2000" dirty="0" smtClean="0">
              <a:solidFill>
                <a:srgbClr val="FFC000"/>
              </a:solidFill>
            </a:endParaRPr>
          </a:p>
          <a:p>
            <a:pPr algn="ctr"/>
            <a:endParaRPr lang="pt-BR" sz="2000" dirty="0"/>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41037816"/>
      </p:ext>
    </p:extLst>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pt-BR" dirty="0" smtClean="0"/>
              <a:t>16</a:t>
            </a:r>
            <a:endParaRPr lang="pt-BR" dirty="0"/>
          </a:p>
        </p:txBody>
      </p:sp>
      <p:sp>
        <p:nvSpPr>
          <p:cNvPr id="3" name="Text Placeholder 2"/>
          <p:cNvSpPr>
            <a:spLocks noGrp="1"/>
          </p:cNvSpPr>
          <p:nvPr>
            <p:ph type="body" sz="quarter" idx="11"/>
          </p:nvPr>
        </p:nvSpPr>
        <p:spPr/>
        <p:txBody>
          <a:bodyPr>
            <a:normAutofit/>
          </a:bodyPr>
          <a:lstStyle/>
          <a:p>
            <a:pPr lvl="0"/>
            <a:r>
              <a:rPr lang="pt-BR" dirty="0" smtClean="0"/>
              <a:t>Documentação</a:t>
            </a:r>
            <a:endParaRPr lang="pt-BR" dirty="0"/>
          </a:p>
        </p:txBody>
      </p:sp>
    </p:spTree>
    <p:extLst>
      <p:ext uri="{BB962C8B-B14F-4D97-AF65-F5344CB8AC3E}">
        <p14:creationId xmlns:p14="http://schemas.microsoft.com/office/powerpoint/2010/main" val="267274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6" y="406723"/>
            <a:ext cx="12737232" cy="7704344"/>
          </a:xfrm>
        </p:spPr>
        <p:txBody>
          <a:bodyPr/>
          <a:lstStyle/>
          <a:p>
            <a:pPr algn="ctr"/>
            <a:r>
              <a:rPr lang="pt-BR" sz="4000" dirty="0" smtClean="0">
                <a:solidFill>
                  <a:srgbClr val="FFC000"/>
                </a:solidFill>
              </a:rPr>
              <a:t>Cadastros envolvidos no calculo</a:t>
            </a:r>
          </a:p>
          <a:p>
            <a:pPr algn="ctr"/>
            <a:endParaRPr lang="pt-BR" sz="4000" dirty="0">
              <a:solidFill>
                <a:schemeClr val="bg2">
                  <a:lumMod val="60000"/>
                  <a:lumOff val="40000"/>
                </a:schemeClr>
              </a:solidFill>
            </a:endParaRPr>
          </a:p>
          <a:p>
            <a:pPr marL="342900" indent="-342900">
              <a:buFont typeface="Wingdings" panose="05000000000000000000" pitchFamily="2" charset="2"/>
              <a:buChar char="ü"/>
            </a:pPr>
            <a:r>
              <a:rPr lang="pt-BR" sz="2000" b="1" dirty="0"/>
              <a:t>Cadastro de sindicatos</a:t>
            </a:r>
            <a:endParaRPr lang="pt-BR" sz="2000" dirty="0"/>
          </a:p>
          <a:p>
            <a:r>
              <a:rPr lang="pt-BR" sz="2000" dirty="0"/>
              <a:t>Atualização / cadastro sindicato</a:t>
            </a:r>
          </a:p>
          <a:p>
            <a:r>
              <a:rPr lang="pt-BR" sz="2000" dirty="0"/>
              <a:t>Rotina: GPEA340</a:t>
            </a:r>
          </a:p>
          <a:p>
            <a:r>
              <a:rPr lang="pt-BR" sz="2000" dirty="0"/>
              <a:t>Tabelas: RG4 e RCE</a:t>
            </a:r>
          </a:p>
          <a:p>
            <a:pPr algn="just"/>
            <a:r>
              <a:rPr lang="pt-BR" sz="2000" dirty="0" smtClean="0"/>
              <a:t>A tabela RG4 contém alterações realizadas na tabela RCE</a:t>
            </a:r>
          </a:p>
          <a:p>
            <a:pPr algn="just"/>
            <a:endParaRPr lang="pt-BR" sz="2000" dirty="0"/>
          </a:p>
          <a:p>
            <a:pPr algn="just"/>
            <a:r>
              <a:rPr lang="pt-BR" sz="2000" i="1" dirty="0"/>
              <a:t>Na versão 12 as configurações dos adicionais (adicional tempo de serviço, insalubridade, periculosidade) são parametrizadas neste cadastro</a:t>
            </a:r>
            <a:r>
              <a:rPr lang="pt-BR" sz="2000" i="1" dirty="0" smtClean="0"/>
              <a:t>.</a:t>
            </a:r>
          </a:p>
          <a:p>
            <a:pPr algn="just"/>
            <a:endParaRPr lang="pt-BR" sz="2000" i="1" dirty="0"/>
          </a:p>
          <a:p>
            <a:pPr algn="just"/>
            <a:endParaRPr lang="pt-BR" sz="2000" dirty="0"/>
          </a:p>
          <a:p>
            <a:pPr algn="just"/>
            <a:endParaRPr lang="pt-BR" sz="2000" dirty="0" smtClean="0"/>
          </a:p>
          <a:p>
            <a:pPr algn="ctr"/>
            <a:endParaRPr lang="pt-BR" sz="4000" dirty="0"/>
          </a:p>
          <a:p>
            <a:pPr algn="ctr"/>
            <a:endParaRPr lang="pt-BR" sz="4000" dirty="0" smtClean="0"/>
          </a:p>
          <a:p>
            <a:pPr algn="just"/>
            <a:endParaRPr lang="pt-BR" sz="4000" dirty="0"/>
          </a:p>
        </p:txBody>
      </p:sp>
      <p:sp>
        <p:nvSpPr>
          <p:cNvPr id="2" name="CaixaDeTexto 1"/>
          <p:cNvSpPr txBox="1"/>
          <p:nvPr/>
        </p:nvSpPr>
        <p:spPr>
          <a:xfrm>
            <a:off x="1347736" y="1396106"/>
            <a:ext cx="13705997" cy="6897661"/>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a:p>
            <a:pPr lvl="1"/>
            <a:endParaRPr lang="pt-BR" sz="1800" dirty="0" smtClean="0">
              <a:latin typeface="Lato" panose="020F0502020204030203" pitchFamily="34" charset="77"/>
              <a:ea typeface="Arial Narrow" charset="0"/>
              <a:cs typeface="Arial Narrow" charset="0"/>
            </a:endParaRPr>
          </a:p>
          <a:p>
            <a:pPr lvl="1"/>
            <a:r>
              <a:rPr lang="pt-BR" sz="1800" i="1" dirty="0" smtClean="0">
                <a:latin typeface="Lato" panose="020F0502020204030203" pitchFamily="34" charset="77"/>
                <a:ea typeface="Arial Narrow" charset="0"/>
                <a:cs typeface="Arial Narrow" charset="0"/>
              </a:rPr>
              <a:t>“</a:t>
            </a:r>
            <a:endParaRPr lang="pt-BR" sz="1800" dirty="0"/>
          </a:p>
          <a:p>
            <a:pPr lvl="1"/>
            <a:endParaRPr lang="pt-BR" sz="1800" dirty="0" smtClean="0"/>
          </a:p>
          <a:p>
            <a:pPr lvl="1"/>
            <a:endParaRPr lang="pt-BR" sz="1800" dirty="0"/>
          </a:p>
          <a:p>
            <a:pPr lvl="1"/>
            <a:endParaRPr lang="pt-BR" sz="1800" dirty="0" smtClean="0"/>
          </a:p>
          <a:p>
            <a:pPr lvl="1"/>
            <a:r>
              <a:rPr lang="pt-BR" sz="1800" dirty="0" smtClean="0"/>
              <a:t> </a:t>
            </a:r>
          </a:p>
          <a:p>
            <a:pPr lvl="1"/>
            <a:endParaRPr lang="pt-BR" sz="1800" dirty="0" smtClean="0"/>
          </a:p>
          <a:p>
            <a:pPr lvl="1"/>
            <a:endParaRPr lang="pt-BR" sz="1800" dirty="0" smtClean="0">
              <a:latin typeface="Lato" panose="020F0502020204030203" pitchFamily="34" charset="77"/>
              <a:ea typeface="Arial Narrow" charset="0"/>
              <a:cs typeface="Arial Narrow" charset="0"/>
            </a:endParaRPr>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6" name="Imagem 5"/>
          <p:cNvPicPr/>
          <p:nvPr/>
        </p:nvPicPr>
        <p:blipFill>
          <a:blip r:embed="rId3">
            <a:extLst>
              <a:ext uri="{28A0092B-C50C-407E-A947-70E740481C1C}">
                <a14:useLocalDpi xmlns:a14="http://schemas.microsoft.com/office/drawing/2010/main" val="0"/>
              </a:ext>
            </a:extLst>
          </a:blip>
          <a:srcRect/>
          <a:stretch>
            <a:fillRect/>
          </a:stretch>
        </p:blipFill>
        <p:spPr bwMode="auto">
          <a:xfrm>
            <a:off x="1347736" y="4258895"/>
            <a:ext cx="3971925" cy="1552575"/>
          </a:xfrm>
          <a:prstGeom prst="rect">
            <a:avLst/>
          </a:prstGeom>
          <a:noFill/>
          <a:ln>
            <a:noFill/>
          </a:ln>
        </p:spPr>
      </p:pic>
      <p:pic>
        <p:nvPicPr>
          <p:cNvPr id="7" name="Imagem 6"/>
          <p:cNvPicPr/>
          <p:nvPr/>
        </p:nvPicPr>
        <p:blipFill>
          <a:blip r:embed="rId4">
            <a:extLst>
              <a:ext uri="{28A0092B-C50C-407E-A947-70E740481C1C}">
                <a14:useLocalDpi xmlns:a14="http://schemas.microsoft.com/office/drawing/2010/main" val="0"/>
              </a:ext>
            </a:extLst>
          </a:blip>
          <a:srcRect/>
          <a:stretch>
            <a:fillRect/>
          </a:stretch>
        </p:blipFill>
        <p:spPr bwMode="auto">
          <a:xfrm>
            <a:off x="5453198" y="4104452"/>
            <a:ext cx="4972050" cy="2276475"/>
          </a:xfrm>
          <a:prstGeom prst="rect">
            <a:avLst/>
          </a:prstGeom>
          <a:noFill/>
          <a:ln>
            <a:noFill/>
          </a:ln>
        </p:spPr>
      </p:pic>
      <p:pic>
        <p:nvPicPr>
          <p:cNvPr id="8" name="Imagem 7"/>
          <p:cNvPicPr/>
          <p:nvPr/>
        </p:nvPicPr>
        <p:blipFill>
          <a:blip r:embed="rId5">
            <a:extLst>
              <a:ext uri="{28A0092B-C50C-407E-A947-70E740481C1C}">
                <a14:useLocalDpi xmlns:a14="http://schemas.microsoft.com/office/drawing/2010/main" val="0"/>
              </a:ext>
            </a:extLst>
          </a:blip>
          <a:srcRect/>
          <a:stretch>
            <a:fillRect/>
          </a:stretch>
        </p:blipFill>
        <p:spPr bwMode="auto">
          <a:xfrm>
            <a:off x="10686961" y="4167320"/>
            <a:ext cx="5394960" cy="2560320"/>
          </a:xfrm>
          <a:prstGeom prst="rect">
            <a:avLst/>
          </a:prstGeom>
          <a:noFill/>
          <a:ln>
            <a:noFill/>
          </a:ln>
        </p:spPr>
      </p:pic>
    </p:spTree>
    <p:extLst>
      <p:ext uri="{BB962C8B-B14F-4D97-AF65-F5344CB8AC3E}">
        <p14:creationId xmlns:p14="http://schemas.microsoft.com/office/powerpoint/2010/main" val="3093946944"/>
      </p:ext>
    </p:extLst>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227391" y="147696"/>
            <a:ext cx="15905238" cy="8749183"/>
          </a:xfrm>
        </p:spPr>
        <p:txBody>
          <a:bodyPr/>
          <a:lstStyle/>
          <a:p>
            <a:pPr algn="ctr"/>
            <a:r>
              <a:rPr lang="pt-BR" sz="4000" dirty="0" smtClean="0">
                <a:solidFill>
                  <a:srgbClr val="FFC000"/>
                </a:solidFill>
              </a:rPr>
              <a:t>Documentação</a:t>
            </a:r>
          </a:p>
          <a:p>
            <a:endParaRPr lang="pt-BR" sz="2000" b="1" dirty="0" smtClean="0"/>
          </a:p>
          <a:p>
            <a:r>
              <a:rPr lang="pt-BR" sz="2000" dirty="0"/>
              <a:t> </a:t>
            </a:r>
          </a:p>
          <a:p>
            <a:pPr algn="ctr"/>
            <a:endParaRPr lang="pt-BR" sz="2000" dirty="0" smtClean="0">
              <a:solidFill>
                <a:srgbClr val="FFC000"/>
              </a:solidFill>
            </a:endParaRPr>
          </a:p>
          <a:p>
            <a:pPr algn="ctr"/>
            <a:endParaRPr lang="pt-BR" sz="2000" dirty="0"/>
          </a:p>
          <a:p>
            <a:endParaRPr lang="pt-BR" sz="2000" dirty="0"/>
          </a:p>
          <a:p>
            <a:r>
              <a:rPr lang="pt-BR" sz="2000" dirty="0" smtClean="0"/>
              <a:t>Documentação completa:</a:t>
            </a:r>
          </a:p>
          <a:p>
            <a:endParaRPr lang="pt-BR" sz="2000" dirty="0"/>
          </a:p>
          <a:p>
            <a:r>
              <a:rPr lang="pt-BR" sz="2000" dirty="0" smtClean="0"/>
              <a:t>Manual</a:t>
            </a:r>
            <a:r>
              <a:rPr lang="pt-BR" sz="2000" dirty="0"/>
              <a:t>: </a:t>
            </a:r>
            <a:r>
              <a:rPr lang="pt-BR" sz="2000" u="sng" dirty="0">
                <a:hlinkClick r:id="rId3"/>
              </a:rPr>
              <a:t>http://tdn.totvs.com/pages/releaseview.action?pageId=275474593</a:t>
            </a:r>
            <a:endParaRPr lang="pt-BR" sz="2000" dirty="0"/>
          </a:p>
          <a:p>
            <a:endParaRPr lang="pt-BR" sz="2000" dirty="0" smtClean="0"/>
          </a:p>
          <a:p>
            <a:r>
              <a:rPr lang="pt-BR" sz="2000" dirty="0" smtClean="0"/>
              <a:t>Calculo </a:t>
            </a:r>
            <a:r>
              <a:rPr lang="pt-BR" sz="2000" dirty="0"/>
              <a:t>1º parcela 13º: </a:t>
            </a:r>
            <a:r>
              <a:rPr lang="pt-BR" sz="2000" u="sng" dirty="0">
                <a:hlinkClick r:id="rId4"/>
              </a:rPr>
              <a:t>http</a:t>
            </a:r>
            <a:r>
              <a:rPr lang="pt-BR" sz="2000" u="sng">
                <a:hlinkClick r:id="rId4"/>
              </a:rPr>
              <a:t>://</a:t>
            </a:r>
            <a:r>
              <a:rPr lang="pt-BR" sz="2000" u="sng" smtClean="0">
                <a:hlinkClick r:id="rId4"/>
              </a:rPr>
              <a:t>tdn.totvs.com/pages/releaseview.action?pageId=268596449</a:t>
            </a:r>
            <a:endParaRPr lang="pt-BR" sz="2000" u="sng" smtClean="0"/>
          </a:p>
          <a:p>
            <a:endParaRPr lang="pt-BR" sz="2000" u="sng" dirty="0" smtClean="0"/>
          </a:p>
          <a:p>
            <a:r>
              <a:rPr lang="pt-BR" sz="2000" u="sng" dirty="0" err="1"/>
              <a:t>eSocial</a:t>
            </a:r>
            <a:r>
              <a:rPr lang="pt-BR" sz="2000" u="sng" dirty="0"/>
              <a:t> </a:t>
            </a:r>
            <a:r>
              <a:rPr lang="pt-BR" sz="2000" u="sng" dirty="0">
                <a:hlinkClick r:id="rId5"/>
              </a:rPr>
              <a:t>http://tdn.totvs.com/display/public/PROT/eSocial+%7C+Protheus+-+Entregas+Legais</a:t>
            </a:r>
            <a:endParaRPr lang="pt-BR" sz="2000" dirty="0"/>
          </a:p>
          <a:p>
            <a:r>
              <a:rPr lang="pt-BR" sz="2000" dirty="0"/>
              <a:t> </a:t>
            </a:r>
          </a:p>
          <a:p>
            <a:endParaRPr lang="pt-BR" sz="2000"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endParaRPr lang="pt-BR" sz="2000" b="1" dirty="0" smtClean="0"/>
          </a:p>
          <a:p>
            <a:endParaRPr lang="pt-BR" sz="2000" b="1" dirty="0"/>
          </a:p>
          <a:p>
            <a:r>
              <a:rPr lang="pt-BR" sz="2000" dirty="0" smtClean="0"/>
              <a:t>.</a:t>
            </a:r>
            <a:endParaRPr lang="pt-BR" sz="2000" dirty="0"/>
          </a:p>
          <a:p>
            <a:endParaRPr lang="pt-BR" sz="2000" b="1" dirty="0" smtClean="0"/>
          </a:p>
        </p:txBody>
      </p:sp>
      <p:sp>
        <p:nvSpPr>
          <p:cNvPr id="2" name="CaixaDeTexto 1"/>
          <p:cNvSpPr txBox="1"/>
          <p:nvPr/>
        </p:nvSpPr>
        <p:spPr>
          <a:xfrm>
            <a:off x="718457" y="1066800"/>
            <a:ext cx="14335277" cy="7314053"/>
          </a:xfrm>
          <a:prstGeom prst="rect">
            <a:avLst/>
          </a:prstGeom>
        </p:spPr>
        <p:txBody>
          <a:bodyPr wrap="square" rtlCol="0">
            <a:noAutofit/>
          </a:bodyPr>
          <a:lstStyle/>
          <a:p>
            <a:endParaRPr lang="pt-BR" sz="1800" dirty="0" smtClean="0">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sp>
        <p:nvSpPr>
          <p:cNvPr id="6" name="Retângulo 5"/>
          <p:cNvSpPr/>
          <p:nvPr/>
        </p:nvSpPr>
        <p:spPr>
          <a:xfrm>
            <a:off x="4062413" y="3735489"/>
            <a:ext cx="8124825" cy="470000"/>
          </a:xfrm>
          <a:prstGeom prst="rect">
            <a:avLst/>
          </a:prstGeom>
        </p:spPr>
        <p:txBody>
          <a:bodyPr>
            <a:spAutoFit/>
          </a:bodyPr>
          <a:lstStyle/>
          <a:p>
            <a:pPr>
              <a:lnSpc>
                <a:spcPct val="107000"/>
              </a:lnSpc>
              <a:spcAft>
                <a:spcPts val="800"/>
              </a:spcAft>
            </a:pPr>
            <a:endParaRPr lang="pt-BR"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88619715"/>
      </p:ext>
    </p:extLst>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A36B6DFE-3F6B-4940-A4AC-9754AE1DEAF6}"/>
              </a:ext>
            </a:extLst>
          </p:cNvPr>
          <p:cNvSpPr>
            <a:spLocks noGrp="1"/>
          </p:cNvSpPr>
          <p:nvPr>
            <p:ph type="body" sz="quarter" idx="11"/>
          </p:nvPr>
        </p:nvSpPr>
        <p:spPr/>
        <p:txBody>
          <a:bodyPr/>
          <a:lstStyle/>
          <a:p>
            <a:r>
              <a:rPr lang="pt-BR">
                <a:latin typeface="Lato Black" panose="020F0502020204030203" pitchFamily="34" charset="77"/>
              </a:rPr>
              <a:t>OBRIGADO</a:t>
            </a:r>
          </a:p>
        </p:txBody>
      </p:sp>
      <p:sp>
        <p:nvSpPr>
          <p:cNvPr id="3" name="Text Placeholder 2">
            <a:extLst>
              <a:ext uri="{FF2B5EF4-FFF2-40B4-BE49-F238E27FC236}">
                <a16:creationId xmlns:a16="http://schemas.microsoft.com/office/drawing/2014/main" xmlns="" id="{49074E97-D038-6545-915C-67B7713457CA}"/>
              </a:ext>
            </a:extLst>
          </p:cNvPr>
          <p:cNvSpPr>
            <a:spLocks noGrp="1"/>
          </p:cNvSpPr>
          <p:nvPr>
            <p:ph type="body" sz="quarter" idx="12"/>
          </p:nvPr>
        </p:nvSpPr>
        <p:spPr/>
        <p:txBody>
          <a:bodyPr/>
          <a:lstStyle/>
          <a:p>
            <a:r>
              <a:rPr lang="pt-BR" dirty="0" smtClean="0"/>
              <a:t>Bruno C. Erdei e Victor Neves </a:t>
            </a:r>
            <a:r>
              <a:rPr lang="pt-BR" dirty="0" err="1" smtClean="0"/>
              <a:t>Dátilo</a:t>
            </a:r>
            <a:endParaRPr lang="pt-BR" dirty="0" smtClean="0"/>
          </a:p>
          <a:p>
            <a:endParaRPr lang="pt-BR" dirty="0"/>
          </a:p>
        </p:txBody>
      </p:sp>
      <p:sp>
        <p:nvSpPr>
          <p:cNvPr id="4" name="Text Placeholder 3">
            <a:extLst>
              <a:ext uri="{FF2B5EF4-FFF2-40B4-BE49-F238E27FC236}">
                <a16:creationId xmlns:a16="http://schemas.microsoft.com/office/drawing/2014/main" xmlns="" id="{D00B2669-67B6-264D-B372-B59CC361C70C}"/>
              </a:ext>
            </a:extLst>
          </p:cNvPr>
          <p:cNvSpPr>
            <a:spLocks noGrp="1"/>
          </p:cNvSpPr>
          <p:nvPr>
            <p:ph type="body" sz="quarter" idx="13"/>
          </p:nvPr>
        </p:nvSpPr>
        <p:spPr>
          <a:xfrm>
            <a:off x="2485467" y="3707419"/>
            <a:ext cx="6287991" cy="483963"/>
          </a:xfrm>
        </p:spPr>
        <p:txBody>
          <a:bodyPr/>
          <a:lstStyle/>
          <a:p>
            <a:r>
              <a:rPr lang="pt-BR" dirty="0" smtClean="0"/>
              <a:t>Suporte Protheus RH</a:t>
            </a:r>
            <a:endParaRPr lang="pt-BR" dirty="0"/>
          </a:p>
        </p:txBody>
      </p:sp>
      <p:sp>
        <p:nvSpPr>
          <p:cNvPr id="12" name="Text Placeholder 11">
            <a:extLst>
              <a:ext uri="{FF2B5EF4-FFF2-40B4-BE49-F238E27FC236}">
                <a16:creationId xmlns:a16="http://schemas.microsoft.com/office/drawing/2014/main" xmlns="" id="{EBA5BDD7-DDCF-2D41-9D5F-D13A74BFD113}"/>
              </a:ext>
            </a:extLst>
          </p:cNvPr>
          <p:cNvSpPr>
            <a:spLocks noGrp="1"/>
          </p:cNvSpPr>
          <p:nvPr>
            <p:ph type="body" sz="quarter" idx="16"/>
          </p:nvPr>
        </p:nvSpPr>
        <p:spPr>
          <a:xfrm>
            <a:off x="9522887" y="5290560"/>
            <a:ext cx="5362346" cy="397546"/>
          </a:xfrm>
        </p:spPr>
        <p:txBody>
          <a:bodyPr/>
          <a:lstStyle/>
          <a:p>
            <a:endParaRPr lang="pt-BR">
              <a:latin typeface="Lato Black" panose="020F0502020204030203" pitchFamily="34" charset="77"/>
            </a:endParaRPr>
          </a:p>
        </p:txBody>
      </p:sp>
      <p:sp>
        <p:nvSpPr>
          <p:cNvPr id="13" name="Text Placeholder 12">
            <a:extLst>
              <a:ext uri="{FF2B5EF4-FFF2-40B4-BE49-F238E27FC236}">
                <a16:creationId xmlns:a16="http://schemas.microsoft.com/office/drawing/2014/main" xmlns="" id="{9FCB1A36-B954-5A4E-8D1F-BC6BA1079931}"/>
              </a:ext>
            </a:extLst>
          </p:cNvPr>
          <p:cNvSpPr>
            <a:spLocks noGrp="1"/>
          </p:cNvSpPr>
          <p:nvPr>
            <p:ph type="body" sz="quarter" idx="17"/>
          </p:nvPr>
        </p:nvSpPr>
        <p:spPr/>
        <p:txBody>
          <a:bodyPr/>
          <a:lstStyle/>
          <a:p>
            <a:endParaRPr lang="pt-BR"/>
          </a:p>
        </p:txBody>
      </p:sp>
      <p:sp>
        <p:nvSpPr>
          <p:cNvPr id="14" name="Text Placeholder 13">
            <a:extLst>
              <a:ext uri="{FF2B5EF4-FFF2-40B4-BE49-F238E27FC236}">
                <a16:creationId xmlns:a16="http://schemas.microsoft.com/office/drawing/2014/main" xmlns="" id="{6166A9C4-DB5B-6549-A4B1-6C0D9B81B8B9}"/>
              </a:ext>
            </a:extLst>
          </p:cNvPr>
          <p:cNvSpPr>
            <a:spLocks noGrp="1"/>
          </p:cNvSpPr>
          <p:nvPr>
            <p:ph type="body" sz="quarter" idx="19"/>
          </p:nvPr>
        </p:nvSpPr>
        <p:spPr>
          <a:xfrm>
            <a:off x="9522887" y="5731380"/>
            <a:ext cx="5362346" cy="397546"/>
          </a:xfrm>
        </p:spPr>
        <p:txBody>
          <a:bodyPr/>
          <a:lstStyle/>
          <a:p>
            <a:endParaRPr lang="pt-BR">
              <a:latin typeface="Lato Black" panose="020F0502020204030203" pitchFamily="34" charset="77"/>
            </a:endParaRPr>
          </a:p>
        </p:txBody>
      </p:sp>
      <p:sp>
        <p:nvSpPr>
          <p:cNvPr id="15" name="Text Placeholder 14">
            <a:extLst>
              <a:ext uri="{FF2B5EF4-FFF2-40B4-BE49-F238E27FC236}">
                <a16:creationId xmlns:a16="http://schemas.microsoft.com/office/drawing/2014/main" xmlns="" id="{1EDEF767-68BC-2249-AA76-C62546114E61}"/>
              </a:ext>
            </a:extLst>
          </p:cNvPr>
          <p:cNvSpPr>
            <a:spLocks noGrp="1"/>
          </p:cNvSpPr>
          <p:nvPr>
            <p:ph type="body" sz="quarter" idx="20"/>
          </p:nvPr>
        </p:nvSpPr>
        <p:spPr>
          <a:xfrm>
            <a:off x="9522887" y="6172200"/>
            <a:ext cx="5362346" cy="397546"/>
          </a:xfrm>
        </p:spPr>
        <p:txBody>
          <a:bodyPr/>
          <a:lstStyle/>
          <a:p>
            <a:endParaRPr lang="pt-BR">
              <a:latin typeface="Lato Black" panose="020F0502020204030203" pitchFamily="34" charset="77"/>
            </a:endParaRPr>
          </a:p>
        </p:txBody>
      </p:sp>
    </p:spTree>
    <p:extLst>
      <p:ext uri="{BB962C8B-B14F-4D97-AF65-F5344CB8AC3E}">
        <p14:creationId xmlns:p14="http://schemas.microsoft.com/office/powerpoint/2010/main" val="308585353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6792C676-416E-2740-903B-AF185C1D1C2F}"/>
              </a:ext>
            </a:extLst>
          </p:cNvPr>
          <p:cNvSpPr>
            <a:spLocks noGrp="1"/>
          </p:cNvSpPr>
          <p:nvPr>
            <p:ph type="body" sz="quarter" idx="12"/>
          </p:nvPr>
        </p:nvSpPr>
        <p:spPr>
          <a:xfrm>
            <a:off x="1347736" y="406723"/>
            <a:ext cx="12737232" cy="7704344"/>
          </a:xfrm>
        </p:spPr>
        <p:txBody>
          <a:bodyPr/>
          <a:lstStyle/>
          <a:p>
            <a:pPr algn="ctr"/>
            <a:r>
              <a:rPr lang="pt-BR" sz="4000" dirty="0" smtClean="0">
                <a:solidFill>
                  <a:srgbClr val="FFC000"/>
                </a:solidFill>
              </a:rPr>
              <a:t>Cadastros envolvidos no calculo</a:t>
            </a:r>
          </a:p>
          <a:p>
            <a:pPr algn="ctr"/>
            <a:endParaRPr lang="pt-BR" sz="4000" dirty="0">
              <a:solidFill>
                <a:schemeClr val="bg2">
                  <a:lumMod val="60000"/>
                  <a:lumOff val="40000"/>
                </a:schemeClr>
              </a:solidFill>
            </a:endParaRPr>
          </a:p>
          <a:p>
            <a:r>
              <a:rPr lang="pt-BR" sz="2000" dirty="0"/>
              <a:t>C</a:t>
            </a:r>
            <a:r>
              <a:rPr lang="pt-BR" sz="2000" dirty="0" smtClean="0"/>
              <a:t>adastro sindicato</a:t>
            </a:r>
          </a:p>
          <a:p>
            <a:r>
              <a:rPr lang="pt-BR" sz="2000" i="1" dirty="0" smtClean="0"/>
              <a:t>Aba médias </a:t>
            </a:r>
            <a:endParaRPr lang="pt-BR" sz="2000" i="1" dirty="0"/>
          </a:p>
          <a:p>
            <a:pPr algn="just"/>
            <a:endParaRPr lang="pt-BR" sz="2000" i="1" dirty="0" smtClean="0"/>
          </a:p>
          <a:p>
            <a:pPr algn="just"/>
            <a:endParaRPr lang="pt-BR" sz="2000" i="1" dirty="0"/>
          </a:p>
          <a:p>
            <a:pPr algn="just"/>
            <a:endParaRPr lang="pt-BR" sz="2000" dirty="0"/>
          </a:p>
          <a:p>
            <a:pPr algn="just"/>
            <a:endParaRPr lang="pt-BR" sz="2000" dirty="0" smtClean="0"/>
          </a:p>
          <a:p>
            <a:pPr algn="ctr"/>
            <a:endParaRPr lang="pt-BR" sz="4000" dirty="0" smtClean="0"/>
          </a:p>
          <a:p>
            <a:pPr algn="ctr"/>
            <a:endParaRPr lang="pt-BR" sz="4000" dirty="0"/>
          </a:p>
          <a:p>
            <a:endParaRPr lang="pt-BR" sz="2000" dirty="0" smtClean="0"/>
          </a:p>
          <a:p>
            <a:endParaRPr lang="pt-BR" sz="2000" dirty="0" smtClean="0"/>
          </a:p>
          <a:p>
            <a:r>
              <a:rPr lang="pt-BR" sz="2000" dirty="0" smtClean="0"/>
              <a:t>Este campo é utilizado para </a:t>
            </a:r>
            <a:r>
              <a:rPr lang="pt-BR" sz="2000" dirty="0"/>
              <a:t>médias, conforme a configuração do parâmetro </a:t>
            </a:r>
            <a:r>
              <a:rPr lang="pt-BR" sz="2000" dirty="0" smtClean="0"/>
              <a:t>MV_MEDDIRE,</a:t>
            </a:r>
            <a:endParaRPr lang="pt-BR" sz="2000" dirty="0"/>
          </a:p>
          <a:p>
            <a:r>
              <a:rPr lang="pt-BR" sz="2000" dirty="0" smtClean="0"/>
              <a:t> caso esteja com o conteúdo 0 sistema busca informação do cadastro de verbas, aba médias.</a:t>
            </a:r>
            <a:endParaRPr lang="pt-BR" sz="4000" dirty="0"/>
          </a:p>
        </p:txBody>
      </p:sp>
      <p:sp>
        <p:nvSpPr>
          <p:cNvPr id="2" name="CaixaDeTexto 1"/>
          <p:cNvSpPr txBox="1"/>
          <p:nvPr/>
        </p:nvSpPr>
        <p:spPr>
          <a:xfrm>
            <a:off x="1185334" y="1077686"/>
            <a:ext cx="13868400" cy="7216081"/>
          </a:xfrm>
          <a:prstGeom prst="rect">
            <a:avLst/>
          </a:prstGeom>
        </p:spPr>
        <p:txBody>
          <a:bodyPr wrap="square" rtlCol="0">
            <a:noAutofit/>
          </a:bodyPr>
          <a:lstStyle/>
          <a:p>
            <a:pPr lvl="1"/>
            <a:endParaRPr lang="pt-BR" sz="1800" dirty="0" smtClean="0"/>
          </a:p>
          <a:p>
            <a:pPr algn="l">
              <a:lnSpc>
                <a:spcPct val="100000"/>
              </a:lnSpc>
            </a:pPr>
            <a:endParaRPr lang="pt-BR" sz="1800" b="0" i="0" dirty="0" smtClean="0">
              <a:solidFill>
                <a:schemeClr val="tx1"/>
              </a:solidFill>
              <a:latin typeface="Lato" panose="020F0502020204030203" pitchFamily="34" charset="77"/>
              <a:ea typeface="Arial Narrow" charset="0"/>
              <a:cs typeface="Arial Narrow" charset="0"/>
            </a:endParaRPr>
          </a:p>
        </p:txBody>
      </p:sp>
      <p:sp>
        <p:nvSpPr>
          <p:cNvPr id="5" name="CaixaDeTexto 4"/>
          <p:cNvSpPr txBox="1"/>
          <p:nvPr/>
        </p:nvSpPr>
        <p:spPr>
          <a:xfrm>
            <a:off x="1185333" y="8111067"/>
            <a:ext cx="6248400" cy="785812"/>
          </a:xfrm>
          <a:prstGeom prst="rect">
            <a:avLst/>
          </a:prstGeom>
        </p:spPr>
        <p:txBody>
          <a:bodyPr wrap="square" rtlCol="0">
            <a:normAutofit/>
          </a:bodyPr>
          <a:lstStyle/>
          <a:p>
            <a:pPr algn="l">
              <a:lnSpc>
                <a:spcPct val="100000"/>
              </a:lnSpc>
            </a:pPr>
            <a:endParaRPr lang="pt-BR" sz="1800" b="1" i="1" u="sng" dirty="0" smtClean="0">
              <a:solidFill>
                <a:schemeClr val="tx1"/>
              </a:solidFill>
              <a:latin typeface="Lato" panose="020F0502020204030203" pitchFamily="34" charset="77"/>
              <a:ea typeface="Arial Narrow" charset="0"/>
              <a:cs typeface="Arial Narrow" charset="0"/>
            </a:endParaRPr>
          </a:p>
        </p:txBody>
      </p:sp>
      <p:pic>
        <p:nvPicPr>
          <p:cNvPr id="4" name="Imagem 3"/>
          <p:cNvPicPr>
            <a:picLocks noChangeAspect="1"/>
          </p:cNvPicPr>
          <p:nvPr/>
        </p:nvPicPr>
        <p:blipFill>
          <a:blip r:embed="rId3"/>
          <a:stretch>
            <a:fillRect/>
          </a:stretch>
        </p:blipFill>
        <p:spPr>
          <a:xfrm>
            <a:off x="1347736" y="2407890"/>
            <a:ext cx="12382500" cy="2419350"/>
          </a:xfrm>
          <a:prstGeom prst="rect">
            <a:avLst/>
          </a:prstGeom>
        </p:spPr>
      </p:pic>
    </p:spTree>
    <p:extLst>
      <p:ext uri="{BB962C8B-B14F-4D97-AF65-F5344CB8AC3E}">
        <p14:creationId xmlns:p14="http://schemas.microsoft.com/office/powerpoint/2010/main" val="286864222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lank Slide">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Víde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Encerramen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2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3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4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5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6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7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p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8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9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10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3.xml><?xml version="1.0" encoding="utf-8"?>
<a:theme xmlns:a="http://schemas.openxmlformats.org/drawingml/2006/main" name="11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4.xml><?xml version="1.0" encoding="utf-8"?>
<a:theme xmlns:a="http://schemas.openxmlformats.org/drawingml/2006/main" name="12_Separata1">
  <a:themeElements>
    <a:clrScheme name="TOTVS_2017">
      <a:dk1>
        <a:srgbClr val="7D959B"/>
      </a:dk1>
      <a:lt1>
        <a:srgbClr val="FFFFFF"/>
      </a:lt1>
      <a:dk2>
        <a:srgbClr val="2E5B72"/>
      </a:dk2>
      <a:lt2>
        <a:srgbClr val="F1F0EF"/>
      </a:lt2>
      <a:accent1>
        <a:srgbClr val="272054"/>
      </a:accent1>
      <a:accent2>
        <a:srgbClr val="00749B"/>
      </a:accent2>
      <a:accent3>
        <a:srgbClr val="0C9ABE"/>
      </a:accent3>
      <a:accent4>
        <a:srgbClr val="00B5C7"/>
      </a:accent4>
      <a:accent5>
        <a:srgbClr val="ED9C2E"/>
      </a:accent5>
      <a:accent6>
        <a:srgbClr val="4A5C61"/>
      </a:accent6>
      <a:hlink>
        <a:srgbClr val="56E1DE"/>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nSpc>
            <a:spcPct val="100000"/>
          </a:lnSpc>
          <a:defRPr sz="3200" b="1" smtClean="0">
            <a:solidFill>
              <a:srgbClr val="7C8993"/>
            </a:solidFill>
            <a:latin typeface="Arial Narrow" charset="0"/>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5.xml><?xml version="1.0" encoding="utf-8"?>
<a:theme xmlns:a="http://schemas.openxmlformats.org/drawingml/2006/main" name="1_Agend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r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gend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Separata_Marro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eparata_Azu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onteúdos_TEX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onteúdos_IMAGE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onteúdos_IMG_FUL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13726</TotalTime>
  <Words>3434</Words>
  <Application>Microsoft Office PowerPoint</Application>
  <PresentationFormat>Personalizar</PresentationFormat>
  <Paragraphs>1322</Paragraphs>
  <Slides>81</Slides>
  <Notes>81</Notes>
  <HiddenSlides>0</HiddenSlides>
  <MMClips>0</MMClips>
  <ScaleCrop>false</ScaleCrop>
  <HeadingPairs>
    <vt:vector size="6" baseType="variant">
      <vt:variant>
        <vt:lpstr>Fontes usadas</vt:lpstr>
      </vt:variant>
      <vt:variant>
        <vt:i4>7</vt:i4>
      </vt:variant>
      <vt:variant>
        <vt:lpstr>Tema</vt:lpstr>
      </vt:variant>
      <vt:variant>
        <vt:i4>25</vt:i4>
      </vt:variant>
      <vt:variant>
        <vt:lpstr>Títulos de slides</vt:lpstr>
      </vt:variant>
      <vt:variant>
        <vt:i4>81</vt:i4>
      </vt:variant>
    </vt:vector>
  </HeadingPairs>
  <TitlesOfParts>
    <vt:vector size="113" baseType="lpstr">
      <vt:lpstr>Calibri</vt:lpstr>
      <vt:lpstr>Lato</vt:lpstr>
      <vt:lpstr>Times New Roman</vt:lpstr>
      <vt:lpstr>Wingdings</vt:lpstr>
      <vt:lpstr>Arial</vt:lpstr>
      <vt:lpstr>Lato Black</vt:lpstr>
      <vt:lpstr>Arial Narrow</vt:lpstr>
      <vt:lpstr>Blank Slide</vt:lpstr>
      <vt:lpstr>Capa</vt:lpstr>
      <vt:lpstr>Intro</vt:lpstr>
      <vt:lpstr>Agenda</vt:lpstr>
      <vt:lpstr>Separata_Marrom</vt:lpstr>
      <vt:lpstr>Separata_Azul</vt:lpstr>
      <vt:lpstr>Conteúdos_TEXTO</vt:lpstr>
      <vt:lpstr>Conteúdos_IMAGEM</vt:lpstr>
      <vt:lpstr>Conteúdos_IMG_FULL</vt:lpstr>
      <vt:lpstr>Vídeo</vt:lpstr>
      <vt:lpstr>Encerramento</vt:lpstr>
      <vt:lpstr>Separata1</vt:lpstr>
      <vt:lpstr>1_Separata1</vt:lpstr>
      <vt:lpstr>2_Separata1</vt:lpstr>
      <vt:lpstr>3_Separata1</vt:lpstr>
      <vt:lpstr>4_Separata1</vt:lpstr>
      <vt:lpstr>5_Separata1</vt:lpstr>
      <vt:lpstr>6_Separata1</vt:lpstr>
      <vt:lpstr>7_Separata1</vt:lpstr>
      <vt:lpstr>8_Separata1</vt:lpstr>
      <vt:lpstr>9_Separata1</vt:lpstr>
      <vt:lpstr>10_Separata1</vt:lpstr>
      <vt:lpstr>11_Separata1</vt:lpstr>
      <vt:lpstr>12_Separata1</vt:lpstr>
      <vt:lpstr>1_Agenda</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Bruno Cavalcante Erdei</cp:lastModifiedBy>
  <cp:revision>707</cp:revision>
  <cp:lastPrinted>2017-01-30T19:00:37Z</cp:lastPrinted>
  <dcterms:created xsi:type="dcterms:W3CDTF">2017-01-30T18:54:37Z</dcterms:created>
  <dcterms:modified xsi:type="dcterms:W3CDTF">2018-11-13T12:30:43Z</dcterms:modified>
</cp:coreProperties>
</file>