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9.xml" ContentType="application/vnd.openxmlformats-officedocument.theme+xml"/>
  <Override PartName="/ppt/slideLayouts/slideLayout51.xml" ContentType="application/vnd.openxmlformats-officedocument.presentationml.slideLayout+xml"/>
  <Override PartName="/ppt/theme/theme10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1"/>
    <p:sldMasterId id="2147483747" r:id="rId2"/>
    <p:sldMasterId id="2147483746" r:id="rId3"/>
    <p:sldMasterId id="2147483745" r:id="rId4"/>
    <p:sldMasterId id="2147483743" r:id="rId5"/>
    <p:sldMasterId id="2147483742" r:id="rId6"/>
    <p:sldMasterId id="2147483740" r:id="rId7"/>
    <p:sldMasterId id="2147483739" r:id="rId8"/>
    <p:sldMasterId id="2147483738" r:id="rId9"/>
    <p:sldMasterId id="2147483731" r:id="rId10"/>
    <p:sldMasterId id="2147483769" r:id="rId11"/>
  </p:sldMasterIdLst>
  <p:notesMasterIdLst>
    <p:notesMasterId r:id="rId32"/>
  </p:notesMasterIdLst>
  <p:handoutMasterIdLst>
    <p:handoutMasterId r:id="rId33"/>
  </p:handoutMasterIdLst>
  <p:sldIdLst>
    <p:sldId id="296" r:id="rId12"/>
    <p:sldId id="334" r:id="rId13"/>
    <p:sldId id="362" r:id="rId14"/>
    <p:sldId id="371" r:id="rId15"/>
    <p:sldId id="368" r:id="rId16"/>
    <p:sldId id="372" r:id="rId17"/>
    <p:sldId id="376" r:id="rId18"/>
    <p:sldId id="375" r:id="rId19"/>
    <p:sldId id="380" r:id="rId20"/>
    <p:sldId id="382" r:id="rId21"/>
    <p:sldId id="386" r:id="rId22"/>
    <p:sldId id="383" r:id="rId23"/>
    <p:sldId id="379" r:id="rId24"/>
    <p:sldId id="387" r:id="rId25"/>
    <p:sldId id="384" r:id="rId26"/>
    <p:sldId id="388" r:id="rId27"/>
    <p:sldId id="385" r:id="rId28"/>
    <p:sldId id="389" r:id="rId29"/>
    <p:sldId id="381" r:id="rId30"/>
    <p:sldId id="271" r:id="rId31"/>
  </p:sldIdLst>
  <p:sldSz cx="16249650" cy="9144000"/>
  <p:notesSz cx="6858000" cy="9144000"/>
  <p:defaultTextStyle>
    <a:defPPr>
      <a:defRPr lang="en-US"/>
    </a:defPPr>
    <a:lvl1pPr marL="0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7">
          <p15:clr>
            <a:srgbClr val="A4A3A4"/>
          </p15:clr>
        </p15:guide>
        <p15:guide id="2" orient="horz" pos="2772">
          <p15:clr>
            <a:srgbClr val="A4A3A4"/>
          </p15:clr>
        </p15:guide>
        <p15:guide id="3" pos="1256">
          <p15:clr>
            <a:srgbClr val="A4A3A4"/>
          </p15:clr>
        </p15:guide>
        <p15:guide id="4" pos="52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4242"/>
    <a:srgbClr val="FFFFFF"/>
    <a:srgbClr val="00739C"/>
    <a:srgbClr val="F59528"/>
    <a:srgbClr val="297BB5"/>
    <a:srgbClr val="5BB3CA"/>
    <a:srgbClr val="4A5C61"/>
    <a:srgbClr val="00B5C7"/>
    <a:srgbClr val="595959"/>
    <a:srgbClr val="2C4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434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26" y="936"/>
      </p:cViewPr>
      <p:guideLst>
        <p:guide orient="horz" pos="2057"/>
        <p:guide orient="horz" pos="2772"/>
        <p:guide pos="1256"/>
        <p:guide pos="5203"/>
      </p:guideLst>
    </p:cSldViewPr>
  </p:slideViewPr>
  <p:outlineViewPr>
    <p:cViewPr>
      <p:scale>
        <a:sx n="33" d="100"/>
        <a:sy n="33" d="100"/>
      </p:scale>
      <p:origin x="0" y="-1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62EBD-B9F3-BB47-B2F2-14A47F64F7DA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4C627-9AD9-DF4D-BC02-9FC6BFA1C46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66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8471-3ADC-0549-A149-2366DEF02ADD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94297-7149-3F48-AC8D-4200D8F84BC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68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2553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51061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76592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0212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27653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53184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7871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04245" algn="l" defTabSz="7255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0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0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1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1.png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273496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934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21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0981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1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8308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10199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9673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1138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9072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69786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76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200755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3615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91366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0177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0892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6539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2022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2494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3931583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3" y="2572615"/>
            <a:ext cx="8288930" cy="515108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9168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97294"/>
            <a:ext cx="8288930" cy="52264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58646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4" y="2488320"/>
            <a:ext cx="8288930" cy="5235378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3" y="17406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0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428641"/>
            <a:ext cx="8050455" cy="430213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l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NOME DO AUTOR – MÊS / AAAA</a:t>
            </a:r>
          </a:p>
        </p:txBody>
      </p:sp>
    </p:spTree>
    <p:extLst>
      <p:ext uri="{BB962C8B-B14F-4D97-AF65-F5344CB8AC3E}">
        <p14:creationId xmlns:p14="http://schemas.microsoft.com/office/powerpoint/2010/main" val="17417067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0812530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67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924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2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12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15999537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0" y="1758646"/>
            <a:ext cx="8288932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10732" y="2497294"/>
            <a:ext cx="8288930" cy="681051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2400"/>
              </a:spcAft>
              <a:buFont typeface="+mj-lt"/>
              <a:buNone/>
              <a:defRPr sz="2400" b="1" i="0" baseline="0">
                <a:solidFill>
                  <a:srgbClr val="F59528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Subtítulo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2" y="3432517"/>
            <a:ext cx="8288930" cy="251050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  <a:p>
            <a:pPr lvl="0"/>
            <a:r>
              <a:rPr lang="en-US" dirty="0"/>
              <a:t>Txt</a:t>
            </a:r>
          </a:p>
        </p:txBody>
      </p:sp>
    </p:spTree>
    <p:extLst>
      <p:ext uri="{BB962C8B-B14F-4D97-AF65-F5344CB8AC3E}">
        <p14:creationId xmlns:p14="http://schemas.microsoft.com/office/powerpoint/2010/main" val="24762791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048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13893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018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3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4" name="Picture 13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89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658227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</p:spTree>
    <p:extLst>
      <p:ext uri="{BB962C8B-B14F-4D97-AF65-F5344CB8AC3E}">
        <p14:creationId xmlns:p14="http://schemas.microsoft.com/office/powerpoint/2010/main" val="2210544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993618" y="1493524"/>
            <a:ext cx="9508787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993618" y="2237396"/>
            <a:ext cx="9508787" cy="273363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</a:t>
            </a:r>
            <a:r>
              <a:rPr lang="en-US" dirty="0" err="1"/>
              <a:t>introdutório</a:t>
            </a:r>
            <a:endParaRPr lang="en-US" dirty="0"/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022319" y="3545052"/>
            <a:ext cx="3825087" cy="2130354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 algn="ctr">
              <a:spcBef>
                <a:spcPts val="52"/>
              </a:spcBef>
              <a:spcAft>
                <a:spcPts val="600"/>
              </a:spcAft>
              <a:buFont typeface="+mj-lt"/>
              <a:buNone/>
              <a:defRPr sz="28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TXT INTRODUTÓRIO</a:t>
            </a:r>
          </a:p>
          <a:p>
            <a:pPr lvl="0"/>
            <a:r>
              <a:rPr lang="en-US" dirty="0"/>
              <a:t>TXT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2021228" y="1508035"/>
            <a:ext cx="1819528" cy="1819530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73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8378593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138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4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20410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04 (vazio)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525954" cy="9144000"/>
          </a:xfrm>
          <a:prstGeom prst="rect">
            <a:avLst/>
          </a:prstGeom>
          <a:solidFill>
            <a:srgbClr val="2C475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9230022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761135" y="56927"/>
            <a:ext cx="8531164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TÍTULO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918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/</a:t>
            </a:r>
            <a:r>
              <a:rPr lang="en-US" dirty="0" err="1"/>
              <a:t>totvs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@</a:t>
            </a:r>
            <a:r>
              <a:rPr lang="en-US" dirty="0" err="1"/>
              <a:t>totvs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blog.totvs.com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/>
              <a:t>company/</a:t>
            </a:r>
            <a:r>
              <a:rPr lang="en-US" dirty="0" err="1"/>
              <a:t>totvs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Nome </a:t>
            </a:r>
            <a:r>
              <a:rPr lang="en-US" dirty="0" err="1"/>
              <a:t>Sobrenome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/>
              <a:t>Nome.sobrenome@totvs.com.br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Área</a:t>
            </a:r>
            <a:r>
              <a:rPr lang="en-US" dirty="0"/>
              <a:t> de </a:t>
            </a:r>
            <a:r>
              <a:rPr lang="en-US" dirty="0" err="1"/>
              <a:t>atuação</a:t>
            </a:r>
            <a:endParaRPr lang="en-US" dirty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/>
              <a:t>fluig.com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448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63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5396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5976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04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20788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 (vazio)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568495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 userDrawn="1"/>
        </p:nvSpPr>
        <p:spPr>
          <a:xfrm>
            <a:off x="10820400" y="7562850"/>
            <a:ext cx="5429250" cy="1600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847900"/>
            <a:ext cx="13819104" cy="4722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pt-B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691668" y="8657168"/>
            <a:ext cx="3656171" cy="486833"/>
          </a:xfrm>
          <a:prstGeom prst="rect">
            <a:avLst/>
          </a:prstGeom>
        </p:spPr>
        <p:txBody>
          <a:bodyPr/>
          <a:lstStyle/>
          <a:p>
            <a:fld id="{F70F10A0-77B9-48A2-B5CE-7BB9BEB8C890}" type="slidenum">
              <a:rPr lang="pt-BR" smtClean="0">
                <a:solidFill>
                  <a:prstClr val="black"/>
                </a:solidFill>
              </a:rPr>
              <a:pPr/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936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1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874205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um </a:t>
            </a:r>
            <a:r>
              <a:rPr lang="en-US" dirty="0" err="1"/>
              <a:t>ícone</a:t>
            </a:r>
            <a:r>
              <a:rPr lang="en-US" dirty="0"/>
              <a:t> da </a:t>
            </a:r>
            <a:r>
              <a:rPr lang="en-US" dirty="0" err="1"/>
              <a:t>biblioteca</a:t>
            </a:r>
            <a:r>
              <a:rPr lang="en-US" dirty="0"/>
              <a:t> TOTVS, </a:t>
            </a:r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aqui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do </a:t>
            </a:r>
            <a:r>
              <a:rPr lang="en-US" dirty="0" err="1"/>
              <a:t>capítulo</a:t>
            </a:r>
            <a:r>
              <a:rPr lang="en-US" dirty="0"/>
              <a:t> (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ultrapasse</a:t>
            </a:r>
            <a:r>
              <a:rPr lang="en-US" dirty="0"/>
              <a:t> o </a:t>
            </a:r>
            <a:r>
              <a:rPr lang="en-US" dirty="0" err="1"/>
              <a:t>limite</a:t>
            </a:r>
            <a:r>
              <a:rPr lang="en-US" dirty="0"/>
              <a:t> de 3 </a:t>
            </a:r>
            <a:r>
              <a:rPr lang="en-US" dirty="0" err="1"/>
              <a:t>linhas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06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262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 descr="selo_confidencial_dir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2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53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- RESTRIT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ÍNDICE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530" y="7040880"/>
            <a:ext cx="2103120" cy="210312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  <a:p>
            <a:pPr lvl="0"/>
            <a:r>
              <a:rPr lang="en-US" dirty="0"/>
              <a:t>Item 4</a:t>
            </a:r>
          </a:p>
          <a:p>
            <a:pPr lvl="0"/>
            <a:r>
              <a:rPr lang="en-US" dirty="0"/>
              <a:t>Item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1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81" r:id="rId3"/>
    <p:sldLayoutId id="2147483766" r:id="rId4"/>
    <p:sldLayoutId id="2147483767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95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69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6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3" r:id="rId2"/>
    <p:sldLayoutId id="2147483684" r:id="rId3"/>
    <p:sldLayoutId id="214748368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86" r:id="rId2"/>
    <p:sldLayoutId id="2147483687" r:id="rId3"/>
    <p:sldLayoutId id="2147483688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0" r:id="rId3"/>
    <p:sldLayoutId id="2147483691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2" r:id="rId2"/>
    <p:sldLayoutId id="2147483693" r:id="rId3"/>
    <p:sldLayoutId id="2147483694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9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5" r:id="rId2"/>
    <p:sldLayoutId id="2147483696" r:id="rId3"/>
    <p:sldLayoutId id="2147483697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01" r:id="rId2"/>
    <p:sldLayoutId id="2147483702" r:id="rId3"/>
    <p:sldLayoutId id="2147483703" r:id="rId4"/>
    <p:sldLayoutId id="2147483754" r:id="rId5"/>
    <p:sldLayoutId id="2147483755" r:id="rId6"/>
    <p:sldLayoutId id="2147483756" r:id="rId7"/>
    <p:sldLayoutId id="2147483757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04" r:id="rId2"/>
    <p:sldLayoutId id="2147483705" r:id="rId3"/>
    <p:sldLayoutId id="2147483706" r:id="rId4"/>
    <p:sldLayoutId id="2147483758" r:id="rId5"/>
    <p:sldLayoutId id="2147483759" r:id="rId6"/>
    <p:sldLayoutId id="2147483760" r:id="rId7"/>
    <p:sldLayoutId id="2147483761" r:id="rId8"/>
    <p:sldLayoutId id="2147483768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7921569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7CDB50-8774-184B-A66B-D0F244FA425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64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07" r:id="rId2"/>
    <p:sldLayoutId id="2147483708" r:id="rId3"/>
    <p:sldLayoutId id="2147483709" r:id="rId4"/>
    <p:sldLayoutId id="2147483762" r:id="rId5"/>
    <p:sldLayoutId id="2147483763" r:id="rId6"/>
    <p:sldLayoutId id="2147483764" r:id="rId7"/>
    <p:sldLayoutId id="2147483765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/>
              <a:t>Integração TMS Protheus x Back Office Datasul</a:t>
            </a: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Leandro Paulino - Novembro/2016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84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524598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Rota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Viagem Frete a Pagar - TAC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5893346" y="4367252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Viagem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1576633" y="7175266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Motorista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335516" y="4444897"/>
            <a:ext cx="2227373" cy="101009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265677" y="1996267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CTe TMS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0204946" y="2759083"/>
            <a:ext cx="2454985" cy="7568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Carregamento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10204946" y="4059846"/>
            <a:ext cx="2454985" cy="7701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Fechamento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991916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477301" y="3018328"/>
            <a:ext cx="2416045" cy="193728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3"/>
            <a:endCxn id="41" idx="1"/>
          </p:cNvCxnSpPr>
          <p:nvPr/>
        </p:nvCxnSpPr>
        <p:spPr>
          <a:xfrm>
            <a:off x="3562889" y="4949942"/>
            <a:ext cx="2330457" cy="5675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6049549" y="3198421"/>
            <a:ext cx="1361310" cy="976351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>
            <a:stCxn id="25" idx="3"/>
            <a:endCxn id="41" idx="1"/>
          </p:cNvCxnSpPr>
          <p:nvPr/>
        </p:nvCxnSpPr>
        <p:spPr>
          <a:xfrm flipV="1">
            <a:off x="3529336" y="4955617"/>
            <a:ext cx="2364010" cy="272448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angulado 84"/>
          <p:cNvCxnSpPr>
            <a:stCxn id="41" idx="3"/>
            <a:endCxn id="30" idx="1"/>
          </p:cNvCxnSpPr>
          <p:nvPr/>
        </p:nvCxnSpPr>
        <p:spPr>
          <a:xfrm flipV="1">
            <a:off x="8543414" y="3137509"/>
            <a:ext cx="1661532" cy="1818108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angulado 90"/>
          <p:cNvCxnSpPr>
            <a:stCxn id="41" idx="3"/>
            <a:endCxn id="31" idx="1"/>
          </p:cNvCxnSpPr>
          <p:nvPr/>
        </p:nvCxnSpPr>
        <p:spPr>
          <a:xfrm flipV="1">
            <a:off x="8543414" y="4444898"/>
            <a:ext cx="1661532" cy="51071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1371456" y="6122506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Fornecedor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125" name="Conector angulado 118"/>
          <p:cNvCxnSpPr>
            <a:stCxn id="122" idx="0"/>
            <a:endCxn id="26" idx="2"/>
          </p:cNvCxnSpPr>
          <p:nvPr/>
        </p:nvCxnSpPr>
        <p:spPr>
          <a:xfrm rot="16200000" flipV="1">
            <a:off x="2116261" y="5787930"/>
            <a:ext cx="667519" cy="163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tângulo de cantos arredondados 45"/>
          <p:cNvSpPr/>
          <p:nvPr/>
        </p:nvSpPr>
        <p:spPr>
          <a:xfrm>
            <a:off x="7728613" y="6943101"/>
            <a:ext cx="1952703" cy="10096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Contrato Carreteiro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17" name="Conector angulado 16"/>
          <p:cNvCxnSpPr>
            <a:stCxn id="41" idx="2"/>
            <a:endCxn id="46" idx="1"/>
          </p:cNvCxnSpPr>
          <p:nvPr/>
        </p:nvCxnSpPr>
        <p:spPr>
          <a:xfrm rot="16200000" flipH="1">
            <a:off x="6521517" y="6240843"/>
            <a:ext cx="1903958" cy="510233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9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43" grpId="0" animBg="1"/>
      <p:bldP spid="122" grpId="0" animBg="1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4"/>
            </a:pPr>
            <a:r>
              <a:rPr lang="pt-BR" dirty="0" smtClean="0"/>
              <a:t>Contrato de Carreteiro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1734148" y="2513490"/>
            <a:ext cx="2158760" cy="117286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Tabela de Frete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Contrato de Carreteiro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6522416" y="4463574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Geração Contrato de Carreteiro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338784" y="6660343"/>
            <a:ext cx="1952703" cy="67226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6235487" y="2374325"/>
            <a:ext cx="209682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Contrato Fornecedor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892908" y="3099922"/>
            <a:ext cx="2629508" cy="195201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0"/>
            <a:endCxn id="71" idx="1"/>
          </p:cNvCxnSpPr>
          <p:nvPr/>
        </p:nvCxnSpPr>
        <p:spPr>
          <a:xfrm rot="16200000" flipV="1">
            <a:off x="1183439" y="5528645"/>
            <a:ext cx="1780210" cy="483185"/>
          </a:xfrm>
          <a:prstGeom prst="bentConnector4">
            <a:avLst>
              <a:gd name="adj1" fmla="val 35821"/>
              <a:gd name="adj2" fmla="val 198123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7025886" y="3642010"/>
            <a:ext cx="1079574" cy="56355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5170551" y="6667101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Fornecedor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125" name="Conector angulado 118"/>
          <p:cNvCxnSpPr>
            <a:stCxn id="122" idx="0"/>
            <a:endCxn id="26" idx="3"/>
          </p:cNvCxnSpPr>
          <p:nvPr/>
        </p:nvCxnSpPr>
        <p:spPr>
          <a:xfrm rot="16200000" flipH="1" flipV="1">
            <a:off x="4606021" y="5352566"/>
            <a:ext cx="329375" cy="2958444"/>
          </a:xfrm>
          <a:prstGeom prst="bentConnector4">
            <a:avLst>
              <a:gd name="adj1" fmla="val -69404"/>
              <a:gd name="adj2" fmla="val 68242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tângulo de cantos arredondados 45"/>
          <p:cNvSpPr/>
          <p:nvPr/>
        </p:nvSpPr>
        <p:spPr>
          <a:xfrm>
            <a:off x="12146389" y="3047492"/>
            <a:ext cx="2445886" cy="127772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17" name="Conector angulado 16"/>
          <p:cNvCxnSpPr>
            <a:stCxn id="41" idx="2"/>
            <a:endCxn id="46" idx="1"/>
          </p:cNvCxnSpPr>
          <p:nvPr/>
        </p:nvCxnSpPr>
        <p:spPr>
          <a:xfrm rot="5400000" flipH="1" flipV="1">
            <a:off x="9019944" y="2513858"/>
            <a:ext cx="1953950" cy="4298939"/>
          </a:xfrm>
          <a:prstGeom prst="bentConnector4">
            <a:avLst>
              <a:gd name="adj1" fmla="val -11699"/>
              <a:gd name="adj2" fmla="val 65411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tângulo de cantos arredondados 70"/>
          <p:cNvSpPr/>
          <p:nvPr/>
        </p:nvSpPr>
        <p:spPr>
          <a:xfrm>
            <a:off x="1831951" y="4375295"/>
            <a:ext cx="209682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Viagem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67" name="Conector angulado 66"/>
          <p:cNvCxnSpPr>
            <a:stCxn id="71" idx="2"/>
            <a:endCxn id="41" idx="1"/>
          </p:cNvCxnSpPr>
          <p:nvPr/>
        </p:nvCxnSpPr>
        <p:spPr>
          <a:xfrm rot="5400000" flipH="1" flipV="1">
            <a:off x="4534872" y="3397427"/>
            <a:ext cx="333031" cy="3642055"/>
          </a:xfrm>
          <a:prstGeom prst="bentConnector4">
            <a:avLst>
              <a:gd name="adj1" fmla="val -68642"/>
              <a:gd name="adj2" fmla="val 64393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onector angulado 91"/>
          <p:cNvCxnSpPr>
            <a:stCxn id="41" idx="2"/>
            <a:endCxn id="95" idx="1"/>
          </p:cNvCxnSpPr>
          <p:nvPr/>
        </p:nvCxnSpPr>
        <p:spPr>
          <a:xfrm rot="16200000" flipH="1">
            <a:off x="9805155" y="3682597"/>
            <a:ext cx="383528" cy="4298939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tângulo de cantos arredondados 94"/>
          <p:cNvSpPr/>
          <p:nvPr/>
        </p:nvSpPr>
        <p:spPr>
          <a:xfrm>
            <a:off x="12146389" y="5384970"/>
            <a:ext cx="2445886" cy="127772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29" name="Espaço Reservado para Texto 14"/>
          <p:cNvSpPr>
            <a:spLocks noGrp="1"/>
          </p:cNvSpPr>
          <p:nvPr>
            <p:ph type="body" idx="15"/>
          </p:nvPr>
        </p:nvSpPr>
        <p:spPr>
          <a:xfrm>
            <a:off x="1022317" y="56927"/>
            <a:ext cx="13269981" cy="711141"/>
          </a:xfrm>
        </p:spPr>
        <p:txBody>
          <a:bodyPr/>
          <a:lstStyle/>
          <a:p>
            <a:r>
              <a:rPr lang="pt-BR" dirty="0"/>
              <a:t>Projeto – ELLECE</a:t>
            </a:r>
          </a:p>
        </p:txBody>
      </p:sp>
    </p:spTree>
    <p:extLst>
      <p:ext uri="{BB962C8B-B14F-4D97-AF65-F5344CB8AC3E}">
        <p14:creationId xmlns:p14="http://schemas.microsoft.com/office/powerpoint/2010/main" val="3205079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 animBg="1"/>
      <p:bldP spid="27" grpId="0" animBg="1"/>
      <p:bldP spid="122" grpId="0" animBg="1"/>
      <p:bldP spid="46" grpId="0" animBg="1"/>
      <p:bldP spid="71" grpId="0" animBg="1"/>
      <p:bldP spid="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524598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Rota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Viagem Frete a Pagar - TAC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5791629" y="3986810"/>
            <a:ext cx="3144748" cy="14379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Viagem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1524598" y="4384378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Motorista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1524598" y="6014430"/>
            <a:ext cx="1952703" cy="67226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Veículos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265677" y="1996267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CTe TMS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7536571" y="7434089"/>
            <a:ext cx="1617023" cy="7506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5933867" y="5996161"/>
            <a:ext cx="2432060" cy="922310"/>
          </a:xfrm>
          <a:prstGeom prst="roundRect">
            <a:avLst>
              <a:gd name="adj" fmla="val 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Contrato de Carreteiro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0204946" y="2759083"/>
            <a:ext cx="2454985" cy="7568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Carregamento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10204946" y="4059846"/>
            <a:ext cx="2454985" cy="7701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Fechamento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2" name="Retângulo de cantos arredondados 31"/>
          <p:cNvSpPr/>
          <p:nvPr/>
        </p:nvSpPr>
        <p:spPr>
          <a:xfrm>
            <a:off x="10204946" y="5522843"/>
            <a:ext cx="1952703" cy="83503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Saída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3" name="Retângulo de cantos arredondados 32"/>
          <p:cNvSpPr/>
          <p:nvPr/>
        </p:nvSpPr>
        <p:spPr>
          <a:xfrm>
            <a:off x="10204946" y="6970033"/>
            <a:ext cx="1952703" cy="82937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Chegada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0" name="Retângulo de cantos arredondados 39"/>
          <p:cNvSpPr/>
          <p:nvPr/>
        </p:nvSpPr>
        <p:spPr>
          <a:xfrm>
            <a:off x="13227353" y="2513490"/>
            <a:ext cx="1952703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Ocorrência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2" name="Retângulo de cantos arredondados 41"/>
          <p:cNvSpPr/>
          <p:nvPr/>
        </p:nvSpPr>
        <p:spPr>
          <a:xfrm>
            <a:off x="13085743" y="5692741"/>
            <a:ext cx="2537138" cy="7050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Encerramento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991916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52" name="Conector angulado 51"/>
          <p:cNvCxnSpPr>
            <a:stCxn id="5" idx="3"/>
            <a:endCxn id="41" idx="1"/>
          </p:cNvCxnSpPr>
          <p:nvPr/>
        </p:nvCxnSpPr>
        <p:spPr>
          <a:xfrm>
            <a:off x="3477301" y="3018328"/>
            <a:ext cx="2314328" cy="168744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do 61"/>
          <p:cNvCxnSpPr>
            <a:stCxn id="26" idx="3"/>
            <a:endCxn id="41" idx="1"/>
          </p:cNvCxnSpPr>
          <p:nvPr/>
        </p:nvCxnSpPr>
        <p:spPr>
          <a:xfrm flipV="1">
            <a:off x="3477301" y="4705775"/>
            <a:ext cx="2314328" cy="1644788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64"/>
          <p:cNvCxnSpPr>
            <a:stCxn id="27" idx="2"/>
            <a:endCxn id="41" idx="0"/>
          </p:cNvCxnSpPr>
          <p:nvPr/>
        </p:nvCxnSpPr>
        <p:spPr>
          <a:xfrm rot="16200000" flipH="1">
            <a:off x="6312582" y="2935389"/>
            <a:ext cx="980868" cy="1121974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>
            <a:stCxn id="25" idx="3"/>
            <a:endCxn id="41" idx="1"/>
          </p:cNvCxnSpPr>
          <p:nvPr/>
        </p:nvCxnSpPr>
        <p:spPr>
          <a:xfrm flipV="1">
            <a:off x="3477301" y="4705775"/>
            <a:ext cx="2314328" cy="183441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angulado 72"/>
          <p:cNvCxnSpPr>
            <a:stCxn id="29" idx="2"/>
            <a:endCxn id="28" idx="1"/>
          </p:cNvCxnSpPr>
          <p:nvPr/>
        </p:nvCxnSpPr>
        <p:spPr>
          <a:xfrm rot="16200000" flipH="1">
            <a:off x="6897751" y="7170617"/>
            <a:ext cx="890966" cy="386674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ector angulado 75"/>
          <p:cNvCxnSpPr>
            <a:stCxn id="41" idx="2"/>
            <a:endCxn id="29" idx="0"/>
          </p:cNvCxnSpPr>
          <p:nvPr/>
        </p:nvCxnSpPr>
        <p:spPr>
          <a:xfrm rot="5400000">
            <a:off x="6971239" y="5603397"/>
            <a:ext cx="571422" cy="214106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ector angulado 84"/>
          <p:cNvCxnSpPr>
            <a:stCxn id="41" idx="3"/>
            <a:endCxn id="30" idx="1"/>
          </p:cNvCxnSpPr>
          <p:nvPr/>
        </p:nvCxnSpPr>
        <p:spPr>
          <a:xfrm flipV="1">
            <a:off x="8936377" y="3137509"/>
            <a:ext cx="1268569" cy="1568266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ector angulado 90"/>
          <p:cNvCxnSpPr>
            <a:stCxn id="41" idx="3"/>
            <a:endCxn id="31" idx="1"/>
          </p:cNvCxnSpPr>
          <p:nvPr/>
        </p:nvCxnSpPr>
        <p:spPr>
          <a:xfrm flipV="1">
            <a:off x="8936377" y="4444898"/>
            <a:ext cx="1268569" cy="260877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ector angulado 93"/>
          <p:cNvCxnSpPr>
            <a:stCxn id="41" idx="3"/>
            <a:endCxn id="32" idx="1"/>
          </p:cNvCxnSpPr>
          <p:nvPr/>
        </p:nvCxnSpPr>
        <p:spPr>
          <a:xfrm>
            <a:off x="8936377" y="4705775"/>
            <a:ext cx="1268569" cy="1234583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angulado 97"/>
          <p:cNvCxnSpPr>
            <a:stCxn id="41" idx="3"/>
            <a:endCxn id="33" idx="1"/>
          </p:cNvCxnSpPr>
          <p:nvPr/>
        </p:nvCxnSpPr>
        <p:spPr>
          <a:xfrm>
            <a:off x="8936377" y="4705775"/>
            <a:ext cx="1268569" cy="2678944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angulado 101"/>
          <p:cNvCxnSpPr>
            <a:stCxn id="43" idx="3"/>
            <a:endCxn id="42" idx="0"/>
          </p:cNvCxnSpPr>
          <p:nvPr/>
        </p:nvCxnSpPr>
        <p:spPr>
          <a:xfrm>
            <a:off x="12865994" y="5240160"/>
            <a:ext cx="1488318" cy="452581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angulado 118"/>
          <p:cNvCxnSpPr>
            <a:stCxn id="43" idx="3"/>
            <a:endCxn id="40" idx="2"/>
          </p:cNvCxnSpPr>
          <p:nvPr/>
        </p:nvCxnSpPr>
        <p:spPr>
          <a:xfrm flipV="1">
            <a:off x="12865994" y="3523165"/>
            <a:ext cx="1337711" cy="1716995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tângulo de cantos arredondados 121"/>
          <p:cNvSpPr/>
          <p:nvPr/>
        </p:nvSpPr>
        <p:spPr>
          <a:xfrm>
            <a:off x="1524598" y="7434088"/>
            <a:ext cx="2158760" cy="6851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Fornecedor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125" name="Conector angulado 118"/>
          <p:cNvCxnSpPr>
            <a:endCxn id="26" idx="2"/>
          </p:cNvCxnSpPr>
          <p:nvPr/>
        </p:nvCxnSpPr>
        <p:spPr>
          <a:xfrm rot="16200000" flipV="1">
            <a:off x="2279503" y="6908143"/>
            <a:ext cx="698025" cy="255129"/>
          </a:xfrm>
          <a:prstGeom prst="bentConnector3">
            <a:avLst>
              <a:gd name="adj1" fmla="val 50000"/>
            </a:avLst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tângulo de cantos arredondados 73"/>
          <p:cNvSpPr/>
          <p:nvPr/>
        </p:nvSpPr>
        <p:spPr>
          <a:xfrm>
            <a:off x="4207640" y="7446147"/>
            <a:ext cx="2107853" cy="73296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cxnSp>
        <p:nvCxnSpPr>
          <p:cNvPr id="75" name="Conector angulado 74"/>
          <p:cNvCxnSpPr>
            <a:stCxn id="29" idx="1"/>
            <a:endCxn id="74" idx="0"/>
          </p:cNvCxnSpPr>
          <p:nvPr/>
        </p:nvCxnSpPr>
        <p:spPr>
          <a:xfrm rot="10800000" flipV="1">
            <a:off x="5261567" y="6457315"/>
            <a:ext cx="672300" cy="988831"/>
          </a:xfrm>
          <a:prstGeom prst="bentConnector2">
            <a:avLst/>
          </a:prstGeom>
          <a:ln w="603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angulado 219"/>
          <p:cNvCxnSpPr>
            <a:stCxn id="42" idx="2"/>
            <a:endCxn id="223" idx="0"/>
          </p:cNvCxnSpPr>
          <p:nvPr/>
        </p:nvCxnSpPr>
        <p:spPr>
          <a:xfrm rot="5400000">
            <a:off x="13915972" y="6694035"/>
            <a:ext cx="734622" cy="142058"/>
          </a:xfrm>
          <a:prstGeom prst="bentConnector3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etângulo de cantos arredondados 222"/>
          <p:cNvSpPr/>
          <p:nvPr/>
        </p:nvSpPr>
        <p:spPr>
          <a:xfrm>
            <a:off x="13052004" y="7132375"/>
            <a:ext cx="2320499" cy="7329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424242"/>
                </a:solidFill>
              </a:rPr>
              <a:t>Comprovante Entrega</a:t>
            </a:r>
          </a:p>
        </p:txBody>
      </p:sp>
    </p:spTree>
    <p:extLst>
      <p:ext uri="{BB962C8B-B14F-4D97-AF65-F5344CB8AC3E}">
        <p14:creationId xmlns:p14="http://schemas.microsoft.com/office/powerpoint/2010/main" val="79215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0" grpId="0" animBg="1"/>
      <p:bldP spid="42" grpId="0" animBg="1"/>
      <p:bldP spid="2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5"/>
            </a:pPr>
            <a:r>
              <a:rPr lang="pt-BR" dirty="0" smtClean="0"/>
              <a:t>Liberação Contrato de Carreteiro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Liberação Contra Carreteiro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Libera Contrato Carreteiro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250936" y="650330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41" idx="3"/>
            <a:endCxn id="30" idx="1"/>
          </p:cNvCxnSpPr>
          <p:nvPr/>
        </p:nvCxnSpPr>
        <p:spPr>
          <a:xfrm>
            <a:off x="4593811" y="3390045"/>
            <a:ext cx="6657125" cy="3588845"/>
          </a:xfrm>
          <a:prstGeom prst="bentConnector3">
            <a:avLst>
              <a:gd name="adj1" fmla="val 50000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de seta reta 3"/>
          <p:cNvCxnSpPr>
            <a:stCxn id="41" idx="3"/>
            <a:endCxn id="16" idx="1"/>
          </p:cNvCxnSpPr>
          <p:nvPr/>
        </p:nvCxnSpPr>
        <p:spPr>
          <a:xfrm>
            <a:off x="4593811" y="3390045"/>
            <a:ext cx="6642656" cy="1544085"/>
          </a:xfrm>
          <a:prstGeom prst="bentConnector3">
            <a:avLst>
              <a:gd name="adj1" fmla="val 50000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de cantos arredondados 15"/>
          <p:cNvSpPr/>
          <p:nvPr/>
        </p:nvSpPr>
        <p:spPr>
          <a:xfrm>
            <a:off x="11236467" y="445854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2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6"/>
            </a:pPr>
            <a:r>
              <a:rPr lang="pt-BR" dirty="0" smtClean="0"/>
              <a:t>Outros Movimentos Financeiros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Outros Movimentos Financeiros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rgbClr val="424242"/>
                </a:solidFill>
              </a:rPr>
              <a:t>Movto</a:t>
            </a:r>
            <a:r>
              <a:rPr lang="pt-BR" dirty="0" smtClean="0">
                <a:solidFill>
                  <a:srgbClr val="424242"/>
                </a:solidFill>
              </a:rPr>
              <a:t>. Custo Transporte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250936" y="6503305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APB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19" idx="1"/>
            <a:endCxn id="30" idx="1"/>
          </p:cNvCxnSpPr>
          <p:nvPr/>
        </p:nvCxnSpPr>
        <p:spPr>
          <a:xfrm rot="10800000" flipH="1" flipV="1">
            <a:off x="7201582" y="3095862"/>
            <a:ext cx="4049353" cy="3883027"/>
          </a:xfrm>
          <a:prstGeom prst="bentConnector3">
            <a:avLst>
              <a:gd name="adj1" fmla="val -5645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de seta reta 3"/>
          <p:cNvCxnSpPr>
            <a:stCxn id="41" idx="3"/>
            <a:endCxn id="19" idx="0"/>
          </p:cNvCxnSpPr>
          <p:nvPr/>
        </p:nvCxnSpPr>
        <p:spPr>
          <a:xfrm flipV="1">
            <a:off x="4593811" y="2507498"/>
            <a:ext cx="3932806" cy="882547"/>
          </a:xfrm>
          <a:prstGeom prst="bentConnector4">
            <a:avLst>
              <a:gd name="adj1" fmla="val 33154"/>
              <a:gd name="adj2" fmla="val 125902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de cantos arredondados 15"/>
          <p:cNvSpPr/>
          <p:nvPr/>
        </p:nvSpPr>
        <p:spPr>
          <a:xfrm>
            <a:off x="11250936" y="4078662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REPOM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1943743" y="4631962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Fechamento de Seguro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1943743" y="6460185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Indenização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7201583" y="2507498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Gera Contrato Carreteiro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21" name="Conector angulado 20"/>
          <p:cNvCxnSpPr>
            <a:stCxn id="19" idx="2"/>
            <a:endCxn id="16" idx="1"/>
          </p:cNvCxnSpPr>
          <p:nvPr/>
        </p:nvCxnSpPr>
        <p:spPr>
          <a:xfrm rot="16200000" flipH="1">
            <a:off x="9453766" y="2757077"/>
            <a:ext cx="870020" cy="2724319"/>
          </a:xfrm>
          <a:prstGeom prst="bentConnector2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do 24"/>
          <p:cNvCxnSpPr>
            <a:stCxn id="14" idx="3"/>
            <a:endCxn id="30" idx="1"/>
          </p:cNvCxnSpPr>
          <p:nvPr/>
        </p:nvCxnSpPr>
        <p:spPr>
          <a:xfrm>
            <a:off x="4593811" y="5220327"/>
            <a:ext cx="6657125" cy="1758563"/>
          </a:xfrm>
          <a:prstGeom prst="bentConnector3">
            <a:avLst>
              <a:gd name="adj1" fmla="val 35406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do 32"/>
          <p:cNvCxnSpPr>
            <a:stCxn id="17" idx="2"/>
            <a:endCxn id="30" idx="2"/>
          </p:cNvCxnSpPr>
          <p:nvPr/>
        </p:nvCxnSpPr>
        <p:spPr>
          <a:xfrm rot="5400000" flipH="1" flipV="1">
            <a:off x="7782383" y="2940869"/>
            <a:ext cx="182439" cy="9209652"/>
          </a:xfrm>
          <a:prstGeom prst="bentConnector3">
            <a:avLst>
              <a:gd name="adj1" fmla="val -125302"/>
            </a:avLst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16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7"/>
            </a:pPr>
            <a:r>
              <a:rPr lang="pt-BR" dirty="0" smtClean="0"/>
              <a:t>Geração de Faturas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Frete a Receber - Emissão de Faturas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2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41" name="Retângulo de cantos arredondados 40"/>
          <p:cNvSpPr/>
          <p:nvPr/>
        </p:nvSpPr>
        <p:spPr>
          <a:xfrm>
            <a:off x="1943743" y="2801680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Emissão de Faturas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11195241" y="4591502"/>
            <a:ext cx="2454985" cy="9511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ACR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11005015" y="2513490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1826643" y="2340418"/>
            <a:ext cx="2946829" cy="5453339"/>
          </a:xfrm>
          <a:prstGeom prst="rect">
            <a:avLst/>
          </a:prstGeom>
          <a:noFill/>
          <a:ln>
            <a:gradFill>
              <a:gsLst>
                <a:gs pos="1000">
                  <a:schemeClr val="accent1">
                    <a:tint val="66000"/>
                    <a:satMod val="160000"/>
                    <a:alpha val="99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cxnSp>
        <p:nvCxnSpPr>
          <p:cNvPr id="13" name="Conector de seta reta 12"/>
          <p:cNvCxnSpPr>
            <a:stCxn id="41" idx="3"/>
            <a:endCxn id="30" idx="1"/>
          </p:cNvCxnSpPr>
          <p:nvPr/>
        </p:nvCxnSpPr>
        <p:spPr>
          <a:xfrm>
            <a:off x="4593811" y="3390045"/>
            <a:ext cx="6601430" cy="1677042"/>
          </a:xfrm>
          <a:prstGeom prst="bentConnector3">
            <a:avLst>
              <a:gd name="adj1" fmla="val 50000"/>
            </a:avLst>
          </a:prstGeom>
          <a:ln w="952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tângulo de cantos arredondados 49"/>
          <p:cNvSpPr/>
          <p:nvPr/>
        </p:nvSpPr>
        <p:spPr>
          <a:xfrm>
            <a:off x="1943743" y="6336668"/>
            <a:ext cx="2650068" cy="117672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Emissão DOCCOB</a:t>
            </a:r>
            <a:endParaRPr lang="pt-BR" dirty="0">
              <a:solidFill>
                <a:srgbClr val="424242"/>
              </a:solidFill>
            </a:endParaRPr>
          </a:p>
        </p:txBody>
      </p:sp>
      <p:cxnSp>
        <p:nvCxnSpPr>
          <p:cNvPr id="19" name="Conector angulado 18"/>
          <p:cNvCxnSpPr>
            <a:stCxn id="30" idx="1"/>
            <a:endCxn id="50" idx="3"/>
          </p:cNvCxnSpPr>
          <p:nvPr/>
        </p:nvCxnSpPr>
        <p:spPr>
          <a:xfrm rot="10800000" flipV="1">
            <a:off x="4593811" y="5067087"/>
            <a:ext cx="6601430" cy="1857946"/>
          </a:xfrm>
          <a:prstGeom prst="bentConnector3">
            <a:avLst/>
          </a:prstGeom>
          <a:ln w="952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7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3"/>
          </p:nvPr>
        </p:nvSpPr>
        <p:spPr>
          <a:xfrm>
            <a:off x="8124840" y="1819389"/>
            <a:ext cx="6941978" cy="5099733"/>
          </a:xfrm>
        </p:spPr>
        <p:txBody>
          <a:bodyPr/>
          <a:lstStyle/>
          <a:p>
            <a:r>
              <a:rPr lang="pt-BR" dirty="0" smtClean="0"/>
              <a:t>Cadastros</a:t>
            </a:r>
          </a:p>
          <a:p>
            <a:r>
              <a:rPr lang="pt-BR" dirty="0" smtClean="0"/>
              <a:t>Emissão Documento de Transporte</a:t>
            </a:r>
          </a:p>
          <a:p>
            <a:r>
              <a:rPr lang="pt-BR" dirty="0" smtClean="0"/>
              <a:t>Viagem</a:t>
            </a:r>
          </a:p>
          <a:p>
            <a:r>
              <a:rPr lang="pt-BR" dirty="0" smtClean="0"/>
              <a:t>Contrato de Carreteiro</a:t>
            </a:r>
          </a:p>
          <a:p>
            <a:r>
              <a:rPr lang="pt-BR" dirty="0" smtClean="0"/>
              <a:t>Liberação Contrato Carreteiro</a:t>
            </a:r>
          </a:p>
          <a:p>
            <a:r>
              <a:rPr lang="pt-BR" dirty="0" smtClean="0"/>
              <a:t>Outras Movimentações Financeiras</a:t>
            </a:r>
          </a:p>
          <a:p>
            <a:r>
              <a:rPr lang="pt-BR" dirty="0" smtClean="0"/>
              <a:t>Geração de Fatura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16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totvs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@</a:t>
            </a:r>
            <a:r>
              <a:rPr lang="en-US" dirty="0" err="1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blog.totvs.com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company/</a:t>
            </a:r>
            <a:r>
              <a:rPr lang="en-US" dirty="0" err="1">
                <a:solidFill>
                  <a:srgbClr val="FFFFFF"/>
                </a:solidFill>
              </a:rPr>
              <a:t>totvs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Leandro Paulino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leandro.paulino@totvs.com.br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en-US" dirty="0"/>
              <a:t>Obrigado ;)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22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SIGATMS - </a:t>
            </a:r>
            <a:r>
              <a:rPr lang="en-US" dirty="0" err="1"/>
              <a:t>Inovação</a:t>
            </a:r>
            <a:r>
              <a:rPr lang="en-US" dirty="0"/>
              <a:t> – </a:t>
            </a:r>
            <a:r>
              <a:rPr lang="en-US" dirty="0" err="1" smtClean="0"/>
              <a:t>Logística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r>
              <a:rPr lang="en-US" dirty="0" err="1"/>
              <a:t>fluig.com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97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/>
            </a:pPr>
            <a:r>
              <a:rPr lang="pt-BR" dirty="0" smtClean="0"/>
              <a:t>CADASTROS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I (Protheus (TMS/GFE) x Back Office Datasul)</a:t>
            </a:r>
            <a:endParaRPr lang="pt-BR" dirty="0"/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74257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000" dirty="0">
              <a:solidFill>
                <a:prstClr val="white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2209" y="1066756"/>
            <a:ext cx="36688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Clientes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(TAC e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Local de Entrega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Transportadoras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  <a:r>
              <a:rPr lang="pt-BR" sz="2200" dirty="0">
                <a:solidFill>
                  <a:prstClr val="black"/>
                </a:solidFill>
                <a:latin typeface="Arial Narrow"/>
                <a:cs typeface="Arial Narrow"/>
              </a:rPr>
              <a:t>.</a:t>
            </a:r>
            <a:endParaRPr lang="pt-BR" sz="2200" dirty="0" smtClean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etc.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558636" y="6456514"/>
            <a:ext cx="13710423" cy="982659"/>
            <a:chOff x="1219522" y="6456514"/>
            <a:chExt cx="14049537" cy="982659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81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II (LOGIX WMS </a:t>
            </a:r>
            <a:r>
              <a:rPr lang="pt-BR" dirty="0"/>
              <a:t>X </a:t>
            </a:r>
            <a:r>
              <a:rPr lang="pt-BR" dirty="0" err="1"/>
              <a:t>x</a:t>
            </a:r>
            <a:r>
              <a:rPr lang="pt-BR" dirty="0"/>
              <a:t> Back Office Datasul)</a:t>
            </a:r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369359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400" dirty="0">
              <a:solidFill>
                <a:prstClr val="white"/>
              </a:solidFill>
            </a:endParaRPr>
          </a:p>
        </p:txBody>
      </p:sp>
      <p:sp>
        <p:nvSpPr>
          <p:cNvPr id="11" name="Fluxograma: Disco magnético 10"/>
          <p:cNvSpPr/>
          <p:nvPr/>
        </p:nvSpPr>
        <p:spPr>
          <a:xfrm>
            <a:off x="314692" y="3149856"/>
            <a:ext cx="2164291" cy="3287939"/>
          </a:xfrm>
          <a:prstGeom prst="flowChartMagneticDisk">
            <a:avLst/>
          </a:prstGeom>
          <a:solidFill>
            <a:srgbClr val="F59528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 smtClean="0">
                <a:solidFill>
                  <a:prstClr val="white"/>
                </a:solidFill>
              </a:rPr>
              <a:t>WMS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438534" y="1149885"/>
            <a:ext cx="2674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(ETC x TAC).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etc.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14692" y="116461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Depositantes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Remetente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Destinatário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Local de Entrega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219522" y="6456513"/>
            <a:ext cx="14049537" cy="982660"/>
            <a:chOff x="1219522" y="6456513"/>
            <a:chExt cx="14049537" cy="982660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7" name="Seta para baixo 16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571520" y="7571495"/>
            <a:ext cx="10670636" cy="982660"/>
            <a:chOff x="1219521" y="6456513"/>
            <a:chExt cx="10670636" cy="982660"/>
          </a:xfrm>
        </p:grpSpPr>
        <p:sp>
          <p:nvSpPr>
            <p:cNvPr id="36" name="Retângulo 35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8" name="Seta para baixo 37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9" name="Seta para baixo 38"/>
            <p:cNvSpPr/>
            <p:nvPr/>
          </p:nvSpPr>
          <p:spPr>
            <a:xfrm rot="10800000">
              <a:off x="7798024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0" name="Seta para baixo 39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1219521" y="7029304"/>
              <a:ext cx="10486899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i="1" dirty="0" smtClean="0">
                  <a:solidFill>
                    <a:prstClr val="white"/>
                  </a:solidFill>
                </a:rPr>
                <a:t>Input</a:t>
              </a:r>
              <a:r>
                <a:rPr lang="pt-BR" dirty="0" smtClean="0">
                  <a:solidFill>
                    <a:prstClr val="white"/>
                  </a:solidFill>
                </a:rPr>
                <a:t> exclusivo âmbito transporte: replicação ao ERP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71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 smtClean="0"/>
              <a:t>CADASTROS FASE FINAL</a:t>
            </a:r>
            <a:endParaRPr lang="pt-BR" dirty="0"/>
          </a:p>
        </p:txBody>
      </p:sp>
      <p:sp>
        <p:nvSpPr>
          <p:cNvPr id="2" name="Fluxograma: Disco magnético 1"/>
          <p:cNvSpPr/>
          <p:nvPr/>
        </p:nvSpPr>
        <p:spPr>
          <a:xfrm>
            <a:off x="13830300" y="3150714"/>
            <a:ext cx="2164291" cy="3287939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ERP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Fluxograma: Disco magnético 9"/>
          <p:cNvSpPr/>
          <p:nvPr/>
        </p:nvSpPr>
        <p:spPr>
          <a:xfrm>
            <a:off x="3693594" y="3149856"/>
            <a:ext cx="2164291" cy="3287939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 smtClean="0">
                <a:solidFill>
                  <a:prstClr val="white"/>
                </a:solidFill>
              </a:rPr>
              <a:t>TMS</a:t>
            </a:r>
            <a:endParaRPr lang="pt-BR" sz="2400" dirty="0">
              <a:solidFill>
                <a:prstClr val="white"/>
              </a:solidFill>
            </a:endParaRPr>
          </a:p>
        </p:txBody>
      </p:sp>
      <p:sp>
        <p:nvSpPr>
          <p:cNvPr id="11" name="Fluxograma: Disco magnético 10"/>
          <p:cNvSpPr/>
          <p:nvPr/>
        </p:nvSpPr>
        <p:spPr>
          <a:xfrm>
            <a:off x="314692" y="3149856"/>
            <a:ext cx="2164291" cy="3287939"/>
          </a:xfrm>
          <a:prstGeom prst="flowChartMagneticDisk">
            <a:avLst/>
          </a:prstGeom>
          <a:solidFill>
            <a:srgbClr val="F59528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dirty="0" smtClean="0">
                <a:solidFill>
                  <a:prstClr val="white"/>
                </a:solidFill>
              </a:rPr>
              <a:t>WMS</a:t>
            </a: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2" name="Fluxograma: Disco magnético 11"/>
          <p:cNvSpPr/>
          <p:nvPr/>
        </p:nvSpPr>
        <p:spPr>
          <a:xfrm>
            <a:off x="10451398" y="3149855"/>
            <a:ext cx="2164291" cy="3287939"/>
          </a:xfrm>
          <a:prstGeom prst="flowChartMagneticDisk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prstClr val="white"/>
                </a:solidFill>
              </a:rPr>
              <a:t>Cockpit</a:t>
            </a:r>
            <a:r>
              <a:rPr lang="pt-BR" dirty="0" smtClean="0">
                <a:solidFill>
                  <a:prstClr val="white"/>
                </a:solidFill>
              </a:rPr>
              <a:t> Logístico (</a:t>
            </a:r>
            <a:r>
              <a:rPr lang="pt-BR" dirty="0" err="1" smtClean="0">
                <a:solidFill>
                  <a:prstClr val="white"/>
                </a:solidFill>
              </a:rPr>
              <a:t>Neolog</a:t>
            </a:r>
            <a:r>
              <a:rPr lang="pt-BR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438534" y="1045974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(ETC x TAC).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Veículo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Motorista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Tipo de Veículo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3493170" y="1086068"/>
            <a:ext cx="26744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Fornecedores </a:t>
            </a:r>
            <a:r>
              <a:rPr lang="pt-BR" sz="2200" dirty="0" err="1" smtClean="0">
                <a:solidFill>
                  <a:prstClr val="black"/>
                </a:solidFill>
                <a:latin typeface="Arial Narrow"/>
                <a:cs typeface="Arial Narrow"/>
              </a:rPr>
              <a:t>Ellece</a:t>
            </a:r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: compras diversas, concessionárias, insumo das operações logísticas, etc.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219522" y="6456513"/>
            <a:ext cx="14049537" cy="982660"/>
            <a:chOff x="1219522" y="6456513"/>
            <a:chExt cx="14049537" cy="982660"/>
          </a:xfrm>
        </p:grpSpPr>
        <p:sp>
          <p:nvSpPr>
            <p:cNvPr id="18" name="Retângulo 17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" name="Seta para baixo 2"/>
            <p:cNvSpPr/>
            <p:nvPr/>
          </p:nvSpPr>
          <p:spPr>
            <a:xfrm rot="10800000">
              <a:off x="14555828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4" name="Seta para baixo 13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17" name="Seta para baixo 16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219522" y="7029304"/>
              <a:ext cx="13877807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prstClr val="white"/>
                  </a:solidFill>
                </a:rPr>
                <a:t> </a:t>
              </a:r>
              <a:r>
                <a:rPr lang="pt-BR" i="1" dirty="0" smtClean="0">
                  <a:solidFill>
                    <a:prstClr val="white"/>
                  </a:solidFill>
                </a:rPr>
                <a:t>Input </a:t>
              </a:r>
              <a:r>
                <a:rPr lang="pt-BR" dirty="0" smtClean="0">
                  <a:solidFill>
                    <a:prstClr val="white"/>
                  </a:solidFill>
                </a:rPr>
                <a:t>“padrão”: replicação automática para todos os sistemas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571520" y="7571495"/>
            <a:ext cx="10670636" cy="982660"/>
            <a:chOff x="1219521" y="6456513"/>
            <a:chExt cx="10670636" cy="982660"/>
          </a:xfrm>
        </p:grpSpPr>
        <p:sp>
          <p:nvSpPr>
            <p:cNvPr id="36" name="Retângulo 35"/>
            <p:cNvSpPr/>
            <p:nvPr/>
          </p:nvSpPr>
          <p:spPr>
            <a:xfrm rot="16200000">
              <a:off x="935002" y="6779945"/>
              <a:ext cx="923670" cy="35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8" name="Seta para baixo 37"/>
            <p:cNvSpPr/>
            <p:nvPr/>
          </p:nvSpPr>
          <p:spPr>
            <a:xfrm rot="10800000">
              <a:off x="11176926" y="6456514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39" name="Seta para baixo 38"/>
            <p:cNvSpPr/>
            <p:nvPr/>
          </p:nvSpPr>
          <p:spPr>
            <a:xfrm rot="10800000">
              <a:off x="7798024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0" name="Seta para baixo 39"/>
            <p:cNvSpPr/>
            <p:nvPr/>
          </p:nvSpPr>
          <p:spPr>
            <a:xfrm rot="10800000">
              <a:off x="4419122" y="6456513"/>
              <a:ext cx="713231" cy="923669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prstClr val="white"/>
                </a:solidFill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1219521" y="7029304"/>
              <a:ext cx="10486899" cy="4098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i="1" dirty="0" smtClean="0">
                  <a:solidFill>
                    <a:prstClr val="white"/>
                  </a:solidFill>
                </a:rPr>
                <a:t>Input</a:t>
              </a:r>
              <a:r>
                <a:rPr lang="pt-BR" dirty="0" smtClean="0">
                  <a:solidFill>
                    <a:prstClr val="white"/>
                  </a:solidFill>
                </a:rPr>
                <a:t> exclusivo âmbito transporte: replicação CPL e ERP</a:t>
              </a:r>
              <a:endParaRPr lang="pt-BR" dirty="0">
                <a:solidFill>
                  <a:prstClr val="white"/>
                </a:solidFill>
              </a:endParaRPr>
            </a:p>
          </p:txBody>
        </p:sp>
      </p:grpSp>
      <p:sp>
        <p:nvSpPr>
          <p:cNvPr id="25" name="CaixaDeTexto 24"/>
          <p:cNvSpPr txBox="1"/>
          <p:nvPr/>
        </p:nvSpPr>
        <p:spPr>
          <a:xfrm>
            <a:off x="314692" y="1060708"/>
            <a:ext cx="26744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Depositantes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Remetente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Destinatário</a:t>
            </a:r>
          </a:p>
          <a:p>
            <a:r>
              <a:rPr lang="pt-BR" sz="2200" dirty="0" smtClean="0">
                <a:solidFill>
                  <a:prstClr val="black"/>
                </a:solidFill>
                <a:latin typeface="Arial Narrow"/>
                <a:cs typeface="Arial Narrow"/>
              </a:rPr>
              <a:t>Produto</a:t>
            </a:r>
          </a:p>
        </p:txBody>
      </p:sp>
    </p:spTree>
    <p:extLst>
      <p:ext uri="{BB962C8B-B14F-4D97-AF65-F5344CB8AC3E}">
        <p14:creationId xmlns:p14="http://schemas.microsoft.com/office/powerpoint/2010/main" val="3413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pt-BR" sz="3600" dirty="0" smtClean="0"/>
              <a:t>Emissão documento de Transporte (Ct-e/NFST)</a:t>
            </a:r>
            <a:endParaRPr lang="pt-BR" sz="3600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1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pt-BR" dirty="0"/>
              <a:t>Projeto – ELLECE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8590496" y="6071513"/>
            <a:ext cx="2887950" cy="10096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424242"/>
                </a:solidFill>
              </a:rPr>
              <a:t>Emissão </a:t>
            </a:r>
            <a:r>
              <a:rPr lang="pt-BR" dirty="0" smtClean="0">
                <a:solidFill>
                  <a:srgbClr val="424242"/>
                </a:solidFill>
              </a:rPr>
              <a:t>CTe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12549535" y="6071513"/>
            <a:ext cx="2605177" cy="100967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0C9ABE"/>
                </a:solidFill>
              </a:rPr>
              <a:t>Integração Fiscal Datasul</a:t>
            </a:r>
            <a:endParaRPr lang="pt-BR" dirty="0">
              <a:solidFill>
                <a:srgbClr val="0C9ABE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22317" y="1000530"/>
            <a:ext cx="863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prstClr val="white"/>
                </a:solidFill>
                <a:latin typeface="Arial Narrow"/>
                <a:cs typeface="Arial Narrow"/>
              </a:rPr>
              <a:t>Emissão documento de transporte.</a:t>
            </a:r>
            <a:endParaRPr lang="pt-BR" sz="4000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grpSp>
        <p:nvGrpSpPr>
          <p:cNvPr id="58" name="Grupo 57"/>
          <p:cNvGrpSpPr/>
          <p:nvPr/>
        </p:nvGrpSpPr>
        <p:grpSpPr>
          <a:xfrm>
            <a:off x="569343" y="1778158"/>
            <a:ext cx="15234249" cy="6577870"/>
            <a:chOff x="569343" y="1906373"/>
            <a:chExt cx="15234249" cy="2294629"/>
          </a:xfrm>
        </p:grpSpPr>
        <p:sp>
          <p:nvSpPr>
            <p:cNvPr id="44" name="Retângulo de cantos arredondados 43"/>
            <p:cNvSpPr/>
            <p:nvPr/>
          </p:nvSpPr>
          <p:spPr>
            <a:xfrm>
              <a:off x="569343" y="1906373"/>
              <a:ext cx="15234249" cy="2294626"/>
            </a:xfrm>
            <a:prstGeom prst="roundRect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0C9ABE"/>
                </a:solidFill>
              </a:endParaRPr>
            </a:p>
          </p:txBody>
        </p:sp>
        <p:sp>
          <p:nvSpPr>
            <p:cNvPr id="57" name="CaixaDeTexto 56"/>
            <p:cNvSpPr txBox="1"/>
            <p:nvPr/>
          </p:nvSpPr>
          <p:spPr>
            <a:xfrm rot="16200000">
              <a:off x="-193250" y="2668967"/>
              <a:ext cx="22946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prstClr val="white"/>
                  </a:solidFill>
                  <a:latin typeface="Arial Narrow"/>
                  <a:cs typeface="Arial Narrow"/>
                </a:rPr>
                <a:t>TMS</a:t>
              </a:r>
            </a:p>
          </p:txBody>
        </p:sp>
      </p:grpSp>
      <p:sp>
        <p:nvSpPr>
          <p:cNvPr id="34" name="Retângulo de cantos arredondados 33"/>
          <p:cNvSpPr/>
          <p:nvPr/>
        </p:nvSpPr>
        <p:spPr>
          <a:xfrm>
            <a:off x="8659946" y="2310388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XML NFe 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8694671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Lote de NFe Transportada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6" name="Retângulo de cantos arredondados 35"/>
          <p:cNvSpPr/>
          <p:nvPr/>
        </p:nvSpPr>
        <p:spPr>
          <a:xfrm>
            <a:off x="1611535" y="4076117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Tabelas de Frete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7" name="Retângulo de cantos arredondados 36"/>
          <p:cNvSpPr/>
          <p:nvPr/>
        </p:nvSpPr>
        <p:spPr>
          <a:xfrm>
            <a:off x="1599960" y="2310388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Componentes de Frete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12480092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Regras de Tributação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5165840" y="4057414"/>
            <a:ext cx="2605177" cy="100967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Contrato de Cliente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1" name="Retângulo de cantos arredondados 40"/>
          <p:cNvSpPr/>
          <p:nvPr/>
        </p:nvSpPr>
        <p:spPr>
          <a:xfrm>
            <a:off x="4922709" y="6071509"/>
            <a:ext cx="3087950" cy="178460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424242"/>
                </a:solidFill>
              </a:rPr>
              <a:t>Clientes (remetente; destinatário; pagador)</a:t>
            </a:r>
            <a:endParaRPr lang="pt-BR" dirty="0">
              <a:solidFill>
                <a:srgbClr val="424242"/>
              </a:solidFill>
            </a:endParaRPr>
          </a:p>
        </p:txBody>
      </p:sp>
      <p:sp>
        <p:nvSpPr>
          <p:cNvPr id="49" name="Seta para baixo 48"/>
          <p:cNvSpPr/>
          <p:nvPr/>
        </p:nvSpPr>
        <p:spPr>
          <a:xfrm>
            <a:off x="9840937" y="5085798"/>
            <a:ext cx="298089" cy="9857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0" name="Seta para baixo 49"/>
          <p:cNvSpPr/>
          <p:nvPr/>
        </p:nvSpPr>
        <p:spPr>
          <a:xfrm>
            <a:off x="9807804" y="3320067"/>
            <a:ext cx="298089" cy="7373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1" name="Seta para baixo 50"/>
          <p:cNvSpPr/>
          <p:nvPr/>
        </p:nvSpPr>
        <p:spPr>
          <a:xfrm>
            <a:off x="2706046" y="3320066"/>
            <a:ext cx="298089" cy="7373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3" name="Seta para a direita 52"/>
          <p:cNvSpPr/>
          <p:nvPr/>
        </p:nvSpPr>
        <p:spPr>
          <a:xfrm>
            <a:off x="4216712" y="4456089"/>
            <a:ext cx="949128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4" name="Seta para a direita 53"/>
          <p:cNvSpPr/>
          <p:nvPr/>
        </p:nvSpPr>
        <p:spPr>
          <a:xfrm>
            <a:off x="7771017" y="4456089"/>
            <a:ext cx="923654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5" name="Seta para a direita 54"/>
          <p:cNvSpPr/>
          <p:nvPr/>
        </p:nvSpPr>
        <p:spPr>
          <a:xfrm>
            <a:off x="11478446" y="6439436"/>
            <a:ext cx="1071089" cy="270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6" name="Seta para a esquerda 55"/>
          <p:cNvSpPr/>
          <p:nvPr/>
        </p:nvSpPr>
        <p:spPr>
          <a:xfrm>
            <a:off x="11299848" y="4456089"/>
            <a:ext cx="1180244" cy="27045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59" name="Seta para cima 58"/>
          <p:cNvSpPr/>
          <p:nvPr/>
        </p:nvSpPr>
        <p:spPr>
          <a:xfrm>
            <a:off x="6349285" y="5072919"/>
            <a:ext cx="321971" cy="98571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9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1143000" indent="-1143000">
              <a:buFont typeface="+mj-lt"/>
              <a:buAutoNum type="arabicPeriod" startAt="3"/>
            </a:pPr>
            <a:r>
              <a:rPr lang="pt-BR" dirty="0" smtClean="0"/>
              <a:t>VIAGEM</a:t>
            </a:r>
            <a:endParaRPr lang="pt-BR" dirty="0"/>
          </a:p>
        </p:txBody>
      </p:sp>
      <p:pic>
        <p:nvPicPr>
          <p:cNvPr id="6" name="Picture 31" descr="Icone-08.pn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/>
          <a:srcRect t="53" b="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tvs_guia_template_2016_v1_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TOTV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racapa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_Separata 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Índice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ólidos Suti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595959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eparata 0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eparata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eparata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eparata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Conteúdo 02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Conteúdo 03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err="1" smtClean="0">
            <a:solidFill>
              <a:schemeClr val="bg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Conteúdo 04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b="0" i="0" dirty="0" err="1" smtClean="0">
            <a:solidFill>
              <a:srgbClr val="4A5C61"/>
            </a:solidFill>
            <a:latin typeface="Arial Narrow"/>
            <a:ea typeface="Lucida Grande"/>
            <a:cs typeface="Arial Narrow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TOTVS">
    <a:dk1>
      <a:srgbClr val="0C9ABE"/>
    </a:dk1>
    <a:lt1>
      <a:sysClr val="window" lastClr="FFFFFF"/>
    </a:lt1>
    <a:dk2>
      <a:srgbClr val="272054"/>
    </a:dk2>
    <a:lt2>
      <a:srgbClr val="00B5C7"/>
    </a:lt2>
    <a:accent1>
      <a:srgbClr val="ED9C2E"/>
    </a:accent1>
    <a:accent2>
      <a:srgbClr val="00749B"/>
    </a:accent2>
    <a:accent3>
      <a:srgbClr val="4A5C61"/>
    </a:accent3>
    <a:accent4>
      <a:srgbClr val="0C9ABE"/>
    </a:accent4>
    <a:accent5>
      <a:srgbClr val="272054"/>
    </a:accent5>
    <a:accent6>
      <a:srgbClr val="4A5C61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Capacitacao - Aprov Docto por Especie - MLA</Template>
  <TotalTime>5235</TotalTime>
  <Words>414</Words>
  <Application>Microsoft Office PowerPoint</Application>
  <PresentationFormat>Personalizar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11</vt:i4>
      </vt:variant>
      <vt:variant>
        <vt:lpstr>Títulos de slides</vt:lpstr>
      </vt:variant>
      <vt:variant>
        <vt:i4>20</vt:i4>
      </vt:variant>
    </vt:vector>
  </HeadingPairs>
  <TitlesOfParts>
    <vt:vector size="34" baseType="lpstr">
      <vt:lpstr>Arial</vt:lpstr>
      <vt:lpstr>Arial Narrow</vt:lpstr>
      <vt:lpstr>Calibri</vt:lpstr>
      <vt:lpstr>totvs_guia_template_2016_v1_1</vt:lpstr>
      <vt:lpstr>Índice</vt:lpstr>
      <vt:lpstr>Separata 01</vt:lpstr>
      <vt:lpstr>Separata 02</vt:lpstr>
      <vt:lpstr>Separata 03</vt:lpstr>
      <vt:lpstr>Separata 04</vt:lpstr>
      <vt:lpstr>Conteúdo 02</vt:lpstr>
      <vt:lpstr>Conteúdo 03</vt:lpstr>
      <vt:lpstr>Conteúdo 04</vt:lpstr>
      <vt:lpstr>Contracapa</vt:lpstr>
      <vt:lpstr>1_Separata 04</vt:lpstr>
      <vt:lpstr>Leandro Paulino - Novembro/2016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Adriano de Avila Setembro/2016</dc:title>
  <dc:subject/>
  <dc:creator>Adriano de Avila</dc:creator>
  <cp:keywords/>
  <dc:description/>
  <cp:lastModifiedBy>Guilherme Eduardo Bittencourt</cp:lastModifiedBy>
  <cp:revision>288</cp:revision>
  <dcterms:created xsi:type="dcterms:W3CDTF">2016-09-26T16:43:38Z</dcterms:created>
  <dcterms:modified xsi:type="dcterms:W3CDTF">2016-12-02T11:46:04Z</dcterms:modified>
  <cp:category/>
</cp:coreProperties>
</file>