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87"/>
  </p:notesMasterIdLst>
  <p:handoutMasterIdLst>
    <p:handoutMasterId r:id="rId88"/>
  </p:handoutMasterIdLst>
  <p:sldIdLst>
    <p:sldId id="331" r:id="rId2"/>
    <p:sldId id="311" r:id="rId3"/>
    <p:sldId id="264" r:id="rId4"/>
    <p:sldId id="380" r:id="rId5"/>
    <p:sldId id="464" r:id="rId6"/>
    <p:sldId id="381" r:id="rId7"/>
    <p:sldId id="379" r:id="rId8"/>
    <p:sldId id="377" r:id="rId9"/>
    <p:sldId id="378" r:id="rId10"/>
    <p:sldId id="382" r:id="rId11"/>
    <p:sldId id="383" r:id="rId12"/>
    <p:sldId id="384" r:id="rId13"/>
    <p:sldId id="392" r:id="rId14"/>
    <p:sldId id="394" r:id="rId15"/>
    <p:sldId id="391" r:id="rId16"/>
    <p:sldId id="396" r:id="rId17"/>
    <p:sldId id="385" r:id="rId18"/>
    <p:sldId id="386" r:id="rId19"/>
    <p:sldId id="387" r:id="rId20"/>
    <p:sldId id="388" r:id="rId21"/>
    <p:sldId id="390" r:id="rId22"/>
    <p:sldId id="397" r:id="rId23"/>
    <p:sldId id="398" r:id="rId24"/>
    <p:sldId id="400" r:id="rId25"/>
    <p:sldId id="401" r:id="rId26"/>
    <p:sldId id="402" r:id="rId27"/>
    <p:sldId id="403" r:id="rId28"/>
    <p:sldId id="404" r:id="rId29"/>
    <p:sldId id="405" r:id="rId30"/>
    <p:sldId id="406" r:id="rId31"/>
    <p:sldId id="407" r:id="rId32"/>
    <p:sldId id="408" r:id="rId33"/>
    <p:sldId id="409" r:id="rId34"/>
    <p:sldId id="410" r:id="rId35"/>
    <p:sldId id="411" r:id="rId36"/>
    <p:sldId id="412" r:id="rId37"/>
    <p:sldId id="465" r:id="rId38"/>
    <p:sldId id="413" r:id="rId39"/>
    <p:sldId id="414" r:id="rId40"/>
    <p:sldId id="415" r:id="rId41"/>
    <p:sldId id="416" r:id="rId42"/>
    <p:sldId id="417" r:id="rId43"/>
    <p:sldId id="418" r:id="rId44"/>
    <p:sldId id="419" r:id="rId45"/>
    <p:sldId id="420" r:id="rId46"/>
    <p:sldId id="421" r:id="rId47"/>
    <p:sldId id="422" r:id="rId48"/>
    <p:sldId id="423" r:id="rId49"/>
    <p:sldId id="424" r:id="rId50"/>
    <p:sldId id="389" r:id="rId51"/>
    <p:sldId id="426" r:id="rId52"/>
    <p:sldId id="427" r:id="rId53"/>
    <p:sldId id="428" r:id="rId54"/>
    <p:sldId id="429" r:id="rId55"/>
    <p:sldId id="430" r:id="rId56"/>
    <p:sldId id="432" r:id="rId57"/>
    <p:sldId id="433" r:id="rId58"/>
    <p:sldId id="434" r:id="rId59"/>
    <p:sldId id="435" r:id="rId60"/>
    <p:sldId id="436" r:id="rId61"/>
    <p:sldId id="437" r:id="rId62"/>
    <p:sldId id="438" r:id="rId63"/>
    <p:sldId id="440" r:id="rId64"/>
    <p:sldId id="443" r:id="rId65"/>
    <p:sldId id="444" r:id="rId66"/>
    <p:sldId id="445" r:id="rId67"/>
    <p:sldId id="446" r:id="rId68"/>
    <p:sldId id="447" r:id="rId69"/>
    <p:sldId id="442" r:id="rId70"/>
    <p:sldId id="448" r:id="rId71"/>
    <p:sldId id="449" r:id="rId72"/>
    <p:sldId id="450" r:id="rId73"/>
    <p:sldId id="451" r:id="rId74"/>
    <p:sldId id="453" r:id="rId75"/>
    <p:sldId id="454" r:id="rId76"/>
    <p:sldId id="455" r:id="rId77"/>
    <p:sldId id="456" r:id="rId78"/>
    <p:sldId id="457" r:id="rId79"/>
    <p:sldId id="458" r:id="rId80"/>
    <p:sldId id="459" r:id="rId81"/>
    <p:sldId id="461" r:id="rId82"/>
    <p:sldId id="462" r:id="rId83"/>
    <p:sldId id="441" r:id="rId84"/>
    <p:sldId id="463" r:id="rId85"/>
    <p:sldId id="369" r:id="rId86"/>
  </p:sldIdLst>
  <p:sldSz cx="16249650" cy="9144000"/>
  <p:notesSz cx="6858000" cy="9144000"/>
  <p:defaultTextStyle>
    <a:defPPr>
      <a:defRPr lang="en-US"/>
    </a:defPPr>
    <a:lvl1pPr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1pPr>
    <a:lvl2pPr marL="725488" indent="-268288"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2pPr>
    <a:lvl3pPr marL="1450975" indent="-536575"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3pPr>
    <a:lvl4pPr marL="2176463" indent="-804863"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4pPr>
    <a:lvl5pPr marL="2901950" indent="-1073150" algn="l" defTabSz="725488" rtl="0" fontAlgn="base">
      <a:spcBef>
        <a:spcPct val="0"/>
      </a:spcBef>
      <a:spcAft>
        <a:spcPct val="0"/>
      </a:spcAft>
      <a:defRPr sz="29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9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9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9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900" kern="1200">
        <a:solidFill>
          <a:schemeClr val="tx1"/>
        </a:solidFill>
        <a:latin typeface="Arial" pitchFamily="34" charset="0"/>
        <a:ea typeface="ヒラギノ角ゴ Pro W3" pitchFamily="-84" charset="-128"/>
        <a:cs typeface="+mn-cs"/>
      </a:defRPr>
    </a:lvl9pPr>
  </p:defaultTextStyle>
  <p:extLst>
    <p:ext uri="{EFAFB233-063F-42B5-8137-9DF3F51BA10A}">
      <p15:sldGuideLst xmlns:p15="http://schemas.microsoft.com/office/powerpoint/2012/main" xmlns="">
        <p15:guide id="1" orient="horz" pos="3525">
          <p15:clr>
            <a:srgbClr val="A4A3A4"/>
          </p15:clr>
        </p15:guide>
        <p15:guide id="2" pos="511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B5C5"/>
    <a:srgbClr val="019ABE"/>
    <a:srgbClr val="FFFFFF"/>
    <a:srgbClr val="00739C"/>
    <a:srgbClr val="4A5C61"/>
    <a:srgbClr val="EC9B3C"/>
    <a:srgbClr val="FF2B33"/>
    <a:srgbClr val="223E4C"/>
    <a:srgbClr val="1F3844"/>
    <a:srgbClr val="1432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925" autoAdjust="0"/>
    <p:restoredTop sz="94660"/>
  </p:normalViewPr>
  <p:slideViewPr>
    <p:cSldViewPr snapToGrid="0" snapToObjects="1">
      <p:cViewPr>
        <p:scale>
          <a:sx n="50" d="100"/>
          <a:sy n="50" d="100"/>
        </p:scale>
        <p:origin x="-948" y="-132"/>
      </p:cViewPr>
      <p:guideLst>
        <p:guide orient="horz" pos="3525"/>
        <p:guide pos="5118"/>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handoutMaster" Target="handoutMasters/handout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dirty="0"/>
          </a:p>
        </p:txBody>
      </p:sp>
      <p:sp>
        <p:nvSpPr>
          <p:cNvPr id="3" name="Espaço Reservado para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97B5947-AE6A-49A1-873F-4DBB1C85A483}" type="datetimeFigureOut">
              <a:rPr lang="pt-BR" smtClean="0"/>
              <a:t>23/07/2015</a:t>
            </a:fld>
            <a:endParaRPr lang="pt-BR" dirty="0"/>
          </a:p>
        </p:txBody>
      </p:sp>
      <p:sp>
        <p:nvSpPr>
          <p:cNvPr id="4" name="Espaço Reservado para Rodapé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dirty="0"/>
          </a:p>
        </p:txBody>
      </p:sp>
      <p:sp>
        <p:nvSpPr>
          <p:cNvPr id="5" name="Espaço Reservado para Número de Slid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AB126F9-C956-4D7A-B144-4DD7B1D5F902}" type="slidenum">
              <a:rPr lang="pt-BR" smtClean="0"/>
              <a:t>‹nº›</a:t>
            </a:fld>
            <a:endParaRPr lang="pt-BR" dirty="0"/>
          </a:p>
        </p:txBody>
      </p:sp>
    </p:spTree>
    <p:extLst>
      <p:ext uri="{BB962C8B-B14F-4D97-AF65-F5344CB8AC3E}">
        <p14:creationId xmlns:p14="http://schemas.microsoft.com/office/powerpoint/2010/main" val="246411679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107" charset="0"/>
                <a:ea typeface="ヒラギノ角ゴ Pro W3" pitchFamily="-107" charset="-128"/>
                <a:cs typeface="ヒラギノ角ゴ Pro W3" pitchFamily="-107" charset="-128"/>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0A95450B-EB12-4B4F-9EA6-1BEE48EC9613}" type="datetime1">
              <a:rPr lang="en-US"/>
              <a:pPr/>
              <a:t>7/23/2015</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107" charset="0"/>
                <a:ea typeface="ヒラギノ角ゴ Pro W3" pitchFamily="-107" charset="-128"/>
                <a:cs typeface="ヒラギノ角ゴ Pro W3" pitchFamily="-107" charset="-128"/>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77303802-B1C5-4F7A-AAC0-8B0D8219AD6F}" type="slidenum">
              <a:rPr lang="en-US"/>
              <a:pPr/>
              <a:t>‹nº›</a:t>
            </a:fld>
            <a:endParaRPr lang="en-US" dirty="0"/>
          </a:p>
        </p:txBody>
      </p:sp>
    </p:spTree>
    <p:extLst>
      <p:ext uri="{BB962C8B-B14F-4D97-AF65-F5344CB8AC3E}">
        <p14:creationId xmlns:p14="http://schemas.microsoft.com/office/powerpoint/2010/main" val="4202546638"/>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128"/>
      </a:defRPr>
    </a:lvl1pPr>
    <a:lvl2pPr marL="4572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2pPr>
    <a:lvl3pPr marL="9144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3pPr>
    <a:lvl4pPr marL="13716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4pPr>
    <a:lvl5pPr marL="18288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BR" dirty="0" smtClean="0">
              <a:ea typeface="ヒラギノ角ゴ Pro W3" pitchFamily="-84" charset="-128"/>
            </a:endParaRPr>
          </a:p>
        </p:txBody>
      </p:sp>
      <p:sp>
        <p:nvSpPr>
          <p:cNvPr id="15363" name="Slide Number Placeholder 3"/>
          <p:cNvSpPr>
            <a:spLocks noGrp="1"/>
          </p:cNvSpPr>
          <p:nvPr>
            <p:ph type="sldNum" sz="quarter" idx="5"/>
          </p:nvPr>
        </p:nvSpPr>
        <p:spPr bwMode="auto">
          <a:noFill/>
          <a:ln>
            <a:miter lim="800000"/>
            <a:headEnd/>
            <a:tailEnd/>
          </a:ln>
        </p:spPr>
        <p:txBody>
          <a:bodyPr/>
          <a:lstStyle/>
          <a:p>
            <a:fld id="{FE0C5FFE-B865-4CB0-BDE1-F3A4F6F261ED}" type="slidenum">
              <a:rPr lang="en-US"/>
              <a:pPr/>
              <a:t>1</a:t>
            </a:fld>
            <a:endParaRPr lang="en-US" dirty="0"/>
          </a:p>
        </p:txBody>
      </p:sp>
    </p:spTree>
    <p:extLst>
      <p:ext uri="{BB962C8B-B14F-4D97-AF65-F5344CB8AC3E}">
        <p14:creationId xmlns:p14="http://schemas.microsoft.com/office/powerpoint/2010/main" val="27946180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7352972" y="4719638"/>
            <a:ext cx="8050455" cy="430212"/>
          </a:xfrm>
          <a:prstGeom prst="rect">
            <a:avLst/>
          </a:prstGeom>
        </p:spPr>
        <p:txBody>
          <a:bodyPr anchor="ctr"/>
          <a:lstStyle>
            <a:lvl1pPr algn="r">
              <a:defRPr sz="2200" b="1">
                <a:solidFill>
                  <a:srgbClr val="1CB5C5"/>
                </a:solidFill>
                <a:latin typeface="Arial Narrow"/>
                <a:cs typeface="Arial Narrow"/>
              </a:defRPr>
            </a:lvl1pPr>
          </a:lstStyle>
          <a:p>
            <a:r>
              <a:rPr lang="en-US" dirty="0" smtClean="0"/>
              <a:t>NOME SOBRENOME, MÊS ANO</a:t>
            </a:r>
            <a:endParaRPr lang="en-US" dirty="0"/>
          </a:p>
        </p:txBody>
      </p:sp>
      <p:sp>
        <p:nvSpPr>
          <p:cNvPr id="5" name="Text Placeholder 2"/>
          <p:cNvSpPr>
            <a:spLocks noGrp="1"/>
          </p:cNvSpPr>
          <p:nvPr>
            <p:ph type="body" idx="13" hasCustomPrompt="1"/>
          </p:nvPr>
        </p:nvSpPr>
        <p:spPr>
          <a:xfrm>
            <a:off x="7352972" y="1331913"/>
            <a:ext cx="8050455" cy="2444321"/>
          </a:xfrm>
          <a:prstGeom prst="rect">
            <a:avLst/>
          </a:prstGeom>
        </p:spPr>
        <p:txBody>
          <a:bodyPr anchor="t"/>
          <a:lstStyle>
            <a:lvl1pPr marL="0" indent="0" algn="r">
              <a:buNone/>
              <a:defRPr sz="6200" b="0">
                <a:solidFill>
                  <a:schemeClr val="bg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smtClean="0"/>
              <a:t>CLICK TO EDIT TITLE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pter_3">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Picture Placeholder 9"/>
          <p:cNvSpPr>
            <a:spLocks noGrp="1"/>
          </p:cNvSpPr>
          <p:nvPr>
            <p:ph type="pic" sz="quarter" idx="15" hasCustomPrompt="1"/>
          </p:nvPr>
        </p:nvSpPr>
        <p:spPr>
          <a:xfrm>
            <a:off x="8089900" y="2703531"/>
            <a:ext cx="1335069" cy="1335068"/>
          </a:xfrm>
          <a:prstGeom prst="rect">
            <a:avLst/>
          </a:prstGeom>
        </p:spPr>
        <p:txBody>
          <a:bodyPr vert="horz" anchor="ctr"/>
          <a:lstStyle>
            <a:lvl1pPr marL="0" indent="0" algn="ctr">
              <a:buNone/>
              <a:defRPr sz="1100">
                <a:solidFill>
                  <a:schemeClr val="bg1"/>
                </a:solidFill>
              </a:defRPr>
            </a:lvl1pPr>
          </a:lstStyle>
          <a:p>
            <a:r>
              <a:rPr lang="en-US" dirty="0" smtClean="0"/>
              <a:t>Insira aqui um ícone da biblioteca TOTVS, disponível no Guia de Uso do PPT</a:t>
            </a:r>
            <a:endParaRPr lang="en-US" dirty="0"/>
          </a:p>
        </p:txBody>
      </p:sp>
      <p:sp>
        <p:nvSpPr>
          <p:cNvPr id="5" name="Title 1"/>
          <p:cNvSpPr>
            <a:spLocks noGrp="1"/>
          </p:cNvSpPr>
          <p:nvPr>
            <p:ph type="title" hasCustomPrompt="1"/>
          </p:nvPr>
        </p:nvSpPr>
        <p:spPr>
          <a:xfrm>
            <a:off x="8124825" y="4572000"/>
            <a:ext cx="8124825" cy="738188"/>
          </a:xfrm>
          <a:prstGeom prst="rect">
            <a:avLst/>
          </a:prstGeom>
        </p:spPr>
        <p:txBody>
          <a:bodyPr anchor="t"/>
          <a:lstStyle>
            <a:lvl1pPr algn="l">
              <a:defRPr sz="4000">
                <a:solidFill>
                  <a:schemeClr val="bg1"/>
                </a:solidFill>
                <a:latin typeface="Arial Narrow"/>
                <a:cs typeface="Arial Narrow"/>
              </a:defRPr>
            </a:lvl1pPr>
          </a:lstStyle>
          <a:p>
            <a:r>
              <a:rPr lang="en-US" dirty="0" smtClean="0"/>
              <a:t>CLICK TO EDIT CHAPTER</a:t>
            </a:r>
            <a:endParaRPr lang="en-US" dirty="0"/>
          </a:p>
        </p:txBody>
      </p:sp>
    </p:spTree>
    <p:extLst>
      <p:ext uri="{BB962C8B-B14F-4D97-AF65-F5344CB8AC3E}">
        <p14:creationId xmlns:p14="http://schemas.microsoft.com/office/powerpoint/2010/main" val="3168170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hapter_4">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Picture Placeholder 9"/>
          <p:cNvSpPr>
            <a:spLocks noGrp="1"/>
          </p:cNvSpPr>
          <p:nvPr>
            <p:ph type="pic" sz="quarter" idx="15" hasCustomPrompt="1"/>
          </p:nvPr>
        </p:nvSpPr>
        <p:spPr>
          <a:xfrm>
            <a:off x="8089900" y="2703531"/>
            <a:ext cx="1335069" cy="1335068"/>
          </a:xfrm>
          <a:prstGeom prst="rect">
            <a:avLst/>
          </a:prstGeom>
        </p:spPr>
        <p:txBody>
          <a:bodyPr vert="horz" anchor="ctr"/>
          <a:lstStyle>
            <a:lvl1pPr marL="0" indent="0" algn="ctr">
              <a:buNone/>
              <a:defRPr sz="1100">
                <a:solidFill>
                  <a:schemeClr val="bg1"/>
                </a:solidFill>
              </a:defRPr>
            </a:lvl1pPr>
          </a:lstStyle>
          <a:p>
            <a:r>
              <a:rPr lang="en-US" dirty="0" smtClean="0"/>
              <a:t>Insira aqui um ícone da biblioteca TOTVS, disponível no Guia de Uso do PPT</a:t>
            </a:r>
            <a:endParaRPr lang="en-US" dirty="0"/>
          </a:p>
        </p:txBody>
      </p:sp>
      <p:sp>
        <p:nvSpPr>
          <p:cNvPr id="5" name="Title 1"/>
          <p:cNvSpPr>
            <a:spLocks noGrp="1"/>
          </p:cNvSpPr>
          <p:nvPr>
            <p:ph type="title" hasCustomPrompt="1"/>
          </p:nvPr>
        </p:nvSpPr>
        <p:spPr>
          <a:xfrm>
            <a:off x="8124825" y="4572000"/>
            <a:ext cx="8124825" cy="738188"/>
          </a:xfrm>
          <a:prstGeom prst="rect">
            <a:avLst/>
          </a:prstGeom>
        </p:spPr>
        <p:txBody>
          <a:bodyPr anchor="t"/>
          <a:lstStyle>
            <a:lvl1pPr algn="l">
              <a:defRPr sz="4000">
                <a:solidFill>
                  <a:schemeClr val="bg1"/>
                </a:solidFill>
                <a:latin typeface="Arial Narrow"/>
                <a:cs typeface="Arial Narrow"/>
              </a:defRPr>
            </a:lvl1pPr>
          </a:lstStyle>
          <a:p>
            <a:r>
              <a:rPr lang="en-US" dirty="0" smtClean="0"/>
              <a:t>CLICK TO EDIT CHAPTER</a:t>
            </a:r>
            <a:endParaRPr lang="en-US" dirty="0"/>
          </a:p>
        </p:txBody>
      </p:sp>
    </p:spTree>
    <p:extLst>
      <p:ext uri="{BB962C8B-B14F-4D97-AF65-F5344CB8AC3E}">
        <p14:creationId xmlns:p14="http://schemas.microsoft.com/office/powerpoint/2010/main" val="3689511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hapter_5">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Picture Placeholder 9"/>
          <p:cNvSpPr>
            <a:spLocks noGrp="1"/>
          </p:cNvSpPr>
          <p:nvPr>
            <p:ph type="pic" sz="quarter" idx="15" hasCustomPrompt="1"/>
          </p:nvPr>
        </p:nvSpPr>
        <p:spPr>
          <a:xfrm>
            <a:off x="8089900" y="2703531"/>
            <a:ext cx="1335069" cy="1335068"/>
          </a:xfrm>
          <a:prstGeom prst="rect">
            <a:avLst/>
          </a:prstGeom>
        </p:spPr>
        <p:txBody>
          <a:bodyPr vert="horz" anchor="ctr"/>
          <a:lstStyle>
            <a:lvl1pPr marL="0" indent="0" algn="ctr">
              <a:buNone/>
              <a:defRPr sz="1100">
                <a:solidFill>
                  <a:schemeClr val="bg1"/>
                </a:solidFill>
              </a:defRPr>
            </a:lvl1pPr>
          </a:lstStyle>
          <a:p>
            <a:r>
              <a:rPr lang="en-US" dirty="0" smtClean="0"/>
              <a:t>Insira aqui um ícone da biblioteca TOTVS, disponível no Guia de Uso do PPT</a:t>
            </a:r>
            <a:endParaRPr lang="en-US" dirty="0"/>
          </a:p>
        </p:txBody>
      </p:sp>
      <p:sp>
        <p:nvSpPr>
          <p:cNvPr id="5" name="Title 1"/>
          <p:cNvSpPr>
            <a:spLocks noGrp="1"/>
          </p:cNvSpPr>
          <p:nvPr>
            <p:ph type="title" hasCustomPrompt="1"/>
          </p:nvPr>
        </p:nvSpPr>
        <p:spPr>
          <a:xfrm>
            <a:off x="8124825" y="4572000"/>
            <a:ext cx="8124825" cy="738188"/>
          </a:xfrm>
          <a:prstGeom prst="rect">
            <a:avLst/>
          </a:prstGeom>
        </p:spPr>
        <p:txBody>
          <a:bodyPr anchor="t"/>
          <a:lstStyle>
            <a:lvl1pPr algn="l">
              <a:defRPr sz="4000">
                <a:solidFill>
                  <a:schemeClr val="bg1"/>
                </a:solidFill>
                <a:latin typeface="Arial Narrow"/>
                <a:cs typeface="Arial Narrow"/>
              </a:defRPr>
            </a:lvl1pPr>
          </a:lstStyle>
          <a:p>
            <a:r>
              <a:rPr lang="en-US" dirty="0" smtClean="0"/>
              <a:t>CLICK TO EDIT CHAPTER</a:t>
            </a:r>
            <a:endParaRPr lang="en-US" dirty="0"/>
          </a:p>
        </p:txBody>
      </p:sp>
    </p:spTree>
    <p:extLst>
      <p:ext uri="{BB962C8B-B14F-4D97-AF65-F5344CB8AC3E}">
        <p14:creationId xmlns:p14="http://schemas.microsoft.com/office/powerpoint/2010/main" val="25358621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act">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TextBox 5"/>
          <p:cNvSpPr txBox="1">
            <a:spLocks noChangeArrowheads="1"/>
          </p:cNvSpPr>
          <p:nvPr userDrawn="1"/>
        </p:nvSpPr>
        <p:spPr bwMode="auto">
          <a:xfrm>
            <a:off x="10372725" y="5010150"/>
            <a:ext cx="4999038" cy="738188"/>
          </a:xfrm>
          <a:prstGeom prst="rect">
            <a:avLst/>
          </a:prstGeom>
          <a:noFill/>
          <a:ln w="9525">
            <a:noFill/>
            <a:miter lim="800000"/>
            <a:headEnd/>
            <a:tailEnd/>
          </a:ln>
        </p:spPr>
        <p:txBody>
          <a:bodyPr>
            <a:spAutoFit/>
          </a:bodyPr>
          <a:lstStyle/>
          <a:p>
            <a:r>
              <a:rPr lang="en-US" sz="4200" dirty="0">
                <a:solidFill>
                  <a:srgbClr val="1CB5C5"/>
                </a:solidFill>
                <a:latin typeface="Arial Narrow"/>
                <a:cs typeface="Arial Narrow"/>
              </a:rPr>
              <a:t>Obrigado ;)</a:t>
            </a:r>
          </a:p>
        </p:txBody>
      </p:sp>
      <p:pic>
        <p:nvPicPr>
          <p:cNvPr id="5" name="Picture 7"/>
          <p:cNvPicPr>
            <a:picLocks noChangeAspect="1"/>
          </p:cNvPicPr>
          <p:nvPr userDrawn="1"/>
        </p:nvPicPr>
        <p:blipFill>
          <a:blip r:embed="rId3"/>
          <a:srcRect/>
          <a:stretch>
            <a:fillRect/>
          </a:stretch>
        </p:blipFill>
        <p:spPr bwMode="auto">
          <a:xfrm>
            <a:off x="8250238" y="1789113"/>
            <a:ext cx="1706562" cy="1706562"/>
          </a:xfrm>
          <a:prstGeom prst="rect">
            <a:avLst/>
          </a:prstGeom>
          <a:noFill/>
          <a:ln w="9525">
            <a:noFill/>
            <a:miter lim="800000"/>
            <a:headEnd/>
            <a:tailEnd/>
          </a:ln>
        </p:spPr>
      </p:pic>
      <p:sp>
        <p:nvSpPr>
          <p:cNvPr id="6" name="Title 1"/>
          <p:cNvSpPr>
            <a:spLocks noGrp="1"/>
          </p:cNvSpPr>
          <p:nvPr>
            <p:ph type="title" hasCustomPrompt="1"/>
          </p:nvPr>
        </p:nvSpPr>
        <p:spPr>
          <a:xfrm>
            <a:off x="10372725" y="1765201"/>
            <a:ext cx="4754136" cy="558800"/>
          </a:xfrm>
          <a:prstGeom prst="rect">
            <a:avLst/>
          </a:prstGeom>
        </p:spPr>
        <p:txBody>
          <a:bodyPr anchor="ctr"/>
          <a:lstStyle>
            <a:lvl1pPr algn="l">
              <a:defRPr sz="3200">
                <a:solidFill>
                  <a:srgbClr val="FFFFFF"/>
                </a:solidFill>
                <a:latin typeface="Arial Narrow"/>
                <a:cs typeface="Arial Narrow"/>
              </a:defRPr>
            </a:lvl1pPr>
          </a:lstStyle>
          <a:p>
            <a:r>
              <a:rPr lang="en-US" dirty="0" smtClean="0"/>
              <a:t>NOME SOBRENOME</a:t>
            </a:r>
            <a:endParaRPr lang="en-US" dirty="0"/>
          </a:p>
        </p:txBody>
      </p:sp>
      <p:sp>
        <p:nvSpPr>
          <p:cNvPr id="13" name="Text Placeholder 2"/>
          <p:cNvSpPr>
            <a:spLocks noGrp="1"/>
          </p:cNvSpPr>
          <p:nvPr>
            <p:ph type="body" idx="13" hasCustomPrompt="1"/>
          </p:nvPr>
        </p:nvSpPr>
        <p:spPr>
          <a:xfrm>
            <a:off x="10372726" y="2240456"/>
            <a:ext cx="4754136" cy="853016"/>
          </a:xfrm>
          <a:prstGeom prst="rect">
            <a:avLst/>
          </a:prstGeom>
        </p:spPr>
        <p:txBody>
          <a:bodyPr anchor="t"/>
          <a:lstStyle>
            <a:lvl1pPr marL="0" indent="0">
              <a:buNone/>
              <a:defRPr sz="2400" b="0">
                <a:solidFill>
                  <a:schemeClr val="bg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err="1" smtClean="0"/>
              <a:t>Área</a:t>
            </a:r>
            <a:r>
              <a:rPr lang="en-US" dirty="0" smtClean="0"/>
              <a:t> de </a:t>
            </a:r>
            <a:r>
              <a:rPr lang="en-US" dirty="0" err="1" smtClean="0"/>
              <a:t>atuação</a:t>
            </a:r>
            <a:r>
              <a:rPr lang="en-US" dirty="0" smtClean="0"/>
              <a:t/>
            </a:r>
            <a:br>
              <a:rPr lang="en-US" dirty="0" smtClean="0"/>
            </a:br>
            <a:r>
              <a:rPr lang="en-US" dirty="0" smtClean="0"/>
              <a:t>+55 (00) 0000-0000</a:t>
            </a:r>
          </a:p>
        </p:txBody>
      </p:sp>
      <p:sp>
        <p:nvSpPr>
          <p:cNvPr id="15" name="Text Placeholder 2"/>
          <p:cNvSpPr>
            <a:spLocks noGrp="1"/>
          </p:cNvSpPr>
          <p:nvPr>
            <p:ph type="body" idx="14" hasCustomPrompt="1"/>
          </p:nvPr>
        </p:nvSpPr>
        <p:spPr>
          <a:xfrm>
            <a:off x="10374576" y="3014468"/>
            <a:ext cx="4754136" cy="853016"/>
          </a:xfrm>
          <a:prstGeom prst="rect">
            <a:avLst/>
          </a:prstGeom>
        </p:spPr>
        <p:txBody>
          <a:bodyPr anchor="t"/>
          <a:lstStyle>
            <a:lvl1pPr marL="0" indent="0">
              <a:buNone/>
              <a:defRPr sz="2400" b="0">
                <a:solidFill>
                  <a:srgbClr val="1CB5C5"/>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err="1" smtClean="0"/>
              <a:t>nome.sobrenome@totvs.com.br</a:t>
            </a:r>
            <a:endParaRPr lang="en-US" dirty="0" smtClean="0"/>
          </a:p>
        </p:txBody>
      </p:sp>
    </p:spTree>
    <p:extLst>
      <p:ext uri="{BB962C8B-B14F-4D97-AF65-F5344CB8AC3E}">
        <p14:creationId xmlns:p14="http://schemas.microsoft.com/office/powerpoint/2010/main" val="412676963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5" name="Picture 10"/>
          <p:cNvPicPr>
            <a:picLocks noChangeAspect="1"/>
          </p:cNvPicPr>
          <p:nvPr userDrawn="1"/>
        </p:nvPicPr>
        <p:blipFill>
          <a:blip r:embed="rId3"/>
          <a:srcRect/>
          <a:stretch>
            <a:fillRect/>
          </a:stretch>
        </p:blipFill>
        <p:spPr bwMode="auto">
          <a:xfrm>
            <a:off x="5634038" y="1851025"/>
            <a:ext cx="1981200" cy="2032000"/>
          </a:xfrm>
          <a:prstGeom prst="rect">
            <a:avLst/>
          </a:prstGeom>
          <a:noFill/>
          <a:ln w="9525">
            <a:noFill/>
            <a:miter lim="800000"/>
            <a:headEnd/>
            <a:tailEnd/>
          </a:ln>
        </p:spPr>
      </p:pic>
      <p:sp>
        <p:nvSpPr>
          <p:cNvPr id="9" name="Content Placeholder 2"/>
          <p:cNvSpPr>
            <a:spLocks noGrp="1"/>
          </p:cNvSpPr>
          <p:nvPr>
            <p:ph idx="1" hasCustomPrompt="1"/>
          </p:nvPr>
        </p:nvSpPr>
        <p:spPr>
          <a:xfrm>
            <a:off x="8124825" y="4572000"/>
            <a:ext cx="6852790" cy="4083262"/>
          </a:xfrm>
          <a:prstGeom prst="rect">
            <a:avLst/>
          </a:prstGeom>
        </p:spPr>
        <p:txBody>
          <a:bodyPr/>
          <a:lstStyle>
            <a:lvl1pPr marL="457200" indent="-457200">
              <a:spcBef>
                <a:spcPts val="50"/>
              </a:spcBef>
              <a:buFont typeface="+mj-lt"/>
              <a:buAutoNum type="arabicPeriod"/>
              <a:defRPr sz="2200" b="0" i="0" baseline="0">
                <a:solidFill>
                  <a:srgbClr val="4A5C61"/>
                </a:solidFill>
                <a:latin typeface="Arial Narrow"/>
                <a:cs typeface="Arial Narrow"/>
              </a:defRPr>
            </a:lvl1pPr>
            <a:lvl2pPr marL="1239837" indent="-514350">
              <a:buSzPct val="100000"/>
              <a:buFont typeface="+mj-lt"/>
              <a:buAutoNum type="arabicPeriod"/>
              <a:defRPr sz="2800">
                <a:solidFill>
                  <a:srgbClr val="4A5C61"/>
                </a:solidFill>
                <a:latin typeface="Arial Narrow"/>
                <a:cs typeface="Arial Narrow"/>
              </a:defRPr>
            </a:lvl2pPr>
            <a:lvl3pPr marL="1965325" indent="-514350">
              <a:buFont typeface="+mj-lt"/>
              <a:buAutoNum type="arabicPeriod"/>
              <a:defRPr sz="2800">
                <a:solidFill>
                  <a:srgbClr val="4A5C61"/>
                </a:solidFill>
                <a:latin typeface="Arial Narrow"/>
                <a:cs typeface="Arial Narrow"/>
              </a:defRPr>
            </a:lvl3pPr>
            <a:lvl4pPr marL="2690813" indent="-514350">
              <a:buSzPct val="70000"/>
              <a:buFont typeface="+mj-lt"/>
              <a:buAutoNum type="arabicPeriod"/>
              <a:defRPr sz="2800">
                <a:solidFill>
                  <a:srgbClr val="4A5C61"/>
                </a:solidFill>
                <a:latin typeface="Arial Narrow"/>
                <a:cs typeface="Arial Narrow"/>
              </a:defRPr>
            </a:lvl4pPr>
            <a:lvl5pPr marL="3416300" indent="-514350">
              <a:buFont typeface="+mj-lt"/>
              <a:buAutoNum type="arabicPeriod"/>
              <a:defRPr sz="2800">
                <a:solidFill>
                  <a:srgbClr val="4A5C61"/>
                </a:solidFill>
                <a:latin typeface="Arial Narrow"/>
                <a:cs typeface="Arial Narrow"/>
              </a:defRPr>
            </a:lvl5pPr>
          </a:lstStyle>
          <a:p>
            <a:pPr lvl="0"/>
            <a:r>
              <a:rPr lang="en-US" dirty="0" smtClean="0"/>
              <a:t>CLICK TO EDIT TEXT</a:t>
            </a:r>
          </a:p>
          <a:p>
            <a:pPr lvl="0"/>
            <a:endParaRPr lang="en-US" dirty="0" smtClean="0"/>
          </a:p>
        </p:txBody>
      </p:sp>
      <p:sp>
        <p:nvSpPr>
          <p:cNvPr id="11" name="Text Placeholder 2"/>
          <p:cNvSpPr>
            <a:spLocks noGrp="1"/>
          </p:cNvSpPr>
          <p:nvPr>
            <p:ph type="body" idx="13" hasCustomPrompt="1"/>
          </p:nvPr>
        </p:nvSpPr>
        <p:spPr>
          <a:xfrm>
            <a:off x="8124825" y="1331912"/>
            <a:ext cx="5272576" cy="3012427"/>
          </a:xfrm>
          <a:prstGeom prst="rect">
            <a:avLst/>
          </a:prstGeom>
        </p:spPr>
        <p:txBody>
          <a:bodyPr anchor="t"/>
          <a:lstStyle>
            <a:lvl1pPr marL="0" indent="0">
              <a:buNone/>
              <a:defRPr sz="6200" b="0">
                <a:solidFill>
                  <a:srgbClr val="00739C"/>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smtClean="0"/>
              <a:t>HOJE FALAREMOS SOBRE</a:t>
            </a:r>
          </a:p>
        </p:txBody>
      </p:sp>
      <p:sp>
        <p:nvSpPr>
          <p:cNvPr id="7" name="Espaço Reservado para Número de Slide 5"/>
          <p:cNvSpPr>
            <a:spLocks noGrp="1"/>
          </p:cNvSpPr>
          <p:nvPr>
            <p:ph type="sldNum" sz="quarter" idx="4"/>
          </p:nvPr>
        </p:nvSpPr>
        <p:spPr>
          <a:xfrm>
            <a:off x="12254891" y="8475663"/>
            <a:ext cx="3790950" cy="485775"/>
          </a:xfrm>
          <a:prstGeom prst="rect">
            <a:avLst/>
          </a:prstGeom>
        </p:spPr>
        <p:txBody>
          <a:bodyPr vert="horz" lIns="91440" tIns="45720" rIns="91440" bIns="45720" rtlCol="0" anchor="ctr"/>
          <a:lstStyle>
            <a:lvl1pPr algn="r">
              <a:defRPr sz="1200">
                <a:solidFill>
                  <a:schemeClr val="tx2"/>
                </a:solidFill>
              </a:defRPr>
            </a:lvl1pPr>
          </a:lstStyle>
          <a:p>
            <a:fld id="{03940D1D-B147-43FC-A96B-779C25C7BB73}" type="slidenum">
              <a:rPr lang="pt-BR" smtClean="0"/>
              <a:pPr/>
              <a:t>‹nº›</a:t>
            </a:fld>
            <a:endParaRPr lang="pt-BR" dirty="0"/>
          </a:p>
        </p:txBody>
      </p:sp>
    </p:spTree>
    <p:extLst>
      <p:ext uri="{BB962C8B-B14F-4D97-AF65-F5344CB8AC3E}">
        <p14:creationId xmlns:p14="http://schemas.microsoft.com/office/powerpoint/2010/main" val="194820415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8" name="Picture 7" descr="TOTVS_pos.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6447" y="378639"/>
            <a:ext cx="1324878" cy="531567"/>
          </a:xfrm>
          <a:prstGeom prst="rect">
            <a:avLst/>
          </a:prstGeom>
        </p:spPr>
      </p:pic>
      <p:sp>
        <p:nvSpPr>
          <p:cNvPr id="11" name="Title 1"/>
          <p:cNvSpPr>
            <a:spLocks noGrp="1"/>
          </p:cNvSpPr>
          <p:nvPr>
            <p:ph type="title" hasCustomPrompt="1"/>
          </p:nvPr>
        </p:nvSpPr>
        <p:spPr>
          <a:xfrm>
            <a:off x="5129212" y="378639"/>
            <a:ext cx="10518637" cy="558800"/>
          </a:xfrm>
          <a:prstGeom prst="rect">
            <a:avLst/>
          </a:prstGeom>
        </p:spPr>
        <p:txBody>
          <a:bodyPr anchor="t"/>
          <a:lstStyle>
            <a:lvl1pPr algn="r">
              <a:defRPr sz="3200" b="1">
                <a:solidFill>
                  <a:srgbClr val="4A5C61"/>
                </a:solidFill>
                <a:latin typeface="Arial Narrow"/>
                <a:cs typeface="Arial Narrow"/>
              </a:defRPr>
            </a:lvl1pPr>
          </a:lstStyle>
          <a:p>
            <a:r>
              <a:rPr lang="en-US" dirty="0" smtClean="0"/>
              <a:t>CLICK TO EDIT TITLE</a:t>
            </a:r>
            <a:endParaRPr lang="en-US" dirty="0"/>
          </a:p>
        </p:txBody>
      </p:sp>
      <p:sp>
        <p:nvSpPr>
          <p:cNvPr id="12" name="Text Placeholder 2"/>
          <p:cNvSpPr>
            <a:spLocks noGrp="1"/>
          </p:cNvSpPr>
          <p:nvPr>
            <p:ph type="body" idx="13" hasCustomPrompt="1"/>
          </p:nvPr>
        </p:nvSpPr>
        <p:spPr>
          <a:xfrm>
            <a:off x="601800" y="1175133"/>
            <a:ext cx="3694331" cy="853016"/>
          </a:xfrm>
          <a:prstGeom prst="rect">
            <a:avLst/>
          </a:prstGeom>
        </p:spPr>
        <p:txBody>
          <a:bodyPr anchor="t"/>
          <a:lstStyle>
            <a:lvl1pPr marL="0" indent="0">
              <a:buNone/>
              <a:defRPr sz="2400" b="0">
                <a:solidFill>
                  <a:srgbClr val="00739C"/>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smtClean="0"/>
              <a:t>CLICK TO EDIT SUBTITLE</a:t>
            </a:r>
          </a:p>
        </p:txBody>
      </p:sp>
      <p:sp>
        <p:nvSpPr>
          <p:cNvPr id="13" name="Content Placeholder 2"/>
          <p:cNvSpPr>
            <a:spLocks noGrp="1"/>
          </p:cNvSpPr>
          <p:nvPr>
            <p:ph idx="14"/>
          </p:nvPr>
        </p:nvSpPr>
        <p:spPr>
          <a:xfrm>
            <a:off x="5129211" y="2090861"/>
            <a:ext cx="10518637" cy="6658652"/>
          </a:xfrm>
          <a:prstGeom prst="rect">
            <a:avLst/>
          </a:prstGeom>
        </p:spPr>
        <p:txBody>
          <a:bodyPr/>
          <a:lstStyle>
            <a:lvl1pPr marL="0" indent="0">
              <a:buFontTx/>
              <a:buNone/>
              <a:defRPr sz="2800">
                <a:solidFill>
                  <a:srgbClr val="4A5C61"/>
                </a:solidFill>
                <a:latin typeface="Arial Narrow"/>
                <a:cs typeface="Arial Narrow"/>
              </a:defRPr>
            </a:lvl1pPr>
            <a:lvl2pPr marL="1177925" indent="-452438">
              <a:buSzPct val="100000"/>
              <a:buFont typeface="Arial"/>
              <a:buChar char="•"/>
              <a:defRPr sz="2800">
                <a:solidFill>
                  <a:srgbClr val="4A5C61"/>
                </a:solidFill>
                <a:latin typeface="Arial Narrow"/>
                <a:cs typeface="Arial Narrow"/>
              </a:defRPr>
            </a:lvl2pPr>
            <a:lvl3pPr marL="1812925" indent="-361950">
              <a:buSzPct val="70000"/>
              <a:buFont typeface="Courier New"/>
              <a:buChar char="o"/>
              <a:defRPr sz="2800">
                <a:solidFill>
                  <a:srgbClr val="4A5C61"/>
                </a:solidFill>
                <a:latin typeface="Arial Narrow"/>
                <a:cs typeface="Arial Narrow"/>
              </a:defRPr>
            </a:lvl3pPr>
            <a:lvl4pPr marL="2538413" indent="-361950">
              <a:buSzPct val="100000"/>
              <a:buFont typeface="Lucida Grande"/>
              <a:buChar char="–"/>
              <a:defRPr sz="2800">
                <a:solidFill>
                  <a:srgbClr val="4A5C61"/>
                </a:solidFill>
                <a:latin typeface="Arial Narrow"/>
                <a:cs typeface="Arial Narrow"/>
              </a:defRPr>
            </a:lvl4pPr>
            <a:lvl5pPr>
              <a:defRPr sz="2800">
                <a:solidFill>
                  <a:srgbClr val="4A5C61"/>
                </a:solidFill>
                <a:latin typeface="Arial Narrow"/>
                <a:cs typeface="Arial Narrow"/>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Espaço Reservado para Número de Slide 5"/>
          <p:cNvSpPr>
            <a:spLocks noGrp="1"/>
          </p:cNvSpPr>
          <p:nvPr>
            <p:ph type="sldNum" sz="quarter" idx="4"/>
          </p:nvPr>
        </p:nvSpPr>
        <p:spPr>
          <a:xfrm>
            <a:off x="12254891" y="8475663"/>
            <a:ext cx="3790950" cy="485775"/>
          </a:xfrm>
          <a:prstGeom prst="rect">
            <a:avLst/>
          </a:prstGeom>
        </p:spPr>
        <p:txBody>
          <a:bodyPr vert="horz" lIns="91440" tIns="45720" rIns="91440" bIns="45720" rtlCol="0" anchor="ctr"/>
          <a:lstStyle>
            <a:lvl1pPr algn="r">
              <a:defRPr sz="1200">
                <a:solidFill>
                  <a:schemeClr val="tx2"/>
                </a:solidFill>
              </a:defRPr>
            </a:lvl1pPr>
          </a:lstStyle>
          <a:p>
            <a:fld id="{03940D1D-B147-43FC-A96B-779C25C7BB73}" type="slidenum">
              <a:rPr lang="pt-BR" smtClean="0"/>
              <a:pPr/>
              <a:t>‹nº›</a:t>
            </a:fld>
            <a:endParaRPr lang="pt-BR"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xpanded Content">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8" name="Picture 7" descr="TOTVS_pos.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6447" y="378639"/>
            <a:ext cx="1324878" cy="531567"/>
          </a:xfrm>
          <a:prstGeom prst="rect">
            <a:avLst/>
          </a:prstGeom>
        </p:spPr>
      </p:pic>
      <p:sp>
        <p:nvSpPr>
          <p:cNvPr id="10" name="Content Placeholder 2"/>
          <p:cNvSpPr>
            <a:spLocks noGrp="1"/>
          </p:cNvSpPr>
          <p:nvPr>
            <p:ph idx="1"/>
          </p:nvPr>
        </p:nvSpPr>
        <p:spPr>
          <a:xfrm>
            <a:off x="601799" y="2090861"/>
            <a:ext cx="15046049" cy="6658652"/>
          </a:xfrm>
          <a:prstGeom prst="rect">
            <a:avLst/>
          </a:prstGeom>
        </p:spPr>
        <p:txBody>
          <a:bodyPr/>
          <a:lstStyle>
            <a:lvl1pPr marL="0" indent="0">
              <a:buFontTx/>
              <a:buNone/>
              <a:defRPr sz="2800">
                <a:solidFill>
                  <a:srgbClr val="4A5C61"/>
                </a:solidFill>
                <a:latin typeface="Arial Narrow"/>
                <a:cs typeface="Arial Narrow"/>
              </a:defRPr>
            </a:lvl1pPr>
            <a:lvl2pPr marL="1177925" indent="-452438">
              <a:buSzPct val="100000"/>
              <a:buFont typeface="Arial"/>
              <a:buChar char="•"/>
              <a:defRPr sz="2800">
                <a:solidFill>
                  <a:srgbClr val="4A5C61"/>
                </a:solidFill>
                <a:latin typeface="Arial Narrow"/>
                <a:cs typeface="Arial Narrow"/>
              </a:defRPr>
            </a:lvl2pPr>
            <a:lvl3pPr marL="1812925" indent="-361950">
              <a:buSzPct val="70000"/>
              <a:buFont typeface="Courier New"/>
              <a:buChar char="o"/>
              <a:defRPr sz="2800">
                <a:solidFill>
                  <a:srgbClr val="4A5C61"/>
                </a:solidFill>
                <a:latin typeface="Arial Narrow"/>
                <a:cs typeface="Arial Narrow"/>
              </a:defRPr>
            </a:lvl3pPr>
            <a:lvl4pPr marL="2538413" indent="-361950">
              <a:buSzPct val="100000"/>
              <a:buFont typeface="Lucida Grande"/>
              <a:buChar char="–"/>
              <a:defRPr sz="2800">
                <a:solidFill>
                  <a:srgbClr val="4A5C61"/>
                </a:solidFill>
                <a:latin typeface="Arial Narrow"/>
                <a:cs typeface="Arial Narrow"/>
              </a:defRPr>
            </a:lvl4pPr>
            <a:lvl5pPr>
              <a:defRPr sz="2800">
                <a:solidFill>
                  <a:srgbClr val="4A5C61"/>
                </a:solidFill>
                <a:latin typeface="Arial Narrow"/>
                <a:cs typeface="Arial Narrow"/>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1"/>
          <p:cNvSpPr>
            <a:spLocks noGrp="1"/>
          </p:cNvSpPr>
          <p:nvPr>
            <p:ph type="title" hasCustomPrompt="1"/>
          </p:nvPr>
        </p:nvSpPr>
        <p:spPr>
          <a:xfrm>
            <a:off x="5129212" y="378639"/>
            <a:ext cx="10518637" cy="558800"/>
          </a:xfrm>
          <a:prstGeom prst="rect">
            <a:avLst/>
          </a:prstGeom>
        </p:spPr>
        <p:txBody>
          <a:bodyPr anchor="t"/>
          <a:lstStyle>
            <a:lvl1pPr algn="r">
              <a:defRPr sz="3200" b="1">
                <a:solidFill>
                  <a:srgbClr val="4A5C61"/>
                </a:solidFill>
                <a:latin typeface="Arial Narrow"/>
                <a:cs typeface="Arial Narrow"/>
              </a:defRPr>
            </a:lvl1pPr>
          </a:lstStyle>
          <a:p>
            <a:r>
              <a:rPr lang="en-US" dirty="0" smtClean="0"/>
              <a:t>CLICK TO EDIT TITLE</a:t>
            </a:r>
            <a:endParaRPr lang="en-US" dirty="0"/>
          </a:p>
        </p:txBody>
      </p:sp>
      <p:sp>
        <p:nvSpPr>
          <p:cNvPr id="13" name="Text Placeholder 2"/>
          <p:cNvSpPr>
            <a:spLocks noGrp="1"/>
          </p:cNvSpPr>
          <p:nvPr>
            <p:ph type="body" idx="13" hasCustomPrompt="1"/>
          </p:nvPr>
        </p:nvSpPr>
        <p:spPr>
          <a:xfrm>
            <a:off x="601800" y="1175133"/>
            <a:ext cx="3694331" cy="853016"/>
          </a:xfrm>
          <a:prstGeom prst="rect">
            <a:avLst/>
          </a:prstGeom>
        </p:spPr>
        <p:txBody>
          <a:bodyPr anchor="t"/>
          <a:lstStyle>
            <a:lvl1pPr marL="0" indent="0">
              <a:buNone/>
              <a:defRPr sz="2400" b="0">
                <a:solidFill>
                  <a:srgbClr val="00739C"/>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smtClean="0"/>
              <a:t>CLICK TO EDIT SUBTITLE</a:t>
            </a:r>
          </a:p>
        </p:txBody>
      </p:sp>
      <p:sp>
        <p:nvSpPr>
          <p:cNvPr id="6" name="Espaço Reservado para Número de Slide 5"/>
          <p:cNvSpPr>
            <a:spLocks noGrp="1"/>
          </p:cNvSpPr>
          <p:nvPr>
            <p:ph type="sldNum" sz="quarter" idx="4"/>
          </p:nvPr>
        </p:nvSpPr>
        <p:spPr>
          <a:xfrm>
            <a:off x="12254891" y="8475663"/>
            <a:ext cx="3790950" cy="485775"/>
          </a:xfrm>
          <a:prstGeom prst="rect">
            <a:avLst/>
          </a:prstGeom>
        </p:spPr>
        <p:txBody>
          <a:bodyPr vert="horz" lIns="91440" tIns="45720" rIns="91440" bIns="45720" rtlCol="0" anchor="ctr"/>
          <a:lstStyle>
            <a:lvl1pPr algn="r">
              <a:defRPr sz="1200">
                <a:solidFill>
                  <a:schemeClr val="tx2"/>
                </a:solidFill>
              </a:defRPr>
            </a:lvl1pPr>
          </a:lstStyle>
          <a:p>
            <a:fld id="{03940D1D-B147-43FC-A96B-779C25C7BB73}" type="slidenum">
              <a:rPr lang="pt-BR" smtClean="0"/>
              <a:pPr/>
              <a:t>‹nº›</a:t>
            </a:fld>
            <a:endParaRPr lang="pt-BR" dirty="0"/>
          </a:p>
        </p:txBody>
      </p:sp>
    </p:spTree>
    <p:extLst>
      <p:ext uri="{BB962C8B-B14F-4D97-AF65-F5344CB8AC3E}">
        <p14:creationId xmlns:p14="http://schemas.microsoft.com/office/powerpoint/2010/main" val="45640821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Text Placeholder 2"/>
          <p:cNvSpPr>
            <a:spLocks noGrp="1"/>
          </p:cNvSpPr>
          <p:nvPr>
            <p:ph type="body" idx="14"/>
          </p:nvPr>
        </p:nvSpPr>
        <p:spPr>
          <a:xfrm>
            <a:off x="601800" y="4546600"/>
            <a:ext cx="3626160" cy="853016"/>
          </a:xfrm>
          <a:prstGeom prst="rect">
            <a:avLst/>
          </a:prstGeom>
        </p:spPr>
        <p:txBody>
          <a:bodyPr anchor="t"/>
          <a:lstStyle>
            <a:lvl1pPr marL="0" indent="0">
              <a:buNone/>
              <a:defRPr sz="2200" b="0">
                <a:solidFill>
                  <a:srgbClr val="4A5C6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smtClean="0"/>
              <a:t>Click to edit Master text styles</a:t>
            </a:r>
          </a:p>
        </p:txBody>
      </p:sp>
      <p:sp>
        <p:nvSpPr>
          <p:cNvPr id="8" name="Picture Placeholder 9"/>
          <p:cNvSpPr>
            <a:spLocks noGrp="1"/>
          </p:cNvSpPr>
          <p:nvPr>
            <p:ph type="pic" sz="quarter" idx="15"/>
          </p:nvPr>
        </p:nvSpPr>
        <p:spPr>
          <a:xfrm>
            <a:off x="6223000" y="1632675"/>
            <a:ext cx="9448800" cy="6935955"/>
          </a:xfrm>
          <a:prstGeom prst="rect">
            <a:avLst/>
          </a:prstGeom>
        </p:spPr>
        <p:txBody>
          <a:bodyPr vert="horz" anchor="ctr"/>
          <a:lstStyle>
            <a:lvl1pPr marL="0" indent="0" algn="ctr">
              <a:buNone/>
              <a:defRPr>
                <a:solidFill>
                  <a:srgbClr val="4A5C61"/>
                </a:solidFill>
              </a:defRPr>
            </a:lvl1pPr>
          </a:lstStyle>
          <a:p>
            <a:endParaRPr lang="en-US" dirty="0"/>
          </a:p>
        </p:txBody>
      </p:sp>
      <p:pic>
        <p:nvPicPr>
          <p:cNvPr id="9" name="Picture 8" descr="TOTVS_pos.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6447" y="378639"/>
            <a:ext cx="1324878" cy="531567"/>
          </a:xfrm>
          <a:prstGeom prst="rect">
            <a:avLst/>
          </a:prstGeom>
        </p:spPr>
      </p:pic>
      <p:sp>
        <p:nvSpPr>
          <p:cNvPr id="11" name="Text Placeholder 2"/>
          <p:cNvSpPr>
            <a:spLocks noGrp="1"/>
          </p:cNvSpPr>
          <p:nvPr>
            <p:ph type="body" idx="13" hasCustomPrompt="1"/>
          </p:nvPr>
        </p:nvSpPr>
        <p:spPr>
          <a:xfrm>
            <a:off x="601800" y="1175133"/>
            <a:ext cx="3694331" cy="853016"/>
          </a:xfrm>
          <a:prstGeom prst="rect">
            <a:avLst/>
          </a:prstGeom>
        </p:spPr>
        <p:txBody>
          <a:bodyPr anchor="t"/>
          <a:lstStyle>
            <a:lvl1pPr marL="0" indent="0">
              <a:buNone/>
              <a:defRPr sz="2400" b="0">
                <a:solidFill>
                  <a:srgbClr val="00739C"/>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smtClean="0"/>
              <a:t>CLICK TO EDIT SUBTITLE</a:t>
            </a:r>
          </a:p>
        </p:txBody>
      </p:sp>
      <p:sp>
        <p:nvSpPr>
          <p:cNvPr id="7" name="Espaço Reservado para Número de Slide 5"/>
          <p:cNvSpPr>
            <a:spLocks noGrp="1"/>
          </p:cNvSpPr>
          <p:nvPr>
            <p:ph type="sldNum" sz="quarter" idx="4"/>
          </p:nvPr>
        </p:nvSpPr>
        <p:spPr>
          <a:xfrm>
            <a:off x="12254891" y="8475663"/>
            <a:ext cx="3790950" cy="485775"/>
          </a:xfrm>
          <a:prstGeom prst="rect">
            <a:avLst/>
          </a:prstGeom>
        </p:spPr>
        <p:txBody>
          <a:bodyPr vert="horz" lIns="91440" tIns="45720" rIns="91440" bIns="45720" rtlCol="0" anchor="ctr"/>
          <a:lstStyle>
            <a:lvl1pPr algn="r">
              <a:defRPr sz="1200">
                <a:solidFill>
                  <a:schemeClr val="tx2"/>
                </a:solidFill>
              </a:defRPr>
            </a:lvl1pPr>
          </a:lstStyle>
          <a:p>
            <a:fld id="{03940D1D-B147-43FC-A96B-779C25C7BB73}" type="slidenum">
              <a:rPr lang="pt-BR" smtClean="0"/>
              <a:pPr/>
              <a:t>‹nº›</a:t>
            </a:fld>
            <a:endParaRPr lang="pt-BR" dirty="0"/>
          </a:p>
        </p:txBody>
      </p:sp>
    </p:spTree>
    <p:extLst>
      <p:ext uri="{BB962C8B-B14F-4D97-AF65-F5344CB8AC3E}">
        <p14:creationId xmlns:p14="http://schemas.microsoft.com/office/powerpoint/2010/main" val="373599344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hin Blue Column">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0" y="0"/>
            <a:ext cx="4394200" cy="9144000"/>
          </a:xfrm>
          <a:prstGeom prst="rect">
            <a:avLst/>
          </a:prstGeom>
          <a:solidFill>
            <a:srgbClr val="00739C"/>
          </a:soli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endParaRPr lang="en-US" dirty="0">
              <a:solidFill>
                <a:schemeClr val="lt1"/>
              </a:solidFill>
              <a:latin typeface="+mn-lt"/>
              <a:ea typeface="+mn-ea"/>
            </a:endParaRPr>
          </a:p>
        </p:txBody>
      </p:sp>
      <p:pic>
        <p:nvPicPr>
          <p:cNvPr id="9" name="Picture 8" descr="TOTVS_neg.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6447" y="378639"/>
            <a:ext cx="1324881" cy="531568"/>
          </a:xfrm>
          <a:prstGeom prst="rect">
            <a:avLst/>
          </a:prstGeom>
        </p:spPr>
      </p:pic>
      <p:sp>
        <p:nvSpPr>
          <p:cNvPr id="13" name="Text Placeholder 2"/>
          <p:cNvSpPr>
            <a:spLocks noGrp="1"/>
          </p:cNvSpPr>
          <p:nvPr>
            <p:ph type="body" idx="13" hasCustomPrompt="1"/>
          </p:nvPr>
        </p:nvSpPr>
        <p:spPr>
          <a:xfrm>
            <a:off x="601799" y="1175133"/>
            <a:ext cx="3490501" cy="853016"/>
          </a:xfrm>
          <a:prstGeom prst="rect">
            <a:avLst/>
          </a:prstGeom>
        </p:spPr>
        <p:txBody>
          <a:bodyPr anchor="t"/>
          <a:lstStyle>
            <a:lvl1pPr marL="0" indent="0">
              <a:buNone/>
              <a:defRPr sz="2400" b="0">
                <a:solidFill>
                  <a:schemeClr val="bg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smtClean="0"/>
              <a:t>CLICK TO EDIT SUBTITLE</a:t>
            </a:r>
          </a:p>
        </p:txBody>
      </p:sp>
      <p:sp>
        <p:nvSpPr>
          <p:cNvPr id="14" name="Title 1"/>
          <p:cNvSpPr>
            <a:spLocks noGrp="1"/>
          </p:cNvSpPr>
          <p:nvPr>
            <p:ph type="title" hasCustomPrompt="1"/>
          </p:nvPr>
        </p:nvSpPr>
        <p:spPr>
          <a:xfrm>
            <a:off x="5129212" y="378639"/>
            <a:ext cx="10518637" cy="558800"/>
          </a:xfrm>
          <a:prstGeom prst="rect">
            <a:avLst/>
          </a:prstGeom>
        </p:spPr>
        <p:txBody>
          <a:bodyPr anchor="t"/>
          <a:lstStyle>
            <a:lvl1pPr algn="r">
              <a:defRPr sz="3200" b="1">
                <a:solidFill>
                  <a:srgbClr val="4A5C61"/>
                </a:solidFill>
                <a:latin typeface="Arial Narrow"/>
                <a:cs typeface="Arial Narrow"/>
              </a:defRPr>
            </a:lvl1pPr>
          </a:lstStyle>
          <a:p>
            <a:r>
              <a:rPr lang="en-US" dirty="0" smtClean="0"/>
              <a:t>CLICK TO EDIT TITLE</a:t>
            </a:r>
            <a:endParaRPr lang="en-US" dirty="0"/>
          </a:p>
        </p:txBody>
      </p:sp>
      <p:sp>
        <p:nvSpPr>
          <p:cNvPr id="15" name="Content Placeholder 2"/>
          <p:cNvSpPr>
            <a:spLocks noGrp="1"/>
          </p:cNvSpPr>
          <p:nvPr>
            <p:ph idx="14"/>
          </p:nvPr>
        </p:nvSpPr>
        <p:spPr>
          <a:xfrm>
            <a:off x="5129211" y="2090861"/>
            <a:ext cx="10518637" cy="6658652"/>
          </a:xfrm>
          <a:prstGeom prst="rect">
            <a:avLst/>
          </a:prstGeom>
        </p:spPr>
        <p:txBody>
          <a:bodyPr/>
          <a:lstStyle>
            <a:lvl1pPr marL="0" indent="0">
              <a:buFontTx/>
              <a:buNone/>
              <a:defRPr sz="2800">
                <a:solidFill>
                  <a:srgbClr val="4A5C61"/>
                </a:solidFill>
                <a:latin typeface="Arial Narrow"/>
                <a:cs typeface="Arial Narrow"/>
              </a:defRPr>
            </a:lvl1pPr>
            <a:lvl2pPr marL="1177925" indent="-452438">
              <a:buSzPct val="100000"/>
              <a:buFont typeface="Arial"/>
              <a:buChar char="•"/>
              <a:defRPr sz="2800">
                <a:solidFill>
                  <a:srgbClr val="4A5C61"/>
                </a:solidFill>
                <a:latin typeface="Arial Narrow"/>
                <a:cs typeface="Arial Narrow"/>
              </a:defRPr>
            </a:lvl2pPr>
            <a:lvl3pPr marL="1812925" indent="-361950">
              <a:buSzPct val="70000"/>
              <a:buFont typeface="Courier New"/>
              <a:buChar char="o"/>
              <a:defRPr sz="2800">
                <a:solidFill>
                  <a:srgbClr val="4A5C61"/>
                </a:solidFill>
                <a:latin typeface="Arial Narrow"/>
                <a:cs typeface="Arial Narrow"/>
              </a:defRPr>
            </a:lvl3pPr>
            <a:lvl4pPr marL="2538413" indent="-361950">
              <a:buSzPct val="100000"/>
              <a:buFont typeface="Lucida Grande"/>
              <a:buChar char="–"/>
              <a:defRPr sz="2800">
                <a:solidFill>
                  <a:srgbClr val="4A5C61"/>
                </a:solidFill>
                <a:latin typeface="Arial Narrow"/>
                <a:cs typeface="Arial Narrow"/>
              </a:defRPr>
            </a:lvl4pPr>
            <a:lvl5pPr>
              <a:defRPr sz="2800">
                <a:solidFill>
                  <a:srgbClr val="4A5C61"/>
                </a:solidFill>
                <a:latin typeface="Arial Narrow"/>
                <a:cs typeface="Arial Narrow"/>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Espaço Reservado para Número de Slide 5"/>
          <p:cNvSpPr>
            <a:spLocks noGrp="1"/>
          </p:cNvSpPr>
          <p:nvPr>
            <p:ph type="sldNum" sz="quarter" idx="4"/>
          </p:nvPr>
        </p:nvSpPr>
        <p:spPr>
          <a:xfrm>
            <a:off x="12254891" y="8475663"/>
            <a:ext cx="3790950" cy="485775"/>
          </a:xfrm>
          <a:prstGeom prst="rect">
            <a:avLst/>
          </a:prstGeom>
        </p:spPr>
        <p:txBody>
          <a:bodyPr vert="horz" lIns="91440" tIns="45720" rIns="91440" bIns="45720" rtlCol="0" anchor="ctr"/>
          <a:lstStyle>
            <a:lvl1pPr algn="r">
              <a:defRPr sz="1200">
                <a:solidFill>
                  <a:schemeClr val="tx2"/>
                </a:solidFill>
              </a:defRPr>
            </a:lvl1pPr>
          </a:lstStyle>
          <a:p>
            <a:fld id="{03940D1D-B147-43FC-A96B-779C25C7BB73}" type="slidenum">
              <a:rPr lang="pt-BR" smtClean="0"/>
              <a:pPr/>
              <a:t>‹nº›</a:t>
            </a:fld>
            <a:endParaRPr lang="pt-BR" dirty="0"/>
          </a:p>
        </p:txBody>
      </p:sp>
    </p:spTree>
    <p:extLst>
      <p:ext uri="{BB962C8B-B14F-4D97-AF65-F5344CB8AC3E}">
        <p14:creationId xmlns:p14="http://schemas.microsoft.com/office/powerpoint/2010/main" val="18111658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rge Blue Column">
    <p:spTree>
      <p:nvGrpSpPr>
        <p:cNvPr id="1" name=""/>
        <p:cNvGrpSpPr/>
        <p:nvPr/>
      </p:nvGrpSpPr>
      <p:grpSpPr>
        <a:xfrm>
          <a:off x="0" y="0"/>
          <a:ext cx="0" cy="0"/>
          <a:chOff x="0" y="0"/>
          <a:chExt cx="0" cy="0"/>
        </a:xfrm>
      </p:grpSpPr>
      <p:sp>
        <p:nvSpPr>
          <p:cNvPr id="13" name="Rectangle 12"/>
          <p:cNvSpPr>
            <a:spLocks noChangeArrowheads="1"/>
          </p:cNvSpPr>
          <p:nvPr userDrawn="1"/>
        </p:nvSpPr>
        <p:spPr bwMode="auto">
          <a:xfrm>
            <a:off x="0" y="0"/>
            <a:ext cx="7524750" cy="9144000"/>
          </a:xfrm>
          <a:prstGeom prst="rect">
            <a:avLst/>
          </a:prstGeom>
          <a:solidFill>
            <a:srgbClr val="00739C"/>
          </a:soli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endParaRPr lang="en-US" dirty="0">
              <a:solidFill>
                <a:schemeClr val="lt1"/>
              </a:solidFill>
              <a:latin typeface="+mn-lt"/>
              <a:ea typeface="+mn-ea"/>
            </a:endParaRPr>
          </a:p>
        </p:txBody>
      </p:sp>
      <p:sp>
        <p:nvSpPr>
          <p:cNvPr id="14" name="Text Placeholder 2"/>
          <p:cNvSpPr>
            <a:spLocks noGrp="1"/>
          </p:cNvSpPr>
          <p:nvPr>
            <p:ph type="body" idx="14"/>
          </p:nvPr>
        </p:nvSpPr>
        <p:spPr>
          <a:xfrm>
            <a:off x="601800" y="2090861"/>
            <a:ext cx="5949030" cy="853016"/>
          </a:xfrm>
          <a:prstGeom prst="rect">
            <a:avLst/>
          </a:prstGeom>
        </p:spPr>
        <p:txBody>
          <a:bodyPr anchor="t"/>
          <a:lstStyle>
            <a:lvl1pPr marL="0" indent="0">
              <a:buNone/>
              <a:defRPr sz="2200" b="0">
                <a:solidFill>
                  <a:schemeClr val="bg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smtClean="0"/>
              <a:t>Click to edit Master text styles</a:t>
            </a:r>
          </a:p>
        </p:txBody>
      </p:sp>
      <p:sp>
        <p:nvSpPr>
          <p:cNvPr id="15" name="Title 1"/>
          <p:cNvSpPr>
            <a:spLocks noGrp="1"/>
          </p:cNvSpPr>
          <p:nvPr>
            <p:ph type="title" hasCustomPrompt="1"/>
          </p:nvPr>
        </p:nvSpPr>
        <p:spPr>
          <a:xfrm>
            <a:off x="8121885" y="378639"/>
            <a:ext cx="7525964" cy="558800"/>
          </a:xfrm>
          <a:prstGeom prst="rect">
            <a:avLst/>
          </a:prstGeom>
        </p:spPr>
        <p:txBody>
          <a:bodyPr anchor="t"/>
          <a:lstStyle>
            <a:lvl1pPr algn="r">
              <a:defRPr sz="3200" b="1">
                <a:solidFill>
                  <a:srgbClr val="4A5C61"/>
                </a:solidFill>
                <a:latin typeface="Arial Narrow"/>
                <a:cs typeface="Arial Narrow"/>
              </a:defRPr>
            </a:lvl1pPr>
          </a:lstStyle>
          <a:p>
            <a:r>
              <a:rPr lang="en-US" dirty="0" smtClean="0"/>
              <a:t>CLICK TO EDIT TITLE</a:t>
            </a:r>
            <a:endParaRPr lang="en-US" dirty="0"/>
          </a:p>
        </p:txBody>
      </p:sp>
      <p:sp>
        <p:nvSpPr>
          <p:cNvPr id="16" name="Content Placeholder 2"/>
          <p:cNvSpPr>
            <a:spLocks noGrp="1"/>
          </p:cNvSpPr>
          <p:nvPr>
            <p:ph idx="15"/>
          </p:nvPr>
        </p:nvSpPr>
        <p:spPr>
          <a:xfrm>
            <a:off x="8121885" y="2090861"/>
            <a:ext cx="7525963" cy="6658652"/>
          </a:xfrm>
          <a:prstGeom prst="rect">
            <a:avLst/>
          </a:prstGeom>
        </p:spPr>
        <p:txBody>
          <a:bodyPr/>
          <a:lstStyle>
            <a:lvl1pPr marL="0" indent="0">
              <a:buFontTx/>
              <a:buNone/>
              <a:defRPr sz="2800">
                <a:solidFill>
                  <a:srgbClr val="4A5C61"/>
                </a:solidFill>
                <a:latin typeface="Arial Narrow"/>
                <a:cs typeface="Arial Narrow"/>
              </a:defRPr>
            </a:lvl1pPr>
            <a:lvl2pPr marL="1177925" indent="-452438">
              <a:buSzPct val="100000"/>
              <a:buFont typeface="Arial"/>
              <a:buChar char="•"/>
              <a:defRPr sz="2800">
                <a:solidFill>
                  <a:srgbClr val="4A5C61"/>
                </a:solidFill>
                <a:latin typeface="Arial Narrow"/>
                <a:cs typeface="Arial Narrow"/>
              </a:defRPr>
            </a:lvl2pPr>
            <a:lvl3pPr marL="1812925" indent="-361950">
              <a:buSzPct val="70000"/>
              <a:buFont typeface="Courier New"/>
              <a:buChar char="o"/>
              <a:defRPr sz="2800">
                <a:solidFill>
                  <a:srgbClr val="4A5C61"/>
                </a:solidFill>
                <a:latin typeface="Arial Narrow"/>
                <a:cs typeface="Arial Narrow"/>
              </a:defRPr>
            </a:lvl3pPr>
            <a:lvl4pPr marL="2538413" indent="-361950">
              <a:buSzPct val="100000"/>
              <a:buFont typeface="Lucida Grande"/>
              <a:buChar char="–"/>
              <a:defRPr sz="2800">
                <a:solidFill>
                  <a:srgbClr val="4A5C61"/>
                </a:solidFill>
                <a:latin typeface="Arial Narrow"/>
                <a:cs typeface="Arial Narrow"/>
              </a:defRPr>
            </a:lvl4pPr>
            <a:lvl5pPr>
              <a:defRPr sz="2800">
                <a:solidFill>
                  <a:srgbClr val="4A5C61"/>
                </a:solidFill>
                <a:latin typeface="Arial Narrow"/>
                <a:cs typeface="Arial Narrow"/>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7" name="Picture 16" descr="TOTVS_neg.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6447" y="378639"/>
            <a:ext cx="1324881" cy="531568"/>
          </a:xfrm>
          <a:prstGeom prst="rect">
            <a:avLst/>
          </a:prstGeom>
        </p:spPr>
      </p:pic>
      <p:sp>
        <p:nvSpPr>
          <p:cNvPr id="18" name="Text Placeholder 2"/>
          <p:cNvSpPr>
            <a:spLocks noGrp="1"/>
          </p:cNvSpPr>
          <p:nvPr>
            <p:ph type="body" idx="13" hasCustomPrompt="1"/>
          </p:nvPr>
        </p:nvSpPr>
        <p:spPr>
          <a:xfrm>
            <a:off x="601799" y="1175133"/>
            <a:ext cx="3490501" cy="853016"/>
          </a:xfrm>
          <a:prstGeom prst="rect">
            <a:avLst/>
          </a:prstGeom>
        </p:spPr>
        <p:txBody>
          <a:bodyPr anchor="t"/>
          <a:lstStyle>
            <a:lvl1pPr marL="0" indent="0">
              <a:buNone/>
              <a:defRPr sz="2400" b="0">
                <a:solidFill>
                  <a:schemeClr val="bg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smtClean="0"/>
              <a:t>CLICK TO EDIT SUBTITLE</a:t>
            </a:r>
          </a:p>
        </p:txBody>
      </p:sp>
      <p:sp>
        <p:nvSpPr>
          <p:cNvPr id="8" name="Espaço Reservado para Número de Slide 5"/>
          <p:cNvSpPr>
            <a:spLocks noGrp="1"/>
          </p:cNvSpPr>
          <p:nvPr>
            <p:ph type="sldNum" sz="quarter" idx="4"/>
          </p:nvPr>
        </p:nvSpPr>
        <p:spPr>
          <a:xfrm>
            <a:off x="12254891" y="8475663"/>
            <a:ext cx="3790950" cy="485775"/>
          </a:xfrm>
          <a:prstGeom prst="rect">
            <a:avLst/>
          </a:prstGeom>
        </p:spPr>
        <p:txBody>
          <a:bodyPr vert="horz" lIns="91440" tIns="45720" rIns="91440" bIns="45720" rtlCol="0" anchor="ctr"/>
          <a:lstStyle>
            <a:lvl1pPr algn="r">
              <a:defRPr sz="1200">
                <a:solidFill>
                  <a:schemeClr val="tx2"/>
                </a:solidFill>
              </a:defRPr>
            </a:lvl1pPr>
          </a:lstStyle>
          <a:p>
            <a:fld id="{03940D1D-B147-43FC-A96B-779C25C7BB73}" type="slidenum">
              <a:rPr lang="pt-BR" smtClean="0"/>
              <a:pPr/>
              <a:t>‹nº›</a:t>
            </a:fld>
            <a:endParaRPr lang="pt-BR" dirty="0"/>
          </a:p>
        </p:txBody>
      </p:sp>
    </p:spTree>
    <p:extLst>
      <p:ext uri="{BB962C8B-B14F-4D97-AF65-F5344CB8AC3E}">
        <p14:creationId xmlns:p14="http://schemas.microsoft.com/office/powerpoint/2010/main" val="107700726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hapter_1">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124825" y="4572000"/>
            <a:ext cx="8124825" cy="738188"/>
          </a:xfrm>
          <a:prstGeom prst="rect">
            <a:avLst/>
          </a:prstGeom>
        </p:spPr>
        <p:txBody>
          <a:bodyPr anchor="t"/>
          <a:lstStyle>
            <a:lvl1pPr algn="l">
              <a:defRPr sz="4000">
                <a:solidFill>
                  <a:schemeClr val="bg1"/>
                </a:solidFill>
                <a:latin typeface="Arial Narrow"/>
                <a:cs typeface="Arial Narrow"/>
              </a:defRPr>
            </a:lvl1pPr>
          </a:lstStyle>
          <a:p>
            <a:r>
              <a:rPr lang="en-US" dirty="0" smtClean="0"/>
              <a:t>CLICK TO EDIT CHAPTER</a:t>
            </a:r>
            <a:endParaRPr lang="en-US" dirty="0"/>
          </a:p>
        </p:txBody>
      </p:sp>
      <p:sp>
        <p:nvSpPr>
          <p:cNvPr id="3" name="Picture Placeholder 9"/>
          <p:cNvSpPr>
            <a:spLocks noGrp="1"/>
          </p:cNvSpPr>
          <p:nvPr>
            <p:ph type="pic" sz="quarter" idx="15" hasCustomPrompt="1"/>
          </p:nvPr>
        </p:nvSpPr>
        <p:spPr>
          <a:xfrm>
            <a:off x="8089900" y="2703531"/>
            <a:ext cx="1335069" cy="1335068"/>
          </a:xfrm>
          <a:prstGeom prst="rect">
            <a:avLst/>
          </a:prstGeom>
        </p:spPr>
        <p:txBody>
          <a:bodyPr vert="horz" anchor="ctr"/>
          <a:lstStyle>
            <a:lvl1pPr marL="0" indent="0" algn="ctr">
              <a:buNone/>
              <a:defRPr sz="1100">
                <a:solidFill>
                  <a:schemeClr val="bg1"/>
                </a:solidFill>
              </a:defRPr>
            </a:lvl1pPr>
          </a:lstStyle>
          <a:p>
            <a:r>
              <a:rPr lang="en-US" dirty="0" smtClean="0"/>
              <a:t>Insira aqui um ícone da biblioteca TOTVS, disponível no Guia de Uso do PPT</a:t>
            </a:r>
            <a:endParaRPr lang="en-US" dirty="0"/>
          </a:p>
        </p:txBody>
      </p:sp>
    </p:spTree>
    <p:extLst>
      <p:ext uri="{BB962C8B-B14F-4D97-AF65-F5344CB8AC3E}">
        <p14:creationId xmlns:p14="http://schemas.microsoft.com/office/powerpoint/2010/main" val="751178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pter_2">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Picture Placeholder 9"/>
          <p:cNvSpPr>
            <a:spLocks noGrp="1"/>
          </p:cNvSpPr>
          <p:nvPr>
            <p:ph type="pic" sz="quarter" idx="15" hasCustomPrompt="1"/>
          </p:nvPr>
        </p:nvSpPr>
        <p:spPr>
          <a:xfrm>
            <a:off x="8089900" y="2703531"/>
            <a:ext cx="1335069" cy="1335068"/>
          </a:xfrm>
          <a:prstGeom prst="rect">
            <a:avLst/>
          </a:prstGeom>
        </p:spPr>
        <p:txBody>
          <a:bodyPr vert="horz" anchor="ctr"/>
          <a:lstStyle>
            <a:lvl1pPr marL="0" indent="0" algn="ctr">
              <a:buNone/>
              <a:defRPr sz="1100">
                <a:solidFill>
                  <a:schemeClr val="bg1"/>
                </a:solidFill>
              </a:defRPr>
            </a:lvl1pPr>
          </a:lstStyle>
          <a:p>
            <a:r>
              <a:rPr lang="en-US" dirty="0" smtClean="0"/>
              <a:t>Insira aqui um ícone da biblioteca TOTVS, disponível no Guia de Uso do PPT</a:t>
            </a:r>
            <a:endParaRPr lang="en-US" dirty="0"/>
          </a:p>
        </p:txBody>
      </p:sp>
      <p:sp>
        <p:nvSpPr>
          <p:cNvPr id="5" name="Title 1"/>
          <p:cNvSpPr>
            <a:spLocks noGrp="1"/>
          </p:cNvSpPr>
          <p:nvPr>
            <p:ph type="title" hasCustomPrompt="1"/>
          </p:nvPr>
        </p:nvSpPr>
        <p:spPr>
          <a:xfrm>
            <a:off x="8124825" y="4572000"/>
            <a:ext cx="8124825" cy="738188"/>
          </a:xfrm>
          <a:prstGeom prst="rect">
            <a:avLst/>
          </a:prstGeom>
        </p:spPr>
        <p:txBody>
          <a:bodyPr anchor="t"/>
          <a:lstStyle>
            <a:lvl1pPr algn="l">
              <a:defRPr sz="4000">
                <a:solidFill>
                  <a:schemeClr val="bg1"/>
                </a:solidFill>
                <a:latin typeface="Arial Narrow"/>
                <a:cs typeface="Arial Narrow"/>
              </a:defRPr>
            </a:lvl1pPr>
          </a:lstStyle>
          <a:p>
            <a:r>
              <a:rPr lang="en-US" dirty="0" smtClean="0"/>
              <a:t>CLICK TO EDIT CHAPTER</a:t>
            </a:r>
            <a:endParaRPr lang="en-US" dirty="0"/>
          </a:p>
        </p:txBody>
      </p:sp>
    </p:spTree>
    <p:extLst>
      <p:ext uri="{BB962C8B-B14F-4D97-AF65-F5344CB8AC3E}">
        <p14:creationId xmlns:p14="http://schemas.microsoft.com/office/powerpoint/2010/main" val="3324762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hf hdr="0" ftr="0" dt="0"/>
  <p:txStyles>
    <p:titleStyle>
      <a:lvl1pPr algn="ctr" defTabSz="725488" rtl="0" eaLnBrk="0" fontAlgn="base" hangingPunct="0">
        <a:spcBef>
          <a:spcPct val="0"/>
        </a:spcBef>
        <a:spcAft>
          <a:spcPct val="0"/>
        </a:spcAft>
        <a:defRPr sz="7000" kern="1200">
          <a:solidFill>
            <a:schemeClr val="tx1"/>
          </a:solidFill>
          <a:latin typeface="+mj-lt"/>
          <a:ea typeface="ヒラギノ角ゴ Pro W3" pitchFamily="-107" charset="-128"/>
          <a:cs typeface="ヒラギノ角ゴ Pro W3" pitchFamily="-107" charset="-128"/>
        </a:defRPr>
      </a:lvl1pPr>
      <a:lvl2pPr algn="ctr" defTabSz="725488" rtl="0" eaLnBrk="0" fontAlgn="base" hangingPunct="0">
        <a:spcBef>
          <a:spcPct val="0"/>
        </a:spcBef>
        <a:spcAft>
          <a:spcPct val="0"/>
        </a:spcAft>
        <a:defRPr sz="7000">
          <a:solidFill>
            <a:schemeClr val="tx1"/>
          </a:solidFill>
          <a:latin typeface="Calibri" charset="0"/>
          <a:ea typeface="ヒラギノ角ゴ Pro W3" pitchFamily="-107" charset="-128"/>
          <a:cs typeface="ヒラギノ角ゴ Pro W3" pitchFamily="-107" charset="-128"/>
        </a:defRPr>
      </a:lvl2pPr>
      <a:lvl3pPr algn="ctr" defTabSz="725488" rtl="0" eaLnBrk="0" fontAlgn="base" hangingPunct="0">
        <a:spcBef>
          <a:spcPct val="0"/>
        </a:spcBef>
        <a:spcAft>
          <a:spcPct val="0"/>
        </a:spcAft>
        <a:defRPr sz="7000">
          <a:solidFill>
            <a:schemeClr val="tx1"/>
          </a:solidFill>
          <a:latin typeface="Calibri" charset="0"/>
          <a:ea typeface="ヒラギノ角ゴ Pro W3" pitchFamily="-107" charset="-128"/>
          <a:cs typeface="ヒラギノ角ゴ Pro W3" pitchFamily="-107" charset="-128"/>
        </a:defRPr>
      </a:lvl3pPr>
      <a:lvl4pPr algn="ctr" defTabSz="725488" rtl="0" eaLnBrk="0" fontAlgn="base" hangingPunct="0">
        <a:spcBef>
          <a:spcPct val="0"/>
        </a:spcBef>
        <a:spcAft>
          <a:spcPct val="0"/>
        </a:spcAft>
        <a:defRPr sz="7000">
          <a:solidFill>
            <a:schemeClr val="tx1"/>
          </a:solidFill>
          <a:latin typeface="Calibri" charset="0"/>
          <a:ea typeface="ヒラギノ角ゴ Pro W3" pitchFamily="-107" charset="-128"/>
          <a:cs typeface="ヒラギノ角ゴ Pro W3" pitchFamily="-107" charset="-128"/>
        </a:defRPr>
      </a:lvl4pPr>
      <a:lvl5pPr algn="ctr" defTabSz="725488" rtl="0" eaLnBrk="0" fontAlgn="base" hangingPunct="0">
        <a:spcBef>
          <a:spcPct val="0"/>
        </a:spcBef>
        <a:spcAft>
          <a:spcPct val="0"/>
        </a:spcAft>
        <a:defRPr sz="7000">
          <a:solidFill>
            <a:schemeClr val="tx1"/>
          </a:solidFill>
          <a:latin typeface="Calibri" charset="0"/>
          <a:ea typeface="ヒラギノ角ゴ Pro W3" pitchFamily="-107" charset="-128"/>
          <a:cs typeface="ヒラギノ角ゴ Pro W3" pitchFamily="-107" charset="-128"/>
        </a:defRPr>
      </a:lvl5pPr>
      <a:lvl6pPr marL="457200" algn="ctr" defTabSz="725488" rtl="0" fontAlgn="base">
        <a:spcBef>
          <a:spcPct val="0"/>
        </a:spcBef>
        <a:spcAft>
          <a:spcPct val="0"/>
        </a:spcAft>
        <a:defRPr sz="7000">
          <a:solidFill>
            <a:schemeClr val="tx1"/>
          </a:solidFill>
          <a:latin typeface="Calibri" charset="0"/>
          <a:ea typeface="ヒラギノ角ゴ Pro W3" pitchFamily="-107" charset="-128"/>
          <a:cs typeface="ヒラギノ角ゴ Pro W3" pitchFamily="-107" charset="-128"/>
        </a:defRPr>
      </a:lvl6pPr>
      <a:lvl7pPr marL="914400" algn="ctr" defTabSz="725488" rtl="0" fontAlgn="base">
        <a:spcBef>
          <a:spcPct val="0"/>
        </a:spcBef>
        <a:spcAft>
          <a:spcPct val="0"/>
        </a:spcAft>
        <a:defRPr sz="7000">
          <a:solidFill>
            <a:schemeClr val="tx1"/>
          </a:solidFill>
          <a:latin typeface="Calibri" charset="0"/>
          <a:ea typeface="ヒラギノ角ゴ Pro W3" pitchFamily="-107" charset="-128"/>
          <a:cs typeface="ヒラギノ角ゴ Pro W3" pitchFamily="-107" charset="-128"/>
        </a:defRPr>
      </a:lvl7pPr>
      <a:lvl8pPr marL="1371600" algn="ctr" defTabSz="725488" rtl="0" fontAlgn="base">
        <a:spcBef>
          <a:spcPct val="0"/>
        </a:spcBef>
        <a:spcAft>
          <a:spcPct val="0"/>
        </a:spcAft>
        <a:defRPr sz="7000">
          <a:solidFill>
            <a:schemeClr val="tx1"/>
          </a:solidFill>
          <a:latin typeface="Calibri" charset="0"/>
          <a:ea typeface="ヒラギノ角ゴ Pro W3" pitchFamily="-107" charset="-128"/>
          <a:cs typeface="ヒラギノ角ゴ Pro W3" pitchFamily="-107" charset="-128"/>
        </a:defRPr>
      </a:lvl8pPr>
      <a:lvl9pPr marL="1828800" algn="ctr" defTabSz="725488" rtl="0" fontAlgn="base">
        <a:spcBef>
          <a:spcPct val="0"/>
        </a:spcBef>
        <a:spcAft>
          <a:spcPct val="0"/>
        </a:spcAft>
        <a:defRPr sz="7000">
          <a:solidFill>
            <a:schemeClr val="tx1"/>
          </a:solidFill>
          <a:latin typeface="Calibri" charset="0"/>
          <a:ea typeface="ヒラギノ角ゴ Pro W3" pitchFamily="-107" charset="-128"/>
          <a:cs typeface="ヒラギノ角ゴ Pro W3" pitchFamily="-107" charset="-128"/>
        </a:defRPr>
      </a:lvl9pPr>
    </p:titleStyle>
    <p:bodyStyle>
      <a:lvl1pPr marL="542925" indent="-542925" algn="l" defTabSz="725488" rtl="0" eaLnBrk="0" fontAlgn="base" hangingPunct="0">
        <a:spcBef>
          <a:spcPct val="20000"/>
        </a:spcBef>
        <a:spcAft>
          <a:spcPct val="0"/>
        </a:spcAft>
        <a:buFont typeface="Arial" pitchFamily="34" charset="0"/>
        <a:buChar char="•"/>
        <a:defRPr sz="5100" kern="1200">
          <a:solidFill>
            <a:schemeClr val="tx1"/>
          </a:solidFill>
          <a:latin typeface="+mn-lt"/>
          <a:ea typeface="ヒラギノ角ゴ Pro W3" pitchFamily="-107" charset="-128"/>
          <a:cs typeface="ヒラギノ角ゴ Pro W3" pitchFamily="-107" charset="-128"/>
        </a:defRPr>
      </a:lvl1pPr>
      <a:lvl2pPr marL="1177925" indent="-452438" algn="l" defTabSz="725488" rtl="0" eaLnBrk="0" fontAlgn="base" hangingPunct="0">
        <a:spcBef>
          <a:spcPct val="20000"/>
        </a:spcBef>
        <a:spcAft>
          <a:spcPct val="0"/>
        </a:spcAft>
        <a:buFont typeface="Arial" pitchFamily="34" charset="0"/>
        <a:buChar char="–"/>
        <a:defRPr sz="4400" kern="1200">
          <a:solidFill>
            <a:schemeClr val="tx1"/>
          </a:solidFill>
          <a:latin typeface="+mn-lt"/>
          <a:ea typeface="ヒラギノ角ゴ Pro W3" pitchFamily="-107" charset="-128"/>
          <a:cs typeface="ヒラギノ角ゴ Pro W3" charset="0"/>
        </a:defRPr>
      </a:lvl2pPr>
      <a:lvl3pPr marL="1812925" indent="-361950" algn="l" defTabSz="725488" rtl="0" eaLnBrk="0" fontAlgn="base" hangingPunct="0">
        <a:spcBef>
          <a:spcPct val="20000"/>
        </a:spcBef>
        <a:spcAft>
          <a:spcPct val="0"/>
        </a:spcAft>
        <a:buFont typeface="Arial" pitchFamily="34" charset="0"/>
        <a:buChar char="•"/>
        <a:defRPr sz="3800" kern="1200">
          <a:solidFill>
            <a:schemeClr val="tx1"/>
          </a:solidFill>
          <a:latin typeface="+mn-lt"/>
          <a:ea typeface="ヒラギノ角ゴ Pro W3" pitchFamily="-107" charset="-128"/>
          <a:cs typeface="ヒラギノ角ゴ Pro W3" charset="0"/>
        </a:defRPr>
      </a:lvl3pPr>
      <a:lvl4pPr marL="2538413"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4pPr>
      <a:lvl5pPr marL="3263900" indent="-361950" algn="l" defTabSz="725488"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pitchFamily="-107" charset="-128"/>
          <a:cs typeface="ヒラギノ角ゴ Pro W3" charset="0"/>
        </a:defRPr>
      </a:lvl5pPr>
      <a:lvl6pPr marL="3990419" indent="-362765" algn="l" defTabSz="725531" rtl="0" eaLnBrk="1" latinLnBrk="0" hangingPunct="1">
        <a:spcBef>
          <a:spcPct val="20000"/>
        </a:spcBef>
        <a:buFont typeface="Arial"/>
        <a:buChar char="•"/>
        <a:defRPr sz="3200" kern="1200">
          <a:solidFill>
            <a:schemeClr val="tx1"/>
          </a:solidFill>
          <a:latin typeface="+mn-lt"/>
          <a:ea typeface="+mn-ea"/>
          <a:cs typeface="+mn-cs"/>
        </a:defRPr>
      </a:lvl6pPr>
      <a:lvl7pPr marL="4715949" indent="-362765" algn="l" defTabSz="725531" rtl="0" eaLnBrk="1" latinLnBrk="0" hangingPunct="1">
        <a:spcBef>
          <a:spcPct val="20000"/>
        </a:spcBef>
        <a:buFont typeface="Arial"/>
        <a:buChar char="•"/>
        <a:defRPr sz="3200" kern="1200">
          <a:solidFill>
            <a:schemeClr val="tx1"/>
          </a:solidFill>
          <a:latin typeface="+mn-lt"/>
          <a:ea typeface="+mn-ea"/>
          <a:cs typeface="+mn-cs"/>
        </a:defRPr>
      </a:lvl7pPr>
      <a:lvl8pPr marL="5441480" indent="-362765" algn="l" defTabSz="725531" rtl="0" eaLnBrk="1" latinLnBrk="0" hangingPunct="1">
        <a:spcBef>
          <a:spcPct val="20000"/>
        </a:spcBef>
        <a:buFont typeface="Arial"/>
        <a:buChar char="•"/>
        <a:defRPr sz="3200" kern="1200">
          <a:solidFill>
            <a:schemeClr val="tx1"/>
          </a:solidFill>
          <a:latin typeface="+mn-lt"/>
          <a:ea typeface="+mn-ea"/>
          <a:cs typeface="+mn-cs"/>
        </a:defRPr>
      </a:lvl8pPr>
      <a:lvl9pPr marL="6167011" indent="-362765" algn="l" defTabSz="725531" rtl="0" eaLnBrk="1" latinLnBrk="0" hangingPunct="1">
        <a:spcBef>
          <a:spcPct val="20000"/>
        </a:spcBef>
        <a:buFont typeface="Arial"/>
        <a:buChar char="•"/>
        <a:defRPr sz="3200" kern="1200">
          <a:solidFill>
            <a:schemeClr val="tx1"/>
          </a:solidFill>
          <a:latin typeface="+mn-lt"/>
          <a:ea typeface="+mn-ea"/>
          <a:cs typeface="+mn-cs"/>
        </a:defRPr>
      </a:lvl9pPr>
    </p:bodyStyle>
    <p:otherStyle>
      <a:defPPr>
        <a:defRPr lang="en-US"/>
      </a:defPPr>
      <a:lvl1pPr marL="0" algn="l" defTabSz="725531" rtl="0" eaLnBrk="1" latinLnBrk="0" hangingPunct="1">
        <a:defRPr sz="2900" kern="1200">
          <a:solidFill>
            <a:schemeClr val="tx1"/>
          </a:solidFill>
          <a:latin typeface="+mn-lt"/>
          <a:ea typeface="+mn-ea"/>
          <a:cs typeface="+mn-cs"/>
        </a:defRPr>
      </a:lvl1pPr>
      <a:lvl2pPr marL="725531" algn="l" defTabSz="725531" rtl="0" eaLnBrk="1" latinLnBrk="0" hangingPunct="1">
        <a:defRPr sz="2900" kern="1200">
          <a:solidFill>
            <a:schemeClr val="tx1"/>
          </a:solidFill>
          <a:latin typeface="+mn-lt"/>
          <a:ea typeface="+mn-ea"/>
          <a:cs typeface="+mn-cs"/>
        </a:defRPr>
      </a:lvl2pPr>
      <a:lvl3pPr marL="1451061" algn="l" defTabSz="725531" rtl="0" eaLnBrk="1" latinLnBrk="0" hangingPunct="1">
        <a:defRPr sz="2900" kern="1200">
          <a:solidFill>
            <a:schemeClr val="tx1"/>
          </a:solidFill>
          <a:latin typeface="+mn-lt"/>
          <a:ea typeface="+mn-ea"/>
          <a:cs typeface="+mn-cs"/>
        </a:defRPr>
      </a:lvl3pPr>
      <a:lvl4pPr marL="2176592" algn="l" defTabSz="725531" rtl="0" eaLnBrk="1" latinLnBrk="0" hangingPunct="1">
        <a:defRPr sz="2900" kern="1200">
          <a:solidFill>
            <a:schemeClr val="tx1"/>
          </a:solidFill>
          <a:latin typeface="+mn-lt"/>
          <a:ea typeface="+mn-ea"/>
          <a:cs typeface="+mn-cs"/>
        </a:defRPr>
      </a:lvl4pPr>
      <a:lvl5pPr marL="2902123" algn="l" defTabSz="725531" rtl="0" eaLnBrk="1" latinLnBrk="0" hangingPunct="1">
        <a:defRPr sz="2900" kern="1200">
          <a:solidFill>
            <a:schemeClr val="tx1"/>
          </a:solidFill>
          <a:latin typeface="+mn-lt"/>
          <a:ea typeface="+mn-ea"/>
          <a:cs typeface="+mn-cs"/>
        </a:defRPr>
      </a:lvl5pPr>
      <a:lvl6pPr marL="3627653" algn="l" defTabSz="725531" rtl="0" eaLnBrk="1" latinLnBrk="0" hangingPunct="1">
        <a:defRPr sz="2900" kern="1200">
          <a:solidFill>
            <a:schemeClr val="tx1"/>
          </a:solidFill>
          <a:latin typeface="+mn-lt"/>
          <a:ea typeface="+mn-ea"/>
          <a:cs typeface="+mn-cs"/>
        </a:defRPr>
      </a:lvl6pPr>
      <a:lvl7pPr marL="4353184" algn="l" defTabSz="725531" rtl="0" eaLnBrk="1" latinLnBrk="0" hangingPunct="1">
        <a:defRPr sz="2900" kern="1200">
          <a:solidFill>
            <a:schemeClr val="tx1"/>
          </a:solidFill>
          <a:latin typeface="+mn-lt"/>
          <a:ea typeface="+mn-ea"/>
          <a:cs typeface="+mn-cs"/>
        </a:defRPr>
      </a:lvl7pPr>
      <a:lvl8pPr marL="5078715" algn="l" defTabSz="725531" rtl="0" eaLnBrk="1" latinLnBrk="0" hangingPunct="1">
        <a:defRPr sz="2900" kern="1200">
          <a:solidFill>
            <a:schemeClr val="tx1"/>
          </a:solidFill>
          <a:latin typeface="+mn-lt"/>
          <a:ea typeface="+mn-ea"/>
          <a:cs typeface="+mn-cs"/>
        </a:defRPr>
      </a:lvl8pPr>
      <a:lvl9pPr marL="5804245" algn="l" defTabSz="725531" rtl="0" eaLnBrk="1" latinLnBrk="0" hangingPunct="1">
        <a:defRPr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17.png"/><Relationship Id="rId7"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3" Type="http://schemas.openxmlformats.org/officeDocument/2006/relationships/hyperlink" Target="http://fluig.totvs.com/portal/p/10097/subject/integracao" TargetMode="External"/><Relationship Id="rId2" Type="http://schemas.openxmlformats.org/officeDocument/2006/relationships/hyperlink" Target="http://fluig.totvs.com/portal/p/10097/subject/msgunica" TargetMode="External"/><Relationship Id="rId1" Type="http://schemas.openxmlformats.org/officeDocument/2006/relationships/slideLayout" Target="../slideLayouts/slideLayout3.xml"/><Relationship Id="rId4" Type="http://schemas.openxmlformats.org/officeDocument/2006/relationships/hyperlink" Target="http://tdn.totvs.com.br/display/public/integracoes/Home" TargetMode="External"/></Relationships>
</file>

<file path=ppt/slides/_rels/slide84.xml.rels><?xml version="1.0" encoding="UTF-8" standalone="yes"?>
<Relationships xmlns="http://schemas.openxmlformats.org/package/2006/relationships"><Relationship Id="rId3" Type="http://schemas.openxmlformats.org/officeDocument/2006/relationships/hyperlink" Target="http://tdn.totvs.com/display/framework/EAI+Protheus" TargetMode="External"/><Relationship Id="rId2" Type="http://schemas.openxmlformats.org/officeDocument/2006/relationships/hyperlink" Target="http://tdn.totvs.com.br/display/public/integracoes/Home" TargetMode="External"/><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Jandir Deodato – Julho de 2015</a:t>
            </a:r>
            <a:endParaRPr lang="en-US" dirty="0"/>
          </a:p>
        </p:txBody>
      </p:sp>
      <p:sp>
        <p:nvSpPr>
          <p:cNvPr id="3" name="Text Placeholder 2"/>
          <p:cNvSpPr>
            <a:spLocks noGrp="1"/>
          </p:cNvSpPr>
          <p:nvPr>
            <p:ph type="body" idx="13"/>
          </p:nvPr>
        </p:nvSpPr>
        <p:spPr>
          <a:xfrm>
            <a:off x="5447884" y="1331913"/>
            <a:ext cx="9955543" cy="2444321"/>
          </a:xfrm>
        </p:spPr>
        <p:txBody>
          <a:bodyPr/>
          <a:lstStyle/>
          <a:p>
            <a:r>
              <a:rPr lang="en-US" dirty="0" smtClean="0">
                <a:solidFill>
                  <a:srgbClr val="FFFFFF"/>
                </a:solidFill>
              </a:rPr>
              <a:t>EAI PROTHEUS</a:t>
            </a:r>
            <a:endParaRPr lang="en-US" dirty="0">
              <a:solidFill>
                <a:srgbClr val="FFFFFF"/>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Síncrono </a:t>
            </a:r>
            <a:r>
              <a:rPr lang="en-US" dirty="0" smtClean="0"/>
              <a:t>e Assíncrono</a:t>
            </a:r>
            <a:endParaRPr lang="en-US" dirty="0"/>
          </a:p>
        </p:txBody>
      </p:sp>
      <p:sp>
        <p:nvSpPr>
          <p:cNvPr id="3" name="Text Placeholder 2"/>
          <p:cNvSpPr>
            <a:spLocks noGrp="1"/>
          </p:cNvSpPr>
          <p:nvPr>
            <p:ph type="body" idx="13"/>
          </p:nvPr>
        </p:nvSpPr>
        <p:spPr/>
        <p:txBody>
          <a:bodyPr/>
          <a:lstStyle/>
          <a:p>
            <a:r>
              <a:rPr lang="en-US" dirty="0" smtClean="0"/>
              <a:t>Conceitos</a:t>
            </a:r>
            <a:endParaRPr lang="en-US" dirty="0"/>
          </a:p>
        </p:txBody>
      </p:sp>
      <p:sp>
        <p:nvSpPr>
          <p:cNvPr id="4" name="Content Placeholder 3"/>
          <p:cNvSpPr>
            <a:spLocks noGrp="1"/>
          </p:cNvSpPr>
          <p:nvPr>
            <p:ph idx="14"/>
          </p:nvPr>
        </p:nvSpPr>
        <p:spPr/>
        <p:txBody>
          <a:bodyPr/>
          <a:lstStyle/>
          <a:p>
            <a:r>
              <a:rPr lang="pt-BR" dirty="0"/>
              <a:t>O modelo de mensagem que será utilizado na integração deve ser avaliado com muito cuidado. Apesar do modelo </a:t>
            </a:r>
            <a:r>
              <a:rPr lang="pt-BR" b="1" dirty="0"/>
              <a:t>síncrono </a:t>
            </a:r>
            <a:r>
              <a:rPr lang="pt-BR" dirty="0"/>
              <a:t>parecer o mais adequado para uma integração, isto não é de todo verdade. Em um modelo </a:t>
            </a:r>
            <a:r>
              <a:rPr lang="pt-BR" b="1" dirty="0"/>
              <a:t>síncrono</a:t>
            </a:r>
            <a:r>
              <a:rPr lang="pt-BR" dirty="0"/>
              <a:t> deve ser levado em consideração o tempo de processamento: O processamento do sistema que envia, a velocidade do trânsito de dados da rede e o tempo de processamento e resposta do receptor. Isto pode acarretar um tempo de resposta ao usuário muito maior do que ou normal, o que pode transformar a integração de solução ao problema. Já o modelo </a:t>
            </a:r>
            <a:r>
              <a:rPr lang="pt-BR" b="1" dirty="0"/>
              <a:t>assíncrono, </a:t>
            </a:r>
            <a:r>
              <a:rPr lang="pt-BR" dirty="0"/>
              <a:t>por não aguardar o retorno do processamento do receptor torna o processo mais rápido, porém, neste modelo de mensagem deve-se levar em consideração que o dado será gravado no sistema que envia a mensagem, e que o processamento no receptor ocorrerá posteriormente. Desta maneira, em algumas situações os dados irão existir no sistema de envio, mas enquanto não forem processados no receptor não irão existir lá.</a:t>
            </a:r>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10</a:t>
            </a:fld>
            <a:endParaRPr lang="pt-BR" dirty="0"/>
          </a:p>
        </p:txBody>
      </p:sp>
    </p:spTree>
    <p:extLst>
      <p:ext uri="{BB962C8B-B14F-4D97-AF65-F5344CB8AC3E}">
        <p14:creationId xmlns:p14="http://schemas.microsoft.com/office/powerpoint/2010/main" val="25189056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 EAI Protheus</a:t>
            </a:r>
            <a:endParaRPr lang="en-US" dirty="0"/>
          </a:p>
        </p:txBody>
      </p:sp>
      <p:sp>
        <p:nvSpPr>
          <p:cNvPr id="3" name="Text Placeholder 2"/>
          <p:cNvSpPr>
            <a:spLocks noGrp="1"/>
          </p:cNvSpPr>
          <p:nvPr>
            <p:ph type="body" idx="13"/>
          </p:nvPr>
        </p:nvSpPr>
        <p:spPr/>
        <p:txBody>
          <a:bodyPr/>
          <a:lstStyle/>
          <a:p>
            <a:r>
              <a:rPr lang="en-US" dirty="0" smtClean="0"/>
              <a:t>Conceitos</a:t>
            </a:r>
            <a:endParaRPr lang="en-US" dirty="0"/>
          </a:p>
        </p:txBody>
      </p:sp>
      <p:sp>
        <p:nvSpPr>
          <p:cNvPr id="4" name="Content Placeholder 3"/>
          <p:cNvSpPr>
            <a:spLocks noGrp="1"/>
          </p:cNvSpPr>
          <p:nvPr>
            <p:ph idx="14"/>
          </p:nvPr>
        </p:nvSpPr>
        <p:spPr/>
        <p:txBody>
          <a:bodyPr/>
          <a:lstStyle/>
          <a:p>
            <a:r>
              <a:rPr lang="pt-BR" dirty="0"/>
              <a:t>O </a:t>
            </a:r>
            <a:r>
              <a:rPr lang="pt-BR" b="1" dirty="0"/>
              <a:t>EAI Protheus</a:t>
            </a:r>
            <a:r>
              <a:rPr lang="pt-BR" dirty="0"/>
              <a:t> permite a troca de mensagens, no formato XML (</a:t>
            </a:r>
            <a:r>
              <a:rPr lang="pt-BR" i="1" dirty="0"/>
              <a:t>e</a:t>
            </a:r>
            <a:r>
              <a:rPr lang="pt-BR" b="1" i="1" dirty="0"/>
              <a:t>X</a:t>
            </a:r>
            <a:r>
              <a:rPr lang="pt-BR" i="1" dirty="0"/>
              <a:t>tensible </a:t>
            </a:r>
            <a:r>
              <a:rPr lang="pt-BR" b="1" i="1" dirty="0"/>
              <a:t>M</a:t>
            </a:r>
            <a:r>
              <a:rPr lang="pt-BR" i="1" dirty="0"/>
              <a:t>arkup </a:t>
            </a:r>
            <a:r>
              <a:rPr lang="pt-BR" b="1" i="1" dirty="0"/>
              <a:t>L</a:t>
            </a:r>
            <a:r>
              <a:rPr lang="pt-BR" i="1" dirty="0"/>
              <a:t>anguage)</a:t>
            </a:r>
            <a:r>
              <a:rPr lang="pt-BR" dirty="0"/>
              <a:t>, com qualquer produto ou software que disponibilize um </a:t>
            </a:r>
            <a:r>
              <a:rPr lang="pt-BR" i="1" dirty="0"/>
              <a:t>WebService</a:t>
            </a:r>
            <a:r>
              <a:rPr lang="pt-BR" b="1" dirty="0"/>
              <a:t> </a:t>
            </a:r>
            <a:r>
              <a:rPr lang="pt-BR" dirty="0"/>
              <a:t>para esta finalidade. O </a:t>
            </a:r>
            <a:r>
              <a:rPr lang="pt-BR" b="1" dirty="0"/>
              <a:t>EAI Protheus</a:t>
            </a:r>
            <a:r>
              <a:rPr lang="pt-BR" dirty="0"/>
              <a:t> permite configurar quais as mensagens estarão disponíveis para uso (mensagem, no contexto do EAI, é o conjunto de dados e regras que são enviados entre os produtos, no formato </a:t>
            </a:r>
            <a:r>
              <a:rPr lang="pt-BR" i="1" dirty="0"/>
              <a:t>XML</a:t>
            </a:r>
            <a:r>
              <a:rPr lang="pt-BR" dirty="0"/>
              <a:t>), se as mensagens disponíveis podem ser recebidas e enviadas e uma outra série de combinações que permite decidir se as mensagens podem ou não ser processadas.  Também é possível verificar os </a:t>
            </a:r>
            <a:r>
              <a:rPr lang="pt-BR" i="1" dirty="0"/>
              <a:t>status</a:t>
            </a:r>
            <a:r>
              <a:rPr lang="pt-BR" dirty="0"/>
              <a:t> das mensagens enviadas e recebidas e o conteúdo trafegado.</a:t>
            </a:r>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11</a:t>
            </a:fld>
            <a:endParaRPr lang="pt-BR" dirty="0"/>
          </a:p>
        </p:txBody>
      </p:sp>
    </p:spTree>
    <p:extLst>
      <p:ext uri="{BB962C8B-B14F-4D97-AF65-F5344CB8AC3E}">
        <p14:creationId xmlns:p14="http://schemas.microsoft.com/office/powerpoint/2010/main" val="31820721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 EAI Protheus</a:t>
            </a:r>
            <a:endParaRPr lang="en-US" dirty="0"/>
          </a:p>
        </p:txBody>
      </p:sp>
      <p:sp>
        <p:nvSpPr>
          <p:cNvPr id="3" name="Text Placeholder 2"/>
          <p:cNvSpPr>
            <a:spLocks noGrp="1"/>
          </p:cNvSpPr>
          <p:nvPr>
            <p:ph type="body" idx="13"/>
          </p:nvPr>
        </p:nvSpPr>
        <p:spPr/>
        <p:txBody>
          <a:bodyPr/>
          <a:lstStyle/>
          <a:p>
            <a:r>
              <a:rPr lang="en-US" dirty="0" smtClean="0"/>
              <a:t>Conceitos</a:t>
            </a:r>
            <a:endParaRPr lang="en-US" dirty="0"/>
          </a:p>
        </p:txBody>
      </p:sp>
      <p:sp>
        <p:nvSpPr>
          <p:cNvPr id="4" name="Content Placeholder 3"/>
          <p:cNvSpPr>
            <a:spLocks noGrp="1"/>
          </p:cNvSpPr>
          <p:nvPr>
            <p:ph idx="14"/>
          </p:nvPr>
        </p:nvSpPr>
        <p:spPr/>
        <p:txBody>
          <a:bodyPr/>
          <a:lstStyle/>
          <a:p>
            <a:r>
              <a:rPr lang="pt-BR" dirty="0" smtClean="0"/>
              <a:t>O EAI Protheus não é o responsável pelo processamento da regra de negócio das mensagens recebidas. Como veremos adiante, o processamento da mensagem é realizada pelo </a:t>
            </a:r>
            <a:r>
              <a:rPr lang="pt-BR" i="1" dirty="0" smtClean="0"/>
              <a:t>Adapter EAI</a:t>
            </a:r>
            <a:r>
              <a:rPr lang="pt-BR" dirty="0" smtClean="0"/>
              <a:t>.</a:t>
            </a:r>
            <a:endParaRPr lang="pt-BR"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12</a:t>
            </a:fld>
            <a:endParaRPr lang="pt-BR" dirty="0"/>
          </a:p>
        </p:txBody>
      </p:sp>
    </p:spTree>
    <p:extLst>
      <p:ext uri="{BB962C8B-B14F-4D97-AF65-F5344CB8AC3E}">
        <p14:creationId xmlns:p14="http://schemas.microsoft.com/office/powerpoint/2010/main" val="22176658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 que é um </a:t>
            </a:r>
            <a:r>
              <a:rPr lang="en-US" i="1" dirty="0" smtClean="0"/>
              <a:t>XML</a:t>
            </a:r>
            <a:r>
              <a:rPr lang="en-US" dirty="0" smtClean="0"/>
              <a:t>?</a:t>
            </a:r>
            <a:endParaRPr lang="en-US" dirty="0"/>
          </a:p>
        </p:txBody>
      </p:sp>
      <p:sp>
        <p:nvSpPr>
          <p:cNvPr id="3" name="Text Placeholder 2"/>
          <p:cNvSpPr>
            <a:spLocks noGrp="1"/>
          </p:cNvSpPr>
          <p:nvPr>
            <p:ph type="body" idx="13"/>
          </p:nvPr>
        </p:nvSpPr>
        <p:spPr/>
        <p:txBody>
          <a:bodyPr/>
          <a:lstStyle/>
          <a:p>
            <a:r>
              <a:rPr lang="en-US" dirty="0" smtClean="0"/>
              <a:t>Conceitos</a:t>
            </a:r>
            <a:endParaRPr lang="en-US" dirty="0"/>
          </a:p>
        </p:txBody>
      </p:sp>
      <p:sp>
        <p:nvSpPr>
          <p:cNvPr id="4" name="Content Placeholder 3"/>
          <p:cNvSpPr>
            <a:spLocks noGrp="1"/>
          </p:cNvSpPr>
          <p:nvPr>
            <p:ph idx="14"/>
          </p:nvPr>
        </p:nvSpPr>
        <p:spPr/>
        <p:txBody>
          <a:bodyPr/>
          <a:lstStyle/>
          <a:p>
            <a:r>
              <a:rPr lang="pt-BR" dirty="0"/>
              <a:t>Extensible Markup Language é um formato de texto simples, muito flexível derivado do </a:t>
            </a:r>
            <a:r>
              <a:rPr lang="pt-BR" i="1" dirty="0"/>
              <a:t>Standard Generalized Markup Language (</a:t>
            </a:r>
            <a:r>
              <a:rPr lang="pt-BR" dirty="0"/>
              <a:t>SGML- ISO 8879). Originalmente concebido para enfrentar os desafios da publicação eletrônica em grande escala, o XML também está desempenhando um papel cada vez mais importante na troca de uma ampla variedade de dados na Web e em outros lugares. </a:t>
            </a:r>
          </a:p>
          <a:p>
            <a:endParaRPr lang="pt-BR" dirty="0"/>
          </a:p>
          <a:p>
            <a:endParaRPr lang="pt-BR" dirty="0"/>
          </a:p>
          <a:p>
            <a:pPr algn="r"/>
            <a:r>
              <a:rPr lang="en-US" sz="1800" i="1" dirty="0"/>
              <a:t>World Wide Web Consortium (W3C), Xml definition</a:t>
            </a:r>
            <a:endParaRPr lang="pt-BR" sz="1800" i="1" dirty="0"/>
          </a:p>
          <a:p>
            <a:endParaRPr lang="pt-BR"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13</a:t>
            </a:fld>
            <a:endParaRPr lang="pt-BR" dirty="0"/>
          </a:p>
        </p:txBody>
      </p:sp>
    </p:spTree>
    <p:extLst>
      <p:ext uri="{BB962C8B-B14F-4D97-AF65-F5344CB8AC3E}">
        <p14:creationId xmlns:p14="http://schemas.microsoft.com/office/powerpoint/2010/main" val="2342831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369496"/>
            <a:ext cx="9563100" cy="865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844" name="TextBox 5"/>
          <p:cNvSpPr txBox="1">
            <a:spLocks noChangeArrowheads="1"/>
          </p:cNvSpPr>
          <p:nvPr/>
        </p:nvSpPr>
        <p:spPr bwMode="auto">
          <a:xfrm>
            <a:off x="3952875" y="1851025"/>
            <a:ext cx="184150" cy="539750"/>
          </a:xfrm>
          <a:prstGeom prst="rect">
            <a:avLst/>
          </a:prstGeom>
          <a:noFill/>
          <a:ln w="9525">
            <a:noFill/>
            <a:miter lim="800000"/>
            <a:headEnd/>
            <a:tailEnd/>
          </a:ln>
        </p:spPr>
        <p:txBody>
          <a:bodyPr wrap="none">
            <a:spAutoFit/>
          </a:bodyPr>
          <a:lstStyle/>
          <a:p>
            <a:endParaRPr lang="pt-BR" dirty="0"/>
          </a:p>
        </p:txBody>
      </p:sp>
      <p:sp>
        <p:nvSpPr>
          <p:cNvPr id="6" name="Title 1"/>
          <p:cNvSpPr>
            <a:spLocks noGrp="1"/>
          </p:cNvSpPr>
          <p:nvPr>
            <p:ph type="title"/>
          </p:nvPr>
        </p:nvSpPr>
        <p:spPr>
          <a:xfrm>
            <a:off x="5129212" y="378639"/>
            <a:ext cx="10518637" cy="558800"/>
          </a:xfrm>
        </p:spPr>
        <p:txBody>
          <a:bodyPr/>
          <a:lstStyle/>
          <a:p>
            <a:r>
              <a:rPr lang="en-US" dirty="0" smtClean="0"/>
              <a:t>Menu de café da manhã em </a:t>
            </a:r>
            <a:r>
              <a:rPr lang="en-US" i="1" dirty="0" smtClean="0"/>
              <a:t>XML</a:t>
            </a:r>
            <a:endParaRPr lang="en-US" dirty="0"/>
          </a:p>
        </p:txBody>
      </p:sp>
      <p:sp>
        <p:nvSpPr>
          <p:cNvPr id="7" name="Text Placeholder 2"/>
          <p:cNvSpPr>
            <a:spLocks noGrp="1"/>
          </p:cNvSpPr>
          <p:nvPr>
            <p:ph type="body" idx="13"/>
          </p:nvPr>
        </p:nvSpPr>
        <p:spPr>
          <a:xfrm>
            <a:off x="601799" y="1175133"/>
            <a:ext cx="3490501" cy="853016"/>
          </a:xfrm>
          <a:prstGeom prst="rect">
            <a:avLst/>
          </a:prstGeom>
        </p:spPr>
        <p:txBody>
          <a:bodyPr anchor="t"/>
          <a:lstStyle>
            <a:lvl1pPr marL="0" indent="0">
              <a:buNone/>
              <a:defRPr sz="2400" b="0">
                <a:solidFill>
                  <a:schemeClr val="bg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smtClean="0"/>
              <a:t>Conceitos</a:t>
            </a:r>
          </a:p>
        </p:txBody>
      </p:sp>
      <p:sp>
        <p:nvSpPr>
          <p:cNvPr id="8" name="Espaço Reservado para Número de Slide 7"/>
          <p:cNvSpPr>
            <a:spLocks noGrp="1"/>
          </p:cNvSpPr>
          <p:nvPr>
            <p:ph type="sldNum" sz="quarter" idx="4"/>
          </p:nvPr>
        </p:nvSpPr>
        <p:spPr/>
        <p:txBody>
          <a:bodyPr/>
          <a:lstStyle/>
          <a:p>
            <a:fld id="{03940D1D-B147-43FC-A96B-779C25C7BB73}" type="slidenum">
              <a:rPr lang="pt-BR" smtClean="0"/>
              <a:pPr/>
              <a:t>14</a:t>
            </a:fld>
            <a:endParaRPr lang="pt-BR" dirty="0"/>
          </a:p>
        </p:txBody>
      </p:sp>
    </p:spTree>
    <p:extLst>
      <p:ext uri="{BB962C8B-B14F-4D97-AF65-F5344CB8AC3E}">
        <p14:creationId xmlns:p14="http://schemas.microsoft.com/office/powerpoint/2010/main" val="601836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 que é um XSD?</a:t>
            </a:r>
            <a:endParaRPr lang="en-US" dirty="0"/>
          </a:p>
        </p:txBody>
      </p:sp>
      <p:sp>
        <p:nvSpPr>
          <p:cNvPr id="3" name="Text Placeholder 2"/>
          <p:cNvSpPr>
            <a:spLocks noGrp="1"/>
          </p:cNvSpPr>
          <p:nvPr>
            <p:ph type="body" idx="13"/>
          </p:nvPr>
        </p:nvSpPr>
        <p:spPr/>
        <p:txBody>
          <a:bodyPr/>
          <a:lstStyle/>
          <a:p>
            <a:r>
              <a:rPr lang="en-US" dirty="0" smtClean="0"/>
              <a:t>Conceitos</a:t>
            </a:r>
            <a:endParaRPr lang="en-US" dirty="0"/>
          </a:p>
        </p:txBody>
      </p:sp>
      <p:sp>
        <p:nvSpPr>
          <p:cNvPr id="4" name="Content Placeholder 3"/>
          <p:cNvSpPr>
            <a:spLocks noGrp="1"/>
          </p:cNvSpPr>
          <p:nvPr>
            <p:ph idx="14"/>
          </p:nvPr>
        </p:nvSpPr>
        <p:spPr/>
        <p:txBody>
          <a:bodyPr/>
          <a:lstStyle/>
          <a:p>
            <a:r>
              <a:rPr lang="pt-BR" dirty="0"/>
              <a:t>Arquivos XSD (XML Schema Definition) são usados para descrever o “formato/padrão” que um arquivo XML deve seguir, ou seja, ele tem que indicar quais nodes (&lt;node1&gt;&lt;subnode1/&gt;&lt;/node1&gt;) ele pode conter, quais subnodes e atributos esses nodes podem ter, e muito mais</a:t>
            </a:r>
            <a:r>
              <a:rPr lang="pt-BR" dirty="0" smtClean="0"/>
              <a:t>.</a:t>
            </a:r>
          </a:p>
          <a:p>
            <a:endParaRPr lang="pt-BR" dirty="0"/>
          </a:p>
          <a:p>
            <a:r>
              <a:rPr lang="pt-BR" dirty="0"/>
              <a:t>Indica o tipo dos valores que esses nodes e atributos (&lt;node1 atributo1=’abc’/&gt;) podem armazenar, o tamanho dos dados caso se aplique (string de 10 caracteres), se um determinado node é obrigatório ou não (nillable=”true”), quais possíveis valores uma enumeração pode assumir, etc</a:t>
            </a:r>
            <a:r>
              <a:rPr lang="pt-BR" dirty="0" smtClean="0"/>
              <a:t>…</a:t>
            </a:r>
          </a:p>
          <a:p>
            <a:endParaRPr lang="pt-BR" dirty="0"/>
          </a:p>
          <a:p>
            <a:r>
              <a:rPr lang="pt-BR" dirty="0"/>
              <a:t>Enfim, define toda a estrutura do arquivo XML ao qual ele é aplicado.</a:t>
            </a:r>
            <a:br>
              <a:rPr lang="pt-BR" dirty="0"/>
            </a:br>
            <a:r>
              <a:rPr lang="pt-BR" dirty="0"/>
              <a:t>Ele é muito utilizado como base de validação, para garantir que um XML está seguindo o padrão/formato correto.</a:t>
            </a:r>
          </a:p>
          <a:p>
            <a:endParaRPr lang="pt-BR"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15</a:t>
            </a:fld>
            <a:endParaRPr lang="pt-BR" dirty="0"/>
          </a:p>
        </p:txBody>
      </p:sp>
    </p:spTree>
    <p:extLst>
      <p:ext uri="{BB962C8B-B14F-4D97-AF65-F5344CB8AC3E}">
        <p14:creationId xmlns:p14="http://schemas.microsoft.com/office/powerpoint/2010/main" val="17707943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TextBox 5"/>
          <p:cNvSpPr txBox="1">
            <a:spLocks noChangeArrowheads="1"/>
          </p:cNvSpPr>
          <p:nvPr/>
        </p:nvSpPr>
        <p:spPr bwMode="auto">
          <a:xfrm>
            <a:off x="3952875" y="1851025"/>
            <a:ext cx="184150" cy="539750"/>
          </a:xfrm>
          <a:prstGeom prst="rect">
            <a:avLst/>
          </a:prstGeom>
          <a:noFill/>
          <a:ln w="9525">
            <a:noFill/>
            <a:miter lim="800000"/>
            <a:headEnd/>
            <a:tailEnd/>
          </a:ln>
        </p:spPr>
        <p:txBody>
          <a:bodyPr wrap="none">
            <a:spAutoFit/>
          </a:bodyPr>
          <a:lstStyle/>
          <a:p>
            <a:endParaRPr lang="pt-BR" dirty="0"/>
          </a:p>
        </p:txBody>
      </p:sp>
      <p:sp>
        <p:nvSpPr>
          <p:cNvPr id="6" name="Title 1"/>
          <p:cNvSpPr>
            <a:spLocks noGrp="1"/>
          </p:cNvSpPr>
          <p:nvPr>
            <p:ph type="title"/>
          </p:nvPr>
        </p:nvSpPr>
        <p:spPr>
          <a:xfrm>
            <a:off x="5129212" y="378639"/>
            <a:ext cx="10518637" cy="558800"/>
          </a:xfrm>
        </p:spPr>
        <p:txBody>
          <a:bodyPr/>
          <a:lstStyle/>
          <a:p>
            <a:r>
              <a:rPr lang="en-US" dirty="0" smtClean="0"/>
              <a:t>Café_da_manha_menu.xsd</a:t>
            </a:r>
            <a:endParaRPr lang="en-US" dirty="0"/>
          </a:p>
        </p:txBody>
      </p:sp>
      <p:sp>
        <p:nvSpPr>
          <p:cNvPr id="7" name="Text Placeholder 2"/>
          <p:cNvSpPr>
            <a:spLocks noGrp="1"/>
          </p:cNvSpPr>
          <p:nvPr>
            <p:ph type="body" idx="13"/>
          </p:nvPr>
        </p:nvSpPr>
        <p:spPr>
          <a:xfrm>
            <a:off x="601799" y="1175133"/>
            <a:ext cx="3490501" cy="853016"/>
          </a:xfrm>
          <a:prstGeom prst="rect">
            <a:avLst/>
          </a:prstGeom>
        </p:spPr>
        <p:txBody>
          <a:bodyPr anchor="t"/>
          <a:lstStyle>
            <a:lvl1pPr marL="0" indent="0">
              <a:buNone/>
              <a:defRPr sz="2400" b="0">
                <a:solidFill>
                  <a:schemeClr val="bg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smtClean="0"/>
              <a:t>Conceitos</a:t>
            </a:r>
          </a:p>
        </p:txBody>
      </p:sp>
      <p:sp>
        <p:nvSpPr>
          <p:cNvPr id="8" name="Espaço Reservado para Número de Slide 7"/>
          <p:cNvSpPr>
            <a:spLocks noGrp="1"/>
          </p:cNvSpPr>
          <p:nvPr>
            <p:ph type="sldNum" sz="quarter" idx="4"/>
          </p:nvPr>
        </p:nvSpPr>
        <p:spPr/>
        <p:txBody>
          <a:bodyPr/>
          <a:lstStyle/>
          <a:p>
            <a:fld id="{03940D1D-B147-43FC-A96B-779C25C7BB73}" type="slidenum">
              <a:rPr lang="pt-BR" smtClean="0"/>
              <a:pPr/>
              <a:t>16</a:t>
            </a:fld>
            <a:endParaRPr lang="pt-B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56851" y="1175133"/>
            <a:ext cx="11354549" cy="7300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26052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cone-02.png"/>
          <p:cNvPicPr>
            <a:picLocks noChangeAspect="1"/>
          </p:cNvPicPr>
          <p:nvPr/>
        </p:nvPicPr>
        <p:blipFill>
          <a:blip r:embed="rId2"/>
          <a:stretch>
            <a:fillRect/>
          </a:stretch>
        </p:blipFill>
        <p:spPr>
          <a:xfrm>
            <a:off x="8089900" y="2703530"/>
            <a:ext cx="1335069" cy="1335069"/>
          </a:xfrm>
          <a:prstGeom prst="rect">
            <a:avLst/>
          </a:prstGeom>
        </p:spPr>
      </p:pic>
      <p:sp>
        <p:nvSpPr>
          <p:cNvPr id="9" name="TextBox 5"/>
          <p:cNvSpPr txBox="1">
            <a:spLocks noChangeArrowheads="1"/>
          </p:cNvSpPr>
          <p:nvPr/>
        </p:nvSpPr>
        <p:spPr bwMode="auto">
          <a:xfrm>
            <a:off x="8124825" y="4572000"/>
            <a:ext cx="8124825" cy="738188"/>
          </a:xfrm>
          <a:prstGeom prst="rect">
            <a:avLst/>
          </a:prstGeom>
          <a:noFill/>
          <a:ln w="9525">
            <a:noFill/>
            <a:miter lim="800000"/>
            <a:headEnd/>
            <a:tailEnd/>
          </a:ln>
        </p:spPr>
        <p:txBody>
          <a:bodyPr>
            <a:spAutoFit/>
          </a:bodyPr>
          <a:lstStyle/>
          <a:p>
            <a:r>
              <a:rPr lang="en-US" sz="4200" dirty="0" smtClean="0">
                <a:solidFill>
                  <a:schemeClr val="bg1"/>
                </a:solidFill>
                <a:latin typeface="Arial Narrow"/>
                <a:cs typeface="Arial Narrow"/>
              </a:rPr>
              <a:t>O EAI Protheus</a:t>
            </a:r>
            <a:endParaRPr lang="en-US" sz="4200" dirty="0">
              <a:solidFill>
                <a:schemeClr val="bg1"/>
              </a:solidFill>
              <a:latin typeface="Arial Narrow"/>
              <a:cs typeface="Arial Narrow"/>
            </a:endParaRPr>
          </a:p>
        </p:txBody>
      </p:sp>
    </p:spTree>
    <p:extLst>
      <p:ext uri="{BB962C8B-B14F-4D97-AF65-F5344CB8AC3E}">
        <p14:creationId xmlns:p14="http://schemas.microsoft.com/office/powerpoint/2010/main" val="15742643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Camadas do EAI Protheus</a:t>
            </a:r>
            <a:endParaRPr lang="en-US" dirty="0"/>
          </a:p>
        </p:txBody>
      </p:sp>
      <p:sp>
        <p:nvSpPr>
          <p:cNvPr id="3" name="Text Placeholder 2"/>
          <p:cNvSpPr>
            <a:spLocks noGrp="1"/>
          </p:cNvSpPr>
          <p:nvPr>
            <p:ph type="body" idx="13"/>
          </p:nvPr>
        </p:nvSpPr>
        <p:spPr/>
        <p:txBody>
          <a:bodyPr/>
          <a:lstStyle/>
          <a:p>
            <a:r>
              <a:rPr lang="en-US" dirty="0" smtClean="0"/>
              <a:t>O EAI Protheus</a:t>
            </a:r>
            <a:endParaRPr lang="en-US" dirty="0"/>
          </a:p>
        </p:txBody>
      </p:sp>
      <p:sp>
        <p:nvSpPr>
          <p:cNvPr id="4" name="Content Placeholder 3"/>
          <p:cNvSpPr>
            <a:spLocks noGrp="1"/>
          </p:cNvSpPr>
          <p:nvPr>
            <p:ph idx="14"/>
          </p:nvPr>
        </p:nvSpPr>
        <p:spPr/>
        <p:txBody>
          <a:bodyPr/>
          <a:lstStyle/>
          <a:p>
            <a:r>
              <a:rPr lang="pt-BR" dirty="0" smtClean="0"/>
              <a:t>De uma maneira geral, dividimos o EAI Protheus em três camadas:</a:t>
            </a:r>
          </a:p>
          <a:p>
            <a:endParaRPr lang="pt-BR" dirty="0" smtClean="0"/>
          </a:p>
          <a:p>
            <a:pPr marL="457200" indent="-457200">
              <a:buFont typeface="Arial" pitchFamily="34" charset="0"/>
              <a:buChar char="•"/>
            </a:pPr>
            <a:r>
              <a:rPr lang="pt-BR" dirty="0" smtClean="0"/>
              <a:t>A Camada de </a:t>
            </a:r>
            <a:r>
              <a:rPr lang="pt-BR" i="1" dirty="0" smtClean="0"/>
              <a:t>WebServices</a:t>
            </a:r>
            <a:r>
              <a:rPr lang="pt-BR" dirty="0" smtClean="0"/>
              <a:t>;</a:t>
            </a:r>
          </a:p>
          <a:p>
            <a:pPr marL="457200" indent="-457200">
              <a:buFont typeface="Arial" pitchFamily="34" charset="0"/>
              <a:buChar char="•"/>
            </a:pPr>
            <a:r>
              <a:rPr lang="pt-BR" dirty="0" smtClean="0"/>
              <a:t>A camada do EAI e</a:t>
            </a:r>
          </a:p>
          <a:p>
            <a:pPr marL="457200" indent="-457200">
              <a:buFont typeface="Arial" pitchFamily="34" charset="0"/>
              <a:buChar char="•"/>
            </a:pPr>
            <a:r>
              <a:rPr lang="pt-BR" dirty="0" smtClean="0"/>
              <a:t>A camada do </a:t>
            </a:r>
            <a:r>
              <a:rPr lang="pt-BR" i="1" dirty="0" smtClean="0"/>
              <a:t>Adapter</a:t>
            </a:r>
            <a:r>
              <a:rPr lang="pt-BR" dirty="0" smtClean="0"/>
              <a:t> EAI</a:t>
            </a:r>
            <a:endParaRPr lang="pt-BR"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18</a:t>
            </a:fld>
            <a:endParaRPr lang="pt-BR" dirty="0"/>
          </a:p>
        </p:txBody>
      </p:sp>
    </p:spTree>
    <p:extLst>
      <p:ext uri="{BB962C8B-B14F-4D97-AF65-F5344CB8AC3E}">
        <p14:creationId xmlns:p14="http://schemas.microsoft.com/office/powerpoint/2010/main" val="7260180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FWWSEAI</a:t>
            </a:r>
            <a:endParaRPr lang="en-US" dirty="0"/>
          </a:p>
        </p:txBody>
      </p:sp>
      <p:sp>
        <p:nvSpPr>
          <p:cNvPr id="3" name="Text Placeholder 2"/>
          <p:cNvSpPr>
            <a:spLocks noGrp="1"/>
          </p:cNvSpPr>
          <p:nvPr>
            <p:ph type="body" idx="13"/>
          </p:nvPr>
        </p:nvSpPr>
        <p:spPr/>
        <p:txBody>
          <a:bodyPr/>
          <a:lstStyle/>
          <a:p>
            <a:r>
              <a:rPr lang="en-US" dirty="0" smtClean="0"/>
              <a:t>O EAI Protheus</a:t>
            </a:r>
            <a:endParaRPr lang="en-US" dirty="0"/>
          </a:p>
        </p:txBody>
      </p:sp>
      <p:sp>
        <p:nvSpPr>
          <p:cNvPr id="4" name="Content Placeholder 3"/>
          <p:cNvSpPr>
            <a:spLocks noGrp="1"/>
          </p:cNvSpPr>
          <p:nvPr>
            <p:ph idx="14"/>
          </p:nvPr>
        </p:nvSpPr>
        <p:spPr/>
        <p:txBody>
          <a:bodyPr/>
          <a:lstStyle/>
          <a:p>
            <a:pPr lvl="0"/>
            <a:r>
              <a:rPr lang="pt-BR" dirty="0" smtClean="0"/>
              <a:t>Serviço </a:t>
            </a:r>
            <a:r>
              <a:rPr lang="pt-BR" dirty="0"/>
              <a:t>genérico de mensagens do </a:t>
            </a:r>
            <a:r>
              <a:rPr lang="pt-BR" b="1" dirty="0"/>
              <a:t>EAI Protheus</a:t>
            </a:r>
            <a:r>
              <a:rPr lang="pt-BR" dirty="0"/>
              <a:t>. É o primeiro </a:t>
            </a:r>
            <a:r>
              <a:rPr lang="pt-BR" i="1" dirty="0"/>
              <a:t>Webservice</a:t>
            </a:r>
            <a:r>
              <a:rPr lang="pt-BR" dirty="0"/>
              <a:t> dedicado ao </a:t>
            </a:r>
            <a:r>
              <a:rPr lang="pt-BR" b="1" dirty="0"/>
              <a:t>EAI Protheus</a:t>
            </a:r>
            <a:r>
              <a:rPr lang="pt-BR" dirty="0"/>
              <a:t>. Possuí os métodos:</a:t>
            </a:r>
          </a:p>
          <a:p>
            <a:pPr lvl="1"/>
            <a:r>
              <a:rPr lang="pt-BR" i="1" dirty="0"/>
              <a:t>receiveMessage</a:t>
            </a:r>
            <a:r>
              <a:rPr lang="pt-BR" dirty="0"/>
              <a:t> – Método que recebe as mensagens externas e as envia para a camada do </a:t>
            </a:r>
            <a:r>
              <a:rPr lang="pt-BR" b="1" dirty="0"/>
              <a:t>EAI. </a:t>
            </a:r>
            <a:r>
              <a:rPr lang="pt-BR" dirty="0"/>
              <a:t>Este método recebe um parâmetro de entrada (</a:t>
            </a:r>
            <a:r>
              <a:rPr lang="pt-BR" i="1" dirty="0"/>
              <a:t>inMsg</a:t>
            </a:r>
            <a:r>
              <a:rPr lang="pt-BR" dirty="0"/>
              <a:t>), uma cadeia de caracteres com um XML acordado entre os produtos;</a:t>
            </a:r>
          </a:p>
          <a:p>
            <a:pPr lvl="1"/>
            <a:r>
              <a:rPr lang="pt-BR" i="1" dirty="0"/>
              <a:t>SendMessage</a:t>
            </a:r>
            <a:r>
              <a:rPr lang="pt-BR" dirty="0"/>
              <a:t> – Método utilizado para o envio das mensagens originadas no </a:t>
            </a:r>
            <a:r>
              <a:rPr lang="pt-BR" b="1" dirty="0"/>
              <a:t>Protheus</a:t>
            </a:r>
            <a:r>
              <a:rPr lang="pt-BR" dirty="0"/>
              <a:t> para o aplicativo externo. Este método é utilizado internamente pelo </a:t>
            </a:r>
            <a:r>
              <a:rPr lang="pt-BR" b="1" dirty="0"/>
              <a:t>EAI Protheus. </a:t>
            </a:r>
            <a:r>
              <a:rPr lang="pt-BR" dirty="0"/>
              <a:t>Este método recebe um parâmetro de entrada (</a:t>
            </a:r>
            <a:r>
              <a:rPr lang="pt-BR" i="1" dirty="0"/>
              <a:t>XML</a:t>
            </a:r>
            <a:r>
              <a:rPr lang="pt-BR" dirty="0"/>
              <a:t>), uma cadeia de caracteres com um XML acordado entre os produtos;</a:t>
            </a:r>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19</a:t>
            </a:fld>
            <a:endParaRPr lang="pt-BR" dirty="0"/>
          </a:p>
        </p:txBody>
      </p:sp>
    </p:spTree>
    <p:extLst>
      <p:ext uri="{BB962C8B-B14F-4D97-AF65-F5344CB8AC3E}">
        <p14:creationId xmlns:p14="http://schemas.microsoft.com/office/powerpoint/2010/main" val="27154212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extBox 5"/>
          <p:cNvSpPr txBox="1">
            <a:spLocks noChangeArrowheads="1"/>
          </p:cNvSpPr>
          <p:nvPr/>
        </p:nvSpPr>
        <p:spPr bwMode="auto">
          <a:xfrm>
            <a:off x="8124825" y="1331913"/>
            <a:ext cx="4999038" cy="2954337"/>
          </a:xfrm>
          <a:prstGeom prst="rect">
            <a:avLst/>
          </a:prstGeom>
          <a:noFill/>
          <a:ln w="9525">
            <a:noFill/>
            <a:miter lim="800000"/>
            <a:headEnd/>
            <a:tailEnd/>
          </a:ln>
        </p:spPr>
        <p:txBody>
          <a:bodyPr>
            <a:spAutoFit/>
          </a:bodyPr>
          <a:lstStyle/>
          <a:p>
            <a:r>
              <a:rPr lang="en-US" sz="6200" dirty="0">
                <a:solidFill>
                  <a:srgbClr val="00739C"/>
                </a:solidFill>
                <a:latin typeface="Arial Narrow"/>
                <a:cs typeface="Arial Narrow"/>
              </a:rPr>
              <a:t>HOJE FALAREMOS SOBRE</a:t>
            </a:r>
          </a:p>
        </p:txBody>
      </p:sp>
      <p:pic>
        <p:nvPicPr>
          <p:cNvPr id="16390" name="Picture 10"/>
          <p:cNvPicPr>
            <a:picLocks noChangeAspect="1"/>
          </p:cNvPicPr>
          <p:nvPr/>
        </p:nvPicPr>
        <p:blipFill>
          <a:blip r:embed="rId2"/>
          <a:srcRect/>
          <a:stretch>
            <a:fillRect/>
          </a:stretch>
        </p:blipFill>
        <p:spPr bwMode="auto">
          <a:xfrm>
            <a:off x="5634038" y="1851025"/>
            <a:ext cx="1981200" cy="2032000"/>
          </a:xfrm>
          <a:prstGeom prst="rect">
            <a:avLst/>
          </a:prstGeom>
          <a:noFill/>
          <a:ln w="9525">
            <a:noFill/>
            <a:miter lim="800000"/>
            <a:headEnd/>
            <a:tailEnd/>
          </a:ln>
        </p:spPr>
      </p:pic>
      <p:sp>
        <p:nvSpPr>
          <p:cNvPr id="5" name="Content Placeholder 4"/>
          <p:cNvSpPr>
            <a:spLocks noGrp="1"/>
          </p:cNvSpPr>
          <p:nvPr>
            <p:ph idx="1"/>
          </p:nvPr>
        </p:nvSpPr>
        <p:spPr/>
        <p:txBody>
          <a:bodyPr/>
          <a:lstStyle/>
          <a:p>
            <a:r>
              <a:rPr lang="en-US" dirty="0" smtClean="0"/>
              <a:t>Conceitos</a:t>
            </a:r>
          </a:p>
          <a:p>
            <a:r>
              <a:rPr lang="en-US" dirty="0" smtClean="0"/>
              <a:t>O EAI </a:t>
            </a:r>
            <a:r>
              <a:rPr lang="pt-BR" dirty="0" smtClean="0"/>
              <a:t>Protheus</a:t>
            </a:r>
          </a:p>
          <a:p>
            <a:r>
              <a:rPr lang="en-US" dirty="0" smtClean="0"/>
              <a:t>EAI </a:t>
            </a:r>
            <a:r>
              <a:rPr lang="en-US" dirty="0" smtClean="0"/>
              <a:t>e o </a:t>
            </a:r>
            <a:r>
              <a:rPr lang="pt-BR" dirty="0" smtClean="0"/>
              <a:t>configurador</a:t>
            </a:r>
            <a:r>
              <a:rPr lang="en-US" dirty="0" smtClean="0"/>
              <a:t> </a:t>
            </a:r>
            <a:r>
              <a:rPr lang="en-US" dirty="0" smtClean="0"/>
              <a:t>Protheus</a:t>
            </a:r>
          </a:p>
          <a:p>
            <a:r>
              <a:rPr lang="en-US" dirty="0" smtClean="0"/>
              <a:t>Montagem de ambientes na chegada de mensagens</a:t>
            </a:r>
          </a:p>
          <a:p>
            <a:r>
              <a:rPr lang="en-US" dirty="0" smtClean="0"/>
              <a:t>Preparando uma rotina de EAI - TOTVSIntegrator</a:t>
            </a:r>
          </a:p>
          <a:p>
            <a:r>
              <a:rPr lang="en-US" dirty="0" smtClean="0"/>
              <a:t>A Mensagem Única TOTVS</a:t>
            </a:r>
          </a:p>
          <a:p>
            <a:r>
              <a:rPr lang="en-US" dirty="0" smtClean="0"/>
              <a:t>Criando uma Mensagem Única TOTVS</a:t>
            </a:r>
            <a:endParaRPr lang="en-US" dirty="0" smtClean="0"/>
          </a:p>
          <a:p>
            <a:r>
              <a:rPr lang="en-US" dirty="0" smtClean="0"/>
              <a:t>Mais informações</a:t>
            </a:r>
            <a:endParaRPr lang="en-US" dirty="0" smtClean="0"/>
          </a:p>
        </p:txBody>
      </p:sp>
      <p:sp>
        <p:nvSpPr>
          <p:cNvPr id="6" name="Espaço Reservado para Número de Slide 5"/>
          <p:cNvSpPr>
            <a:spLocks noGrp="1"/>
          </p:cNvSpPr>
          <p:nvPr>
            <p:ph type="sldNum" sz="quarter" idx="4"/>
          </p:nvPr>
        </p:nvSpPr>
        <p:spPr/>
        <p:txBody>
          <a:bodyPr/>
          <a:lstStyle/>
          <a:p>
            <a:fld id="{03940D1D-B147-43FC-A96B-779C25C7BB73}" type="slidenum">
              <a:rPr lang="pt-BR" smtClean="0"/>
              <a:pPr/>
              <a:t>2</a:t>
            </a:fld>
            <a:endParaRPr lang="pt-B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FWWSEAI</a:t>
            </a:r>
            <a:endParaRPr lang="en-US" dirty="0"/>
          </a:p>
        </p:txBody>
      </p:sp>
      <p:sp>
        <p:nvSpPr>
          <p:cNvPr id="3" name="Text Placeholder 2"/>
          <p:cNvSpPr>
            <a:spLocks noGrp="1"/>
          </p:cNvSpPr>
          <p:nvPr>
            <p:ph type="body" idx="13"/>
          </p:nvPr>
        </p:nvSpPr>
        <p:spPr/>
        <p:txBody>
          <a:bodyPr/>
          <a:lstStyle/>
          <a:p>
            <a:r>
              <a:rPr lang="en-US" dirty="0" smtClean="0"/>
              <a:t>O EAI Protheus</a:t>
            </a:r>
            <a:endParaRPr lang="en-US" dirty="0"/>
          </a:p>
        </p:txBody>
      </p:sp>
      <p:sp>
        <p:nvSpPr>
          <p:cNvPr id="4" name="Content Placeholder 3"/>
          <p:cNvSpPr>
            <a:spLocks noGrp="1"/>
          </p:cNvSpPr>
          <p:nvPr>
            <p:ph idx="14"/>
          </p:nvPr>
        </p:nvSpPr>
        <p:spPr/>
        <p:txBody>
          <a:bodyPr/>
          <a:lstStyle/>
          <a:p>
            <a:pPr lvl="1"/>
            <a:r>
              <a:rPr lang="pt-BR" i="1" dirty="0"/>
              <a:t>GetStatus</a:t>
            </a:r>
            <a:r>
              <a:rPr lang="pt-BR" b="1" i="1" dirty="0"/>
              <a:t> </a:t>
            </a:r>
            <a:r>
              <a:rPr lang="pt-BR" dirty="0"/>
              <a:t>– Método que retorna o </a:t>
            </a:r>
            <a:r>
              <a:rPr lang="pt-BR" i="1" dirty="0"/>
              <a:t>status</a:t>
            </a:r>
            <a:r>
              <a:rPr lang="pt-BR" dirty="0"/>
              <a:t> da conexão de </a:t>
            </a:r>
            <a:r>
              <a:rPr lang="pt-BR" i="1" dirty="0"/>
              <a:t>Webservices</a:t>
            </a:r>
            <a:r>
              <a:rPr lang="pt-BR" dirty="0"/>
              <a:t>. Este método não espera nenhum parâmetro de entrada, e retorna ‘OK’, para as conexões com sucesso. Este método verifica se o usuário administrador pode ser atribuído ao </a:t>
            </a:r>
            <a:r>
              <a:rPr lang="pt-BR" b="1" dirty="0"/>
              <a:t>EAI Protheus </a:t>
            </a:r>
            <a:r>
              <a:rPr lang="pt-BR" dirty="0"/>
              <a:t>e se a empresa e filial recebidos na mensagem são válidos para o </a:t>
            </a:r>
            <a:r>
              <a:rPr lang="pt-BR" b="1" dirty="0" smtClean="0"/>
              <a:t>Protheus</a:t>
            </a:r>
            <a:r>
              <a:rPr lang="pt-BR" dirty="0" smtClean="0"/>
              <a:t>.</a:t>
            </a:r>
          </a:p>
          <a:p>
            <a:pPr lvl="1"/>
            <a:r>
              <a:rPr lang="pt-BR" i="1" dirty="0" smtClean="0"/>
              <a:t>GetMessage </a:t>
            </a:r>
            <a:r>
              <a:rPr lang="pt-BR" dirty="0"/>
              <a:t>– Este método está obsoleto. Ao ser chamado, emitirá um </a:t>
            </a:r>
            <a:r>
              <a:rPr lang="pt-BR" i="1" dirty="0"/>
              <a:t>SoapFault</a:t>
            </a:r>
            <a:r>
              <a:rPr lang="pt-BR" dirty="0"/>
              <a:t> (uma mensagem de erro do protocolo </a:t>
            </a:r>
            <a:r>
              <a:rPr lang="pt-BR" b="1" dirty="0"/>
              <a:t>SOAP – </a:t>
            </a:r>
            <a:r>
              <a:rPr lang="pt-BR" i="1" dirty="0"/>
              <a:t>Simple Object Access Protocol – </a:t>
            </a:r>
            <a:r>
              <a:rPr lang="pt-BR" dirty="0"/>
              <a:t>Protocolo Simples de Acesso a Objetos) de método não disponível.</a:t>
            </a:r>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20</a:t>
            </a:fld>
            <a:endParaRPr lang="pt-BR" dirty="0"/>
          </a:p>
        </p:txBody>
      </p:sp>
    </p:spTree>
    <p:extLst>
      <p:ext uri="{BB962C8B-B14F-4D97-AF65-F5344CB8AC3E}">
        <p14:creationId xmlns:p14="http://schemas.microsoft.com/office/powerpoint/2010/main" val="13313322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EAISERVICE</a:t>
            </a:r>
            <a:endParaRPr lang="en-US" dirty="0"/>
          </a:p>
        </p:txBody>
      </p:sp>
      <p:sp>
        <p:nvSpPr>
          <p:cNvPr id="3" name="Text Placeholder 2"/>
          <p:cNvSpPr>
            <a:spLocks noGrp="1"/>
          </p:cNvSpPr>
          <p:nvPr>
            <p:ph type="body" idx="13"/>
          </p:nvPr>
        </p:nvSpPr>
        <p:spPr/>
        <p:txBody>
          <a:bodyPr/>
          <a:lstStyle/>
          <a:p>
            <a:r>
              <a:rPr lang="en-US" dirty="0" smtClean="0"/>
              <a:t>O EAI Protheus</a:t>
            </a:r>
            <a:endParaRPr lang="en-US" dirty="0"/>
          </a:p>
        </p:txBody>
      </p:sp>
      <p:sp>
        <p:nvSpPr>
          <p:cNvPr id="4" name="Content Placeholder 3"/>
          <p:cNvSpPr>
            <a:spLocks noGrp="1"/>
          </p:cNvSpPr>
          <p:nvPr>
            <p:ph idx="14"/>
          </p:nvPr>
        </p:nvSpPr>
        <p:spPr/>
        <p:txBody>
          <a:bodyPr/>
          <a:lstStyle/>
          <a:p>
            <a:pPr lvl="0"/>
            <a:r>
              <a:rPr lang="pt-BR" dirty="0" smtClean="0"/>
              <a:t>Serviço </a:t>
            </a:r>
            <a:r>
              <a:rPr lang="pt-BR" dirty="0"/>
              <a:t>de mensagens </a:t>
            </a:r>
            <a:r>
              <a:rPr lang="pt-BR" b="1" dirty="0"/>
              <a:t>EAI Protheus</a:t>
            </a:r>
            <a:r>
              <a:rPr lang="pt-BR" dirty="0"/>
              <a:t>. Este serviço substituí o FWWSEAI (serviço mostrado abaixo) devido a padronização de nomes e métodos do </a:t>
            </a:r>
            <a:r>
              <a:rPr lang="pt-BR" b="1" dirty="0"/>
              <a:t>EAI</a:t>
            </a:r>
            <a:r>
              <a:rPr lang="pt-BR" dirty="0"/>
              <a:t> entre as marcas </a:t>
            </a:r>
            <a:r>
              <a:rPr lang="pt-BR" b="1" dirty="0"/>
              <a:t>TOTVS</a:t>
            </a:r>
            <a:r>
              <a:rPr lang="pt-BR" dirty="0"/>
              <a:t> e </a:t>
            </a:r>
            <a:r>
              <a:rPr lang="pt-BR" dirty="0" smtClean="0"/>
              <a:t>terceiros, sendo o serviço utilizado na comunicação via Mensagem Única TOTVS.</a:t>
            </a:r>
          </a:p>
          <a:p>
            <a:pPr lvl="0"/>
            <a:r>
              <a:rPr lang="pt-BR" dirty="0" smtClean="0"/>
              <a:t> </a:t>
            </a:r>
            <a:r>
              <a:rPr lang="pt-BR" dirty="0"/>
              <a:t>Este serviço possui somente um método:</a:t>
            </a:r>
          </a:p>
          <a:p>
            <a:pPr lvl="1"/>
            <a:r>
              <a:rPr lang="pt-BR" i="1" dirty="0"/>
              <a:t>receiveMessage – </a:t>
            </a:r>
            <a:r>
              <a:rPr lang="pt-BR" dirty="0"/>
              <a:t>Este método recebe um parâmetro de entrada (</a:t>
            </a:r>
            <a:r>
              <a:rPr lang="pt-BR" i="1" dirty="0"/>
              <a:t>inMsg</a:t>
            </a:r>
            <a:r>
              <a:rPr lang="pt-BR" dirty="0"/>
              <a:t>), uma cadeia de caracteres com um XML acordado entre os produtos.  Este método devolve uma cadeia de caracteres com um XML também acordado entre os produtos.</a:t>
            </a:r>
          </a:p>
          <a:p>
            <a:pPr marL="725487" lvl="1" indent="0">
              <a:buNone/>
            </a:pPr>
            <a:endParaRPr lang="pt-BR"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21</a:t>
            </a:fld>
            <a:endParaRPr lang="pt-BR" dirty="0"/>
          </a:p>
        </p:txBody>
      </p:sp>
    </p:spTree>
    <p:extLst>
      <p:ext uri="{BB962C8B-B14F-4D97-AF65-F5344CB8AC3E}">
        <p14:creationId xmlns:p14="http://schemas.microsoft.com/office/powerpoint/2010/main" val="25043781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TextBox 5"/>
          <p:cNvSpPr txBox="1">
            <a:spLocks noChangeArrowheads="1"/>
          </p:cNvSpPr>
          <p:nvPr/>
        </p:nvSpPr>
        <p:spPr bwMode="auto">
          <a:xfrm>
            <a:off x="3952875" y="1851025"/>
            <a:ext cx="184150" cy="539750"/>
          </a:xfrm>
          <a:prstGeom prst="rect">
            <a:avLst/>
          </a:prstGeom>
          <a:noFill/>
          <a:ln w="9525">
            <a:noFill/>
            <a:miter lim="800000"/>
            <a:headEnd/>
            <a:tailEnd/>
          </a:ln>
        </p:spPr>
        <p:txBody>
          <a:bodyPr wrap="none">
            <a:spAutoFit/>
          </a:bodyPr>
          <a:lstStyle/>
          <a:p>
            <a:endParaRPr lang="pt-BR" dirty="0"/>
          </a:p>
        </p:txBody>
      </p:sp>
      <p:sp>
        <p:nvSpPr>
          <p:cNvPr id="6" name="Title 1"/>
          <p:cNvSpPr>
            <a:spLocks noGrp="1"/>
          </p:cNvSpPr>
          <p:nvPr>
            <p:ph type="title"/>
          </p:nvPr>
        </p:nvSpPr>
        <p:spPr>
          <a:xfrm>
            <a:off x="5129212" y="378639"/>
            <a:ext cx="10518637" cy="558800"/>
          </a:xfrm>
        </p:spPr>
        <p:txBody>
          <a:bodyPr/>
          <a:lstStyle/>
          <a:p>
            <a:r>
              <a:rPr lang="en-US" dirty="0" smtClean="0"/>
              <a:t>Arquitetura de comunicação</a:t>
            </a:r>
            <a:endParaRPr lang="en-US" dirty="0"/>
          </a:p>
        </p:txBody>
      </p:sp>
      <p:sp>
        <p:nvSpPr>
          <p:cNvPr id="7" name="Text Placeholder 2"/>
          <p:cNvSpPr>
            <a:spLocks noGrp="1"/>
          </p:cNvSpPr>
          <p:nvPr>
            <p:ph type="body" idx="13"/>
          </p:nvPr>
        </p:nvSpPr>
        <p:spPr>
          <a:xfrm>
            <a:off x="601799" y="1175133"/>
            <a:ext cx="3490501" cy="853016"/>
          </a:xfrm>
          <a:prstGeom prst="rect">
            <a:avLst/>
          </a:prstGeom>
        </p:spPr>
        <p:txBody>
          <a:bodyPr anchor="t"/>
          <a:lstStyle>
            <a:lvl1pPr marL="0" indent="0">
              <a:buNone/>
              <a:defRPr sz="2400" b="0">
                <a:solidFill>
                  <a:schemeClr val="bg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pPr lvl="0"/>
            <a:r>
              <a:rPr lang="en-US" dirty="0" smtClean="0"/>
              <a:t>O EAI Protheus</a:t>
            </a:r>
          </a:p>
        </p:txBody>
      </p:sp>
      <p:sp>
        <p:nvSpPr>
          <p:cNvPr id="8" name="Espaço Reservado para Número de Slide 7"/>
          <p:cNvSpPr>
            <a:spLocks noGrp="1"/>
          </p:cNvSpPr>
          <p:nvPr>
            <p:ph type="sldNum" sz="quarter" idx="4"/>
          </p:nvPr>
        </p:nvSpPr>
        <p:spPr/>
        <p:txBody>
          <a:bodyPr/>
          <a:lstStyle/>
          <a:p>
            <a:fld id="{03940D1D-B147-43FC-A96B-779C25C7BB73}" type="slidenum">
              <a:rPr lang="pt-BR" smtClean="0"/>
              <a:pPr/>
              <a:t>22</a:t>
            </a:fld>
            <a:endParaRPr lang="pt-BR" dirty="0"/>
          </a:p>
        </p:txBody>
      </p:sp>
      <p:grpSp>
        <p:nvGrpSpPr>
          <p:cNvPr id="9" name="Grupo 8"/>
          <p:cNvGrpSpPr/>
          <p:nvPr/>
        </p:nvGrpSpPr>
        <p:grpSpPr>
          <a:xfrm>
            <a:off x="4671299" y="937439"/>
            <a:ext cx="11374542" cy="7254839"/>
            <a:chOff x="6201520" y="1632675"/>
            <a:chExt cx="9278542" cy="6838787"/>
          </a:xfrm>
        </p:grpSpPr>
        <p:pic>
          <p:nvPicPr>
            <p:cNvPr id="10" name="Imagem 9"/>
            <p:cNvPicPr>
              <a:picLocks noChangeAspect="1"/>
            </p:cNvPicPr>
            <p:nvPr/>
          </p:nvPicPr>
          <p:blipFill>
            <a:blip r:embed="rId2"/>
            <a:stretch>
              <a:fillRect/>
            </a:stretch>
          </p:blipFill>
          <p:spPr>
            <a:xfrm>
              <a:off x="10922524" y="1633356"/>
              <a:ext cx="4557538" cy="3344811"/>
            </a:xfrm>
            <a:prstGeom prst="rect">
              <a:avLst/>
            </a:prstGeom>
          </p:spPr>
        </p:pic>
        <p:pic>
          <p:nvPicPr>
            <p:cNvPr id="11" name="Imagem 10"/>
            <p:cNvPicPr>
              <a:picLocks noChangeAspect="1"/>
            </p:cNvPicPr>
            <p:nvPr/>
          </p:nvPicPr>
          <p:blipFill>
            <a:blip r:embed="rId3"/>
            <a:stretch>
              <a:fillRect/>
            </a:stretch>
          </p:blipFill>
          <p:spPr>
            <a:xfrm>
              <a:off x="6217182" y="5125972"/>
              <a:ext cx="4557538" cy="3345490"/>
            </a:xfrm>
            <a:prstGeom prst="rect">
              <a:avLst/>
            </a:prstGeom>
          </p:spPr>
        </p:pic>
        <p:pic>
          <p:nvPicPr>
            <p:cNvPr id="12" name="Imagem 11"/>
            <p:cNvPicPr>
              <a:picLocks noChangeAspect="1"/>
            </p:cNvPicPr>
            <p:nvPr/>
          </p:nvPicPr>
          <p:blipFill>
            <a:blip r:embed="rId4"/>
            <a:stretch>
              <a:fillRect/>
            </a:stretch>
          </p:blipFill>
          <p:spPr>
            <a:xfrm>
              <a:off x="10922524" y="5125972"/>
              <a:ext cx="4557538" cy="3345490"/>
            </a:xfrm>
            <a:prstGeom prst="rect">
              <a:avLst/>
            </a:prstGeom>
          </p:spPr>
        </p:pic>
        <p:pic>
          <p:nvPicPr>
            <p:cNvPr id="13" name="Imagem 12"/>
            <p:cNvPicPr>
              <a:picLocks noChangeAspect="1"/>
            </p:cNvPicPr>
            <p:nvPr/>
          </p:nvPicPr>
          <p:blipFill>
            <a:blip r:embed="rId5"/>
            <a:stretch>
              <a:fillRect/>
            </a:stretch>
          </p:blipFill>
          <p:spPr>
            <a:xfrm>
              <a:off x="6201520" y="1632675"/>
              <a:ext cx="4557538" cy="3345492"/>
            </a:xfrm>
            <a:prstGeom prst="rect">
              <a:avLst/>
            </a:prstGeom>
          </p:spPr>
        </p:pic>
      </p:grpSp>
    </p:spTree>
    <p:extLst>
      <p:ext uri="{BB962C8B-B14F-4D97-AF65-F5344CB8AC3E}">
        <p14:creationId xmlns:p14="http://schemas.microsoft.com/office/powerpoint/2010/main" val="16064247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Schedule Protheus e o EAI</a:t>
            </a:r>
            <a:endParaRPr lang="en-US" dirty="0"/>
          </a:p>
        </p:txBody>
      </p:sp>
      <p:sp>
        <p:nvSpPr>
          <p:cNvPr id="3" name="Text Placeholder 2"/>
          <p:cNvSpPr>
            <a:spLocks noGrp="1"/>
          </p:cNvSpPr>
          <p:nvPr>
            <p:ph type="body" idx="13"/>
          </p:nvPr>
        </p:nvSpPr>
        <p:spPr/>
        <p:txBody>
          <a:bodyPr/>
          <a:lstStyle/>
          <a:p>
            <a:r>
              <a:rPr lang="en-US" dirty="0" smtClean="0"/>
              <a:t>O EAI Protheus</a:t>
            </a:r>
            <a:endParaRPr lang="en-US" dirty="0"/>
          </a:p>
        </p:txBody>
      </p:sp>
      <p:sp>
        <p:nvSpPr>
          <p:cNvPr id="4" name="Content Placeholder 3"/>
          <p:cNvSpPr>
            <a:spLocks noGrp="1"/>
          </p:cNvSpPr>
          <p:nvPr>
            <p:ph idx="14"/>
          </p:nvPr>
        </p:nvSpPr>
        <p:spPr/>
        <p:txBody>
          <a:bodyPr/>
          <a:lstStyle/>
          <a:p>
            <a:r>
              <a:rPr lang="pt-BR" dirty="0"/>
              <a:t>O </a:t>
            </a:r>
            <a:r>
              <a:rPr lang="pt-BR" b="1" dirty="0"/>
              <a:t>Schedule Protheus</a:t>
            </a:r>
            <a:r>
              <a:rPr lang="pt-BR" dirty="0"/>
              <a:t> é utilizado para o envio e recebimento de mensagens de </a:t>
            </a:r>
            <a:r>
              <a:rPr lang="pt-BR" b="1" dirty="0"/>
              <a:t>EAI </a:t>
            </a:r>
            <a:r>
              <a:rPr lang="pt-BR" dirty="0"/>
              <a:t>no modelo </a:t>
            </a:r>
            <a:r>
              <a:rPr lang="pt-BR" b="1" dirty="0"/>
              <a:t>Assíncrono</a:t>
            </a:r>
            <a:r>
              <a:rPr lang="pt-BR" dirty="0" smtClean="0"/>
              <a:t>.</a:t>
            </a:r>
          </a:p>
          <a:p>
            <a:endParaRPr lang="pt-BR" dirty="0"/>
          </a:p>
          <a:p>
            <a:r>
              <a:rPr lang="pt-BR" dirty="0"/>
              <a:t>A </a:t>
            </a:r>
            <a:r>
              <a:rPr lang="pt-BR" b="1" dirty="0"/>
              <a:t>fila de integrações do EAI </a:t>
            </a:r>
            <a:r>
              <a:rPr lang="pt-BR" dirty="0"/>
              <a:t>(tabela XX3) guarda as mensagens enviadas e recebidas pelo </a:t>
            </a:r>
            <a:r>
              <a:rPr lang="pt-BR" b="1" dirty="0"/>
              <a:t>EAI Protheus</a:t>
            </a:r>
            <a:r>
              <a:rPr lang="pt-BR" dirty="0"/>
              <a:t>. </a:t>
            </a:r>
            <a:endParaRPr lang="pt-BR" dirty="0" smtClean="0"/>
          </a:p>
          <a:p>
            <a:endParaRPr lang="pt-BR" dirty="0"/>
          </a:p>
          <a:p>
            <a:r>
              <a:rPr lang="pt-BR" dirty="0" smtClean="0"/>
              <a:t>O Schedule Protheus somente é utilizado para gerenciamento da fila do EAI para mensagens assíncronas.</a:t>
            </a:r>
            <a:endParaRPr lang="pt-BR" dirty="0"/>
          </a:p>
          <a:p>
            <a:pPr marL="725487" lvl="1" indent="0">
              <a:buNone/>
            </a:pPr>
            <a:endParaRPr lang="pt-BR"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23</a:t>
            </a:fld>
            <a:endParaRPr lang="pt-BR" dirty="0"/>
          </a:p>
        </p:txBody>
      </p:sp>
    </p:spTree>
    <p:extLst>
      <p:ext uri="{BB962C8B-B14F-4D97-AF65-F5344CB8AC3E}">
        <p14:creationId xmlns:p14="http://schemas.microsoft.com/office/powerpoint/2010/main" val="2547965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Mensagens Assíncronas</a:t>
            </a:r>
            <a:endParaRPr lang="en-US" dirty="0"/>
          </a:p>
        </p:txBody>
      </p:sp>
      <p:sp>
        <p:nvSpPr>
          <p:cNvPr id="3" name="Text Placeholder 2"/>
          <p:cNvSpPr>
            <a:spLocks noGrp="1"/>
          </p:cNvSpPr>
          <p:nvPr>
            <p:ph type="body" idx="13"/>
          </p:nvPr>
        </p:nvSpPr>
        <p:spPr/>
        <p:txBody>
          <a:bodyPr/>
          <a:lstStyle/>
          <a:p>
            <a:r>
              <a:rPr lang="en-US" dirty="0" smtClean="0"/>
              <a:t>O EAI Protheus</a:t>
            </a:r>
            <a:endParaRPr lang="en-US" dirty="0"/>
          </a:p>
        </p:txBody>
      </p:sp>
      <p:sp>
        <p:nvSpPr>
          <p:cNvPr id="4" name="Content Placeholder 3"/>
          <p:cNvSpPr>
            <a:spLocks noGrp="1"/>
          </p:cNvSpPr>
          <p:nvPr>
            <p:ph idx="14"/>
          </p:nvPr>
        </p:nvSpPr>
        <p:spPr/>
        <p:txBody>
          <a:bodyPr/>
          <a:lstStyle/>
          <a:p>
            <a:r>
              <a:rPr lang="pt-BR" dirty="0"/>
              <a:t>Neste tipo de transação, a rotina de processamento gera o XML de integração, e esta mensagem é gravada na tabela XX3 (A fila de mensagens do </a:t>
            </a:r>
            <a:r>
              <a:rPr lang="pt-BR" b="1" dirty="0"/>
              <a:t>EAI Protheus</a:t>
            </a:r>
            <a:r>
              <a:rPr lang="pt-BR" dirty="0"/>
              <a:t>). De acordo com a recorrência cadastrada para a rotina de transmissão das mensagens do </a:t>
            </a:r>
            <a:r>
              <a:rPr lang="pt-BR" b="1" dirty="0"/>
              <a:t>EAI</a:t>
            </a:r>
            <a:r>
              <a:rPr lang="pt-BR" dirty="0"/>
              <a:t> esta fila é lida e os registros que se encontram em condições de </a:t>
            </a:r>
            <a:r>
              <a:rPr lang="pt-BR" dirty="0" smtClean="0"/>
              <a:t>envio/recebimento </a:t>
            </a:r>
            <a:r>
              <a:rPr lang="pt-BR" dirty="0"/>
              <a:t>são </a:t>
            </a:r>
            <a:r>
              <a:rPr lang="pt-BR" dirty="0" smtClean="0"/>
              <a:t>processados. </a:t>
            </a:r>
            <a:r>
              <a:rPr lang="pt-BR" dirty="0"/>
              <a:t>Um registro está em condições  </a:t>
            </a:r>
            <a:r>
              <a:rPr lang="pt-BR" dirty="0" smtClean="0"/>
              <a:t>processamento se </a:t>
            </a:r>
            <a:r>
              <a:rPr lang="pt-BR" dirty="0"/>
              <a:t>respeitar as condições a seguir</a:t>
            </a:r>
            <a:r>
              <a:rPr lang="pt-BR" dirty="0" smtClean="0"/>
              <a:t>:</a:t>
            </a:r>
          </a:p>
          <a:p>
            <a:endParaRPr lang="pt-BR" dirty="0"/>
          </a:p>
          <a:p>
            <a:pPr marL="457200" lvl="0" indent="-457200">
              <a:buFont typeface="Arial" pitchFamily="34" charset="0"/>
              <a:buChar char="•"/>
            </a:pPr>
            <a:r>
              <a:rPr lang="pt-BR" dirty="0"/>
              <a:t>A mensagem seja do tipo </a:t>
            </a:r>
            <a:r>
              <a:rPr lang="pt-BR" b="1" dirty="0"/>
              <a:t>assíncrona</a:t>
            </a:r>
            <a:r>
              <a:rPr lang="pt-BR" dirty="0"/>
              <a:t> e o número de tentativas de </a:t>
            </a:r>
            <a:r>
              <a:rPr lang="pt-BR" dirty="0" smtClean="0"/>
              <a:t>envio/recebimento seja </a:t>
            </a:r>
            <a:r>
              <a:rPr lang="pt-BR" dirty="0"/>
              <a:t>menor que 4;</a:t>
            </a:r>
          </a:p>
          <a:p>
            <a:pPr marL="457200" lvl="0" indent="-457200">
              <a:buFont typeface="Arial" pitchFamily="34" charset="0"/>
              <a:buChar char="•"/>
            </a:pPr>
            <a:r>
              <a:rPr lang="pt-BR" dirty="0"/>
              <a:t>A Mensagem esteja com o </a:t>
            </a:r>
            <a:r>
              <a:rPr lang="pt-BR" i="1" dirty="0"/>
              <a:t>status</a:t>
            </a:r>
            <a:r>
              <a:rPr lang="pt-BR" dirty="0"/>
              <a:t> de ‘aguardando execução’ ou ‘falhou’.</a:t>
            </a:r>
          </a:p>
          <a:p>
            <a:pPr lvl="1"/>
            <a:endParaRPr lang="pt-BR"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24</a:t>
            </a:fld>
            <a:endParaRPr lang="pt-BR" dirty="0"/>
          </a:p>
        </p:txBody>
      </p:sp>
    </p:spTree>
    <p:extLst>
      <p:ext uri="{BB962C8B-B14F-4D97-AF65-F5344CB8AC3E}">
        <p14:creationId xmlns:p14="http://schemas.microsoft.com/office/powerpoint/2010/main" val="28567358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Falando em agendamento…</a:t>
            </a:r>
            <a:endParaRPr lang="en-US" dirty="0"/>
          </a:p>
        </p:txBody>
      </p:sp>
      <p:sp>
        <p:nvSpPr>
          <p:cNvPr id="3" name="Text Placeholder 2"/>
          <p:cNvSpPr>
            <a:spLocks noGrp="1"/>
          </p:cNvSpPr>
          <p:nvPr>
            <p:ph type="body" idx="13"/>
          </p:nvPr>
        </p:nvSpPr>
        <p:spPr/>
        <p:txBody>
          <a:bodyPr/>
          <a:lstStyle/>
          <a:p>
            <a:r>
              <a:rPr lang="en-US" dirty="0" smtClean="0"/>
              <a:t>O EAI Protheus</a:t>
            </a:r>
            <a:endParaRPr lang="en-US" dirty="0"/>
          </a:p>
        </p:txBody>
      </p:sp>
      <p:sp>
        <p:nvSpPr>
          <p:cNvPr id="4" name="Content Placeholder 3"/>
          <p:cNvSpPr>
            <a:spLocks noGrp="1"/>
          </p:cNvSpPr>
          <p:nvPr>
            <p:ph idx="14"/>
          </p:nvPr>
        </p:nvSpPr>
        <p:spPr/>
        <p:txBody>
          <a:bodyPr/>
          <a:lstStyle/>
          <a:p>
            <a:r>
              <a:rPr lang="pt-BR" dirty="0"/>
              <a:t>Estão disponíveis para agendamento no </a:t>
            </a:r>
            <a:r>
              <a:rPr lang="pt-BR" b="1" dirty="0"/>
              <a:t>Schedule Protheus </a:t>
            </a:r>
            <a:r>
              <a:rPr lang="pt-BR" dirty="0"/>
              <a:t>as seguintes rotinas do </a:t>
            </a:r>
            <a:r>
              <a:rPr lang="pt-BR" b="1" dirty="0"/>
              <a:t>EAI</a:t>
            </a:r>
            <a:r>
              <a:rPr lang="pt-BR" dirty="0"/>
              <a:t>:</a:t>
            </a:r>
          </a:p>
          <a:p>
            <a:pPr marL="457200" lvl="0" indent="-457200">
              <a:buFont typeface="Arial" pitchFamily="34" charset="0"/>
              <a:buChar char="•"/>
            </a:pPr>
            <a:r>
              <a:rPr lang="pt-BR" i="1" dirty="0"/>
              <a:t>FWEAI</a:t>
            </a:r>
            <a:r>
              <a:rPr lang="pt-BR" dirty="0"/>
              <a:t>:  - Rotina de envio e recebimento de mensagens do EAI Protheus. Quando agendada, esta rotina executa dois passos:</a:t>
            </a:r>
          </a:p>
          <a:p>
            <a:pPr lvl="1"/>
            <a:r>
              <a:rPr lang="pt-BR" dirty="0"/>
              <a:t>Inicia o processamento das mensagens recebidas na fila do </a:t>
            </a:r>
            <a:r>
              <a:rPr lang="pt-BR" b="1" dirty="0"/>
              <a:t>EAI Protheus</a:t>
            </a:r>
            <a:r>
              <a:rPr lang="pt-BR" dirty="0"/>
              <a:t>;</a:t>
            </a:r>
          </a:p>
          <a:p>
            <a:pPr lvl="1"/>
            <a:r>
              <a:rPr lang="pt-BR" dirty="0"/>
              <a:t>Inicia o envio das mensagens que estão na fila do </a:t>
            </a:r>
            <a:r>
              <a:rPr lang="pt-BR" b="1" dirty="0"/>
              <a:t>EAI Protheus</a:t>
            </a:r>
            <a:r>
              <a:rPr lang="pt-BR" dirty="0"/>
              <a:t>.</a:t>
            </a:r>
          </a:p>
          <a:p>
            <a:pPr marL="457200" indent="-457200">
              <a:buFont typeface="Arial" pitchFamily="34" charset="0"/>
              <a:buChar char="•"/>
            </a:pPr>
            <a:r>
              <a:rPr lang="pt-BR" dirty="0"/>
              <a:t>O processo de envio somente é inicializado após o término do processamento de todas as mensagens recebidas que estão na fila em condições de serem processados.</a:t>
            </a:r>
          </a:p>
          <a:p>
            <a:pPr marL="457200" lvl="0" indent="-457200">
              <a:buFont typeface="Arial" pitchFamily="34" charset="0"/>
              <a:buChar char="•"/>
            </a:pPr>
            <a:r>
              <a:rPr lang="pt-BR" i="1" dirty="0"/>
              <a:t>FWEAIRECE: -</a:t>
            </a:r>
            <a:r>
              <a:rPr lang="pt-BR" dirty="0"/>
              <a:t> Rotina de recebimento das mensagens do </a:t>
            </a:r>
            <a:r>
              <a:rPr lang="pt-BR" b="1" dirty="0"/>
              <a:t>EAI Protheus</a:t>
            </a:r>
            <a:r>
              <a:rPr lang="pt-BR" dirty="0"/>
              <a:t>. Quando configurada esta rotina inicia o processamento das mensagens disponíveis para processamento na fila do </a:t>
            </a:r>
            <a:r>
              <a:rPr lang="pt-BR" b="1" dirty="0"/>
              <a:t>EAI Protheus</a:t>
            </a:r>
            <a:r>
              <a:rPr lang="pt-BR" dirty="0"/>
              <a:t>.</a:t>
            </a:r>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25</a:t>
            </a:fld>
            <a:endParaRPr lang="pt-BR" dirty="0"/>
          </a:p>
        </p:txBody>
      </p:sp>
    </p:spTree>
    <p:extLst>
      <p:ext uri="{BB962C8B-B14F-4D97-AF65-F5344CB8AC3E}">
        <p14:creationId xmlns:p14="http://schemas.microsoft.com/office/powerpoint/2010/main" val="1249992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Falando em agendamento…</a:t>
            </a:r>
            <a:endParaRPr lang="en-US" dirty="0"/>
          </a:p>
        </p:txBody>
      </p:sp>
      <p:sp>
        <p:nvSpPr>
          <p:cNvPr id="3" name="Text Placeholder 2"/>
          <p:cNvSpPr>
            <a:spLocks noGrp="1"/>
          </p:cNvSpPr>
          <p:nvPr>
            <p:ph type="body" idx="13"/>
          </p:nvPr>
        </p:nvSpPr>
        <p:spPr/>
        <p:txBody>
          <a:bodyPr/>
          <a:lstStyle/>
          <a:p>
            <a:r>
              <a:rPr lang="en-US" dirty="0" smtClean="0"/>
              <a:t>O EAI Protheus</a:t>
            </a:r>
            <a:endParaRPr lang="en-US" dirty="0"/>
          </a:p>
        </p:txBody>
      </p:sp>
      <p:sp>
        <p:nvSpPr>
          <p:cNvPr id="4" name="Content Placeholder 3"/>
          <p:cNvSpPr>
            <a:spLocks noGrp="1"/>
          </p:cNvSpPr>
          <p:nvPr>
            <p:ph idx="14"/>
          </p:nvPr>
        </p:nvSpPr>
        <p:spPr/>
        <p:txBody>
          <a:bodyPr/>
          <a:lstStyle/>
          <a:p>
            <a:pPr marL="457200" lvl="0" indent="-457200">
              <a:buFont typeface="Arial" pitchFamily="34" charset="0"/>
              <a:buChar char="•"/>
            </a:pPr>
            <a:r>
              <a:rPr lang="pt-BR" i="1" dirty="0"/>
              <a:t>FWEAISEND:</a:t>
            </a:r>
            <a:r>
              <a:rPr lang="pt-BR" dirty="0"/>
              <a:t> - Rotina de envio das mensagens do </a:t>
            </a:r>
            <a:r>
              <a:rPr lang="pt-BR" b="1" dirty="0"/>
              <a:t>EAI Protheus</a:t>
            </a:r>
            <a:r>
              <a:rPr lang="pt-BR" dirty="0"/>
              <a:t>. Quando configurada esta rotina inicia o envio das mensagens disponíveis na fila do </a:t>
            </a:r>
            <a:r>
              <a:rPr lang="pt-BR" b="1" dirty="0"/>
              <a:t>EAI Protheus</a:t>
            </a:r>
            <a:r>
              <a:rPr lang="pt-BR" dirty="0"/>
              <a:t>. </a:t>
            </a:r>
          </a:p>
          <a:p>
            <a:pPr marL="457200" lvl="0" indent="-457200">
              <a:buFont typeface="Arial" pitchFamily="34" charset="0"/>
              <a:buChar char="•"/>
            </a:pPr>
            <a:r>
              <a:rPr lang="pt-BR" i="1" dirty="0"/>
              <a:t>FWEAICLEAR:</a:t>
            </a:r>
            <a:r>
              <a:rPr lang="pt-BR" dirty="0"/>
              <a:t> - Rotina de limpeza da fila do </a:t>
            </a:r>
            <a:r>
              <a:rPr lang="pt-BR" b="1" dirty="0"/>
              <a:t>EAI Protheus</a:t>
            </a:r>
            <a:r>
              <a:rPr lang="pt-BR" dirty="0"/>
              <a:t>. Quando configurada esta rotina faz a </a:t>
            </a:r>
            <a:r>
              <a:rPr lang="pt-BR" b="1" dirty="0"/>
              <a:t>deleção física</a:t>
            </a:r>
            <a:r>
              <a:rPr lang="pt-BR" dirty="0"/>
              <a:t> de todos os registros com o </a:t>
            </a:r>
            <a:r>
              <a:rPr lang="pt-BR" i="1" dirty="0"/>
              <a:t>status</a:t>
            </a:r>
            <a:r>
              <a:rPr lang="pt-BR" dirty="0"/>
              <a:t> de ‘finalizado’, na fila do </a:t>
            </a:r>
            <a:r>
              <a:rPr lang="pt-BR" b="1" dirty="0"/>
              <a:t>EAI</a:t>
            </a:r>
            <a:r>
              <a:rPr lang="pt-BR" dirty="0"/>
              <a:t>. Esta limpeza é importante devido ao volume de dados que a tabela XX3 (fila do </a:t>
            </a:r>
            <a:r>
              <a:rPr lang="pt-BR" b="1" dirty="0"/>
              <a:t>EAI Protheus) </a:t>
            </a:r>
            <a:r>
              <a:rPr lang="pt-BR" dirty="0"/>
              <a:t>pode atingir. </a:t>
            </a:r>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26</a:t>
            </a:fld>
            <a:endParaRPr lang="pt-BR" dirty="0"/>
          </a:p>
        </p:txBody>
      </p:sp>
    </p:spTree>
    <p:extLst>
      <p:ext uri="{BB962C8B-B14F-4D97-AF65-F5344CB8AC3E}">
        <p14:creationId xmlns:p14="http://schemas.microsoft.com/office/powerpoint/2010/main" val="6052769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cone-02.png"/>
          <p:cNvPicPr>
            <a:picLocks noChangeAspect="1"/>
          </p:cNvPicPr>
          <p:nvPr/>
        </p:nvPicPr>
        <p:blipFill>
          <a:blip r:embed="rId2"/>
          <a:stretch>
            <a:fillRect/>
          </a:stretch>
        </p:blipFill>
        <p:spPr>
          <a:xfrm>
            <a:off x="8089900" y="2703530"/>
            <a:ext cx="1335069" cy="1335069"/>
          </a:xfrm>
          <a:prstGeom prst="rect">
            <a:avLst/>
          </a:prstGeom>
        </p:spPr>
      </p:pic>
      <p:sp>
        <p:nvSpPr>
          <p:cNvPr id="9" name="TextBox 5"/>
          <p:cNvSpPr txBox="1">
            <a:spLocks noChangeArrowheads="1"/>
          </p:cNvSpPr>
          <p:nvPr/>
        </p:nvSpPr>
        <p:spPr bwMode="auto">
          <a:xfrm>
            <a:off x="8124825" y="4572000"/>
            <a:ext cx="8124825" cy="738188"/>
          </a:xfrm>
          <a:prstGeom prst="rect">
            <a:avLst/>
          </a:prstGeom>
          <a:noFill/>
          <a:ln w="9525">
            <a:noFill/>
            <a:miter lim="800000"/>
            <a:headEnd/>
            <a:tailEnd/>
          </a:ln>
        </p:spPr>
        <p:txBody>
          <a:bodyPr>
            <a:spAutoFit/>
          </a:bodyPr>
          <a:lstStyle/>
          <a:p>
            <a:r>
              <a:rPr lang="en-US" sz="4200" dirty="0" smtClean="0">
                <a:solidFill>
                  <a:schemeClr val="bg1"/>
                </a:solidFill>
                <a:latin typeface="Arial Narrow"/>
                <a:cs typeface="Arial Narrow"/>
              </a:rPr>
              <a:t>EAI e o configurador Protheus</a:t>
            </a:r>
            <a:endParaRPr lang="en-US" sz="4200" dirty="0">
              <a:solidFill>
                <a:schemeClr val="bg1"/>
              </a:solidFill>
              <a:latin typeface="Arial Narrow"/>
              <a:cs typeface="Arial Narrow"/>
            </a:endParaRPr>
          </a:p>
        </p:txBody>
      </p:sp>
    </p:spTree>
    <p:extLst>
      <p:ext uri="{BB962C8B-B14F-4D97-AF65-F5344CB8AC3E}">
        <p14:creationId xmlns:p14="http://schemas.microsoft.com/office/powerpoint/2010/main" val="33732470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Cadastro de Adapters</a:t>
            </a:r>
            <a:endParaRPr lang="en-US" dirty="0"/>
          </a:p>
        </p:txBody>
      </p:sp>
      <p:sp>
        <p:nvSpPr>
          <p:cNvPr id="3" name="Text Placeholder 2"/>
          <p:cNvSpPr>
            <a:spLocks noGrp="1"/>
          </p:cNvSpPr>
          <p:nvPr>
            <p:ph type="body" idx="13"/>
          </p:nvPr>
        </p:nvSpPr>
        <p:spPr/>
        <p:txBody>
          <a:bodyPr/>
          <a:lstStyle/>
          <a:p>
            <a:r>
              <a:rPr lang="en-US" dirty="0" smtClean="0"/>
              <a:t>O EAI e o configurador Protheus</a:t>
            </a:r>
            <a:endParaRPr lang="en-US" dirty="0"/>
          </a:p>
        </p:txBody>
      </p:sp>
      <p:sp>
        <p:nvSpPr>
          <p:cNvPr id="4" name="Content Placeholder 3"/>
          <p:cNvSpPr>
            <a:spLocks noGrp="1"/>
          </p:cNvSpPr>
          <p:nvPr>
            <p:ph idx="14"/>
          </p:nvPr>
        </p:nvSpPr>
        <p:spPr/>
        <p:txBody>
          <a:bodyPr/>
          <a:lstStyle/>
          <a:p>
            <a:r>
              <a:rPr lang="pt-BR" dirty="0"/>
              <a:t>As rotinas que são responsáveis por realizar o processamento das mensagens enviadas e recebidas são cadastradas no ambiente do </a:t>
            </a:r>
            <a:r>
              <a:rPr lang="pt-BR" b="1" dirty="0"/>
              <a:t>Configurador</a:t>
            </a:r>
            <a:r>
              <a:rPr lang="pt-BR" dirty="0"/>
              <a:t> </a:t>
            </a:r>
            <a:r>
              <a:rPr lang="pt-BR" b="1" dirty="0"/>
              <a:t>Protheus</a:t>
            </a:r>
            <a:r>
              <a:rPr lang="pt-BR" dirty="0"/>
              <a:t>. Em </a:t>
            </a:r>
            <a:r>
              <a:rPr lang="pt-BR" i="1" dirty="0"/>
              <a:t>Ambiente/Schedule/Adapter E.a.i,</a:t>
            </a:r>
            <a:r>
              <a:rPr lang="pt-BR" dirty="0"/>
              <a:t> no </a:t>
            </a:r>
            <a:r>
              <a:rPr lang="pt-BR" b="1" dirty="0"/>
              <a:t>Cadastro de Adapter EAI </a:t>
            </a:r>
            <a:r>
              <a:rPr lang="pt-BR" dirty="0"/>
              <a:t>(</a:t>
            </a:r>
            <a:r>
              <a:rPr lang="pt-BR" b="1" dirty="0"/>
              <a:t>CFGA020)</a:t>
            </a:r>
            <a:r>
              <a:rPr lang="pt-BR" dirty="0"/>
              <a:t> é possível incluir, alterar e excluir um </a:t>
            </a:r>
            <a:r>
              <a:rPr lang="pt-BR" b="1" dirty="0"/>
              <a:t>adapter </a:t>
            </a:r>
            <a:r>
              <a:rPr lang="pt-BR" dirty="0"/>
              <a:t>no </a:t>
            </a:r>
            <a:r>
              <a:rPr lang="pt-BR" b="1" dirty="0"/>
              <a:t>Protheus</a:t>
            </a:r>
            <a:r>
              <a:rPr lang="pt-BR" dirty="0" smtClean="0"/>
              <a:t>.</a:t>
            </a:r>
          </a:p>
          <a:p>
            <a:endParaRPr lang="pt-BR" dirty="0"/>
          </a:p>
          <a:p>
            <a:endParaRPr lang="pt-BR" dirty="0" smtClean="0"/>
          </a:p>
          <a:p>
            <a:r>
              <a:rPr lang="pt-BR" dirty="0"/>
              <a:t>O </a:t>
            </a:r>
            <a:r>
              <a:rPr lang="pt-BR" b="1" dirty="0"/>
              <a:t>adapter</a:t>
            </a:r>
            <a:r>
              <a:rPr lang="pt-BR" dirty="0"/>
              <a:t> </a:t>
            </a:r>
            <a:r>
              <a:rPr lang="pt-BR" b="1" dirty="0"/>
              <a:t>APCFG060</a:t>
            </a:r>
            <a:r>
              <a:rPr lang="pt-BR" dirty="0"/>
              <a:t> é nativo do próprio </a:t>
            </a:r>
            <a:r>
              <a:rPr lang="pt-BR" b="1" dirty="0"/>
              <a:t>EAI Protheus</a:t>
            </a:r>
            <a:r>
              <a:rPr lang="pt-BR" dirty="0"/>
              <a:t>, e seu cadastro é realizado automaticamente. Mesmo que este </a:t>
            </a:r>
            <a:r>
              <a:rPr lang="pt-BR" b="1" dirty="0"/>
              <a:t>adapter</a:t>
            </a:r>
            <a:r>
              <a:rPr lang="pt-BR" dirty="0"/>
              <a:t> seja excluído pelo usuário ele será recriado automaticamente. Este </a:t>
            </a:r>
            <a:r>
              <a:rPr lang="pt-BR" b="1" dirty="0"/>
              <a:t>adapter </a:t>
            </a:r>
            <a:r>
              <a:rPr lang="pt-BR" dirty="0"/>
              <a:t>é utilizado nas mensagens de </a:t>
            </a:r>
            <a:r>
              <a:rPr lang="pt-BR" b="1" dirty="0"/>
              <a:t>EAI</a:t>
            </a:r>
            <a:r>
              <a:rPr lang="pt-BR" dirty="0"/>
              <a:t> que utilizam a arquitetura da </a:t>
            </a:r>
            <a:r>
              <a:rPr lang="pt-BR" b="1" dirty="0"/>
              <a:t>Mensagem Única TOTVS</a:t>
            </a:r>
            <a:r>
              <a:rPr lang="pt-BR" dirty="0"/>
              <a:t>. </a:t>
            </a:r>
          </a:p>
          <a:p>
            <a:endParaRPr lang="pt-BR"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28</a:t>
            </a:fld>
            <a:endParaRPr lang="pt-BR" dirty="0"/>
          </a:p>
        </p:txBody>
      </p:sp>
    </p:spTree>
    <p:extLst>
      <p:ext uri="{BB962C8B-B14F-4D97-AF65-F5344CB8AC3E}">
        <p14:creationId xmlns:p14="http://schemas.microsoft.com/office/powerpoint/2010/main" val="9021834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Cadastro de Adapters – Campos </a:t>
            </a:r>
            <a:endParaRPr lang="en-US" dirty="0"/>
          </a:p>
        </p:txBody>
      </p:sp>
      <p:sp>
        <p:nvSpPr>
          <p:cNvPr id="3" name="Text Placeholder 2"/>
          <p:cNvSpPr>
            <a:spLocks noGrp="1"/>
          </p:cNvSpPr>
          <p:nvPr>
            <p:ph type="body" idx="13"/>
          </p:nvPr>
        </p:nvSpPr>
        <p:spPr/>
        <p:txBody>
          <a:bodyPr/>
          <a:lstStyle/>
          <a:p>
            <a:r>
              <a:rPr lang="en-US" dirty="0" smtClean="0"/>
              <a:t>O EAI e o configurador Protheus</a:t>
            </a:r>
            <a:endParaRPr lang="en-US" dirty="0"/>
          </a:p>
        </p:txBody>
      </p:sp>
      <p:sp>
        <p:nvSpPr>
          <p:cNvPr id="4" name="Content Placeholder 3"/>
          <p:cNvSpPr>
            <a:spLocks noGrp="1"/>
          </p:cNvSpPr>
          <p:nvPr>
            <p:ph idx="14"/>
          </p:nvPr>
        </p:nvSpPr>
        <p:spPr/>
        <p:txBody>
          <a:bodyPr/>
          <a:lstStyle/>
          <a:p>
            <a:pPr marL="457200" lvl="0" indent="-457200">
              <a:buFont typeface="Arial" pitchFamily="34" charset="0"/>
              <a:buChar char="•"/>
            </a:pPr>
            <a:r>
              <a:rPr lang="pt-BR" dirty="0"/>
              <a:t>Mensagem Única (XX4_UNMESS) – Um combo que identifica se o adapter cadastrado é do tipo </a:t>
            </a:r>
            <a:r>
              <a:rPr lang="pt-BR" b="1" dirty="0"/>
              <a:t>Mensagem Única TOTVS </a:t>
            </a:r>
            <a:r>
              <a:rPr lang="pt-BR" dirty="0"/>
              <a:t>ou não. </a:t>
            </a:r>
          </a:p>
          <a:p>
            <a:pPr marL="457200" lvl="0" indent="-457200">
              <a:buFont typeface="Arial" pitchFamily="34" charset="0"/>
              <a:buChar char="•"/>
            </a:pPr>
            <a:r>
              <a:rPr lang="pt-BR" dirty="0"/>
              <a:t>Rotina (XX4_ROTINA) – Identifica qual rotina no </a:t>
            </a:r>
            <a:r>
              <a:rPr lang="pt-BR" b="1" dirty="0"/>
              <a:t>Protheus</a:t>
            </a:r>
            <a:r>
              <a:rPr lang="pt-BR" dirty="0"/>
              <a:t> é a responsável por realizar o processamento da mensagem. Lembrando que o </a:t>
            </a:r>
            <a:r>
              <a:rPr lang="pt-BR" b="1" dirty="0"/>
              <a:t>EAI Protheus</a:t>
            </a:r>
            <a:r>
              <a:rPr lang="pt-BR" dirty="0"/>
              <a:t> não é o responsável pelo processamento da mensagem, esta é a rotina que irá realizar as execuções necessárias e validar a regra de negócio da mensagem trafegada. A regra para preenchimento deste campo é:</a:t>
            </a:r>
          </a:p>
          <a:p>
            <a:pPr lvl="1"/>
            <a:r>
              <a:rPr lang="pt-BR" dirty="0"/>
              <a:t>Campo Mensagem Única =Não – A rotina a ser cadastrada deve possuir a função </a:t>
            </a:r>
            <a:r>
              <a:rPr lang="pt-BR" b="1" dirty="0"/>
              <a:t>Static Modeldef </a:t>
            </a:r>
            <a:r>
              <a:rPr lang="pt-BR" dirty="0"/>
              <a:t>declarada. </a:t>
            </a:r>
          </a:p>
          <a:p>
            <a:pPr lvl="1"/>
            <a:r>
              <a:rPr lang="pt-BR" dirty="0"/>
              <a:t>Campo Mensagem Única=Sim – A rotina trabalha com o conceito de </a:t>
            </a:r>
            <a:r>
              <a:rPr lang="pt-BR" b="1" dirty="0"/>
              <a:t>Mensagem Única TOTVS</a:t>
            </a:r>
            <a:r>
              <a:rPr lang="pt-BR" dirty="0"/>
              <a:t>. Neste caso, a rotina deverá possuir a função </a:t>
            </a:r>
            <a:r>
              <a:rPr lang="pt-BR" b="1" dirty="0"/>
              <a:t>Static Integdef</a:t>
            </a:r>
            <a:r>
              <a:rPr lang="pt-BR" dirty="0"/>
              <a:t>. </a:t>
            </a:r>
          </a:p>
          <a:p>
            <a:endParaRPr lang="pt-BR"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29</a:t>
            </a:fld>
            <a:endParaRPr lang="pt-BR" dirty="0"/>
          </a:p>
        </p:txBody>
      </p:sp>
    </p:spTree>
    <p:extLst>
      <p:ext uri="{BB962C8B-B14F-4D97-AF65-F5344CB8AC3E}">
        <p14:creationId xmlns:p14="http://schemas.microsoft.com/office/powerpoint/2010/main" val="39477263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cone-02.png"/>
          <p:cNvPicPr>
            <a:picLocks noChangeAspect="1"/>
          </p:cNvPicPr>
          <p:nvPr/>
        </p:nvPicPr>
        <p:blipFill>
          <a:blip r:embed="rId2"/>
          <a:stretch>
            <a:fillRect/>
          </a:stretch>
        </p:blipFill>
        <p:spPr>
          <a:xfrm>
            <a:off x="8089900" y="2703530"/>
            <a:ext cx="1335069" cy="1335069"/>
          </a:xfrm>
          <a:prstGeom prst="rect">
            <a:avLst/>
          </a:prstGeom>
        </p:spPr>
      </p:pic>
      <p:sp>
        <p:nvSpPr>
          <p:cNvPr id="9" name="TextBox 5"/>
          <p:cNvSpPr txBox="1">
            <a:spLocks noChangeArrowheads="1"/>
          </p:cNvSpPr>
          <p:nvPr/>
        </p:nvSpPr>
        <p:spPr bwMode="auto">
          <a:xfrm>
            <a:off x="8124825" y="4572000"/>
            <a:ext cx="8124825" cy="738188"/>
          </a:xfrm>
          <a:prstGeom prst="rect">
            <a:avLst/>
          </a:prstGeom>
          <a:noFill/>
          <a:ln w="9525">
            <a:noFill/>
            <a:miter lim="800000"/>
            <a:headEnd/>
            <a:tailEnd/>
          </a:ln>
        </p:spPr>
        <p:txBody>
          <a:bodyPr>
            <a:spAutoFit/>
          </a:bodyPr>
          <a:lstStyle/>
          <a:p>
            <a:r>
              <a:rPr lang="en-US" sz="4200" dirty="0" smtClean="0">
                <a:solidFill>
                  <a:schemeClr val="bg1"/>
                </a:solidFill>
                <a:latin typeface="Arial Narrow"/>
                <a:cs typeface="Arial Narrow"/>
              </a:rPr>
              <a:t>Conceitos</a:t>
            </a:r>
            <a:endParaRPr lang="en-US" sz="4200" dirty="0">
              <a:solidFill>
                <a:schemeClr val="bg1"/>
              </a:solidFill>
              <a:latin typeface="Arial Narrow"/>
              <a:cs typeface="Arial Narrow"/>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Cadastro de Adapters – Campos </a:t>
            </a:r>
            <a:endParaRPr lang="en-US" dirty="0"/>
          </a:p>
        </p:txBody>
      </p:sp>
      <p:sp>
        <p:nvSpPr>
          <p:cNvPr id="3" name="Text Placeholder 2"/>
          <p:cNvSpPr>
            <a:spLocks noGrp="1"/>
          </p:cNvSpPr>
          <p:nvPr>
            <p:ph type="body" idx="13"/>
          </p:nvPr>
        </p:nvSpPr>
        <p:spPr/>
        <p:txBody>
          <a:bodyPr/>
          <a:lstStyle/>
          <a:p>
            <a:r>
              <a:rPr lang="en-US" dirty="0" smtClean="0"/>
              <a:t>O EAI e o configurador Protheus</a:t>
            </a:r>
            <a:endParaRPr lang="en-US" dirty="0"/>
          </a:p>
        </p:txBody>
      </p:sp>
      <p:sp>
        <p:nvSpPr>
          <p:cNvPr id="4" name="Content Placeholder 3"/>
          <p:cNvSpPr>
            <a:spLocks noGrp="1"/>
          </p:cNvSpPr>
          <p:nvPr>
            <p:ph idx="14"/>
          </p:nvPr>
        </p:nvSpPr>
        <p:spPr/>
        <p:txBody>
          <a:bodyPr/>
          <a:lstStyle/>
          <a:p>
            <a:pPr marL="457200" lvl="0" indent="-457200">
              <a:buFont typeface="Arial" pitchFamily="34" charset="0"/>
              <a:buChar char="•"/>
            </a:pPr>
            <a:r>
              <a:rPr lang="pt-BR" dirty="0"/>
              <a:t>Mensagem (XX4_MODEL) – O nome da mensagem que é processada por esta rotina. Nas mensagens que usam a arquitetura de </a:t>
            </a:r>
            <a:r>
              <a:rPr lang="pt-BR" b="1" dirty="0"/>
              <a:t>Mensagem Única TOTVS</a:t>
            </a:r>
            <a:r>
              <a:rPr lang="pt-BR" dirty="0"/>
              <a:t> deverá ser incluído neste campo o nome da mensagem acordado pelo comitê e utilizado para a transação em questão. Para as rotinas que não são desta arquitetura neste campo deverá ser incluído o nome do modelo de dados principal da rotina;</a:t>
            </a:r>
          </a:p>
          <a:p>
            <a:pPr marL="457200" lvl="0" indent="-457200">
              <a:buFont typeface="Arial" pitchFamily="34" charset="0"/>
              <a:buChar char="•"/>
            </a:pPr>
            <a:r>
              <a:rPr lang="pt-BR" dirty="0"/>
              <a:t>Descrição (X4_DESCRI)– Descrição da mensagem. Utilizada para facilitar o entendimento do processo;</a:t>
            </a:r>
          </a:p>
          <a:p>
            <a:pPr marL="457200" lvl="0" indent="-457200">
              <a:buFont typeface="Arial" pitchFamily="34" charset="0"/>
              <a:buChar char="•"/>
            </a:pPr>
            <a:r>
              <a:rPr lang="pt-BR" dirty="0"/>
              <a:t>Envia (XX4_SENDER) – Define se o adapter envia mensagens para outro sistema;</a:t>
            </a:r>
          </a:p>
          <a:p>
            <a:endParaRPr lang="pt-BR"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30</a:t>
            </a:fld>
            <a:endParaRPr lang="pt-BR" dirty="0"/>
          </a:p>
        </p:txBody>
      </p:sp>
    </p:spTree>
    <p:extLst>
      <p:ext uri="{BB962C8B-B14F-4D97-AF65-F5344CB8AC3E}">
        <p14:creationId xmlns:p14="http://schemas.microsoft.com/office/powerpoint/2010/main" val="22831275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Cadastro de Adapters – Campos </a:t>
            </a:r>
            <a:endParaRPr lang="en-US" dirty="0"/>
          </a:p>
        </p:txBody>
      </p:sp>
      <p:sp>
        <p:nvSpPr>
          <p:cNvPr id="3" name="Text Placeholder 2"/>
          <p:cNvSpPr>
            <a:spLocks noGrp="1"/>
          </p:cNvSpPr>
          <p:nvPr>
            <p:ph type="body" idx="13"/>
          </p:nvPr>
        </p:nvSpPr>
        <p:spPr/>
        <p:txBody>
          <a:bodyPr/>
          <a:lstStyle/>
          <a:p>
            <a:r>
              <a:rPr lang="en-US" dirty="0" smtClean="0"/>
              <a:t>O EAI e o configurador Protheus</a:t>
            </a:r>
            <a:endParaRPr lang="en-US" dirty="0"/>
          </a:p>
        </p:txBody>
      </p:sp>
      <p:sp>
        <p:nvSpPr>
          <p:cNvPr id="4" name="Content Placeholder 3"/>
          <p:cNvSpPr>
            <a:spLocks noGrp="1"/>
          </p:cNvSpPr>
          <p:nvPr>
            <p:ph idx="14"/>
          </p:nvPr>
        </p:nvSpPr>
        <p:spPr/>
        <p:txBody>
          <a:bodyPr/>
          <a:lstStyle/>
          <a:p>
            <a:pPr marL="457200" lvl="0" indent="-457200">
              <a:buFont typeface="Arial" pitchFamily="34" charset="0"/>
              <a:buChar char="•"/>
            </a:pPr>
            <a:r>
              <a:rPr lang="pt-BR" dirty="0"/>
              <a:t>Recebe(XX4_RECEIV) – Define se o adapter pode receber mensagens de outro sistema. Quando o </a:t>
            </a:r>
            <a:r>
              <a:rPr lang="pt-BR" b="1" dirty="0"/>
              <a:t>Protheus</a:t>
            </a:r>
            <a:r>
              <a:rPr lang="pt-BR" dirty="0"/>
              <a:t> recebe uma mensagem de outro sistema e este campo, para a mensagem em questão, está cadastrado como ‘não’, é retornado para o outro sistema que o </a:t>
            </a:r>
            <a:r>
              <a:rPr lang="pt-BR" b="1" dirty="0"/>
              <a:t>adapter</a:t>
            </a:r>
            <a:r>
              <a:rPr lang="pt-BR" dirty="0"/>
              <a:t> não está disponível;</a:t>
            </a:r>
          </a:p>
          <a:p>
            <a:pPr marL="457200" lvl="0" indent="-457200">
              <a:buFont typeface="Arial" pitchFamily="34" charset="0"/>
              <a:buChar char="•"/>
            </a:pPr>
            <a:r>
              <a:rPr lang="pt-BR" dirty="0"/>
              <a:t>Método (XX4_METODO) – Define o método de envio da mensagem. </a:t>
            </a:r>
            <a:r>
              <a:rPr lang="pt-BR" b="1" dirty="0"/>
              <a:t>Importante – O Método de processamento é sempre definido por quem envia a mensagem. Logo, independentemente do valor deste campo, uma mensagem recebida como síncrona será sempre processada como síncrona;</a:t>
            </a:r>
            <a:endParaRPr lang="pt-BR" dirty="0"/>
          </a:p>
          <a:p>
            <a:pPr marL="457200" lvl="0" indent="-457200">
              <a:buFont typeface="Arial" pitchFamily="34" charset="0"/>
              <a:buChar char="•"/>
            </a:pPr>
            <a:r>
              <a:rPr lang="pt-BR" dirty="0"/>
              <a:t>Operação (XX4_TPOER) – Indica o tipo de operação utilizado na mensagem. Só é possível cadastrar uma mesma rotina mais de uma vez (até o limite de 2) caso possuam o tipo de operação diferente entre elas, e também diferente do tipo ‘Todas’;</a:t>
            </a:r>
          </a:p>
          <a:p>
            <a:pPr marL="457200" indent="-457200">
              <a:buFont typeface="Arial" pitchFamily="34" charset="0"/>
              <a:buChar char="•"/>
            </a:pPr>
            <a:endParaRPr lang="pt-BR"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31</a:t>
            </a:fld>
            <a:endParaRPr lang="pt-BR" dirty="0"/>
          </a:p>
        </p:txBody>
      </p:sp>
    </p:spTree>
    <p:extLst>
      <p:ext uri="{BB962C8B-B14F-4D97-AF65-F5344CB8AC3E}">
        <p14:creationId xmlns:p14="http://schemas.microsoft.com/office/powerpoint/2010/main" val="91489472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Cadastro de Adapters – Campos </a:t>
            </a:r>
            <a:endParaRPr lang="en-US" dirty="0"/>
          </a:p>
        </p:txBody>
      </p:sp>
      <p:sp>
        <p:nvSpPr>
          <p:cNvPr id="3" name="Text Placeholder 2"/>
          <p:cNvSpPr>
            <a:spLocks noGrp="1"/>
          </p:cNvSpPr>
          <p:nvPr>
            <p:ph type="body" idx="13"/>
          </p:nvPr>
        </p:nvSpPr>
        <p:spPr/>
        <p:txBody>
          <a:bodyPr/>
          <a:lstStyle/>
          <a:p>
            <a:r>
              <a:rPr lang="en-US" dirty="0" smtClean="0"/>
              <a:t>O EAI e o configurador Protheus</a:t>
            </a:r>
            <a:endParaRPr lang="en-US" dirty="0"/>
          </a:p>
        </p:txBody>
      </p:sp>
      <p:sp>
        <p:nvSpPr>
          <p:cNvPr id="4" name="Content Placeholder 3"/>
          <p:cNvSpPr>
            <a:spLocks noGrp="1"/>
          </p:cNvSpPr>
          <p:nvPr>
            <p:ph idx="14"/>
          </p:nvPr>
        </p:nvSpPr>
        <p:spPr/>
        <p:txBody>
          <a:bodyPr/>
          <a:lstStyle/>
          <a:p>
            <a:pPr marL="457200" lvl="0" indent="-457200">
              <a:buFont typeface="Arial" pitchFamily="34" charset="0"/>
              <a:buChar char="•"/>
            </a:pPr>
            <a:r>
              <a:rPr lang="pt-BR" dirty="0"/>
              <a:t>Condição (XX4_EXPFIL) – Campo que pode receber uma expressão ou ainda uma função advpl. Em ambos os casos, é esperado um resultado lógico deste campo. Com um retorno.T. deste campo, o adapter é executado. Um retorno.F. indica que o adapter não deve ser executado naquele momento. Este campo é avaliado tanto no envio quanto no recebimento das mensagens;</a:t>
            </a:r>
          </a:p>
          <a:p>
            <a:pPr marL="457200" lvl="0" indent="-457200">
              <a:buFont typeface="Arial" pitchFamily="34" charset="0"/>
              <a:buChar char="•"/>
            </a:pPr>
            <a:r>
              <a:rPr lang="pt-BR" dirty="0"/>
              <a:t>Compl. Recep. (XX4_LOADRE) – Este campo é utilizado para mensagens que não utilizam a arquitetura de </a:t>
            </a:r>
            <a:r>
              <a:rPr lang="pt-BR" b="1" dirty="0"/>
              <a:t>Mensagem Única TOTVS</a:t>
            </a:r>
            <a:r>
              <a:rPr lang="pt-BR" dirty="0"/>
              <a:t>. Neste campo deve ser informado uma rotina de processamento complementar para o processamento do XML recebido na mensagem. Esta rotina é chamada antes no ponto da gravação dos dados, porém depois das validações do modelo e recebe como parâmetros o modelo de dados e o XML (este passado por valor) recebido. Não é esperado retorno desta rotina;</a:t>
            </a:r>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32</a:t>
            </a:fld>
            <a:endParaRPr lang="pt-BR" dirty="0"/>
          </a:p>
        </p:txBody>
      </p:sp>
    </p:spTree>
    <p:extLst>
      <p:ext uri="{BB962C8B-B14F-4D97-AF65-F5344CB8AC3E}">
        <p14:creationId xmlns:p14="http://schemas.microsoft.com/office/powerpoint/2010/main" val="36582519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Cadastro de Adapters – Campos </a:t>
            </a:r>
            <a:endParaRPr lang="en-US" dirty="0"/>
          </a:p>
        </p:txBody>
      </p:sp>
      <p:sp>
        <p:nvSpPr>
          <p:cNvPr id="3" name="Text Placeholder 2"/>
          <p:cNvSpPr>
            <a:spLocks noGrp="1"/>
          </p:cNvSpPr>
          <p:nvPr>
            <p:ph type="body" idx="13"/>
          </p:nvPr>
        </p:nvSpPr>
        <p:spPr/>
        <p:txBody>
          <a:bodyPr/>
          <a:lstStyle/>
          <a:p>
            <a:r>
              <a:rPr lang="en-US" dirty="0" smtClean="0"/>
              <a:t>O EAI e o configurador Protheus</a:t>
            </a:r>
            <a:endParaRPr lang="en-US" dirty="0"/>
          </a:p>
        </p:txBody>
      </p:sp>
      <p:sp>
        <p:nvSpPr>
          <p:cNvPr id="4" name="Content Placeholder 3"/>
          <p:cNvSpPr>
            <a:spLocks noGrp="1"/>
          </p:cNvSpPr>
          <p:nvPr>
            <p:ph idx="14"/>
          </p:nvPr>
        </p:nvSpPr>
        <p:spPr/>
        <p:txBody>
          <a:bodyPr/>
          <a:lstStyle/>
          <a:p>
            <a:pPr marL="457200" lvl="0" indent="-457200">
              <a:buFont typeface="Arial" pitchFamily="34" charset="0"/>
              <a:buChar char="•"/>
            </a:pPr>
            <a:r>
              <a:rPr lang="pt-BR" dirty="0"/>
              <a:t>Compl. Envio (XX4_LOADSE) – Rotina para complementar o envio das mensagens. Esta rotina é chamada antes do envio do XML e recebe como parâmetro o xml (passado por valor) que será enviado;</a:t>
            </a:r>
          </a:p>
          <a:p>
            <a:pPr marL="457200" lvl="0" indent="-457200">
              <a:buFont typeface="Arial" pitchFamily="34" charset="0"/>
              <a:buChar char="•"/>
            </a:pPr>
            <a:r>
              <a:rPr lang="pt-BR" dirty="0"/>
              <a:t>Canal Envio (XX4_CHANEL) – Indica o canal para o qual o </a:t>
            </a:r>
            <a:r>
              <a:rPr lang="pt-BR" b="1" dirty="0"/>
              <a:t>EAI Protheus</a:t>
            </a:r>
            <a:r>
              <a:rPr lang="pt-BR" b="1" i="1" dirty="0"/>
              <a:t> </a:t>
            </a:r>
            <a:r>
              <a:rPr lang="pt-BR" dirty="0"/>
              <a:t>irá enviar a mensagem. Para detalhes sobre a diferença entre os dois canais, verifique o tópico Parâmetros importantes do </a:t>
            </a:r>
            <a:r>
              <a:rPr lang="pt-BR" b="1" dirty="0"/>
              <a:t>EAI Protheus</a:t>
            </a:r>
            <a:r>
              <a:rPr lang="pt-BR" dirty="0"/>
              <a:t>;</a:t>
            </a:r>
          </a:p>
          <a:p>
            <a:pPr marL="457200" lvl="0" indent="-457200">
              <a:buFont typeface="Arial" pitchFamily="34" charset="0"/>
              <a:buChar char="•"/>
            </a:pPr>
            <a:r>
              <a:rPr lang="pt-BR" dirty="0"/>
              <a:t>XSD (XX4_XSD) – Indica o nome do arquivo de validação dos XMLs recebidos. Este arquivo pode ter ou não sua extensão omitida. O diretório onde o arquivo de validação se encontra é definido por um parâmetro de sistema (veja o tópico Parâmetros importantes do </a:t>
            </a:r>
            <a:r>
              <a:rPr lang="pt-BR" b="1" dirty="0"/>
              <a:t>EAI Protheus</a:t>
            </a:r>
            <a:r>
              <a:rPr lang="pt-BR" dirty="0"/>
              <a:t>). Para cada uma das mensagens recebidas, caso este campo esteja preenchido, a mensagem é validada e em caso de não conformidade com o XSD é gerada uma mensagem de </a:t>
            </a:r>
            <a:r>
              <a:rPr lang="pt-BR" i="1" dirty="0"/>
              <a:t>SoapFault</a:t>
            </a:r>
            <a:r>
              <a:rPr lang="pt-BR" dirty="0"/>
              <a:t>, indicando o problema encontrado;</a:t>
            </a:r>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33</a:t>
            </a:fld>
            <a:endParaRPr lang="pt-BR" dirty="0"/>
          </a:p>
        </p:txBody>
      </p:sp>
    </p:spTree>
    <p:extLst>
      <p:ext uri="{BB962C8B-B14F-4D97-AF65-F5344CB8AC3E}">
        <p14:creationId xmlns:p14="http://schemas.microsoft.com/office/powerpoint/2010/main" val="312911637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Cadastro de Adapters – Campos </a:t>
            </a:r>
            <a:endParaRPr lang="en-US" dirty="0"/>
          </a:p>
        </p:txBody>
      </p:sp>
      <p:sp>
        <p:nvSpPr>
          <p:cNvPr id="3" name="Text Placeholder 2"/>
          <p:cNvSpPr>
            <a:spLocks noGrp="1"/>
          </p:cNvSpPr>
          <p:nvPr>
            <p:ph type="body" idx="13"/>
          </p:nvPr>
        </p:nvSpPr>
        <p:spPr/>
        <p:txBody>
          <a:bodyPr/>
          <a:lstStyle/>
          <a:p>
            <a:r>
              <a:rPr lang="en-US" dirty="0" smtClean="0"/>
              <a:t>O EAI e o configurador Protheus</a:t>
            </a:r>
            <a:endParaRPr lang="en-US" dirty="0"/>
          </a:p>
        </p:txBody>
      </p:sp>
      <p:sp>
        <p:nvSpPr>
          <p:cNvPr id="4" name="Content Placeholder 3"/>
          <p:cNvSpPr>
            <a:spLocks noGrp="1"/>
          </p:cNvSpPr>
          <p:nvPr>
            <p:ph idx="14"/>
          </p:nvPr>
        </p:nvSpPr>
        <p:spPr/>
        <p:txBody>
          <a:bodyPr/>
          <a:lstStyle/>
          <a:p>
            <a:pPr marL="457200" lvl="0" indent="-457200">
              <a:buFont typeface="Arial" pitchFamily="34" charset="0"/>
              <a:buChar char="•"/>
            </a:pPr>
            <a:r>
              <a:rPr lang="pt-BR" dirty="0"/>
              <a:t>Filial Execução (XX4_FILEXE) – Indica a filial de execução do adapter. Caso não seja informada nenhuma filial a rotina será processada em todas as filiais da empresa/grupo no qual o </a:t>
            </a:r>
            <a:r>
              <a:rPr lang="pt-BR" b="1" dirty="0"/>
              <a:t>adapter</a:t>
            </a:r>
            <a:r>
              <a:rPr lang="pt-BR" dirty="0"/>
              <a:t> está cadastrado. Neste campo deve ser sempre informado o valor completo do campo Filial. Exemplo para a filial D MG 01. Neste layout temos o valor de ‘D ’ para a Empresa, ‘MG ‘ para a Unidade de Negócios e o valor ’01 ‘ para a Filial do sistema. Neste caso, devemos incluir no campo o valor completo - ‘D MG 01’. Um </a:t>
            </a:r>
            <a:r>
              <a:rPr lang="pt-BR" b="1" dirty="0"/>
              <a:t>adapter</a:t>
            </a:r>
            <a:r>
              <a:rPr lang="pt-BR" dirty="0"/>
              <a:t> com filial de execução somente é executado na filial em questão;</a:t>
            </a:r>
          </a:p>
          <a:p>
            <a:pPr marL="457200" lvl="0" indent="-457200">
              <a:buFont typeface="Arial" pitchFamily="34" charset="0"/>
              <a:buChar char="•"/>
            </a:pPr>
            <a:r>
              <a:rPr lang="pt-BR" dirty="0"/>
              <a:t>Manipulação XML (XX4_CHGXML) – Este campo é utilizado para mensagens que não utilizam a arquitetura de </a:t>
            </a:r>
            <a:r>
              <a:rPr lang="pt-BR" b="1" dirty="0"/>
              <a:t>Mensagem Única TOTVS</a:t>
            </a:r>
            <a:r>
              <a:rPr lang="pt-BR" dirty="0"/>
              <a:t>. Rotina para manipulação do XML recebido. Esta rotina é chamada antes das validações da mensagem (até mesmo antes da validação do XSD, caso exista). Esta rotina recebe como parâmetro o XML recebido e espera como retorno o XML alterado;</a:t>
            </a:r>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34</a:t>
            </a:fld>
            <a:endParaRPr lang="pt-BR" dirty="0"/>
          </a:p>
        </p:txBody>
      </p:sp>
    </p:spTree>
    <p:extLst>
      <p:ext uri="{BB962C8B-B14F-4D97-AF65-F5344CB8AC3E}">
        <p14:creationId xmlns:p14="http://schemas.microsoft.com/office/powerpoint/2010/main" val="26366079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Cadastro de Adapters – Campos </a:t>
            </a:r>
            <a:endParaRPr lang="en-US" dirty="0"/>
          </a:p>
        </p:txBody>
      </p:sp>
      <p:sp>
        <p:nvSpPr>
          <p:cNvPr id="3" name="Text Placeholder 2"/>
          <p:cNvSpPr>
            <a:spLocks noGrp="1"/>
          </p:cNvSpPr>
          <p:nvPr>
            <p:ph type="body" idx="13"/>
          </p:nvPr>
        </p:nvSpPr>
        <p:spPr/>
        <p:txBody>
          <a:bodyPr/>
          <a:lstStyle/>
          <a:p>
            <a:r>
              <a:rPr lang="en-US" dirty="0" smtClean="0"/>
              <a:t>O EAI e o configurador Protheus</a:t>
            </a:r>
            <a:endParaRPr lang="en-US" dirty="0"/>
          </a:p>
        </p:txBody>
      </p:sp>
      <p:sp>
        <p:nvSpPr>
          <p:cNvPr id="4" name="Content Placeholder 3"/>
          <p:cNvSpPr>
            <a:spLocks noGrp="1"/>
          </p:cNvSpPr>
          <p:nvPr>
            <p:ph idx="14"/>
          </p:nvPr>
        </p:nvSpPr>
        <p:spPr/>
        <p:txBody>
          <a:bodyPr/>
          <a:lstStyle/>
          <a:p>
            <a:pPr marL="457200" lvl="0" indent="-457200">
              <a:buFont typeface="Arial" pitchFamily="34" charset="0"/>
              <a:buChar char="•"/>
            </a:pPr>
            <a:r>
              <a:rPr lang="pt-BR" dirty="0"/>
              <a:t>Versão Envio (XX4_SNDVER) – Campo de versão da mensagem trafegada. As </a:t>
            </a:r>
            <a:r>
              <a:rPr lang="pt-BR" b="1" dirty="0"/>
              <a:t>Mensagens Únicas TOTVS</a:t>
            </a:r>
            <a:r>
              <a:rPr lang="pt-BR" dirty="0"/>
              <a:t> tem a sua versão definida no adapter de processamento, e este valor é retornado pelo adapter </a:t>
            </a:r>
            <a:r>
              <a:rPr lang="pt-BR" i="1" dirty="0"/>
              <a:t>WhoIs (</a:t>
            </a:r>
            <a:r>
              <a:rPr lang="pt-BR" dirty="0"/>
              <a:t>APCFG060). Para este campo só são permitidos os valores indicados no </a:t>
            </a:r>
            <a:r>
              <a:rPr lang="pt-BR" b="1" dirty="0"/>
              <a:t>adapter</a:t>
            </a:r>
            <a:r>
              <a:rPr lang="pt-BR" dirty="0"/>
              <a:t>, sendo inicializado este campo com o maior valor de versão disponível. Para as mensagens que não são da arquitetura de </a:t>
            </a:r>
            <a:r>
              <a:rPr lang="pt-BR" b="1" dirty="0"/>
              <a:t>Mensagem Única TOTVS</a:t>
            </a:r>
            <a:r>
              <a:rPr lang="pt-BR" dirty="0"/>
              <a:t> este campo não tem uso, e seu valor default é 1.000;</a:t>
            </a:r>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35</a:t>
            </a:fld>
            <a:endParaRPr lang="pt-BR" dirty="0"/>
          </a:p>
        </p:txBody>
      </p:sp>
    </p:spTree>
    <p:extLst>
      <p:ext uri="{BB962C8B-B14F-4D97-AF65-F5344CB8AC3E}">
        <p14:creationId xmlns:p14="http://schemas.microsoft.com/office/powerpoint/2010/main" val="24112357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Cadastro de Adapters – Campos </a:t>
            </a:r>
            <a:endParaRPr lang="en-US" dirty="0"/>
          </a:p>
        </p:txBody>
      </p:sp>
      <p:sp>
        <p:nvSpPr>
          <p:cNvPr id="3" name="Text Placeholder 2"/>
          <p:cNvSpPr>
            <a:spLocks noGrp="1"/>
          </p:cNvSpPr>
          <p:nvPr>
            <p:ph type="body" idx="13"/>
          </p:nvPr>
        </p:nvSpPr>
        <p:spPr/>
        <p:txBody>
          <a:bodyPr/>
          <a:lstStyle/>
          <a:p>
            <a:r>
              <a:rPr lang="en-US" dirty="0" smtClean="0"/>
              <a:t>O EAI e o configurador Protheus</a:t>
            </a:r>
            <a:endParaRPr lang="en-US" dirty="0"/>
          </a:p>
        </p:txBody>
      </p:sp>
      <p:sp>
        <p:nvSpPr>
          <p:cNvPr id="4" name="Content Placeholder 3"/>
          <p:cNvSpPr>
            <a:spLocks noGrp="1"/>
          </p:cNvSpPr>
          <p:nvPr>
            <p:ph idx="14"/>
          </p:nvPr>
        </p:nvSpPr>
        <p:spPr/>
        <p:txBody>
          <a:bodyPr/>
          <a:lstStyle/>
          <a:p>
            <a:pPr marL="457200" lvl="0" indent="-457200">
              <a:buFont typeface="Arial" pitchFamily="34" charset="0"/>
              <a:buChar char="•"/>
            </a:pPr>
            <a:r>
              <a:rPr lang="pt-BR" b="1" dirty="0"/>
              <a:t>Alias </a:t>
            </a:r>
            <a:r>
              <a:rPr lang="pt-BR" dirty="0"/>
              <a:t>(XX4_ALIASP) – Este campo é utilizado somente nas mensagens da arquitetura </a:t>
            </a:r>
            <a:r>
              <a:rPr lang="pt-BR" b="1" dirty="0"/>
              <a:t>Mensagem Única TOTVS </a:t>
            </a:r>
            <a:r>
              <a:rPr lang="pt-BR" dirty="0"/>
              <a:t>e </a:t>
            </a:r>
            <a:r>
              <a:rPr lang="pt-BR" b="1" dirty="0"/>
              <a:t>deve ser utilizado somente em mensagens que trafegam cadastros e nunca para movimentos</a:t>
            </a:r>
            <a:r>
              <a:rPr lang="pt-BR" dirty="0"/>
              <a:t>.</a:t>
            </a:r>
            <a:r>
              <a:rPr lang="pt-BR" b="1" dirty="0"/>
              <a:t> </a:t>
            </a:r>
            <a:r>
              <a:rPr lang="pt-BR" dirty="0"/>
              <a:t>Este campo define o </a:t>
            </a:r>
            <a:r>
              <a:rPr lang="pt-BR" i="1" dirty="0"/>
              <a:t>Alias</a:t>
            </a:r>
            <a:r>
              <a:rPr lang="pt-BR" dirty="0"/>
              <a:t> principal da mensagem. Quando este campo é preenchido é enviado no cabeçalho as seguintes </a:t>
            </a:r>
            <a:r>
              <a:rPr lang="pt-BR" i="1" dirty="0"/>
              <a:t>tags</a:t>
            </a:r>
            <a:r>
              <a:rPr lang="pt-BR" dirty="0"/>
              <a:t>:</a:t>
            </a:r>
          </a:p>
          <a:p>
            <a:pPr marL="725487" lvl="1" indent="0">
              <a:buNone/>
            </a:pPr>
            <a:r>
              <a:rPr lang="pt-BR" i="1" dirty="0"/>
              <a:t>CompanySharingMode</a:t>
            </a:r>
            <a:r>
              <a:rPr lang="pt-BR" b="1" i="1" dirty="0"/>
              <a:t> – </a:t>
            </a:r>
            <a:r>
              <a:rPr lang="pt-BR" dirty="0"/>
              <a:t>Indica o compartilhamento desta tabela no nível de Empresas;</a:t>
            </a:r>
          </a:p>
          <a:p>
            <a:pPr marL="725487" lvl="1" indent="0">
              <a:buNone/>
            </a:pPr>
            <a:r>
              <a:rPr lang="pt-BR" i="1" dirty="0"/>
              <a:t>BusinessUnitySharingMode</a:t>
            </a:r>
            <a:r>
              <a:rPr lang="pt-BR" dirty="0"/>
              <a:t> – Indica o compartilhamento desta tabela no nível de Unidade de Negócios;</a:t>
            </a:r>
          </a:p>
          <a:p>
            <a:pPr marL="725487" lvl="1" indent="0">
              <a:buNone/>
            </a:pPr>
            <a:r>
              <a:rPr lang="pt-BR" i="1" dirty="0"/>
              <a:t>BranchSharingMode</a:t>
            </a:r>
            <a:r>
              <a:rPr lang="pt-BR" dirty="0"/>
              <a:t> – Indica o compartilhamento desta tabela no nível de Filial.</a:t>
            </a:r>
          </a:p>
          <a:p>
            <a:r>
              <a:rPr lang="pt-BR" dirty="0" smtClean="0"/>
              <a:t>	O </a:t>
            </a:r>
            <a:r>
              <a:rPr lang="pt-BR" dirty="0"/>
              <a:t>conteúdo destas </a:t>
            </a:r>
            <a:r>
              <a:rPr lang="pt-BR" i="1" dirty="0"/>
              <a:t>tags</a:t>
            </a:r>
            <a:r>
              <a:rPr lang="pt-BR" dirty="0"/>
              <a:t> pode conter dois valores: </a:t>
            </a:r>
            <a:r>
              <a:rPr lang="pt-BR" b="1" dirty="0"/>
              <a:t>E</a:t>
            </a:r>
            <a:r>
              <a:rPr lang="pt-BR" dirty="0"/>
              <a:t> – Para </a:t>
            </a:r>
            <a:r>
              <a:rPr lang="pt-BR" b="1" dirty="0"/>
              <a:t>exclusivo</a:t>
            </a:r>
            <a:r>
              <a:rPr lang="pt-BR" dirty="0"/>
              <a:t> e </a:t>
            </a:r>
            <a:r>
              <a:rPr lang="pt-BR" b="1" dirty="0"/>
              <a:t>C</a:t>
            </a:r>
            <a:r>
              <a:rPr lang="pt-BR" dirty="0"/>
              <a:t> para </a:t>
            </a:r>
            <a:r>
              <a:rPr lang="pt-BR" b="1" dirty="0"/>
              <a:t>compartilhado</a:t>
            </a:r>
            <a:r>
              <a:rPr lang="pt-BR" dirty="0"/>
              <a:t>.</a:t>
            </a:r>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36</a:t>
            </a:fld>
            <a:endParaRPr lang="pt-BR" dirty="0"/>
          </a:p>
        </p:txBody>
      </p:sp>
    </p:spTree>
    <p:extLst>
      <p:ext uri="{BB962C8B-B14F-4D97-AF65-F5344CB8AC3E}">
        <p14:creationId xmlns:p14="http://schemas.microsoft.com/office/powerpoint/2010/main" val="281078600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Cadastro de Adapters – </a:t>
            </a:r>
            <a:r>
              <a:rPr lang="en-US" dirty="0" err="1" smtClean="0"/>
              <a:t>Roteamento</a:t>
            </a:r>
            <a:r>
              <a:rPr lang="en-US" dirty="0" smtClean="0"/>
              <a:t> </a:t>
            </a:r>
            <a:endParaRPr lang="en-US" dirty="0"/>
          </a:p>
        </p:txBody>
      </p:sp>
      <p:sp>
        <p:nvSpPr>
          <p:cNvPr id="3" name="Text Placeholder 2"/>
          <p:cNvSpPr>
            <a:spLocks noGrp="1"/>
          </p:cNvSpPr>
          <p:nvPr>
            <p:ph type="body" idx="13"/>
          </p:nvPr>
        </p:nvSpPr>
        <p:spPr/>
        <p:txBody>
          <a:bodyPr/>
          <a:lstStyle/>
          <a:p>
            <a:r>
              <a:rPr lang="en-US" dirty="0" smtClean="0"/>
              <a:t>O EAI e o configurador Protheus</a:t>
            </a:r>
            <a:endParaRPr lang="en-US" dirty="0"/>
          </a:p>
        </p:txBody>
      </p:sp>
      <p:sp>
        <p:nvSpPr>
          <p:cNvPr id="4" name="Content Placeholder 3"/>
          <p:cNvSpPr>
            <a:spLocks noGrp="1"/>
          </p:cNvSpPr>
          <p:nvPr>
            <p:ph idx="14"/>
          </p:nvPr>
        </p:nvSpPr>
        <p:spPr/>
        <p:txBody>
          <a:bodyPr/>
          <a:lstStyle/>
          <a:p>
            <a:pPr lvl="0"/>
            <a:r>
              <a:rPr lang="pt-BR" dirty="0"/>
              <a:t>          É possível, para adapters do tipo Mensagem Única </a:t>
            </a:r>
            <a:r>
              <a:rPr lang="pt-BR" dirty="0" smtClean="0"/>
              <a:t>TOTVS </a:t>
            </a:r>
            <a:r>
              <a:rPr lang="pt-BR" dirty="0"/>
              <a:t>(campo XX4_UNMESS = 1-Sim) com canal de Envio EAI  (campo XX4_CHANEL =2-EAI) o envio de mensagens para mais de um </a:t>
            </a:r>
            <a:r>
              <a:rPr lang="pt-BR" dirty="0" smtClean="0"/>
              <a:t>destino.</a:t>
            </a:r>
          </a:p>
          <a:p>
            <a:pPr lvl="0"/>
            <a:endParaRPr lang="pt-BR" dirty="0"/>
          </a:p>
          <a:p>
            <a:r>
              <a:rPr lang="pt-BR" dirty="0"/>
              <a:t>Cada rota de EAI é definida pelo produto integrado (nas Mensagens Únicas </a:t>
            </a:r>
            <a:r>
              <a:rPr lang="pt-BR" dirty="0" smtClean="0"/>
              <a:t>TOTVS este </a:t>
            </a:r>
            <a:r>
              <a:rPr lang="pt-BR" dirty="0"/>
              <a:t>valor é conteúdo do atributo </a:t>
            </a:r>
            <a:r>
              <a:rPr lang="pt-BR" i="1" dirty="0"/>
              <a:t>name</a:t>
            </a:r>
            <a:r>
              <a:rPr lang="pt-BR" dirty="0"/>
              <a:t>, da </a:t>
            </a:r>
            <a:r>
              <a:rPr lang="pt-BR" i="1" dirty="0"/>
              <a:t>tag Product</a:t>
            </a:r>
            <a:r>
              <a:rPr lang="pt-BR" dirty="0"/>
              <a:t>) e pela aplicação de origem integrada (valor da </a:t>
            </a:r>
            <a:r>
              <a:rPr lang="pt-BR" i="1" dirty="0"/>
              <a:t>tag</a:t>
            </a:r>
            <a:r>
              <a:rPr lang="pt-BR" dirty="0"/>
              <a:t> </a:t>
            </a:r>
            <a:r>
              <a:rPr lang="pt-BR" i="1" dirty="0" err="1"/>
              <a:t>SourceApplication</a:t>
            </a:r>
            <a:r>
              <a:rPr lang="pt-BR" i="1" dirty="0"/>
              <a:t> </a:t>
            </a:r>
            <a:r>
              <a:rPr lang="pt-BR" dirty="0"/>
              <a:t>do </a:t>
            </a:r>
            <a:r>
              <a:rPr lang="pt-BR" i="1" dirty="0"/>
              <a:t>Xml</a:t>
            </a:r>
            <a:r>
              <a:rPr lang="pt-BR" dirty="0"/>
              <a:t>). Desta maneira cada registro cadastrado na tabela XX4 (cadastro de adapters) pode possuir somente uma rota destinada ao par Produto/aplicação de Origem.</a:t>
            </a:r>
          </a:p>
          <a:p>
            <a:pPr lvl="0"/>
            <a:endParaRPr lang="pt-BR"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37</a:t>
            </a:fld>
            <a:endParaRPr lang="pt-BR" dirty="0"/>
          </a:p>
        </p:txBody>
      </p:sp>
    </p:spTree>
    <p:extLst>
      <p:ext uri="{BB962C8B-B14F-4D97-AF65-F5344CB8AC3E}">
        <p14:creationId xmlns:p14="http://schemas.microsoft.com/office/powerpoint/2010/main" val="14950046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Cadastro de de-para de empresas</a:t>
            </a:r>
            <a:endParaRPr lang="en-US" dirty="0"/>
          </a:p>
        </p:txBody>
      </p:sp>
      <p:sp>
        <p:nvSpPr>
          <p:cNvPr id="3" name="Text Placeholder 2"/>
          <p:cNvSpPr>
            <a:spLocks noGrp="1"/>
          </p:cNvSpPr>
          <p:nvPr>
            <p:ph type="body" idx="13"/>
          </p:nvPr>
        </p:nvSpPr>
        <p:spPr/>
        <p:txBody>
          <a:bodyPr/>
          <a:lstStyle/>
          <a:p>
            <a:r>
              <a:rPr lang="en-US" dirty="0" smtClean="0"/>
              <a:t>O EAI e o configurador Protheus</a:t>
            </a:r>
            <a:endParaRPr lang="en-US" dirty="0"/>
          </a:p>
        </p:txBody>
      </p:sp>
      <p:sp>
        <p:nvSpPr>
          <p:cNvPr id="4" name="Content Placeholder 3"/>
          <p:cNvSpPr>
            <a:spLocks noGrp="1"/>
          </p:cNvSpPr>
          <p:nvPr>
            <p:ph idx="14"/>
          </p:nvPr>
        </p:nvSpPr>
        <p:spPr/>
        <p:txBody>
          <a:bodyPr/>
          <a:lstStyle/>
          <a:p>
            <a:r>
              <a:rPr lang="pt-BR" dirty="0"/>
              <a:t>No </a:t>
            </a:r>
            <a:r>
              <a:rPr lang="pt-BR" b="1" dirty="0"/>
              <a:t>EAI Protheus</a:t>
            </a:r>
            <a:r>
              <a:rPr lang="pt-BR" dirty="0"/>
              <a:t> existe a possibilidade de se cadastrar, para as </a:t>
            </a:r>
            <a:r>
              <a:rPr lang="pt-BR" b="1" dirty="0"/>
              <a:t>Mensagens Únicas TOTVS</a:t>
            </a:r>
            <a:r>
              <a:rPr lang="pt-BR" dirty="0"/>
              <a:t>, um relacionamento entre a Empresa e Filial de processamento que chegou na mensagem com uma existente no </a:t>
            </a:r>
            <a:r>
              <a:rPr lang="pt-BR" b="1" dirty="0"/>
              <a:t>Protheus</a:t>
            </a:r>
            <a:r>
              <a:rPr lang="pt-BR" dirty="0"/>
              <a:t>. Isto se deve ao fato de que, na </a:t>
            </a:r>
            <a:r>
              <a:rPr lang="pt-BR" b="1" dirty="0"/>
              <a:t>Mensagem Única TOTVS</a:t>
            </a:r>
            <a:r>
              <a:rPr lang="pt-BR" dirty="0"/>
              <a:t> os valores trafegados na mensagem são sempre do sistema que enviou a mensagem, cabendo ao sistema receptor a tradução das informações trafegadas. Desta forma é enviada na mensagem o valor do correspondente a Empresa e Filial do sistema que originou a mensagem o que, em muitas vezes, não coincide com o código destas entidades no </a:t>
            </a:r>
            <a:r>
              <a:rPr lang="pt-BR" b="1" dirty="0"/>
              <a:t>Protheus</a:t>
            </a:r>
            <a:r>
              <a:rPr lang="pt-BR" dirty="0" smtClean="0"/>
              <a:t>.</a:t>
            </a:r>
          </a:p>
          <a:p>
            <a:r>
              <a:rPr lang="pt-BR" dirty="0" smtClean="0"/>
              <a:t>Esta funcionalidade é encontra em </a:t>
            </a:r>
            <a:r>
              <a:rPr lang="pt-BR" i="1" dirty="0"/>
              <a:t>Ambiente/Schedule/Emp.Fil Msg. Unica </a:t>
            </a:r>
            <a:r>
              <a:rPr lang="pt-BR" dirty="0"/>
              <a:t>(APCFG050</a:t>
            </a:r>
            <a:r>
              <a:rPr lang="pt-BR" dirty="0" smtClean="0"/>
              <a:t>).</a:t>
            </a:r>
            <a:endParaRPr lang="pt-BR"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38</a:t>
            </a:fld>
            <a:endParaRPr lang="pt-BR" dirty="0"/>
          </a:p>
        </p:txBody>
      </p:sp>
    </p:spTree>
    <p:extLst>
      <p:ext uri="{BB962C8B-B14F-4D97-AF65-F5344CB8AC3E}">
        <p14:creationId xmlns:p14="http://schemas.microsoft.com/office/powerpoint/2010/main" val="5233620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Cadastro de de-para de empresas - Campos</a:t>
            </a:r>
            <a:endParaRPr lang="en-US" dirty="0"/>
          </a:p>
        </p:txBody>
      </p:sp>
      <p:sp>
        <p:nvSpPr>
          <p:cNvPr id="3" name="Text Placeholder 2"/>
          <p:cNvSpPr>
            <a:spLocks noGrp="1"/>
          </p:cNvSpPr>
          <p:nvPr>
            <p:ph type="body" idx="13"/>
          </p:nvPr>
        </p:nvSpPr>
        <p:spPr/>
        <p:txBody>
          <a:bodyPr/>
          <a:lstStyle/>
          <a:p>
            <a:r>
              <a:rPr lang="en-US" dirty="0" smtClean="0"/>
              <a:t>O EAI e o configurador Protheus</a:t>
            </a:r>
            <a:endParaRPr lang="en-US" dirty="0"/>
          </a:p>
        </p:txBody>
      </p:sp>
      <p:sp>
        <p:nvSpPr>
          <p:cNvPr id="4" name="Content Placeholder 3"/>
          <p:cNvSpPr>
            <a:spLocks noGrp="1"/>
          </p:cNvSpPr>
          <p:nvPr>
            <p:ph idx="14"/>
          </p:nvPr>
        </p:nvSpPr>
        <p:spPr/>
        <p:txBody>
          <a:bodyPr/>
          <a:lstStyle/>
          <a:p>
            <a:pPr marL="457200" lvl="0" indent="-457200">
              <a:buFont typeface="Arial" pitchFamily="34" charset="0"/>
              <a:buChar char="•"/>
            </a:pPr>
            <a:r>
              <a:rPr lang="pt-BR" dirty="0"/>
              <a:t>Referência (XXD_REFER) – Marca de referência do de/para. Esta marca é o atributo </a:t>
            </a:r>
            <a:r>
              <a:rPr lang="pt-BR" i="1" dirty="0"/>
              <a:t>name</a:t>
            </a:r>
            <a:r>
              <a:rPr lang="pt-BR" dirty="0"/>
              <a:t> da </a:t>
            </a:r>
            <a:r>
              <a:rPr lang="pt-BR" i="1" dirty="0"/>
              <a:t>tag Product</a:t>
            </a:r>
            <a:r>
              <a:rPr lang="pt-BR" dirty="0"/>
              <a:t> no </a:t>
            </a:r>
            <a:r>
              <a:rPr lang="pt-BR" i="1" dirty="0"/>
              <a:t>path</a:t>
            </a:r>
            <a:r>
              <a:rPr lang="pt-BR" dirty="0"/>
              <a:t> /</a:t>
            </a:r>
            <a:r>
              <a:rPr lang="pt-BR" i="1" dirty="0"/>
              <a:t>TOTVSMessage/MessageInformation/</a:t>
            </a:r>
            <a:r>
              <a:rPr lang="pt-BR" dirty="0"/>
              <a:t>;</a:t>
            </a:r>
          </a:p>
          <a:p>
            <a:pPr marL="457200" lvl="0" indent="-457200">
              <a:buFont typeface="Arial" pitchFamily="34" charset="0"/>
              <a:buChar char="•"/>
            </a:pPr>
            <a:r>
              <a:rPr lang="pt-BR" dirty="0"/>
              <a:t>Company (XXD_COMPA) – Valor da empresa recebida na mensagem. Este valor é o conteúdo da </a:t>
            </a:r>
            <a:r>
              <a:rPr lang="pt-BR" i="1" dirty="0"/>
              <a:t>tag CompanyId </a:t>
            </a:r>
            <a:r>
              <a:rPr lang="pt-BR" dirty="0"/>
              <a:t>no </a:t>
            </a:r>
            <a:r>
              <a:rPr lang="pt-BR" i="1" dirty="0"/>
              <a:t>path /TOTVSMessage/MessageInformation/</a:t>
            </a:r>
            <a:r>
              <a:rPr lang="pt-BR" dirty="0"/>
              <a:t>;</a:t>
            </a:r>
          </a:p>
          <a:p>
            <a:pPr marL="457200" lvl="0" indent="-457200">
              <a:buFont typeface="Arial" pitchFamily="34" charset="0"/>
              <a:buChar char="•"/>
            </a:pPr>
            <a:r>
              <a:rPr lang="pt-BR" dirty="0"/>
              <a:t>Branch (XXD_BRANCH) Valor da filial recebida na mensagem. Este valor é o contéudo da </a:t>
            </a:r>
            <a:r>
              <a:rPr lang="pt-BR" i="1" dirty="0"/>
              <a:t>tag BranchId </a:t>
            </a:r>
            <a:r>
              <a:rPr lang="pt-BR" dirty="0"/>
              <a:t>no </a:t>
            </a:r>
            <a:r>
              <a:rPr lang="pt-BR" i="1" dirty="0"/>
              <a:t>path /TOTVSMessage/MessageInformation/</a:t>
            </a:r>
            <a:r>
              <a:rPr lang="pt-BR" dirty="0"/>
              <a:t>;</a:t>
            </a:r>
          </a:p>
          <a:p>
            <a:pPr marL="457200" lvl="0" indent="-457200">
              <a:buFont typeface="Arial" pitchFamily="34" charset="0"/>
              <a:buChar char="•"/>
            </a:pPr>
            <a:r>
              <a:rPr lang="pt-BR" dirty="0"/>
              <a:t>Emp. Protheus (XXD_EMPPRO) – Código da empresa/Grupo correspondente no </a:t>
            </a:r>
            <a:r>
              <a:rPr lang="pt-BR" b="1" dirty="0"/>
              <a:t>Protheus</a:t>
            </a:r>
            <a:r>
              <a:rPr lang="pt-BR" dirty="0"/>
              <a:t>;</a:t>
            </a:r>
          </a:p>
          <a:p>
            <a:pPr marL="457200" lvl="0" indent="-457200">
              <a:buFont typeface="Arial" pitchFamily="34" charset="0"/>
              <a:buChar char="•"/>
            </a:pPr>
            <a:r>
              <a:rPr lang="pt-BR" dirty="0"/>
              <a:t>Fil.Protheus (XXD_FILPRO) – Código da filial correspondente no Protheus. Deve ser incluído o valor completo da filial no Protheus.</a:t>
            </a:r>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39</a:t>
            </a:fld>
            <a:endParaRPr lang="pt-BR" dirty="0"/>
          </a:p>
        </p:txBody>
      </p:sp>
    </p:spTree>
    <p:extLst>
      <p:ext uri="{BB962C8B-B14F-4D97-AF65-F5344CB8AC3E}">
        <p14:creationId xmlns:p14="http://schemas.microsoft.com/office/powerpoint/2010/main" val="20987238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Desafios a toda integração</a:t>
            </a:r>
            <a:endParaRPr lang="en-US" dirty="0"/>
          </a:p>
        </p:txBody>
      </p:sp>
      <p:sp>
        <p:nvSpPr>
          <p:cNvPr id="3" name="Text Placeholder 2"/>
          <p:cNvSpPr>
            <a:spLocks noGrp="1"/>
          </p:cNvSpPr>
          <p:nvPr>
            <p:ph type="body" idx="13"/>
          </p:nvPr>
        </p:nvSpPr>
        <p:spPr/>
        <p:txBody>
          <a:bodyPr/>
          <a:lstStyle/>
          <a:p>
            <a:r>
              <a:rPr lang="en-US" dirty="0" smtClean="0"/>
              <a:t>Conceitos</a:t>
            </a:r>
            <a:endParaRPr lang="en-US" dirty="0"/>
          </a:p>
        </p:txBody>
      </p:sp>
      <p:sp>
        <p:nvSpPr>
          <p:cNvPr id="4" name="Content Placeholder 3"/>
          <p:cNvSpPr>
            <a:spLocks noGrp="1"/>
          </p:cNvSpPr>
          <p:nvPr>
            <p:ph idx="14"/>
          </p:nvPr>
        </p:nvSpPr>
        <p:spPr/>
        <p:txBody>
          <a:bodyPr/>
          <a:lstStyle/>
          <a:p>
            <a:r>
              <a:rPr lang="pt-BR" dirty="0"/>
              <a:t>Redes são incertas – As soluções de integração transportam dados de uma máquina à outra através de redes. Comparando com um processo sendo executado em apenas uma máquina, um processo distribuído entre vários sistemas tem um horizonte de possíveis problemas bem mais amplo. Muitas vezes estes sistemas integrados podem estar separados por uma distância de vários quilômetros, em outras cidades, países e até continentes. As informações viajam por linhas telefônicas, segmentos de local area network (LAN), roteadores, switches, redes públicas, ligações via satélite. Todo este tráfego pode causar interrupção da transmissão e atrasos no envio e recebimento de informações</a:t>
            </a:r>
            <a:r>
              <a:rPr lang="pt-BR" dirty="0" smtClean="0"/>
              <a:t>.</a:t>
            </a:r>
          </a:p>
          <a:p>
            <a:pPr marL="342900" indent="-342900">
              <a:buFont typeface="Arial"/>
              <a:buChar char="•"/>
            </a:pPr>
            <a:endParaRPr lang="pt-BR" dirty="0"/>
          </a:p>
          <a:p>
            <a:r>
              <a:rPr lang="pt-BR" sz="2200" b="1" dirty="0" smtClean="0"/>
              <a:t> </a:t>
            </a:r>
            <a:endParaRPr lang="en-US" sz="2200" b="1"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4</a:t>
            </a:fld>
            <a:endParaRPr lang="pt-BR" dirty="0"/>
          </a:p>
        </p:txBody>
      </p:sp>
    </p:spTree>
    <p:extLst>
      <p:ext uri="{BB962C8B-B14F-4D97-AF65-F5344CB8AC3E}">
        <p14:creationId xmlns:p14="http://schemas.microsoft.com/office/powerpoint/2010/main" val="239985755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Cadastro de de-para registros</a:t>
            </a:r>
            <a:endParaRPr lang="en-US" dirty="0"/>
          </a:p>
        </p:txBody>
      </p:sp>
      <p:sp>
        <p:nvSpPr>
          <p:cNvPr id="3" name="Text Placeholder 2"/>
          <p:cNvSpPr>
            <a:spLocks noGrp="1"/>
          </p:cNvSpPr>
          <p:nvPr>
            <p:ph type="body" idx="13"/>
          </p:nvPr>
        </p:nvSpPr>
        <p:spPr/>
        <p:txBody>
          <a:bodyPr/>
          <a:lstStyle/>
          <a:p>
            <a:r>
              <a:rPr lang="en-US" dirty="0" smtClean="0"/>
              <a:t>O EAI e o configurador Protheus</a:t>
            </a:r>
            <a:endParaRPr lang="en-US" dirty="0"/>
          </a:p>
        </p:txBody>
      </p:sp>
      <p:sp>
        <p:nvSpPr>
          <p:cNvPr id="4" name="Content Placeholder 3"/>
          <p:cNvSpPr>
            <a:spLocks noGrp="1"/>
          </p:cNvSpPr>
          <p:nvPr>
            <p:ph idx="14"/>
          </p:nvPr>
        </p:nvSpPr>
        <p:spPr/>
        <p:txBody>
          <a:bodyPr/>
          <a:lstStyle/>
          <a:p>
            <a:r>
              <a:rPr lang="pt-BR" dirty="0"/>
              <a:t>De acordo com as definições da </a:t>
            </a:r>
            <a:r>
              <a:rPr lang="pt-BR" b="1" dirty="0"/>
              <a:t>Mensagem Única TOTVS</a:t>
            </a:r>
            <a:r>
              <a:rPr lang="pt-BR" dirty="0"/>
              <a:t> os valores transitados nas mensagens refletem sempre os códigos dos produtos que as enviam. Por este motivo existe um facilitador que pode ser utilizado pelas </a:t>
            </a:r>
            <a:r>
              <a:rPr lang="pt-BR" b="1" dirty="0"/>
              <a:t>Mensagens Únicas TOTVS</a:t>
            </a:r>
            <a:r>
              <a:rPr lang="pt-BR" dirty="0"/>
              <a:t>. Através do </a:t>
            </a:r>
            <a:r>
              <a:rPr lang="pt-BR" b="1" dirty="0"/>
              <a:t>cadastro de De/Para de mensagens </a:t>
            </a:r>
            <a:r>
              <a:rPr lang="pt-BR" dirty="0"/>
              <a:t>é possível realizar o relacionamento dos códigos recebidos e associar com os códigos internos do </a:t>
            </a:r>
            <a:r>
              <a:rPr lang="pt-BR" b="1" dirty="0"/>
              <a:t>Protheus</a:t>
            </a:r>
            <a:r>
              <a:rPr lang="pt-BR" dirty="0"/>
              <a:t>. </a:t>
            </a:r>
          </a:p>
          <a:p>
            <a:r>
              <a:rPr lang="pt-BR" dirty="0"/>
              <a:t>	</a:t>
            </a:r>
            <a:r>
              <a:rPr lang="pt-BR" dirty="0" smtClean="0"/>
              <a:t>Esta funcionalidade é encontrada em </a:t>
            </a:r>
            <a:r>
              <a:rPr lang="pt-BR" i="1" dirty="0" smtClean="0"/>
              <a:t>Ambientes/Schedule/De.Para </a:t>
            </a:r>
            <a:r>
              <a:rPr lang="pt-BR" i="1" dirty="0"/>
              <a:t>Msg.Unica</a:t>
            </a:r>
            <a:r>
              <a:rPr lang="pt-BR" dirty="0"/>
              <a:t> (APCFG070</a:t>
            </a:r>
            <a:r>
              <a:rPr lang="pt-BR" dirty="0" smtClean="0"/>
              <a:t>).</a:t>
            </a:r>
            <a:endParaRPr lang="pt-BR"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40</a:t>
            </a:fld>
            <a:endParaRPr lang="pt-BR" dirty="0"/>
          </a:p>
        </p:txBody>
      </p:sp>
    </p:spTree>
    <p:extLst>
      <p:ext uri="{BB962C8B-B14F-4D97-AF65-F5344CB8AC3E}">
        <p14:creationId xmlns:p14="http://schemas.microsoft.com/office/powerpoint/2010/main" val="90813950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Cadastro de de-para registros - Campos</a:t>
            </a:r>
            <a:endParaRPr lang="en-US" dirty="0"/>
          </a:p>
        </p:txBody>
      </p:sp>
      <p:sp>
        <p:nvSpPr>
          <p:cNvPr id="3" name="Text Placeholder 2"/>
          <p:cNvSpPr>
            <a:spLocks noGrp="1"/>
          </p:cNvSpPr>
          <p:nvPr>
            <p:ph type="body" idx="13"/>
          </p:nvPr>
        </p:nvSpPr>
        <p:spPr/>
        <p:txBody>
          <a:bodyPr/>
          <a:lstStyle/>
          <a:p>
            <a:r>
              <a:rPr lang="en-US" dirty="0" smtClean="0"/>
              <a:t>O EAI e o configurador Protheus</a:t>
            </a:r>
            <a:endParaRPr lang="en-US" dirty="0"/>
          </a:p>
        </p:txBody>
      </p:sp>
      <p:sp>
        <p:nvSpPr>
          <p:cNvPr id="4" name="Content Placeholder 3"/>
          <p:cNvSpPr>
            <a:spLocks noGrp="1"/>
          </p:cNvSpPr>
          <p:nvPr>
            <p:ph idx="14"/>
          </p:nvPr>
        </p:nvSpPr>
        <p:spPr/>
        <p:txBody>
          <a:bodyPr/>
          <a:lstStyle/>
          <a:p>
            <a:pPr marL="457200" lvl="0" indent="-457200">
              <a:buFont typeface="Arial" pitchFamily="34" charset="0"/>
              <a:buChar char="•"/>
            </a:pPr>
            <a:r>
              <a:rPr lang="pt-BR" dirty="0"/>
              <a:t>Referência (XXF_REFER) – Marca do produto que enviou a mensagem para o </a:t>
            </a:r>
            <a:r>
              <a:rPr lang="pt-BR" b="1" dirty="0"/>
              <a:t>Protheus</a:t>
            </a:r>
            <a:r>
              <a:rPr lang="pt-BR" dirty="0"/>
              <a:t>;</a:t>
            </a:r>
          </a:p>
          <a:p>
            <a:pPr marL="457200" lvl="0" indent="-457200">
              <a:buFont typeface="Arial" pitchFamily="34" charset="0"/>
              <a:buChar char="•"/>
            </a:pPr>
            <a:r>
              <a:rPr lang="pt-BR" dirty="0"/>
              <a:t>Tabela (XXF_TABLE) – Nome físico da tabela na qual o registro que será realizado o de/para será inserido. Exemplo para a tabela SA1, no grupo de empresas 18: SA1180;</a:t>
            </a:r>
          </a:p>
          <a:p>
            <a:pPr marL="457200" lvl="0" indent="-457200">
              <a:buFont typeface="Arial" pitchFamily="34" charset="0"/>
              <a:buChar char="•"/>
            </a:pPr>
            <a:r>
              <a:rPr lang="pt-BR" dirty="0"/>
              <a:t>Alias(XXF_ALIAS) – Alias da tabela do registo ao qual o de-para se refere. Exemplo: SA1;</a:t>
            </a:r>
          </a:p>
          <a:p>
            <a:pPr marL="457200" lvl="0" indent="-457200">
              <a:buFont typeface="Arial" pitchFamily="34" charset="0"/>
              <a:buChar char="•"/>
            </a:pPr>
            <a:r>
              <a:rPr lang="pt-BR" dirty="0"/>
              <a:t>Campo (XXF_FIELD) – Nome do Campo ao qual se refere o de-para.</a:t>
            </a:r>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41</a:t>
            </a:fld>
            <a:endParaRPr lang="pt-BR" dirty="0"/>
          </a:p>
        </p:txBody>
      </p:sp>
    </p:spTree>
    <p:extLst>
      <p:ext uri="{BB962C8B-B14F-4D97-AF65-F5344CB8AC3E}">
        <p14:creationId xmlns:p14="http://schemas.microsoft.com/office/powerpoint/2010/main" val="154825098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Cadastro de de-para registros - Campos</a:t>
            </a:r>
            <a:endParaRPr lang="en-US" dirty="0"/>
          </a:p>
        </p:txBody>
      </p:sp>
      <p:sp>
        <p:nvSpPr>
          <p:cNvPr id="3" name="Text Placeholder 2"/>
          <p:cNvSpPr>
            <a:spLocks noGrp="1"/>
          </p:cNvSpPr>
          <p:nvPr>
            <p:ph type="body" idx="13"/>
          </p:nvPr>
        </p:nvSpPr>
        <p:spPr/>
        <p:txBody>
          <a:bodyPr/>
          <a:lstStyle/>
          <a:p>
            <a:r>
              <a:rPr lang="en-US" dirty="0" smtClean="0"/>
              <a:t>O EAI e o configurador Protheus</a:t>
            </a:r>
            <a:endParaRPr lang="en-US" dirty="0"/>
          </a:p>
        </p:txBody>
      </p:sp>
      <p:sp>
        <p:nvSpPr>
          <p:cNvPr id="4" name="Content Placeholder 3"/>
          <p:cNvSpPr>
            <a:spLocks noGrp="1"/>
          </p:cNvSpPr>
          <p:nvPr>
            <p:ph idx="14"/>
          </p:nvPr>
        </p:nvSpPr>
        <p:spPr/>
        <p:txBody>
          <a:bodyPr/>
          <a:lstStyle/>
          <a:p>
            <a:r>
              <a:rPr lang="pt-BR" dirty="0"/>
              <a:t>O grid deste cadastro possui dois campos:</a:t>
            </a:r>
          </a:p>
          <a:p>
            <a:pPr marL="457200" lvl="0" indent="-457200">
              <a:buFont typeface="Arial" pitchFamily="34" charset="0"/>
              <a:buChar char="•"/>
            </a:pPr>
            <a:r>
              <a:rPr lang="pt-BR" dirty="0"/>
              <a:t>Valor Externo (XXF_EXTVAL) – Valor que é recebido na mensagem;</a:t>
            </a:r>
          </a:p>
          <a:p>
            <a:pPr marL="457200" lvl="0" indent="-457200">
              <a:buFont typeface="Arial" pitchFamily="34" charset="0"/>
              <a:buChar char="•"/>
            </a:pPr>
            <a:r>
              <a:rPr lang="pt-BR" dirty="0"/>
              <a:t>Valor Interno (XXF_INTVAL) – Correspondente do valor no Protheus.</a:t>
            </a:r>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42</a:t>
            </a:fld>
            <a:endParaRPr lang="pt-BR" dirty="0"/>
          </a:p>
        </p:txBody>
      </p:sp>
    </p:spTree>
    <p:extLst>
      <p:ext uri="{BB962C8B-B14F-4D97-AF65-F5344CB8AC3E}">
        <p14:creationId xmlns:p14="http://schemas.microsoft.com/office/powerpoint/2010/main" val="192855272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Cadastro de de-para registros</a:t>
            </a:r>
            <a:endParaRPr lang="en-US" dirty="0"/>
          </a:p>
        </p:txBody>
      </p:sp>
      <p:sp>
        <p:nvSpPr>
          <p:cNvPr id="3" name="Text Placeholder 2"/>
          <p:cNvSpPr>
            <a:spLocks noGrp="1"/>
          </p:cNvSpPr>
          <p:nvPr>
            <p:ph type="body" idx="13"/>
          </p:nvPr>
        </p:nvSpPr>
        <p:spPr/>
        <p:txBody>
          <a:bodyPr/>
          <a:lstStyle/>
          <a:p>
            <a:r>
              <a:rPr lang="en-US" dirty="0" smtClean="0"/>
              <a:t>O EAI e o configurador Protheus</a:t>
            </a:r>
            <a:endParaRPr lang="en-US" dirty="0"/>
          </a:p>
        </p:txBody>
      </p:sp>
      <p:sp>
        <p:nvSpPr>
          <p:cNvPr id="4" name="Content Placeholder 3"/>
          <p:cNvSpPr>
            <a:spLocks noGrp="1"/>
          </p:cNvSpPr>
          <p:nvPr>
            <p:ph idx="14"/>
          </p:nvPr>
        </p:nvSpPr>
        <p:spPr/>
        <p:txBody>
          <a:bodyPr/>
          <a:lstStyle/>
          <a:p>
            <a:r>
              <a:rPr lang="pt-BR" b="1" dirty="0"/>
              <a:t>Importante: O preenchimento do formulário deste cadastro é definido para cada mensagem no Protheus, e a regra para os campos Tabela, Alias, Campo, Valor Externo e Valor Interno é definida pelo criador da mensagem. O Acesso e manipulação das informações deste facilitador não são realizados pela camada do EAI Protheus e sim pela camada do adapter. A utilização ou não deste recurso pelo adapter é de responsabilidade da equipe que o criou.</a:t>
            </a:r>
            <a:endParaRPr lang="pt-BR"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43</a:t>
            </a:fld>
            <a:endParaRPr lang="pt-BR" dirty="0"/>
          </a:p>
        </p:txBody>
      </p:sp>
    </p:spTree>
    <p:extLst>
      <p:ext uri="{BB962C8B-B14F-4D97-AF65-F5344CB8AC3E}">
        <p14:creationId xmlns:p14="http://schemas.microsoft.com/office/powerpoint/2010/main" val="61899444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Parâmetros (SX6) importantes</a:t>
            </a:r>
            <a:endParaRPr lang="en-US" dirty="0"/>
          </a:p>
        </p:txBody>
      </p:sp>
      <p:sp>
        <p:nvSpPr>
          <p:cNvPr id="3" name="Text Placeholder 2"/>
          <p:cNvSpPr>
            <a:spLocks noGrp="1"/>
          </p:cNvSpPr>
          <p:nvPr>
            <p:ph type="body" idx="13"/>
          </p:nvPr>
        </p:nvSpPr>
        <p:spPr/>
        <p:txBody>
          <a:bodyPr/>
          <a:lstStyle/>
          <a:p>
            <a:r>
              <a:rPr lang="en-US" dirty="0" smtClean="0"/>
              <a:t>O EAI e o configurador Protheus</a:t>
            </a:r>
            <a:endParaRPr lang="en-US" dirty="0"/>
          </a:p>
        </p:txBody>
      </p:sp>
      <p:sp>
        <p:nvSpPr>
          <p:cNvPr id="4" name="Content Placeholder 3"/>
          <p:cNvSpPr>
            <a:spLocks noGrp="1"/>
          </p:cNvSpPr>
          <p:nvPr>
            <p:ph idx="14"/>
          </p:nvPr>
        </p:nvSpPr>
        <p:spPr/>
        <p:txBody>
          <a:bodyPr/>
          <a:lstStyle/>
          <a:p>
            <a:pPr marL="457200" lvl="0" indent="-457200">
              <a:buFont typeface="Arial" pitchFamily="34" charset="0"/>
              <a:buChar char="•"/>
            </a:pPr>
            <a:r>
              <a:rPr lang="pt-BR" dirty="0"/>
              <a:t>MV_EAIURL – Parâmetro que indica ao </a:t>
            </a:r>
            <a:r>
              <a:rPr lang="pt-BR" b="1" dirty="0"/>
              <a:t>EAI Protheus</a:t>
            </a:r>
            <a:r>
              <a:rPr lang="pt-BR" dirty="0"/>
              <a:t> para qual endereço de </a:t>
            </a:r>
            <a:r>
              <a:rPr lang="pt-BR" i="1" dirty="0"/>
              <a:t>Webservices</a:t>
            </a:r>
            <a:r>
              <a:rPr lang="pt-BR" b="1" i="1" dirty="0"/>
              <a:t> </a:t>
            </a:r>
            <a:r>
              <a:rPr lang="pt-BR" dirty="0"/>
              <a:t>a mensagem será disparada. Este parâmetro é utilizado quando o </a:t>
            </a:r>
            <a:r>
              <a:rPr lang="pt-BR" b="1" dirty="0"/>
              <a:t>adapter</a:t>
            </a:r>
            <a:r>
              <a:rPr lang="pt-BR" dirty="0"/>
              <a:t> está cadastrado com o </a:t>
            </a:r>
            <a:r>
              <a:rPr lang="pt-BR" b="1" dirty="0"/>
              <a:t>Canal Envio </a:t>
            </a:r>
            <a:r>
              <a:rPr lang="pt-BR" dirty="0"/>
              <a:t>(XX4_CHANEL) =ESB;</a:t>
            </a:r>
          </a:p>
          <a:p>
            <a:pPr marL="457200" lvl="0" indent="-457200">
              <a:buFont typeface="Arial" pitchFamily="34" charset="0"/>
              <a:buChar char="•"/>
            </a:pPr>
            <a:r>
              <a:rPr lang="pt-BR" dirty="0"/>
              <a:t>MV_EAIPORT – Parâmetro que indica ao </a:t>
            </a:r>
            <a:r>
              <a:rPr lang="pt-BR" b="1" dirty="0"/>
              <a:t>EAI Protheus</a:t>
            </a:r>
            <a:r>
              <a:rPr lang="pt-BR" dirty="0"/>
              <a:t> qual o método de </a:t>
            </a:r>
            <a:r>
              <a:rPr lang="pt-BR" i="1" dirty="0"/>
              <a:t>Webservices</a:t>
            </a:r>
            <a:r>
              <a:rPr lang="pt-BR" dirty="0"/>
              <a:t> será consumido no envio da mensagem. Este parâmetro é carregado com o valor </a:t>
            </a:r>
            <a:r>
              <a:rPr lang="pt-BR" i="1" dirty="0"/>
              <a:t>default </a:t>
            </a:r>
            <a:r>
              <a:rPr lang="pt-BR" dirty="0"/>
              <a:t>WSCHANNELReceiver. Este parâmetro é utilizado quando o </a:t>
            </a:r>
            <a:r>
              <a:rPr lang="pt-BR" b="1" dirty="0"/>
              <a:t>adapter</a:t>
            </a:r>
            <a:r>
              <a:rPr lang="pt-BR" dirty="0"/>
              <a:t> está cadastrado com o </a:t>
            </a:r>
            <a:r>
              <a:rPr lang="pt-BR" b="1" dirty="0"/>
              <a:t>Canal Envio </a:t>
            </a:r>
            <a:r>
              <a:rPr lang="pt-BR" dirty="0"/>
              <a:t>(XX4_CHANEL) =ESB;</a:t>
            </a:r>
          </a:p>
          <a:p>
            <a:pPr marL="457200" lvl="0" indent="-457200">
              <a:buFont typeface="Arial" pitchFamily="34" charset="0"/>
              <a:buChar char="•"/>
            </a:pPr>
            <a:r>
              <a:rPr lang="pt-BR" dirty="0"/>
              <a:t>MV_EAIESBC – Parâmetro que indica qual a versão do </a:t>
            </a:r>
            <a:r>
              <a:rPr lang="pt-BR" i="1" dirty="0"/>
              <a:t>Webservice</a:t>
            </a:r>
            <a:r>
              <a:rPr lang="pt-BR" dirty="0"/>
              <a:t> do </a:t>
            </a:r>
            <a:r>
              <a:rPr lang="pt-BR" b="1" dirty="0"/>
              <a:t>TOTVS ESB </a:t>
            </a:r>
            <a:r>
              <a:rPr lang="pt-BR" dirty="0"/>
              <a:t>para o qual o </a:t>
            </a:r>
            <a:r>
              <a:rPr lang="pt-BR" b="1" dirty="0"/>
              <a:t>EAI Protheus</a:t>
            </a:r>
            <a:r>
              <a:rPr lang="pt-BR" dirty="0"/>
              <a:t> irá realizar o envio da mensagem. Este parâmetro deve ser informado no formato &lt;versão&gt;.&lt;release&gt;. Exemplo: 11.1. Este parâmetro é utilizado quando o </a:t>
            </a:r>
            <a:r>
              <a:rPr lang="pt-BR" b="1" dirty="0"/>
              <a:t>adapter</a:t>
            </a:r>
            <a:r>
              <a:rPr lang="pt-BR" dirty="0"/>
              <a:t> está cadastrado com o </a:t>
            </a:r>
            <a:r>
              <a:rPr lang="pt-BR" b="1" dirty="0"/>
              <a:t>Canal Envio </a:t>
            </a:r>
            <a:r>
              <a:rPr lang="pt-BR" dirty="0"/>
              <a:t>(XX4_CHANEL) =ESB;</a:t>
            </a:r>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44</a:t>
            </a:fld>
            <a:endParaRPr lang="pt-BR" dirty="0"/>
          </a:p>
        </p:txBody>
      </p:sp>
    </p:spTree>
    <p:extLst>
      <p:ext uri="{BB962C8B-B14F-4D97-AF65-F5344CB8AC3E}">
        <p14:creationId xmlns:p14="http://schemas.microsoft.com/office/powerpoint/2010/main" val="188792635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Parâmetros (SX6) importantes</a:t>
            </a:r>
            <a:endParaRPr lang="en-US" dirty="0"/>
          </a:p>
        </p:txBody>
      </p:sp>
      <p:sp>
        <p:nvSpPr>
          <p:cNvPr id="3" name="Text Placeholder 2"/>
          <p:cNvSpPr>
            <a:spLocks noGrp="1"/>
          </p:cNvSpPr>
          <p:nvPr>
            <p:ph type="body" idx="13"/>
          </p:nvPr>
        </p:nvSpPr>
        <p:spPr/>
        <p:txBody>
          <a:bodyPr/>
          <a:lstStyle/>
          <a:p>
            <a:r>
              <a:rPr lang="en-US" dirty="0" smtClean="0"/>
              <a:t>O EAI e o configurador Protheus</a:t>
            </a:r>
            <a:endParaRPr lang="en-US" dirty="0"/>
          </a:p>
        </p:txBody>
      </p:sp>
      <p:sp>
        <p:nvSpPr>
          <p:cNvPr id="4" name="Content Placeholder 3"/>
          <p:cNvSpPr>
            <a:spLocks noGrp="1"/>
          </p:cNvSpPr>
          <p:nvPr>
            <p:ph idx="14"/>
          </p:nvPr>
        </p:nvSpPr>
        <p:spPr/>
        <p:txBody>
          <a:bodyPr/>
          <a:lstStyle/>
          <a:p>
            <a:pPr marL="457200" lvl="0" indent="-457200">
              <a:buFont typeface="Arial" pitchFamily="34" charset="0"/>
              <a:buChar char="•"/>
            </a:pPr>
            <a:r>
              <a:rPr lang="pt-BR" dirty="0"/>
              <a:t>MV_EAIXSD – Parâmetro com o diretório no qual estarão os XSDs utilizados na validação das mensagens do </a:t>
            </a:r>
            <a:r>
              <a:rPr lang="pt-BR" b="1" dirty="0"/>
              <a:t>EAI</a:t>
            </a:r>
            <a:r>
              <a:rPr lang="pt-BR" dirty="0"/>
              <a:t>. Possui como valor </a:t>
            </a:r>
            <a:r>
              <a:rPr lang="pt-BR" i="1" dirty="0"/>
              <a:t>default </a:t>
            </a:r>
            <a:r>
              <a:rPr lang="pt-BR" b="1" i="1" dirty="0"/>
              <a:t>o</a:t>
            </a:r>
            <a:r>
              <a:rPr lang="pt-BR" dirty="0"/>
              <a:t> diretório relativo ‘\xsd\totvsmessage’. Este diretório é criado automaticamente no </a:t>
            </a:r>
            <a:r>
              <a:rPr lang="pt-BR" b="1" dirty="0"/>
              <a:t>Protheus.</a:t>
            </a:r>
            <a:r>
              <a:rPr lang="pt-BR" dirty="0"/>
              <a:t> Este parâmetro é utilizado somente quando a mensagem é do tipo </a:t>
            </a:r>
            <a:r>
              <a:rPr lang="pt-BR" b="1" dirty="0"/>
              <a:t>Mensagem Única TOTVS. </a:t>
            </a:r>
            <a:r>
              <a:rPr lang="pt-BR" dirty="0"/>
              <a:t>Para as mensagens do </a:t>
            </a:r>
            <a:r>
              <a:rPr lang="pt-BR" i="1" dirty="0"/>
              <a:t>TOTVSIntegrator</a:t>
            </a:r>
            <a:r>
              <a:rPr lang="pt-BR" dirty="0"/>
              <a:t> que possuem adapter configurado a validação do XSD gerado pelo modelo de dados contra a mensagem é realizado de forma automática</a:t>
            </a:r>
            <a:r>
              <a:rPr lang="pt-BR" b="1" dirty="0"/>
              <a:t>;</a:t>
            </a:r>
            <a:endParaRPr lang="pt-BR" dirty="0"/>
          </a:p>
          <a:p>
            <a:pPr marL="457200" lvl="0" indent="-457200">
              <a:buFont typeface="Arial" pitchFamily="34" charset="0"/>
              <a:buChar char="•"/>
            </a:pPr>
            <a:r>
              <a:rPr lang="pt-BR" dirty="0"/>
              <a:t>MV_EAIURL2 - Parâmetro que indica ao </a:t>
            </a:r>
            <a:r>
              <a:rPr lang="pt-BR" b="1" dirty="0"/>
              <a:t>EAI Protheus</a:t>
            </a:r>
            <a:r>
              <a:rPr lang="pt-BR" dirty="0"/>
              <a:t> para qual endereço de </a:t>
            </a:r>
            <a:r>
              <a:rPr lang="pt-BR" i="1" dirty="0"/>
              <a:t>Webservices</a:t>
            </a:r>
            <a:r>
              <a:rPr lang="pt-BR" b="1" i="1" dirty="0"/>
              <a:t> </a:t>
            </a:r>
            <a:r>
              <a:rPr lang="pt-BR" dirty="0"/>
              <a:t>a mensagem será disparada. Este parâmetro é utilizado quando o </a:t>
            </a:r>
            <a:r>
              <a:rPr lang="pt-BR" b="1" dirty="0"/>
              <a:t>adapter</a:t>
            </a:r>
            <a:r>
              <a:rPr lang="pt-BR" dirty="0"/>
              <a:t> está cadastrado com o </a:t>
            </a:r>
            <a:r>
              <a:rPr lang="pt-BR" b="1" dirty="0"/>
              <a:t>Canal Envio </a:t>
            </a:r>
            <a:r>
              <a:rPr lang="pt-BR" dirty="0"/>
              <a:t>(XX4_CHANEL) =EAI;</a:t>
            </a:r>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45</a:t>
            </a:fld>
            <a:endParaRPr lang="pt-BR" dirty="0"/>
          </a:p>
        </p:txBody>
      </p:sp>
    </p:spTree>
    <p:extLst>
      <p:ext uri="{BB962C8B-B14F-4D97-AF65-F5344CB8AC3E}">
        <p14:creationId xmlns:p14="http://schemas.microsoft.com/office/powerpoint/2010/main" val="148549332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Parâmetros (SX6) importantes</a:t>
            </a:r>
            <a:endParaRPr lang="en-US" dirty="0"/>
          </a:p>
        </p:txBody>
      </p:sp>
      <p:sp>
        <p:nvSpPr>
          <p:cNvPr id="3" name="Text Placeholder 2"/>
          <p:cNvSpPr>
            <a:spLocks noGrp="1"/>
          </p:cNvSpPr>
          <p:nvPr>
            <p:ph type="body" idx="13"/>
          </p:nvPr>
        </p:nvSpPr>
        <p:spPr/>
        <p:txBody>
          <a:bodyPr/>
          <a:lstStyle/>
          <a:p>
            <a:r>
              <a:rPr lang="en-US" dirty="0" smtClean="0"/>
              <a:t>O EAI e o configurador Protheus</a:t>
            </a:r>
            <a:endParaRPr lang="en-US" dirty="0"/>
          </a:p>
        </p:txBody>
      </p:sp>
      <p:sp>
        <p:nvSpPr>
          <p:cNvPr id="4" name="Content Placeholder 3"/>
          <p:cNvSpPr>
            <a:spLocks noGrp="1"/>
          </p:cNvSpPr>
          <p:nvPr>
            <p:ph idx="14"/>
          </p:nvPr>
        </p:nvSpPr>
        <p:spPr/>
        <p:txBody>
          <a:bodyPr/>
          <a:lstStyle/>
          <a:p>
            <a:pPr marL="457200" lvl="0" indent="-457200">
              <a:buFont typeface="Arial" pitchFamily="34" charset="0"/>
              <a:buChar char="•"/>
            </a:pPr>
            <a:r>
              <a:rPr lang="pt-BR" dirty="0"/>
              <a:t>MV_EAIUSER – Parâmetro para envio do usuário de acesso a camada de </a:t>
            </a:r>
            <a:r>
              <a:rPr lang="pt-BR" i="1" dirty="0"/>
              <a:t>Webservices</a:t>
            </a:r>
            <a:r>
              <a:rPr lang="pt-BR" b="1" i="1" dirty="0"/>
              <a:t> </a:t>
            </a:r>
            <a:r>
              <a:rPr lang="pt-BR" dirty="0"/>
              <a:t>no sistema destino. Este parâmetro é utilizado quando o </a:t>
            </a:r>
            <a:r>
              <a:rPr lang="pt-BR" b="1" dirty="0"/>
              <a:t>adapter</a:t>
            </a:r>
            <a:r>
              <a:rPr lang="pt-BR" dirty="0"/>
              <a:t> está cadastrado com o </a:t>
            </a:r>
            <a:r>
              <a:rPr lang="pt-BR" b="1" dirty="0"/>
              <a:t>Canal Envio </a:t>
            </a:r>
            <a:r>
              <a:rPr lang="pt-BR" dirty="0"/>
              <a:t>(XX4_CHANEL) =EAI. Este parâmetro somente deve ser configurado quando o sistema que irá receber a mensagem oriunda do </a:t>
            </a:r>
            <a:r>
              <a:rPr lang="pt-BR" b="1" dirty="0"/>
              <a:t>EAI Protheus</a:t>
            </a:r>
            <a:r>
              <a:rPr lang="pt-BR" dirty="0"/>
              <a:t> possuir autenticação de usuários na camada de </a:t>
            </a:r>
            <a:r>
              <a:rPr lang="pt-BR" i="1" dirty="0"/>
              <a:t>Webservices</a:t>
            </a:r>
            <a:r>
              <a:rPr lang="pt-BR" dirty="0"/>
              <a:t>;</a:t>
            </a:r>
          </a:p>
          <a:p>
            <a:pPr marL="457200" lvl="0" indent="-457200">
              <a:buFont typeface="Arial" pitchFamily="34" charset="0"/>
              <a:buChar char="•"/>
            </a:pPr>
            <a:r>
              <a:rPr lang="pt-BR" dirty="0"/>
              <a:t>MV_EAIPASS – Parâmetro para envio da senha do usuário de acesso a camada de </a:t>
            </a:r>
            <a:r>
              <a:rPr lang="pt-BR" i="1" dirty="0"/>
              <a:t>Webservices </a:t>
            </a:r>
            <a:r>
              <a:rPr lang="pt-BR" dirty="0"/>
              <a:t>no sistema destino. Este parâmetro é utilizado quando o </a:t>
            </a:r>
            <a:r>
              <a:rPr lang="pt-BR" b="1" dirty="0"/>
              <a:t>adapter</a:t>
            </a:r>
            <a:r>
              <a:rPr lang="pt-BR" dirty="0"/>
              <a:t> está cadastrado com o </a:t>
            </a:r>
            <a:r>
              <a:rPr lang="pt-BR" b="1" dirty="0"/>
              <a:t>Canal Envio </a:t>
            </a:r>
            <a:r>
              <a:rPr lang="pt-BR" dirty="0"/>
              <a:t>(XX4_CHANEL) =EAI. Este parâmetro somente deve ser configurado quando o sistema que irá receber a mensagem oriunda do </a:t>
            </a:r>
            <a:r>
              <a:rPr lang="pt-BR" b="1" dirty="0"/>
              <a:t>EAI Protheus</a:t>
            </a:r>
            <a:r>
              <a:rPr lang="pt-BR" dirty="0"/>
              <a:t> possuir autenticação de usuários na camada de </a:t>
            </a:r>
            <a:r>
              <a:rPr lang="pt-BR" i="1" dirty="0"/>
              <a:t>Webservices</a:t>
            </a:r>
            <a:r>
              <a:rPr lang="pt-BR" dirty="0"/>
              <a:t>;</a:t>
            </a:r>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46</a:t>
            </a:fld>
            <a:endParaRPr lang="pt-BR" dirty="0"/>
          </a:p>
        </p:txBody>
      </p:sp>
    </p:spTree>
    <p:extLst>
      <p:ext uri="{BB962C8B-B14F-4D97-AF65-F5344CB8AC3E}">
        <p14:creationId xmlns:p14="http://schemas.microsoft.com/office/powerpoint/2010/main" val="12865455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Parâmetros (SX6) importantes</a:t>
            </a:r>
            <a:endParaRPr lang="en-US" dirty="0"/>
          </a:p>
        </p:txBody>
      </p:sp>
      <p:sp>
        <p:nvSpPr>
          <p:cNvPr id="3" name="Text Placeholder 2"/>
          <p:cNvSpPr>
            <a:spLocks noGrp="1"/>
          </p:cNvSpPr>
          <p:nvPr>
            <p:ph type="body" idx="13"/>
          </p:nvPr>
        </p:nvSpPr>
        <p:spPr/>
        <p:txBody>
          <a:bodyPr/>
          <a:lstStyle/>
          <a:p>
            <a:r>
              <a:rPr lang="en-US" dirty="0" smtClean="0"/>
              <a:t>O EAI e o configurador Protheus</a:t>
            </a:r>
            <a:endParaRPr lang="en-US" dirty="0"/>
          </a:p>
        </p:txBody>
      </p:sp>
      <p:sp>
        <p:nvSpPr>
          <p:cNvPr id="4" name="Content Placeholder 3"/>
          <p:cNvSpPr>
            <a:spLocks noGrp="1"/>
          </p:cNvSpPr>
          <p:nvPr>
            <p:ph idx="14"/>
          </p:nvPr>
        </p:nvSpPr>
        <p:spPr/>
        <p:txBody>
          <a:bodyPr/>
          <a:lstStyle/>
          <a:p>
            <a:pPr marL="457200" lvl="0" indent="-457200">
              <a:buFont typeface="Arial" pitchFamily="34" charset="0"/>
              <a:buChar char="•"/>
            </a:pPr>
            <a:r>
              <a:rPr lang="pt-BR" dirty="0"/>
              <a:t>MV_EAIWS - Parâmetro que indica ao </a:t>
            </a:r>
            <a:r>
              <a:rPr lang="pt-BR" b="1" dirty="0"/>
              <a:t>EAI Protheus</a:t>
            </a:r>
            <a:r>
              <a:rPr lang="pt-BR" dirty="0"/>
              <a:t> qual o cliente de </a:t>
            </a:r>
            <a:r>
              <a:rPr lang="pt-BR" i="1" dirty="0"/>
              <a:t>Webservices </a:t>
            </a:r>
            <a:r>
              <a:rPr lang="pt-BR" b="1" i="1" dirty="0"/>
              <a:t>utilizado</a:t>
            </a:r>
            <a:r>
              <a:rPr lang="pt-BR" dirty="0"/>
              <a:t> para envio a outro </a:t>
            </a:r>
            <a:r>
              <a:rPr lang="pt-BR" b="1" dirty="0"/>
              <a:t>EAI</a:t>
            </a:r>
            <a:r>
              <a:rPr lang="pt-BR" dirty="0"/>
              <a:t>. Este parâmetro é utilizado quando o </a:t>
            </a:r>
            <a:r>
              <a:rPr lang="pt-BR" b="1" dirty="0"/>
              <a:t>adapter</a:t>
            </a:r>
            <a:r>
              <a:rPr lang="pt-BR" dirty="0"/>
              <a:t> está cadastrado com o </a:t>
            </a:r>
            <a:r>
              <a:rPr lang="pt-BR" b="1" dirty="0"/>
              <a:t>Canal Envio </a:t>
            </a:r>
            <a:r>
              <a:rPr lang="pt-BR" dirty="0"/>
              <a:t>(XX4_CHANEL) =EAI e tem como conteúdo </a:t>
            </a:r>
            <a:r>
              <a:rPr lang="pt-BR" i="1" dirty="0"/>
              <a:t>default </a:t>
            </a:r>
            <a:r>
              <a:rPr lang="pt-BR" dirty="0"/>
              <a:t>o valor WSEAISERVICE. O Client de </a:t>
            </a:r>
            <a:r>
              <a:rPr lang="pt-BR" i="1" dirty="0"/>
              <a:t>Webservices </a:t>
            </a:r>
            <a:r>
              <a:rPr lang="pt-BR" dirty="0"/>
              <a:t>do </a:t>
            </a:r>
            <a:r>
              <a:rPr lang="pt-BR" b="1" dirty="0"/>
              <a:t>EAI TOTVS não precisa ser recompilado, pois ele é de controle interno</a:t>
            </a:r>
            <a:r>
              <a:rPr lang="pt-BR" dirty="0"/>
              <a:t>. </a:t>
            </a:r>
            <a:r>
              <a:rPr lang="pt-BR" b="1" dirty="0"/>
              <a:t>Importante: Para integrações com o produto DATASUL o valor deste parâmetro deve ser alterado para </a:t>
            </a:r>
            <a:r>
              <a:rPr lang="pt-BR" b="1" i="1" dirty="0"/>
              <a:t>WSEAIDATASUL</a:t>
            </a:r>
            <a:r>
              <a:rPr lang="pt-BR" i="1" dirty="0"/>
              <a:t>;</a:t>
            </a:r>
            <a:endParaRPr lang="pt-BR" dirty="0"/>
          </a:p>
          <a:p>
            <a:pPr marL="457200" lvl="0" indent="-457200">
              <a:buFont typeface="Arial" pitchFamily="34" charset="0"/>
              <a:buChar char="•"/>
            </a:pPr>
            <a:r>
              <a:rPr lang="pt-BR" dirty="0"/>
              <a:t>MV_EAIMETH – Parâmetro que indica o método de </a:t>
            </a:r>
            <a:r>
              <a:rPr lang="pt-BR" i="1" dirty="0"/>
              <a:t>Webservice</a:t>
            </a:r>
            <a:r>
              <a:rPr lang="pt-BR" dirty="0"/>
              <a:t> que será consumido no envio da mensagem. . Este parâmetro é utilizado quando o </a:t>
            </a:r>
            <a:r>
              <a:rPr lang="pt-BR" b="1" dirty="0"/>
              <a:t>adapter</a:t>
            </a:r>
            <a:r>
              <a:rPr lang="pt-BR" dirty="0"/>
              <a:t> está cadastrado com o </a:t>
            </a:r>
            <a:r>
              <a:rPr lang="pt-BR" b="1" dirty="0"/>
              <a:t>Canal Envio </a:t>
            </a:r>
            <a:r>
              <a:rPr lang="pt-BR" dirty="0"/>
              <a:t>(XX4_CHANEL) =EAI e tem como conteúdo </a:t>
            </a:r>
            <a:r>
              <a:rPr lang="pt-BR" i="1" dirty="0"/>
              <a:t>default </a:t>
            </a:r>
            <a:r>
              <a:rPr lang="pt-BR" dirty="0"/>
              <a:t>o valor </a:t>
            </a:r>
            <a:r>
              <a:rPr lang="pt-BR" i="1" dirty="0"/>
              <a:t>receiveMessage</a:t>
            </a:r>
            <a:r>
              <a:rPr lang="pt-BR" b="1" dirty="0"/>
              <a:t>.  Normalmente este parâmetro não deve ser alterado, pois o método utilizado nas integrações via Mensagem Única TOTVS é padronizado com este nome</a:t>
            </a:r>
            <a:r>
              <a:rPr lang="pt-BR" dirty="0"/>
              <a:t>. </a:t>
            </a:r>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47</a:t>
            </a:fld>
            <a:endParaRPr lang="pt-BR" dirty="0"/>
          </a:p>
        </p:txBody>
      </p:sp>
    </p:spTree>
    <p:extLst>
      <p:ext uri="{BB962C8B-B14F-4D97-AF65-F5344CB8AC3E}">
        <p14:creationId xmlns:p14="http://schemas.microsoft.com/office/powerpoint/2010/main" val="333873967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cone-02.png"/>
          <p:cNvPicPr>
            <a:picLocks noChangeAspect="1"/>
          </p:cNvPicPr>
          <p:nvPr/>
        </p:nvPicPr>
        <p:blipFill>
          <a:blip r:embed="rId2"/>
          <a:stretch>
            <a:fillRect/>
          </a:stretch>
        </p:blipFill>
        <p:spPr>
          <a:xfrm>
            <a:off x="8089900" y="2703530"/>
            <a:ext cx="1335069" cy="1335069"/>
          </a:xfrm>
          <a:prstGeom prst="rect">
            <a:avLst/>
          </a:prstGeom>
        </p:spPr>
      </p:pic>
      <p:sp>
        <p:nvSpPr>
          <p:cNvPr id="9" name="TextBox 5"/>
          <p:cNvSpPr txBox="1">
            <a:spLocks noChangeArrowheads="1"/>
          </p:cNvSpPr>
          <p:nvPr/>
        </p:nvSpPr>
        <p:spPr bwMode="auto">
          <a:xfrm>
            <a:off x="8124825" y="4572000"/>
            <a:ext cx="8124825" cy="1384995"/>
          </a:xfrm>
          <a:prstGeom prst="rect">
            <a:avLst/>
          </a:prstGeom>
          <a:noFill/>
          <a:ln w="9525">
            <a:noFill/>
            <a:miter lim="800000"/>
            <a:headEnd/>
            <a:tailEnd/>
          </a:ln>
        </p:spPr>
        <p:txBody>
          <a:bodyPr>
            <a:spAutoFit/>
          </a:bodyPr>
          <a:lstStyle/>
          <a:p>
            <a:r>
              <a:rPr lang="en-US" sz="4200" dirty="0" smtClean="0">
                <a:solidFill>
                  <a:schemeClr val="bg1"/>
                </a:solidFill>
                <a:latin typeface="Arial Narrow"/>
                <a:cs typeface="Arial Narrow"/>
              </a:rPr>
              <a:t>Montagem de ambientes na chegada de</a:t>
            </a:r>
          </a:p>
          <a:p>
            <a:r>
              <a:rPr lang="en-US" sz="4200" dirty="0" smtClean="0">
                <a:solidFill>
                  <a:schemeClr val="bg1"/>
                </a:solidFill>
                <a:latin typeface="Arial Narrow"/>
                <a:cs typeface="Arial Narrow"/>
              </a:rPr>
              <a:t>mensagens</a:t>
            </a:r>
            <a:endParaRPr lang="en-US" sz="4200" dirty="0">
              <a:solidFill>
                <a:schemeClr val="bg1"/>
              </a:solidFill>
              <a:latin typeface="Arial Narrow"/>
              <a:cs typeface="Arial Narrow"/>
            </a:endParaRPr>
          </a:p>
        </p:txBody>
      </p:sp>
    </p:spTree>
    <p:extLst>
      <p:ext uri="{BB962C8B-B14F-4D97-AF65-F5344CB8AC3E}">
        <p14:creationId xmlns:p14="http://schemas.microsoft.com/office/powerpoint/2010/main" val="412882931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Parâmetros (SX6) importantes</a:t>
            </a:r>
            <a:endParaRPr lang="en-US" dirty="0"/>
          </a:p>
        </p:txBody>
      </p:sp>
      <p:sp>
        <p:nvSpPr>
          <p:cNvPr id="3" name="Text Placeholder 2"/>
          <p:cNvSpPr>
            <a:spLocks noGrp="1"/>
          </p:cNvSpPr>
          <p:nvPr>
            <p:ph type="body" idx="13"/>
          </p:nvPr>
        </p:nvSpPr>
        <p:spPr/>
        <p:txBody>
          <a:bodyPr/>
          <a:lstStyle/>
          <a:p>
            <a:r>
              <a:rPr lang="en-US" dirty="0" smtClean="0"/>
              <a:t>Montagem de ambientes </a:t>
            </a:r>
          </a:p>
          <a:p>
            <a:r>
              <a:rPr lang="en-US" dirty="0" smtClean="0"/>
              <a:t>Na chegada de mensagens</a:t>
            </a:r>
            <a:endParaRPr lang="en-US" dirty="0"/>
          </a:p>
        </p:txBody>
      </p:sp>
      <p:sp>
        <p:nvSpPr>
          <p:cNvPr id="4" name="Content Placeholder 3"/>
          <p:cNvSpPr>
            <a:spLocks noGrp="1"/>
          </p:cNvSpPr>
          <p:nvPr>
            <p:ph idx="14"/>
          </p:nvPr>
        </p:nvSpPr>
        <p:spPr/>
        <p:txBody>
          <a:bodyPr/>
          <a:lstStyle/>
          <a:p>
            <a:pPr lvl="0"/>
            <a:r>
              <a:rPr lang="pt-BR" dirty="0"/>
              <a:t> Para mensagens do envelope </a:t>
            </a:r>
            <a:r>
              <a:rPr lang="pt-BR" i="1" dirty="0"/>
              <a:t>TOTVSIntegrator</a:t>
            </a:r>
            <a:r>
              <a:rPr lang="pt-BR" dirty="0"/>
              <a:t> o valor recebido nas tags </a:t>
            </a:r>
            <a:r>
              <a:rPr lang="pt-BR" i="1" dirty="0"/>
              <a:t>DocCompany</a:t>
            </a:r>
            <a:r>
              <a:rPr lang="pt-BR" b="1" i="1" dirty="0"/>
              <a:t> </a:t>
            </a:r>
            <a:r>
              <a:rPr lang="pt-BR" dirty="0"/>
              <a:t>(empresa) e </a:t>
            </a:r>
            <a:r>
              <a:rPr lang="pt-BR" i="1" dirty="0"/>
              <a:t>DocBranch </a:t>
            </a:r>
            <a:r>
              <a:rPr lang="pt-BR" dirty="0"/>
              <a:t>(filial) são consultados e seus valores utilizados para determinar ao </a:t>
            </a:r>
            <a:r>
              <a:rPr lang="pt-BR" b="1" dirty="0"/>
              <a:t>EAI Protheus</a:t>
            </a:r>
            <a:r>
              <a:rPr lang="pt-BR" dirty="0"/>
              <a:t> qual será o par Empresa/Filial no qual o ambiente será </a:t>
            </a:r>
            <a:r>
              <a:rPr lang="pt-BR" dirty="0" smtClean="0"/>
              <a:t>criado.</a:t>
            </a:r>
          </a:p>
          <a:p>
            <a:pPr lvl="0"/>
            <a:endParaRPr lang="pt-BR" dirty="0"/>
          </a:p>
          <a:p>
            <a:pPr lvl="0"/>
            <a:r>
              <a:rPr lang="pt-BR" dirty="0"/>
              <a:t>Para mensagens da arquitetura de </a:t>
            </a:r>
            <a:r>
              <a:rPr lang="pt-BR" b="1" dirty="0"/>
              <a:t>Mensagem Única TOTVS</a:t>
            </a:r>
            <a:r>
              <a:rPr lang="pt-BR" dirty="0"/>
              <a:t> (</a:t>
            </a:r>
            <a:r>
              <a:rPr lang="pt-BR" i="1" dirty="0"/>
              <a:t>TOTVSMessage</a:t>
            </a:r>
            <a:r>
              <a:rPr lang="pt-BR" dirty="0"/>
              <a:t>) estes valores são recebidos nas </a:t>
            </a:r>
            <a:r>
              <a:rPr lang="pt-BR" i="1" dirty="0"/>
              <a:t>tags</a:t>
            </a:r>
            <a:r>
              <a:rPr lang="pt-BR" dirty="0"/>
              <a:t> </a:t>
            </a:r>
            <a:r>
              <a:rPr lang="pt-BR" i="1" dirty="0"/>
              <a:t>CompanyId </a:t>
            </a:r>
            <a:r>
              <a:rPr lang="pt-BR" dirty="0"/>
              <a:t>(Empresa) e </a:t>
            </a:r>
            <a:r>
              <a:rPr lang="pt-BR" i="1" dirty="0"/>
              <a:t>BranchId </a:t>
            </a:r>
            <a:r>
              <a:rPr lang="pt-BR" dirty="0"/>
              <a:t>(Filial). Estas </a:t>
            </a:r>
            <a:r>
              <a:rPr lang="pt-BR" i="1" dirty="0"/>
              <a:t>tags</a:t>
            </a:r>
            <a:r>
              <a:rPr lang="pt-BR" dirty="0"/>
              <a:t> estão no </a:t>
            </a:r>
            <a:r>
              <a:rPr lang="pt-BR" i="1" dirty="0"/>
              <a:t>path</a:t>
            </a:r>
            <a:r>
              <a:rPr lang="pt-BR" dirty="0"/>
              <a:t> </a:t>
            </a:r>
            <a:r>
              <a:rPr lang="pt-BR" i="1" dirty="0"/>
              <a:t>/TOTVSMessage/MessageInformatio</a:t>
            </a:r>
            <a:r>
              <a:rPr lang="pt-BR" dirty="0"/>
              <a:t>n do XML recebido. Para as </a:t>
            </a:r>
            <a:r>
              <a:rPr lang="pt-BR" b="1" dirty="0"/>
              <a:t>Mensagens Única TOTVS </a:t>
            </a:r>
            <a:r>
              <a:rPr lang="pt-BR" dirty="0"/>
              <a:t>existe um comportamento adicional para a montagem de ambientes. Primeiramente é verificado se o par empresa/filial recebido na mensagem existe no </a:t>
            </a:r>
            <a:r>
              <a:rPr lang="pt-BR" b="1" dirty="0"/>
              <a:t>De-para de Empresas </a:t>
            </a:r>
            <a:r>
              <a:rPr lang="pt-BR" dirty="0"/>
              <a:t>no Protheus (tabela XXD). </a:t>
            </a:r>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49</a:t>
            </a:fld>
            <a:endParaRPr lang="pt-BR" dirty="0"/>
          </a:p>
        </p:txBody>
      </p:sp>
    </p:spTree>
    <p:extLst>
      <p:ext uri="{BB962C8B-B14F-4D97-AF65-F5344CB8AC3E}">
        <p14:creationId xmlns:p14="http://schemas.microsoft.com/office/powerpoint/2010/main" val="33696360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Desafios a toda integração</a:t>
            </a:r>
            <a:endParaRPr lang="en-US" dirty="0"/>
          </a:p>
        </p:txBody>
      </p:sp>
      <p:sp>
        <p:nvSpPr>
          <p:cNvPr id="3" name="Text Placeholder 2"/>
          <p:cNvSpPr>
            <a:spLocks noGrp="1"/>
          </p:cNvSpPr>
          <p:nvPr>
            <p:ph type="body" idx="13"/>
          </p:nvPr>
        </p:nvSpPr>
        <p:spPr/>
        <p:txBody>
          <a:bodyPr/>
          <a:lstStyle/>
          <a:p>
            <a:r>
              <a:rPr lang="en-US" dirty="0" smtClean="0"/>
              <a:t>Conceitos</a:t>
            </a:r>
            <a:endParaRPr lang="en-US" dirty="0"/>
          </a:p>
        </p:txBody>
      </p:sp>
      <p:sp>
        <p:nvSpPr>
          <p:cNvPr id="4" name="Content Placeholder 3"/>
          <p:cNvSpPr>
            <a:spLocks noGrp="1"/>
          </p:cNvSpPr>
          <p:nvPr>
            <p:ph idx="14"/>
          </p:nvPr>
        </p:nvSpPr>
        <p:spPr/>
        <p:txBody>
          <a:bodyPr/>
          <a:lstStyle/>
          <a:p>
            <a:r>
              <a:rPr lang="pt-BR" dirty="0" smtClean="0"/>
              <a:t>Redes </a:t>
            </a:r>
            <a:r>
              <a:rPr lang="pt-BR" dirty="0"/>
              <a:t>são lentas – Transmitir informação através de redes é indiscutivelmente mais lento do que transmitir dados localmente. Desenhar e implantar um sistema que será integrado da mesma maneira que seria feito para um sistema local pode criar um desastre em termos de desempenho. Quaisquer duas aplicações são diferentes – soluções de integração precisam transmitir informação entre sistemas que são desenvolvidos em diferentes linguagens, plataformas. A integração deve ser capaz de se comunicar com todas estas diferentes tecnologias.</a:t>
            </a:r>
          </a:p>
          <a:p>
            <a:pPr marL="342900" indent="-342900">
              <a:buFont typeface="Arial"/>
              <a:buChar char="•"/>
            </a:pPr>
            <a:endParaRPr lang="en-US" sz="2200" b="1"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5</a:t>
            </a:fld>
            <a:endParaRPr lang="pt-BR" dirty="0"/>
          </a:p>
        </p:txBody>
      </p:sp>
    </p:spTree>
    <p:extLst>
      <p:ext uri="{BB962C8B-B14F-4D97-AF65-F5344CB8AC3E}">
        <p14:creationId xmlns:p14="http://schemas.microsoft.com/office/powerpoint/2010/main" val="368412300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0" name="TextBox 5"/>
          <p:cNvSpPr txBox="1">
            <a:spLocks noChangeArrowheads="1"/>
          </p:cNvSpPr>
          <p:nvPr/>
        </p:nvSpPr>
        <p:spPr bwMode="auto">
          <a:xfrm>
            <a:off x="3952875" y="1851025"/>
            <a:ext cx="184150" cy="539750"/>
          </a:xfrm>
          <a:prstGeom prst="rect">
            <a:avLst/>
          </a:prstGeom>
          <a:noFill/>
          <a:ln w="9525">
            <a:noFill/>
            <a:miter lim="800000"/>
            <a:headEnd/>
            <a:tailEnd/>
          </a:ln>
        </p:spPr>
        <p:txBody>
          <a:bodyPr wrap="none">
            <a:spAutoFit/>
          </a:bodyPr>
          <a:lstStyle/>
          <a:p>
            <a:endParaRPr lang="pt-BR" dirty="0"/>
          </a:p>
        </p:txBody>
      </p:sp>
      <p:sp>
        <p:nvSpPr>
          <p:cNvPr id="7" name="Text Placeholder 2"/>
          <p:cNvSpPr>
            <a:spLocks noGrp="1"/>
          </p:cNvSpPr>
          <p:nvPr>
            <p:ph type="body" idx="13"/>
          </p:nvPr>
        </p:nvSpPr>
        <p:spPr>
          <a:xfrm>
            <a:off x="601800" y="1175133"/>
            <a:ext cx="3694331" cy="853016"/>
          </a:xfrm>
        </p:spPr>
        <p:txBody>
          <a:bodyPr/>
          <a:lstStyle/>
          <a:p>
            <a:r>
              <a:rPr lang="en-US" dirty="0"/>
              <a:t>Montagem de ambientes </a:t>
            </a:r>
          </a:p>
          <a:p>
            <a:r>
              <a:rPr lang="en-US" dirty="0"/>
              <a:t>Na chegada de mensagens</a:t>
            </a:r>
          </a:p>
        </p:txBody>
      </p:sp>
      <p:sp>
        <p:nvSpPr>
          <p:cNvPr id="6" name="Espaço Reservado para Número de Slide 5"/>
          <p:cNvSpPr>
            <a:spLocks noGrp="1"/>
          </p:cNvSpPr>
          <p:nvPr>
            <p:ph type="sldNum" sz="quarter" idx="4"/>
          </p:nvPr>
        </p:nvSpPr>
        <p:spPr/>
        <p:txBody>
          <a:bodyPr/>
          <a:lstStyle/>
          <a:p>
            <a:fld id="{03940D1D-B147-43FC-A96B-779C25C7BB73}" type="slidenum">
              <a:rPr lang="pt-BR" smtClean="0"/>
              <a:pPr/>
              <a:t>50</a:t>
            </a:fld>
            <a:endParaRPr lang="pt-BR"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96131" y="658359"/>
            <a:ext cx="11472148" cy="7817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831555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0" name="TextBox 5"/>
          <p:cNvSpPr txBox="1">
            <a:spLocks noChangeArrowheads="1"/>
          </p:cNvSpPr>
          <p:nvPr/>
        </p:nvSpPr>
        <p:spPr bwMode="auto">
          <a:xfrm>
            <a:off x="3952875" y="1851025"/>
            <a:ext cx="184150" cy="539750"/>
          </a:xfrm>
          <a:prstGeom prst="rect">
            <a:avLst/>
          </a:prstGeom>
          <a:noFill/>
          <a:ln w="9525">
            <a:noFill/>
            <a:miter lim="800000"/>
            <a:headEnd/>
            <a:tailEnd/>
          </a:ln>
        </p:spPr>
        <p:txBody>
          <a:bodyPr wrap="none">
            <a:spAutoFit/>
          </a:bodyPr>
          <a:lstStyle/>
          <a:p>
            <a:endParaRPr lang="pt-BR" dirty="0"/>
          </a:p>
        </p:txBody>
      </p:sp>
      <p:sp>
        <p:nvSpPr>
          <p:cNvPr id="7" name="Text Placeholder 2"/>
          <p:cNvSpPr>
            <a:spLocks noGrp="1"/>
          </p:cNvSpPr>
          <p:nvPr>
            <p:ph type="body" idx="13"/>
          </p:nvPr>
        </p:nvSpPr>
        <p:spPr>
          <a:xfrm>
            <a:off x="601800" y="1175133"/>
            <a:ext cx="3694331" cy="853016"/>
          </a:xfrm>
        </p:spPr>
        <p:txBody>
          <a:bodyPr/>
          <a:lstStyle/>
          <a:p>
            <a:r>
              <a:rPr lang="en-US" dirty="0"/>
              <a:t>Montagem de ambientes </a:t>
            </a:r>
          </a:p>
          <a:p>
            <a:r>
              <a:rPr lang="en-US" dirty="0"/>
              <a:t>Na chegada de mensagens</a:t>
            </a:r>
          </a:p>
        </p:txBody>
      </p:sp>
      <p:sp>
        <p:nvSpPr>
          <p:cNvPr id="6" name="Espaço Reservado para Número de Slide 5"/>
          <p:cNvSpPr>
            <a:spLocks noGrp="1"/>
          </p:cNvSpPr>
          <p:nvPr>
            <p:ph type="sldNum" sz="quarter" idx="4"/>
          </p:nvPr>
        </p:nvSpPr>
        <p:spPr/>
        <p:txBody>
          <a:bodyPr/>
          <a:lstStyle/>
          <a:p>
            <a:fld id="{03940D1D-B147-43FC-A96B-779C25C7BB73}" type="slidenum">
              <a:rPr lang="pt-BR" smtClean="0"/>
              <a:pPr/>
              <a:t>51</a:t>
            </a:fld>
            <a:endParaRPr lang="pt-BR"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23127" y="555658"/>
            <a:ext cx="8610114" cy="8432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25402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cone-02.png"/>
          <p:cNvPicPr>
            <a:picLocks noChangeAspect="1"/>
          </p:cNvPicPr>
          <p:nvPr/>
        </p:nvPicPr>
        <p:blipFill>
          <a:blip r:embed="rId2"/>
          <a:stretch>
            <a:fillRect/>
          </a:stretch>
        </p:blipFill>
        <p:spPr>
          <a:xfrm>
            <a:off x="8089900" y="2703530"/>
            <a:ext cx="1335069" cy="1335069"/>
          </a:xfrm>
          <a:prstGeom prst="rect">
            <a:avLst/>
          </a:prstGeom>
        </p:spPr>
      </p:pic>
      <p:sp>
        <p:nvSpPr>
          <p:cNvPr id="9" name="TextBox 5"/>
          <p:cNvSpPr txBox="1">
            <a:spLocks noChangeArrowheads="1"/>
          </p:cNvSpPr>
          <p:nvPr/>
        </p:nvSpPr>
        <p:spPr bwMode="auto">
          <a:xfrm>
            <a:off x="8124825" y="4572000"/>
            <a:ext cx="8124825" cy="1384995"/>
          </a:xfrm>
          <a:prstGeom prst="rect">
            <a:avLst/>
          </a:prstGeom>
          <a:noFill/>
          <a:ln w="9525">
            <a:noFill/>
            <a:miter lim="800000"/>
            <a:headEnd/>
            <a:tailEnd/>
          </a:ln>
        </p:spPr>
        <p:txBody>
          <a:bodyPr>
            <a:spAutoFit/>
          </a:bodyPr>
          <a:lstStyle/>
          <a:p>
            <a:r>
              <a:rPr lang="en-US" sz="4200" dirty="0" smtClean="0">
                <a:solidFill>
                  <a:schemeClr val="bg1"/>
                </a:solidFill>
                <a:latin typeface="Arial Narrow"/>
                <a:cs typeface="Arial Narrow"/>
              </a:rPr>
              <a:t>Preparando uma rotina de EAI - TOTVSIntegrator</a:t>
            </a:r>
            <a:endParaRPr lang="en-US" sz="4200" dirty="0">
              <a:solidFill>
                <a:schemeClr val="bg1"/>
              </a:solidFill>
              <a:latin typeface="Arial Narrow"/>
              <a:cs typeface="Arial Narrow"/>
            </a:endParaRPr>
          </a:p>
        </p:txBody>
      </p:sp>
    </p:spTree>
    <p:extLst>
      <p:ext uri="{BB962C8B-B14F-4D97-AF65-F5344CB8AC3E}">
        <p14:creationId xmlns:p14="http://schemas.microsoft.com/office/powerpoint/2010/main" val="301368964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TOTVSIntegrator</a:t>
            </a:r>
            <a:endParaRPr lang="en-US" dirty="0"/>
          </a:p>
        </p:txBody>
      </p:sp>
      <p:sp>
        <p:nvSpPr>
          <p:cNvPr id="3" name="Text Placeholder 2"/>
          <p:cNvSpPr>
            <a:spLocks noGrp="1"/>
          </p:cNvSpPr>
          <p:nvPr>
            <p:ph type="body" idx="13"/>
          </p:nvPr>
        </p:nvSpPr>
        <p:spPr/>
        <p:txBody>
          <a:bodyPr/>
          <a:lstStyle/>
          <a:p>
            <a:r>
              <a:rPr lang="en-US" dirty="0" smtClean="0"/>
              <a:t>Preparando uma rotina de EAI - TOTVSIntegrator</a:t>
            </a:r>
            <a:endParaRPr lang="en-US" dirty="0"/>
          </a:p>
        </p:txBody>
      </p:sp>
      <p:sp>
        <p:nvSpPr>
          <p:cNvPr id="4" name="Content Placeholder 3"/>
          <p:cNvSpPr>
            <a:spLocks noGrp="1"/>
          </p:cNvSpPr>
          <p:nvPr>
            <p:ph idx="14"/>
          </p:nvPr>
        </p:nvSpPr>
        <p:spPr/>
        <p:txBody>
          <a:bodyPr/>
          <a:lstStyle/>
          <a:p>
            <a:pPr lvl="0"/>
            <a:endParaRPr lang="pt-BR" dirty="0"/>
          </a:p>
          <a:p>
            <a:pPr lvl="0"/>
            <a:r>
              <a:rPr lang="pt-BR" dirty="0"/>
              <a:t>Um fonte construído em MVC Protheus já possui a capacidade de enviar e receber dados automaticamente através do envelope TOTVSIntegrator, desde que a definição de XSD do mesmo seja respeitada. </a:t>
            </a:r>
          </a:p>
          <a:p>
            <a:pPr lvl="0"/>
            <a:endParaRPr lang="pt-BR" dirty="0"/>
          </a:p>
          <a:p>
            <a:pPr lvl="0"/>
            <a:r>
              <a:rPr lang="pt-BR" dirty="0" smtClean="0"/>
              <a:t>O XSD é gerado </a:t>
            </a:r>
            <a:r>
              <a:rPr lang="pt-BR" dirty="0" smtClean="0"/>
              <a:t>dinamicamente, </a:t>
            </a:r>
            <a:r>
              <a:rPr lang="pt-BR" dirty="0" smtClean="0"/>
              <a:t>de acordo com a estrutura do modelo de dados.</a:t>
            </a:r>
          </a:p>
          <a:p>
            <a:pPr lvl="0"/>
            <a:endParaRPr lang="pt-BR" dirty="0"/>
          </a:p>
          <a:p>
            <a:pPr lvl="0"/>
            <a:r>
              <a:rPr lang="pt-BR" dirty="0"/>
              <a:t>Para mensagens da estrutura do </a:t>
            </a:r>
            <a:r>
              <a:rPr lang="pt-BR" i="1" dirty="0"/>
              <a:t>TOTVSIntegrator</a:t>
            </a:r>
            <a:r>
              <a:rPr lang="pt-BR" b="1" i="1" dirty="0"/>
              <a:t> </a:t>
            </a:r>
            <a:r>
              <a:rPr lang="pt-BR" dirty="0"/>
              <a:t>com adapters criados na arquitetura de </a:t>
            </a:r>
            <a:r>
              <a:rPr lang="pt-BR" b="1" dirty="0"/>
              <a:t>MVC Protheus</a:t>
            </a:r>
            <a:r>
              <a:rPr lang="pt-BR" dirty="0"/>
              <a:t> é possível, pelo </a:t>
            </a:r>
            <a:r>
              <a:rPr lang="pt-BR" b="1" dirty="0"/>
              <a:t>Cadastro de Adapters</a:t>
            </a:r>
            <a:r>
              <a:rPr lang="pt-BR" dirty="0"/>
              <a:t> no </a:t>
            </a:r>
            <a:r>
              <a:rPr lang="pt-BR" b="1" dirty="0"/>
              <a:t>Protheus </a:t>
            </a:r>
            <a:r>
              <a:rPr lang="pt-BR" dirty="0"/>
              <a:t>gerar este arquivo e descobrir qual a estrutura esperada por esta rotina. Para isto, no </a:t>
            </a:r>
            <a:r>
              <a:rPr lang="pt-BR" b="1" dirty="0"/>
              <a:t>Cadastro de Adapters</a:t>
            </a:r>
            <a:r>
              <a:rPr lang="pt-BR" dirty="0"/>
              <a:t> (CFGA020), em </a:t>
            </a:r>
            <a:r>
              <a:rPr lang="pt-BR" i="1" dirty="0"/>
              <a:t>Ações Relacionadas/Schema XML</a:t>
            </a:r>
            <a:r>
              <a:rPr lang="pt-BR" b="1" i="1" dirty="0"/>
              <a:t> </a:t>
            </a:r>
            <a:endParaRPr lang="pt-BR"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53</a:t>
            </a:fld>
            <a:endParaRPr lang="pt-BR" dirty="0"/>
          </a:p>
        </p:txBody>
      </p:sp>
    </p:spTree>
    <p:extLst>
      <p:ext uri="{BB962C8B-B14F-4D97-AF65-F5344CB8AC3E}">
        <p14:creationId xmlns:p14="http://schemas.microsoft.com/office/powerpoint/2010/main" val="295837947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TOTVSIntegrator</a:t>
            </a:r>
            <a:endParaRPr lang="en-US" dirty="0"/>
          </a:p>
        </p:txBody>
      </p:sp>
      <p:sp>
        <p:nvSpPr>
          <p:cNvPr id="3" name="Text Placeholder 2"/>
          <p:cNvSpPr>
            <a:spLocks noGrp="1"/>
          </p:cNvSpPr>
          <p:nvPr>
            <p:ph type="body" idx="13"/>
          </p:nvPr>
        </p:nvSpPr>
        <p:spPr/>
        <p:txBody>
          <a:bodyPr/>
          <a:lstStyle/>
          <a:p>
            <a:r>
              <a:rPr lang="en-US" dirty="0" smtClean="0"/>
              <a:t>Preparando uma rotina de EAI - TOTVSIntegrator</a:t>
            </a:r>
            <a:endParaRPr lang="en-US" dirty="0"/>
          </a:p>
        </p:txBody>
      </p:sp>
      <p:pic>
        <p:nvPicPr>
          <p:cNvPr id="6" name="Espaço Reservado para Conteúdo 5"/>
          <p:cNvPicPr>
            <a:picLocks noGrp="1" noChangeAspect="1"/>
          </p:cNvPicPr>
          <p:nvPr>
            <p:ph idx="14"/>
          </p:nvPr>
        </p:nvPicPr>
        <p:blipFill>
          <a:blip r:embed="rId2"/>
          <a:stretch>
            <a:fillRect/>
          </a:stretch>
        </p:blipFill>
        <p:spPr>
          <a:xfrm>
            <a:off x="4296132" y="1351142"/>
            <a:ext cx="11351718" cy="7635231"/>
          </a:xfrm>
          <a:prstGeom prst="rect">
            <a:avLst/>
          </a:prstGeom>
        </p:spPr>
      </p:pic>
      <p:sp>
        <p:nvSpPr>
          <p:cNvPr id="5" name="Espaço Reservado para Número de Slide 4"/>
          <p:cNvSpPr>
            <a:spLocks noGrp="1"/>
          </p:cNvSpPr>
          <p:nvPr>
            <p:ph type="sldNum" sz="quarter" idx="4"/>
          </p:nvPr>
        </p:nvSpPr>
        <p:spPr/>
        <p:txBody>
          <a:bodyPr/>
          <a:lstStyle/>
          <a:p>
            <a:fld id="{03940D1D-B147-43FC-A96B-779C25C7BB73}" type="slidenum">
              <a:rPr lang="pt-BR" smtClean="0"/>
              <a:pPr/>
              <a:t>54</a:t>
            </a:fld>
            <a:endParaRPr lang="pt-BR" dirty="0"/>
          </a:p>
        </p:txBody>
      </p:sp>
    </p:spTree>
    <p:extLst>
      <p:ext uri="{BB962C8B-B14F-4D97-AF65-F5344CB8AC3E}">
        <p14:creationId xmlns:p14="http://schemas.microsoft.com/office/powerpoint/2010/main" val="115144863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TOTVSIntegrator</a:t>
            </a:r>
            <a:endParaRPr lang="en-US" dirty="0"/>
          </a:p>
        </p:txBody>
      </p:sp>
      <p:sp>
        <p:nvSpPr>
          <p:cNvPr id="3" name="Text Placeholder 2"/>
          <p:cNvSpPr>
            <a:spLocks noGrp="1"/>
          </p:cNvSpPr>
          <p:nvPr>
            <p:ph type="body" idx="13"/>
          </p:nvPr>
        </p:nvSpPr>
        <p:spPr/>
        <p:txBody>
          <a:bodyPr/>
          <a:lstStyle/>
          <a:p>
            <a:r>
              <a:rPr lang="en-US" dirty="0" smtClean="0"/>
              <a:t>Preparando uma rotina de EAI - TOTVSIntegrator</a:t>
            </a:r>
            <a:endParaRPr lang="en-US"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55</a:t>
            </a:fld>
            <a:endParaRPr lang="pt-BR" dirty="0"/>
          </a:p>
        </p:txBody>
      </p:sp>
      <p:sp>
        <p:nvSpPr>
          <p:cNvPr id="4" name="Espaço Reservado para Conteúdo 3"/>
          <p:cNvSpPr>
            <a:spLocks noGrp="1"/>
          </p:cNvSpPr>
          <p:nvPr>
            <p:ph idx="14"/>
          </p:nvPr>
        </p:nvSpPr>
        <p:spPr/>
        <p:txBody>
          <a:bodyPr/>
          <a:lstStyle/>
          <a:p>
            <a:r>
              <a:rPr lang="pt-BR" dirty="0" smtClean="0"/>
              <a:t>Também é possível, pelo TOTVSIntegrator, enviar e receber mensagens sem cadastrar a rotina no </a:t>
            </a:r>
            <a:r>
              <a:rPr lang="pt-BR" dirty="0" smtClean="0"/>
              <a:t>adapter</a:t>
            </a:r>
            <a:r>
              <a:rPr lang="pt-BR" dirty="0" smtClean="0"/>
              <a:t>.</a:t>
            </a:r>
          </a:p>
          <a:p>
            <a:endParaRPr lang="pt-BR" dirty="0"/>
          </a:p>
          <a:p>
            <a:r>
              <a:rPr lang="pt-BR" dirty="0" smtClean="0"/>
              <a:t>Somente rotinas de Menu ou funções de usuário (</a:t>
            </a:r>
            <a:r>
              <a:rPr lang="pt-BR" dirty="0" smtClean="0"/>
              <a:t>user</a:t>
            </a:r>
            <a:r>
              <a:rPr lang="pt-BR" dirty="0" smtClean="0"/>
              <a:t> function) são permitidas nesta operação</a:t>
            </a:r>
            <a:endParaRPr lang="pt-BR" dirty="0"/>
          </a:p>
        </p:txBody>
      </p:sp>
    </p:spTree>
    <p:extLst>
      <p:ext uri="{BB962C8B-B14F-4D97-AF65-F5344CB8AC3E}">
        <p14:creationId xmlns:p14="http://schemas.microsoft.com/office/powerpoint/2010/main" val="189496074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TextBox 5"/>
          <p:cNvSpPr txBox="1">
            <a:spLocks noChangeArrowheads="1"/>
          </p:cNvSpPr>
          <p:nvPr/>
        </p:nvSpPr>
        <p:spPr bwMode="auto">
          <a:xfrm>
            <a:off x="3952875" y="1851025"/>
            <a:ext cx="184150" cy="539750"/>
          </a:xfrm>
          <a:prstGeom prst="rect">
            <a:avLst/>
          </a:prstGeom>
          <a:noFill/>
          <a:ln w="9525">
            <a:noFill/>
            <a:miter lim="800000"/>
            <a:headEnd/>
            <a:tailEnd/>
          </a:ln>
        </p:spPr>
        <p:txBody>
          <a:bodyPr wrap="none">
            <a:spAutoFit/>
          </a:bodyPr>
          <a:lstStyle/>
          <a:p>
            <a:endParaRPr lang="pt-BR" dirty="0"/>
          </a:p>
        </p:txBody>
      </p:sp>
      <p:sp>
        <p:nvSpPr>
          <p:cNvPr id="6" name="Title 1"/>
          <p:cNvSpPr>
            <a:spLocks noGrp="1"/>
          </p:cNvSpPr>
          <p:nvPr>
            <p:ph type="title"/>
          </p:nvPr>
        </p:nvSpPr>
        <p:spPr>
          <a:xfrm>
            <a:off x="5129212" y="378639"/>
            <a:ext cx="10518637" cy="558800"/>
          </a:xfrm>
        </p:spPr>
        <p:txBody>
          <a:bodyPr/>
          <a:lstStyle/>
          <a:p>
            <a:r>
              <a:rPr lang="en-US" dirty="0" smtClean="0"/>
              <a:t>TOTVSIntegrator</a:t>
            </a:r>
            <a:endParaRPr lang="en-US" dirty="0"/>
          </a:p>
        </p:txBody>
      </p:sp>
      <p:sp>
        <p:nvSpPr>
          <p:cNvPr id="7" name="Text Placeholder 2"/>
          <p:cNvSpPr>
            <a:spLocks noGrp="1"/>
          </p:cNvSpPr>
          <p:nvPr>
            <p:ph type="body" idx="13"/>
          </p:nvPr>
        </p:nvSpPr>
        <p:spPr>
          <a:xfrm>
            <a:off x="601799" y="1175133"/>
            <a:ext cx="3490501" cy="853016"/>
          </a:xfrm>
          <a:prstGeom prst="rect">
            <a:avLst/>
          </a:prstGeom>
        </p:spPr>
        <p:txBody>
          <a:bodyPr anchor="t"/>
          <a:lstStyle>
            <a:lvl1pPr marL="0" indent="0">
              <a:buNone/>
              <a:defRPr sz="2400" b="0">
                <a:solidFill>
                  <a:schemeClr val="bg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r>
              <a:rPr lang="en-US" dirty="0"/>
              <a:t>Preparando uma rotina de EAI - TOTVSIntegrator</a:t>
            </a:r>
          </a:p>
        </p:txBody>
      </p:sp>
      <p:sp>
        <p:nvSpPr>
          <p:cNvPr id="8" name="Espaço Reservado para Número de Slide 7"/>
          <p:cNvSpPr>
            <a:spLocks noGrp="1"/>
          </p:cNvSpPr>
          <p:nvPr>
            <p:ph type="sldNum" sz="quarter" idx="4"/>
          </p:nvPr>
        </p:nvSpPr>
        <p:spPr/>
        <p:txBody>
          <a:bodyPr/>
          <a:lstStyle/>
          <a:p>
            <a:fld id="{03940D1D-B147-43FC-A96B-779C25C7BB73}" type="slidenum">
              <a:rPr lang="pt-BR" smtClean="0"/>
              <a:pPr/>
              <a:t>56</a:t>
            </a:fld>
            <a:endParaRPr lang="pt-BR" dirty="0"/>
          </a:p>
        </p:txBody>
      </p:sp>
      <p:pic>
        <p:nvPicPr>
          <p:cNvPr id="2" name="Imagem 1"/>
          <p:cNvPicPr>
            <a:picLocks noChangeAspect="1"/>
          </p:cNvPicPr>
          <p:nvPr/>
        </p:nvPicPr>
        <p:blipFill>
          <a:blip r:embed="rId2"/>
          <a:stretch>
            <a:fillRect/>
          </a:stretch>
        </p:blipFill>
        <p:spPr>
          <a:xfrm>
            <a:off x="4881562" y="937439"/>
            <a:ext cx="10567080" cy="7246441"/>
          </a:xfrm>
          <a:prstGeom prst="rect">
            <a:avLst/>
          </a:prstGeom>
        </p:spPr>
      </p:pic>
    </p:spTree>
    <p:extLst>
      <p:ext uri="{BB962C8B-B14F-4D97-AF65-F5344CB8AC3E}">
        <p14:creationId xmlns:p14="http://schemas.microsoft.com/office/powerpoint/2010/main" val="38066699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TOTVSIntegrator</a:t>
            </a:r>
            <a:endParaRPr lang="en-US" dirty="0"/>
          </a:p>
        </p:txBody>
      </p:sp>
      <p:sp>
        <p:nvSpPr>
          <p:cNvPr id="3" name="Text Placeholder 2"/>
          <p:cNvSpPr>
            <a:spLocks noGrp="1"/>
          </p:cNvSpPr>
          <p:nvPr>
            <p:ph type="body" idx="13"/>
          </p:nvPr>
        </p:nvSpPr>
        <p:spPr/>
        <p:txBody>
          <a:bodyPr/>
          <a:lstStyle/>
          <a:p>
            <a:r>
              <a:rPr lang="en-US" dirty="0" smtClean="0"/>
              <a:t>Preparando uma rotina de EAI - TOTVSIntegrator</a:t>
            </a:r>
            <a:endParaRPr lang="en-US"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57</a:t>
            </a:fld>
            <a:endParaRPr lang="pt-BR" dirty="0"/>
          </a:p>
        </p:txBody>
      </p:sp>
      <p:sp>
        <p:nvSpPr>
          <p:cNvPr id="4" name="Espaço Reservado para Conteúdo 3"/>
          <p:cNvSpPr>
            <a:spLocks noGrp="1"/>
          </p:cNvSpPr>
          <p:nvPr>
            <p:ph idx="14"/>
          </p:nvPr>
        </p:nvSpPr>
        <p:spPr/>
        <p:txBody>
          <a:bodyPr/>
          <a:lstStyle/>
          <a:p>
            <a:r>
              <a:rPr lang="pt-BR" dirty="0" smtClean="0"/>
              <a:t>Vamos agora praticar</a:t>
            </a:r>
          </a:p>
          <a:p>
            <a:endParaRPr lang="pt-BR" dirty="0"/>
          </a:p>
          <a:p>
            <a:r>
              <a:rPr lang="pt-BR" dirty="0" smtClean="0"/>
              <a:t>Vamos realizar a integração, pelo modelo de dados COMP_011, uma integração via TOTVSIntegrator sem adapter e com adapter EAI.</a:t>
            </a:r>
            <a:endParaRPr lang="pt-BR" dirty="0"/>
          </a:p>
        </p:txBody>
      </p:sp>
    </p:spTree>
    <p:extLst>
      <p:ext uri="{BB962C8B-B14F-4D97-AF65-F5344CB8AC3E}">
        <p14:creationId xmlns:p14="http://schemas.microsoft.com/office/powerpoint/2010/main" val="40155133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 que recebemos sem adapter?</a:t>
            </a:r>
            <a:endParaRPr lang="en-US" dirty="0"/>
          </a:p>
        </p:txBody>
      </p:sp>
      <p:sp>
        <p:nvSpPr>
          <p:cNvPr id="3" name="Text Placeholder 2"/>
          <p:cNvSpPr>
            <a:spLocks noGrp="1"/>
          </p:cNvSpPr>
          <p:nvPr>
            <p:ph type="body" idx="13"/>
          </p:nvPr>
        </p:nvSpPr>
        <p:spPr/>
        <p:txBody>
          <a:bodyPr/>
          <a:lstStyle/>
          <a:p>
            <a:r>
              <a:rPr lang="en-US" dirty="0" smtClean="0"/>
              <a:t>Preparando uma rotina de EAI - TOTVSIntegrator</a:t>
            </a:r>
            <a:endParaRPr lang="en-US"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58</a:t>
            </a:fld>
            <a:endParaRPr lang="pt-BR" dirty="0"/>
          </a:p>
        </p:txBody>
      </p:sp>
      <p:sp>
        <p:nvSpPr>
          <p:cNvPr id="4" name="Espaço Reservado para Conteúdo 3"/>
          <p:cNvSpPr>
            <a:spLocks noGrp="1"/>
          </p:cNvSpPr>
          <p:nvPr>
            <p:ph idx="14"/>
          </p:nvPr>
        </p:nvSpPr>
        <p:spPr/>
        <p:txBody>
          <a:bodyPr/>
          <a:lstStyle/>
          <a:p>
            <a:pPr marL="457200" lvl="0" indent="-457200">
              <a:buFont typeface="Arial" pitchFamily="34" charset="0"/>
              <a:buChar char="•"/>
            </a:pPr>
            <a:r>
              <a:rPr lang="pt-BR" dirty="0"/>
              <a:t>cXml – O conteúdo da </a:t>
            </a:r>
            <a:r>
              <a:rPr lang="pt-BR" i="1" dirty="0"/>
              <a:t>tag</a:t>
            </a:r>
            <a:r>
              <a:rPr lang="pt-BR" dirty="0"/>
              <a:t> </a:t>
            </a:r>
            <a:r>
              <a:rPr lang="pt-BR" i="1" dirty="0"/>
              <a:t>Content</a:t>
            </a:r>
            <a:r>
              <a:rPr lang="pt-BR" dirty="0"/>
              <a:t> do XML recebido pelo </a:t>
            </a:r>
            <a:r>
              <a:rPr lang="pt-BR" b="1" dirty="0"/>
              <a:t>EAI Protheus</a:t>
            </a:r>
            <a:r>
              <a:rPr lang="pt-BR" dirty="0"/>
              <a:t>;</a:t>
            </a:r>
          </a:p>
          <a:p>
            <a:pPr marL="457200" lvl="0" indent="-457200">
              <a:buFont typeface="Arial" pitchFamily="34" charset="0"/>
              <a:buChar char="•"/>
            </a:pPr>
            <a:r>
              <a:rPr lang="pt-BR" dirty="0"/>
              <a:t>cError – Variável passada por referência, serve para alimentar a mensagem de erro, nos casos em que a transação não foi bem sucedida;</a:t>
            </a:r>
          </a:p>
          <a:p>
            <a:pPr marL="457200" lvl="0" indent="-457200">
              <a:buFont typeface="Arial" pitchFamily="34" charset="0"/>
              <a:buChar char="•"/>
            </a:pPr>
            <a:r>
              <a:rPr lang="pt-BR" dirty="0"/>
              <a:t>cWarning – Variável passada por referência, serve para alimentar uma mensagem de warning para o EAI. </a:t>
            </a:r>
            <a:r>
              <a:rPr lang="pt-BR" b="1" dirty="0"/>
              <a:t>A alteração deste valor por rotinas tratadas neste tópico não causam nenhum efeito para o EAI;</a:t>
            </a:r>
            <a:endParaRPr lang="pt-BR" dirty="0"/>
          </a:p>
        </p:txBody>
      </p:sp>
    </p:spTree>
    <p:extLst>
      <p:ext uri="{BB962C8B-B14F-4D97-AF65-F5344CB8AC3E}">
        <p14:creationId xmlns:p14="http://schemas.microsoft.com/office/powerpoint/2010/main" val="32493135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 que recebemos sem adapter?</a:t>
            </a:r>
            <a:endParaRPr lang="en-US" dirty="0"/>
          </a:p>
        </p:txBody>
      </p:sp>
      <p:sp>
        <p:nvSpPr>
          <p:cNvPr id="3" name="Text Placeholder 2"/>
          <p:cNvSpPr>
            <a:spLocks noGrp="1"/>
          </p:cNvSpPr>
          <p:nvPr>
            <p:ph type="body" idx="13"/>
          </p:nvPr>
        </p:nvSpPr>
        <p:spPr/>
        <p:txBody>
          <a:bodyPr/>
          <a:lstStyle/>
          <a:p>
            <a:r>
              <a:rPr lang="en-US" dirty="0" smtClean="0"/>
              <a:t>Preparando uma rotina de EAI - TOTVSIntegrator</a:t>
            </a:r>
            <a:endParaRPr lang="en-US"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59</a:t>
            </a:fld>
            <a:endParaRPr lang="pt-BR" dirty="0"/>
          </a:p>
        </p:txBody>
      </p:sp>
      <p:sp>
        <p:nvSpPr>
          <p:cNvPr id="4" name="Espaço Reservado para Conteúdo 3"/>
          <p:cNvSpPr>
            <a:spLocks noGrp="1"/>
          </p:cNvSpPr>
          <p:nvPr>
            <p:ph idx="14"/>
          </p:nvPr>
        </p:nvSpPr>
        <p:spPr/>
        <p:txBody>
          <a:bodyPr/>
          <a:lstStyle/>
          <a:p>
            <a:pPr marL="457200" lvl="0" indent="-457200">
              <a:buFont typeface="Arial" pitchFamily="34" charset="0"/>
              <a:buChar char="•"/>
            </a:pPr>
            <a:r>
              <a:rPr lang="pt-BR" dirty="0"/>
              <a:t>cParams – Parâmetros passados na mensagem do </a:t>
            </a:r>
            <a:r>
              <a:rPr lang="pt-BR" b="1" dirty="0"/>
              <a:t>EAI</a:t>
            </a:r>
            <a:r>
              <a:rPr lang="pt-BR" dirty="0"/>
              <a:t>. Para o envio destes parâmetros é utilizada a seguinte regra:</a:t>
            </a:r>
          </a:p>
          <a:p>
            <a:pPr lvl="1"/>
            <a:r>
              <a:rPr lang="pt-BR" dirty="0"/>
              <a:t>Estes parâmetros são passados após o nome da função, na </a:t>
            </a:r>
            <a:r>
              <a:rPr lang="pt-BR" i="1" dirty="0"/>
              <a:t>tag FunctionCode</a:t>
            </a:r>
            <a:r>
              <a:rPr lang="pt-BR" dirty="0"/>
              <a:t>, no </a:t>
            </a:r>
            <a:r>
              <a:rPr lang="pt-BR" i="1" dirty="0"/>
              <a:t>path /TOTVSIntegrator/Message/Layouts/</a:t>
            </a:r>
            <a:endParaRPr lang="pt-BR" dirty="0"/>
          </a:p>
          <a:p>
            <a:pPr lvl="1"/>
            <a:r>
              <a:rPr lang="pt-BR" dirty="0"/>
              <a:t>Após o nome da função a ser executada deve ser colocado um ‘.’ e após cada um dos parâmetros mais um. Exemplo: &lt;FunctionCode&gt;U_TSTEAI.01.02.03&lt;/FunctionCode&gt;. </a:t>
            </a:r>
          </a:p>
          <a:p>
            <a:pPr lvl="1"/>
            <a:r>
              <a:rPr lang="pt-BR" dirty="0"/>
              <a:t>OS parâmetros são enviados na forma de uma </a:t>
            </a:r>
            <a:r>
              <a:rPr lang="pt-BR" i="1" dirty="0"/>
              <a:t>string</a:t>
            </a:r>
            <a:r>
              <a:rPr lang="pt-BR" dirty="0"/>
              <a:t>, separados por ‘,’. No exemplo acima, a variável cParams irá receber a string 01,02,03</a:t>
            </a:r>
          </a:p>
          <a:p>
            <a:pPr marL="457200" lvl="0" indent="-457200">
              <a:buFont typeface="Arial" pitchFamily="34" charset="0"/>
              <a:buChar char="•"/>
            </a:pPr>
            <a:r>
              <a:rPr lang="pt-BR" dirty="0"/>
              <a:t>oFwEAI – O objeto de </a:t>
            </a:r>
            <a:r>
              <a:rPr lang="pt-BR" b="1" dirty="0"/>
              <a:t>EAI </a:t>
            </a:r>
            <a:r>
              <a:rPr lang="pt-BR" dirty="0"/>
              <a:t>criado na camada do </a:t>
            </a:r>
            <a:r>
              <a:rPr lang="pt-BR" b="1" dirty="0"/>
              <a:t>EAI Protheus</a:t>
            </a:r>
            <a:r>
              <a:rPr lang="pt-BR" dirty="0"/>
              <a:t>. </a:t>
            </a:r>
            <a:r>
              <a:rPr lang="pt-BR" b="1" dirty="0"/>
              <a:t>A manipulação deste objeto deve ser realizada com o máximo de cautela, e deve ser evitada ao máximo</a:t>
            </a:r>
            <a:r>
              <a:rPr lang="pt-BR" dirty="0"/>
              <a:t>.</a:t>
            </a:r>
          </a:p>
        </p:txBody>
      </p:sp>
    </p:spTree>
    <p:extLst>
      <p:ext uri="{BB962C8B-B14F-4D97-AF65-F5344CB8AC3E}">
        <p14:creationId xmlns:p14="http://schemas.microsoft.com/office/powerpoint/2010/main" val="6698917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Desafios a toda integração</a:t>
            </a:r>
            <a:endParaRPr lang="en-US" dirty="0"/>
          </a:p>
        </p:txBody>
      </p:sp>
      <p:sp>
        <p:nvSpPr>
          <p:cNvPr id="3" name="Text Placeholder 2"/>
          <p:cNvSpPr>
            <a:spLocks noGrp="1"/>
          </p:cNvSpPr>
          <p:nvPr>
            <p:ph type="body" idx="13"/>
          </p:nvPr>
        </p:nvSpPr>
        <p:spPr/>
        <p:txBody>
          <a:bodyPr/>
          <a:lstStyle/>
          <a:p>
            <a:r>
              <a:rPr lang="en-US" dirty="0" smtClean="0"/>
              <a:t>Conceitos</a:t>
            </a:r>
            <a:endParaRPr lang="en-US" dirty="0"/>
          </a:p>
        </p:txBody>
      </p:sp>
      <p:sp>
        <p:nvSpPr>
          <p:cNvPr id="4" name="Content Placeholder 3"/>
          <p:cNvSpPr>
            <a:spLocks noGrp="1"/>
          </p:cNvSpPr>
          <p:nvPr>
            <p:ph idx="14"/>
          </p:nvPr>
        </p:nvSpPr>
        <p:spPr/>
        <p:txBody>
          <a:bodyPr/>
          <a:lstStyle/>
          <a:p>
            <a:r>
              <a:rPr lang="pt-BR" dirty="0"/>
              <a:t>Mudanças são inevitáveis – As aplicações são mutáveis. A integração deve estar em harmonia com as mudanças da aplicação que ela conecta. A integração deve ser capaz de minimizar as dependências entre os sistemas para que uma alteração inevitável não desestabilize o bom funcionamento dos sistemas.</a:t>
            </a:r>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pPr algn="r"/>
            <a:r>
              <a:rPr lang="en-US" sz="1800" dirty="0" smtClean="0"/>
              <a:t>HOHPE</a:t>
            </a:r>
            <a:r>
              <a:rPr lang="en-US" sz="1800" dirty="0"/>
              <a:t>, Gregor; WOOLF, Bobby. </a:t>
            </a:r>
            <a:r>
              <a:rPr lang="en-US" sz="1800" b="1" dirty="0"/>
              <a:t>Enterprise Integration Patterns</a:t>
            </a:r>
            <a:r>
              <a:rPr lang="en-US" sz="1800" dirty="0"/>
              <a:t>. Addison Wesley, 2003, pag. 12</a:t>
            </a:r>
          </a:p>
          <a:p>
            <a:endParaRPr lang="en-US" sz="2200" b="1"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6</a:t>
            </a:fld>
            <a:endParaRPr lang="pt-BR" dirty="0"/>
          </a:p>
        </p:txBody>
      </p:sp>
    </p:spTree>
    <p:extLst>
      <p:ext uri="{BB962C8B-B14F-4D97-AF65-F5344CB8AC3E}">
        <p14:creationId xmlns:p14="http://schemas.microsoft.com/office/powerpoint/2010/main" val="168555238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cone-02.png"/>
          <p:cNvPicPr>
            <a:picLocks noChangeAspect="1"/>
          </p:cNvPicPr>
          <p:nvPr/>
        </p:nvPicPr>
        <p:blipFill>
          <a:blip r:embed="rId2"/>
          <a:stretch>
            <a:fillRect/>
          </a:stretch>
        </p:blipFill>
        <p:spPr>
          <a:xfrm>
            <a:off x="8089900" y="2703530"/>
            <a:ext cx="1335069" cy="1335069"/>
          </a:xfrm>
          <a:prstGeom prst="rect">
            <a:avLst/>
          </a:prstGeom>
        </p:spPr>
      </p:pic>
      <p:sp>
        <p:nvSpPr>
          <p:cNvPr id="9" name="TextBox 5"/>
          <p:cNvSpPr txBox="1">
            <a:spLocks noChangeArrowheads="1"/>
          </p:cNvSpPr>
          <p:nvPr/>
        </p:nvSpPr>
        <p:spPr bwMode="auto">
          <a:xfrm>
            <a:off x="8124825" y="4572000"/>
            <a:ext cx="8124825" cy="738664"/>
          </a:xfrm>
          <a:prstGeom prst="rect">
            <a:avLst/>
          </a:prstGeom>
          <a:noFill/>
          <a:ln w="9525">
            <a:noFill/>
            <a:miter lim="800000"/>
            <a:headEnd/>
            <a:tailEnd/>
          </a:ln>
        </p:spPr>
        <p:txBody>
          <a:bodyPr>
            <a:spAutoFit/>
          </a:bodyPr>
          <a:lstStyle/>
          <a:p>
            <a:r>
              <a:rPr lang="en-US" sz="4200" dirty="0" smtClean="0">
                <a:solidFill>
                  <a:schemeClr val="bg1"/>
                </a:solidFill>
                <a:latin typeface="Arial Narrow"/>
                <a:cs typeface="Arial Narrow"/>
              </a:rPr>
              <a:t>A Mensagem Única TOTVS</a:t>
            </a:r>
            <a:endParaRPr lang="en-US" sz="4200" dirty="0">
              <a:solidFill>
                <a:schemeClr val="bg1"/>
              </a:solidFill>
              <a:latin typeface="Arial Narrow"/>
              <a:cs typeface="Arial Narrow"/>
            </a:endParaRPr>
          </a:p>
        </p:txBody>
      </p:sp>
    </p:spTree>
    <p:extLst>
      <p:ext uri="{BB962C8B-B14F-4D97-AF65-F5344CB8AC3E}">
        <p14:creationId xmlns:p14="http://schemas.microsoft.com/office/powerpoint/2010/main" val="365346214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 qu</a:t>
            </a:r>
            <a:r>
              <a:rPr lang="en-US" dirty="0" smtClean="0"/>
              <a:t>ê Única?</a:t>
            </a:r>
            <a:endParaRPr lang="en-US" dirty="0"/>
          </a:p>
        </p:txBody>
      </p:sp>
      <p:sp>
        <p:nvSpPr>
          <p:cNvPr id="3" name="Text Placeholder 2"/>
          <p:cNvSpPr>
            <a:spLocks noGrp="1"/>
          </p:cNvSpPr>
          <p:nvPr>
            <p:ph type="body" idx="13"/>
          </p:nvPr>
        </p:nvSpPr>
        <p:spPr/>
        <p:txBody>
          <a:bodyPr/>
          <a:lstStyle/>
          <a:p>
            <a:r>
              <a:rPr lang="en-US" dirty="0" smtClean="0"/>
              <a:t>A Mensagem Única TOTVS</a:t>
            </a:r>
            <a:endParaRPr lang="en-US"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61</a:t>
            </a:fld>
            <a:endParaRPr lang="pt-BR" dirty="0"/>
          </a:p>
        </p:txBody>
      </p:sp>
      <p:sp>
        <p:nvSpPr>
          <p:cNvPr id="4" name="Espaço Reservado para Conteúdo 3"/>
          <p:cNvSpPr>
            <a:spLocks noGrp="1"/>
          </p:cNvSpPr>
          <p:nvPr>
            <p:ph idx="14"/>
          </p:nvPr>
        </p:nvSpPr>
        <p:spPr/>
        <p:txBody>
          <a:bodyPr/>
          <a:lstStyle/>
          <a:p>
            <a:pPr lvl="0"/>
            <a:r>
              <a:rPr lang="pt-BR" dirty="0" smtClean="0"/>
              <a:t>Um dos maiores desafios a toda corporação é a integração entre seus vários sistemas. A TOTVS hoje é formada por 27 empresas, que fornecem soluções em 10 segmentos diferentes.</a:t>
            </a:r>
          </a:p>
          <a:p>
            <a:pPr lvl="0"/>
            <a:endParaRPr lang="pt-BR" dirty="0"/>
          </a:p>
          <a:p>
            <a:pPr lvl="0"/>
            <a:r>
              <a:rPr lang="pt-BR" dirty="0" smtClean="0"/>
              <a:t>O cliente compra TOTVS. Não RM, Protheus, etc.</a:t>
            </a:r>
          </a:p>
          <a:p>
            <a:pPr lvl="0"/>
            <a:endParaRPr lang="pt-BR" dirty="0"/>
          </a:p>
          <a:p>
            <a:pPr lvl="0"/>
            <a:endParaRPr lang="pt-BR" dirty="0" smtClean="0"/>
          </a:p>
          <a:p>
            <a:pPr lvl="0"/>
            <a:r>
              <a:rPr lang="pt-BR" dirty="0" smtClean="0"/>
              <a:t>A integração deve ser algo nativo para o cliente, uma funcionalidade padrão do sistema.</a:t>
            </a:r>
            <a:endParaRPr lang="pt-BR" dirty="0"/>
          </a:p>
        </p:txBody>
      </p:sp>
    </p:spTree>
    <p:extLst>
      <p:ext uri="{BB962C8B-B14F-4D97-AF65-F5344CB8AC3E}">
        <p14:creationId xmlns:p14="http://schemas.microsoft.com/office/powerpoint/2010/main" val="4184084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 qu</a:t>
            </a:r>
            <a:r>
              <a:rPr lang="en-US" dirty="0" smtClean="0"/>
              <a:t>ê Única?</a:t>
            </a:r>
            <a:endParaRPr lang="en-US" dirty="0"/>
          </a:p>
        </p:txBody>
      </p:sp>
      <p:sp>
        <p:nvSpPr>
          <p:cNvPr id="3" name="Text Placeholder 2"/>
          <p:cNvSpPr>
            <a:spLocks noGrp="1"/>
          </p:cNvSpPr>
          <p:nvPr>
            <p:ph type="body" idx="13"/>
          </p:nvPr>
        </p:nvSpPr>
        <p:spPr/>
        <p:txBody>
          <a:bodyPr/>
          <a:lstStyle/>
          <a:p>
            <a:r>
              <a:rPr lang="en-US" dirty="0" smtClean="0"/>
              <a:t>A Mensagem Única TOTVS</a:t>
            </a:r>
            <a:endParaRPr lang="en-US"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62</a:t>
            </a:fld>
            <a:endParaRPr lang="pt-BR" dirty="0"/>
          </a:p>
        </p:txBody>
      </p:sp>
      <p:sp>
        <p:nvSpPr>
          <p:cNvPr id="4" name="Espaço Reservado para Conteúdo 3"/>
          <p:cNvSpPr>
            <a:spLocks noGrp="1"/>
          </p:cNvSpPr>
          <p:nvPr>
            <p:ph idx="14"/>
          </p:nvPr>
        </p:nvSpPr>
        <p:spPr/>
        <p:txBody>
          <a:bodyPr/>
          <a:lstStyle/>
          <a:p>
            <a:pPr lvl="0"/>
            <a:r>
              <a:rPr lang="pt-BR" dirty="0" smtClean="0"/>
              <a:t>A necessidade de padronização nos métodos de integração faz surgir a Mensagem Única</a:t>
            </a:r>
          </a:p>
          <a:p>
            <a:pPr lvl="0"/>
            <a:endParaRPr lang="pt-BR" dirty="0"/>
          </a:p>
        </p:txBody>
      </p:sp>
    </p:spTree>
    <p:extLst>
      <p:ext uri="{BB962C8B-B14F-4D97-AF65-F5344CB8AC3E}">
        <p14:creationId xmlns:p14="http://schemas.microsoft.com/office/powerpoint/2010/main" val="232758694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Arquitetura</a:t>
            </a:r>
            <a:endParaRPr lang="en-US" dirty="0"/>
          </a:p>
        </p:txBody>
      </p:sp>
      <p:sp>
        <p:nvSpPr>
          <p:cNvPr id="3" name="Text Placeholder 2"/>
          <p:cNvSpPr>
            <a:spLocks noGrp="1"/>
          </p:cNvSpPr>
          <p:nvPr>
            <p:ph type="body" idx="13"/>
          </p:nvPr>
        </p:nvSpPr>
        <p:spPr/>
        <p:txBody>
          <a:bodyPr/>
          <a:lstStyle/>
          <a:p>
            <a:r>
              <a:rPr lang="en-US" dirty="0" smtClean="0"/>
              <a:t>A Mensagem Única TOTVS</a:t>
            </a:r>
            <a:endParaRPr lang="en-US"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63</a:t>
            </a:fld>
            <a:endParaRPr lang="pt-BR" dirty="0"/>
          </a:p>
        </p:txBody>
      </p:sp>
      <p:sp>
        <p:nvSpPr>
          <p:cNvPr id="4" name="Espaço Reservado para Conteúdo 3"/>
          <p:cNvSpPr>
            <a:spLocks noGrp="1"/>
          </p:cNvSpPr>
          <p:nvPr>
            <p:ph idx="14"/>
          </p:nvPr>
        </p:nvSpPr>
        <p:spPr>
          <a:xfrm>
            <a:off x="5129211" y="1424111"/>
            <a:ext cx="10518637" cy="6658652"/>
          </a:xfrm>
        </p:spPr>
        <p:txBody>
          <a:bodyPr/>
          <a:lstStyle/>
          <a:p>
            <a:pPr marL="342900" indent="-342900">
              <a:buFont typeface="Arial"/>
              <a:buChar char="•"/>
            </a:pPr>
            <a:r>
              <a:rPr lang="pt-BR" dirty="0"/>
              <a:t>Informações para Roteamento no cabeçalho</a:t>
            </a:r>
          </a:p>
          <a:p>
            <a:endParaRPr lang="pt-BR" dirty="0"/>
          </a:p>
          <a:p>
            <a:pPr marL="1520825" lvl="1" indent="-342900">
              <a:buFont typeface="Arial" panose="020B0604020202020204" pitchFamily="34" charset="0"/>
              <a:buChar char="•"/>
            </a:pPr>
            <a:r>
              <a:rPr lang="pt-BR" dirty="0"/>
              <a:t> Identificador Universal (UUID)</a:t>
            </a:r>
          </a:p>
          <a:p>
            <a:pPr lvl="1" indent="0">
              <a:buNone/>
            </a:pPr>
            <a:endParaRPr lang="pt-BR" dirty="0"/>
          </a:p>
          <a:p>
            <a:pPr marL="1520825" lvl="1" indent="-342900">
              <a:buFont typeface="Arial" panose="020B0604020202020204" pitchFamily="34" charset="0"/>
              <a:buChar char="•"/>
            </a:pPr>
            <a:r>
              <a:rPr lang="pt-BR" dirty="0"/>
              <a:t> Origem (sourceApp)</a:t>
            </a:r>
          </a:p>
          <a:p>
            <a:pPr lvl="1" indent="0">
              <a:buNone/>
            </a:pPr>
            <a:endParaRPr lang="pt-BR" dirty="0"/>
          </a:p>
          <a:p>
            <a:pPr marL="1520825" lvl="1" indent="-342900">
              <a:buFont typeface="Arial" panose="020B0604020202020204" pitchFamily="34" charset="0"/>
              <a:buChar char="•"/>
            </a:pPr>
            <a:r>
              <a:rPr lang="pt-BR" dirty="0"/>
              <a:t> Transação (transaction)</a:t>
            </a:r>
          </a:p>
          <a:p>
            <a:pPr lvl="1" indent="0">
              <a:buNone/>
            </a:pPr>
            <a:endParaRPr lang="pt-BR" dirty="0"/>
          </a:p>
          <a:p>
            <a:pPr marL="1520825" lvl="1" indent="-342900">
              <a:buFont typeface="Arial" panose="020B0604020202020204" pitchFamily="34" charset="0"/>
              <a:buChar char="•"/>
            </a:pPr>
            <a:r>
              <a:rPr lang="pt-BR" dirty="0"/>
              <a:t>Identificador de Versão do Padrão</a:t>
            </a:r>
          </a:p>
          <a:p>
            <a:pPr lvl="1" indent="0">
              <a:buNone/>
            </a:pPr>
            <a:endParaRPr lang="pt-BR" dirty="0"/>
          </a:p>
          <a:p>
            <a:pPr marL="342900" indent="-342900">
              <a:buFont typeface="Arial"/>
              <a:buChar char="•"/>
            </a:pPr>
            <a:r>
              <a:rPr lang="pt-BR" dirty="0"/>
              <a:t>Identificador de Produto e Versão</a:t>
            </a:r>
          </a:p>
          <a:p>
            <a:endParaRPr lang="pt-BR" dirty="0"/>
          </a:p>
          <a:p>
            <a:pPr marL="342900" indent="-342900">
              <a:buFont typeface="Arial"/>
              <a:buChar char="•"/>
            </a:pPr>
            <a:r>
              <a:rPr lang="pt-BR" dirty="0"/>
              <a:t> Data e Hora de geração</a:t>
            </a:r>
            <a:endParaRPr lang="en-US" dirty="0"/>
          </a:p>
          <a:p>
            <a:pPr lvl="0"/>
            <a:endParaRPr lang="pt-BR" dirty="0"/>
          </a:p>
        </p:txBody>
      </p:sp>
    </p:spTree>
    <p:extLst>
      <p:ext uri="{BB962C8B-B14F-4D97-AF65-F5344CB8AC3E}">
        <p14:creationId xmlns:p14="http://schemas.microsoft.com/office/powerpoint/2010/main" val="332073792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TextBox 5"/>
          <p:cNvSpPr txBox="1">
            <a:spLocks noChangeArrowheads="1"/>
          </p:cNvSpPr>
          <p:nvPr/>
        </p:nvSpPr>
        <p:spPr bwMode="auto">
          <a:xfrm>
            <a:off x="3952875" y="1851025"/>
            <a:ext cx="184150" cy="539750"/>
          </a:xfrm>
          <a:prstGeom prst="rect">
            <a:avLst/>
          </a:prstGeom>
          <a:noFill/>
          <a:ln w="9525">
            <a:noFill/>
            <a:miter lim="800000"/>
            <a:headEnd/>
            <a:tailEnd/>
          </a:ln>
        </p:spPr>
        <p:txBody>
          <a:bodyPr wrap="none">
            <a:spAutoFit/>
          </a:bodyPr>
          <a:lstStyle/>
          <a:p>
            <a:endParaRPr lang="pt-BR" dirty="0"/>
          </a:p>
        </p:txBody>
      </p:sp>
      <p:sp>
        <p:nvSpPr>
          <p:cNvPr id="6" name="Title 1"/>
          <p:cNvSpPr>
            <a:spLocks noGrp="1"/>
          </p:cNvSpPr>
          <p:nvPr>
            <p:ph type="title"/>
          </p:nvPr>
        </p:nvSpPr>
        <p:spPr>
          <a:xfrm>
            <a:off x="5129212" y="378639"/>
            <a:ext cx="10518637" cy="558800"/>
          </a:xfrm>
        </p:spPr>
        <p:txBody>
          <a:bodyPr/>
          <a:lstStyle/>
          <a:p>
            <a:r>
              <a:rPr lang="en-US" dirty="0" smtClean="0"/>
              <a:t>Tipos de Mensagem</a:t>
            </a:r>
            <a:endParaRPr lang="en-US" dirty="0"/>
          </a:p>
        </p:txBody>
      </p:sp>
      <p:sp>
        <p:nvSpPr>
          <p:cNvPr id="7" name="Text Placeholder 2"/>
          <p:cNvSpPr>
            <a:spLocks noGrp="1"/>
          </p:cNvSpPr>
          <p:nvPr>
            <p:ph type="body" idx="13"/>
          </p:nvPr>
        </p:nvSpPr>
        <p:spPr>
          <a:xfrm>
            <a:off x="601799" y="1175133"/>
            <a:ext cx="3490501" cy="853016"/>
          </a:xfrm>
          <a:prstGeom prst="rect">
            <a:avLst/>
          </a:prstGeom>
        </p:spPr>
        <p:txBody>
          <a:bodyPr anchor="t"/>
          <a:lstStyle>
            <a:lvl1pPr marL="0" indent="0">
              <a:buNone/>
              <a:defRPr sz="2400" b="0">
                <a:solidFill>
                  <a:schemeClr val="bg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r>
              <a:rPr lang="en-US" dirty="0"/>
              <a:t>A Mensagem Única TOTVS</a:t>
            </a:r>
            <a:endParaRPr lang="en-US" dirty="0"/>
          </a:p>
        </p:txBody>
      </p:sp>
      <p:pic>
        <p:nvPicPr>
          <p:cNvPr id="2" name="Imagem 1"/>
          <p:cNvPicPr>
            <a:picLocks noChangeAspect="1"/>
          </p:cNvPicPr>
          <p:nvPr/>
        </p:nvPicPr>
        <p:blipFill>
          <a:blip r:embed="rId2"/>
          <a:stretch>
            <a:fillRect/>
          </a:stretch>
        </p:blipFill>
        <p:spPr>
          <a:xfrm>
            <a:off x="5073580" y="1744027"/>
            <a:ext cx="10629900" cy="6905625"/>
          </a:xfrm>
          <a:prstGeom prst="rect">
            <a:avLst/>
          </a:prstGeom>
        </p:spPr>
      </p:pic>
    </p:spTree>
    <p:extLst>
      <p:ext uri="{BB962C8B-B14F-4D97-AF65-F5344CB8AC3E}">
        <p14:creationId xmlns:p14="http://schemas.microsoft.com/office/powerpoint/2010/main" val="410977242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p:cNvSpPr>
            <a:spLocks noGrp="1"/>
          </p:cNvSpPr>
          <p:nvPr>
            <p:ph type="body" idx="14"/>
          </p:nvPr>
        </p:nvSpPr>
        <p:spPr>
          <a:xfrm>
            <a:off x="601800" y="2090861"/>
            <a:ext cx="5949030" cy="853016"/>
          </a:xfrm>
          <a:prstGeom prst="rect">
            <a:avLst/>
          </a:prstGeom>
        </p:spPr>
        <p:txBody>
          <a:bodyPr anchor="t"/>
          <a:lstStyle>
            <a:lvl1pPr marL="0" indent="0">
              <a:buNone/>
              <a:defRPr sz="2200" b="0">
                <a:solidFill>
                  <a:schemeClr val="bg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r>
              <a:rPr lang="en-US" dirty="0" smtClean="0"/>
              <a:t>Exemplo de </a:t>
            </a:r>
            <a:r>
              <a:rPr lang="en-US" dirty="0" smtClean="0"/>
              <a:t>mensagem  </a:t>
            </a:r>
            <a:r>
              <a:rPr lang="en-US" dirty="0" smtClean="0"/>
              <a:t>síncrona</a:t>
            </a:r>
            <a:endParaRPr lang="en-US" dirty="0"/>
          </a:p>
        </p:txBody>
      </p:sp>
      <p:sp>
        <p:nvSpPr>
          <p:cNvPr id="6" name="Text Placeholder 2"/>
          <p:cNvSpPr>
            <a:spLocks noGrp="1"/>
          </p:cNvSpPr>
          <p:nvPr>
            <p:ph type="body" idx="13"/>
          </p:nvPr>
        </p:nvSpPr>
        <p:spPr>
          <a:xfrm>
            <a:off x="601799" y="1175133"/>
            <a:ext cx="4277900" cy="853016"/>
          </a:xfrm>
          <a:prstGeom prst="rect">
            <a:avLst/>
          </a:prstGeom>
        </p:spPr>
        <p:txBody>
          <a:bodyPr anchor="t"/>
          <a:lstStyle>
            <a:lvl1pPr marL="0" indent="0">
              <a:buNone/>
              <a:defRPr sz="2400" b="0">
                <a:solidFill>
                  <a:schemeClr val="bg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r>
              <a:rPr lang="en-US" dirty="0"/>
              <a:t>A Mensagem Única TOTVS</a:t>
            </a:r>
            <a:endParaRPr lang="en-US" dirty="0"/>
          </a:p>
        </p:txBody>
      </p:sp>
      <p:pic>
        <p:nvPicPr>
          <p:cNvPr id="2" name="Imagem 1"/>
          <p:cNvPicPr>
            <a:picLocks noChangeAspect="1"/>
          </p:cNvPicPr>
          <p:nvPr/>
        </p:nvPicPr>
        <p:blipFill>
          <a:blip r:embed="rId2"/>
          <a:stretch>
            <a:fillRect/>
          </a:stretch>
        </p:blipFill>
        <p:spPr>
          <a:xfrm>
            <a:off x="7620000" y="0"/>
            <a:ext cx="8629650" cy="9143999"/>
          </a:xfrm>
          <a:prstGeom prst="rect">
            <a:avLst/>
          </a:prstGeom>
        </p:spPr>
      </p:pic>
    </p:spTree>
    <p:extLst>
      <p:ext uri="{BB962C8B-B14F-4D97-AF65-F5344CB8AC3E}">
        <p14:creationId xmlns:p14="http://schemas.microsoft.com/office/powerpoint/2010/main" val="364076217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p:cNvSpPr>
            <a:spLocks noGrp="1"/>
          </p:cNvSpPr>
          <p:nvPr>
            <p:ph type="body" idx="14"/>
          </p:nvPr>
        </p:nvSpPr>
        <p:spPr>
          <a:xfrm>
            <a:off x="601800" y="2090861"/>
            <a:ext cx="5949030" cy="853016"/>
          </a:xfrm>
          <a:prstGeom prst="rect">
            <a:avLst/>
          </a:prstGeom>
        </p:spPr>
        <p:txBody>
          <a:bodyPr anchor="t"/>
          <a:lstStyle>
            <a:lvl1pPr marL="0" indent="0">
              <a:buNone/>
              <a:defRPr sz="2200" b="0">
                <a:solidFill>
                  <a:schemeClr val="bg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r>
              <a:rPr lang="en-US" dirty="0" smtClean="0"/>
              <a:t>Exemplo de mensagem assíncrona</a:t>
            </a:r>
            <a:endParaRPr lang="en-US" dirty="0"/>
          </a:p>
        </p:txBody>
      </p:sp>
      <p:sp>
        <p:nvSpPr>
          <p:cNvPr id="6" name="Text Placeholder 2"/>
          <p:cNvSpPr>
            <a:spLocks noGrp="1"/>
          </p:cNvSpPr>
          <p:nvPr>
            <p:ph type="body" idx="13"/>
          </p:nvPr>
        </p:nvSpPr>
        <p:spPr>
          <a:xfrm>
            <a:off x="601799" y="1175133"/>
            <a:ext cx="4277900" cy="853016"/>
          </a:xfrm>
          <a:prstGeom prst="rect">
            <a:avLst/>
          </a:prstGeom>
        </p:spPr>
        <p:txBody>
          <a:bodyPr anchor="t"/>
          <a:lstStyle>
            <a:lvl1pPr marL="0" indent="0">
              <a:buNone/>
              <a:defRPr sz="2400" b="0">
                <a:solidFill>
                  <a:schemeClr val="bg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r>
              <a:rPr lang="en-US" dirty="0"/>
              <a:t>A Mensagem Única TOTVS</a:t>
            </a:r>
            <a:endParaRPr lang="en-US" dirty="0"/>
          </a:p>
        </p:txBody>
      </p:sp>
      <p:pic>
        <p:nvPicPr>
          <p:cNvPr id="3" name="Imagem 2"/>
          <p:cNvPicPr>
            <a:picLocks noChangeAspect="1"/>
          </p:cNvPicPr>
          <p:nvPr/>
        </p:nvPicPr>
        <p:blipFill>
          <a:blip r:embed="rId2"/>
          <a:stretch>
            <a:fillRect/>
          </a:stretch>
        </p:blipFill>
        <p:spPr>
          <a:xfrm>
            <a:off x="7589520" y="0"/>
            <a:ext cx="8660130" cy="9144000"/>
          </a:xfrm>
          <a:prstGeom prst="rect">
            <a:avLst/>
          </a:prstGeom>
        </p:spPr>
      </p:pic>
    </p:spTree>
    <p:extLst>
      <p:ext uri="{BB962C8B-B14F-4D97-AF65-F5344CB8AC3E}">
        <p14:creationId xmlns:p14="http://schemas.microsoft.com/office/powerpoint/2010/main" val="56000234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TextBox 5"/>
          <p:cNvSpPr txBox="1">
            <a:spLocks noChangeArrowheads="1"/>
          </p:cNvSpPr>
          <p:nvPr/>
        </p:nvSpPr>
        <p:spPr bwMode="auto">
          <a:xfrm>
            <a:off x="3952875" y="1851025"/>
            <a:ext cx="184150" cy="539750"/>
          </a:xfrm>
          <a:prstGeom prst="rect">
            <a:avLst/>
          </a:prstGeom>
          <a:noFill/>
          <a:ln w="9525">
            <a:noFill/>
            <a:miter lim="800000"/>
            <a:headEnd/>
            <a:tailEnd/>
          </a:ln>
        </p:spPr>
        <p:txBody>
          <a:bodyPr wrap="none">
            <a:spAutoFit/>
          </a:bodyPr>
          <a:lstStyle/>
          <a:p>
            <a:endParaRPr lang="pt-BR" dirty="0"/>
          </a:p>
        </p:txBody>
      </p:sp>
      <p:sp>
        <p:nvSpPr>
          <p:cNvPr id="6" name="Title 1"/>
          <p:cNvSpPr>
            <a:spLocks noGrp="1"/>
          </p:cNvSpPr>
          <p:nvPr>
            <p:ph type="title"/>
          </p:nvPr>
        </p:nvSpPr>
        <p:spPr>
          <a:xfrm>
            <a:off x="5129212" y="378639"/>
            <a:ext cx="10518637" cy="558800"/>
          </a:xfrm>
        </p:spPr>
        <p:txBody>
          <a:bodyPr/>
          <a:lstStyle/>
          <a:p>
            <a:r>
              <a:rPr lang="en-US" dirty="0" smtClean="0"/>
              <a:t>Business Message</a:t>
            </a:r>
            <a:endParaRPr lang="en-US" dirty="0"/>
          </a:p>
        </p:txBody>
      </p:sp>
      <p:sp>
        <p:nvSpPr>
          <p:cNvPr id="7" name="Text Placeholder 2"/>
          <p:cNvSpPr>
            <a:spLocks noGrp="1"/>
          </p:cNvSpPr>
          <p:nvPr>
            <p:ph type="body" idx="13"/>
          </p:nvPr>
        </p:nvSpPr>
        <p:spPr>
          <a:xfrm>
            <a:off x="601799" y="1175133"/>
            <a:ext cx="3490501" cy="853016"/>
          </a:xfrm>
          <a:prstGeom prst="rect">
            <a:avLst/>
          </a:prstGeom>
        </p:spPr>
        <p:txBody>
          <a:bodyPr anchor="t"/>
          <a:lstStyle>
            <a:lvl1pPr marL="0" indent="0">
              <a:buNone/>
              <a:defRPr sz="2400" b="0">
                <a:solidFill>
                  <a:schemeClr val="bg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r>
              <a:rPr lang="en-US" dirty="0"/>
              <a:t>A Mensagem Única TOTVS</a:t>
            </a:r>
            <a:endParaRPr lang="en-US" dirty="0"/>
          </a:p>
        </p:txBody>
      </p:sp>
      <p:pic>
        <p:nvPicPr>
          <p:cNvPr id="3" name="Imagem 2"/>
          <p:cNvPicPr>
            <a:picLocks noChangeAspect="1"/>
          </p:cNvPicPr>
          <p:nvPr/>
        </p:nvPicPr>
        <p:blipFill>
          <a:blip r:embed="rId2"/>
          <a:stretch>
            <a:fillRect/>
          </a:stretch>
        </p:blipFill>
        <p:spPr>
          <a:xfrm>
            <a:off x="5502592" y="1851025"/>
            <a:ext cx="10487025" cy="5905500"/>
          </a:xfrm>
          <a:prstGeom prst="rect">
            <a:avLst/>
          </a:prstGeom>
        </p:spPr>
      </p:pic>
    </p:spTree>
    <p:extLst>
      <p:ext uri="{BB962C8B-B14F-4D97-AF65-F5344CB8AC3E}">
        <p14:creationId xmlns:p14="http://schemas.microsoft.com/office/powerpoint/2010/main" val="195125797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TextBox 5"/>
          <p:cNvSpPr txBox="1">
            <a:spLocks noChangeArrowheads="1"/>
          </p:cNvSpPr>
          <p:nvPr/>
        </p:nvSpPr>
        <p:spPr bwMode="auto">
          <a:xfrm>
            <a:off x="3952875" y="1851025"/>
            <a:ext cx="184150" cy="539750"/>
          </a:xfrm>
          <a:prstGeom prst="rect">
            <a:avLst/>
          </a:prstGeom>
          <a:noFill/>
          <a:ln w="9525">
            <a:noFill/>
            <a:miter lim="800000"/>
            <a:headEnd/>
            <a:tailEnd/>
          </a:ln>
        </p:spPr>
        <p:txBody>
          <a:bodyPr wrap="none">
            <a:spAutoFit/>
          </a:bodyPr>
          <a:lstStyle/>
          <a:p>
            <a:endParaRPr lang="pt-BR" dirty="0"/>
          </a:p>
        </p:txBody>
      </p:sp>
      <p:sp>
        <p:nvSpPr>
          <p:cNvPr id="6" name="Title 1"/>
          <p:cNvSpPr>
            <a:spLocks noGrp="1"/>
          </p:cNvSpPr>
          <p:nvPr>
            <p:ph type="title"/>
          </p:nvPr>
        </p:nvSpPr>
        <p:spPr>
          <a:xfrm>
            <a:off x="5129212" y="378639"/>
            <a:ext cx="10518637" cy="558800"/>
          </a:xfrm>
        </p:spPr>
        <p:txBody>
          <a:bodyPr/>
          <a:lstStyle/>
          <a:p>
            <a:r>
              <a:rPr lang="en-US" dirty="0" smtClean="0"/>
              <a:t>Xml da Mensagem Única</a:t>
            </a:r>
            <a:endParaRPr lang="en-US" dirty="0"/>
          </a:p>
        </p:txBody>
      </p:sp>
      <p:sp>
        <p:nvSpPr>
          <p:cNvPr id="7" name="Text Placeholder 2"/>
          <p:cNvSpPr>
            <a:spLocks noGrp="1"/>
          </p:cNvSpPr>
          <p:nvPr>
            <p:ph type="body" idx="13"/>
          </p:nvPr>
        </p:nvSpPr>
        <p:spPr>
          <a:xfrm>
            <a:off x="601799" y="1175133"/>
            <a:ext cx="3490501" cy="853016"/>
          </a:xfrm>
          <a:prstGeom prst="rect">
            <a:avLst/>
          </a:prstGeom>
        </p:spPr>
        <p:txBody>
          <a:bodyPr anchor="t"/>
          <a:lstStyle>
            <a:lvl1pPr marL="0" indent="0">
              <a:buNone/>
              <a:defRPr sz="2400" b="0">
                <a:solidFill>
                  <a:schemeClr val="bg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r>
              <a:rPr lang="en-US" dirty="0"/>
              <a:t>A Mensagem Única TOTVS</a:t>
            </a:r>
            <a:endParaRPr lang="en-US" dirty="0"/>
          </a:p>
        </p:txBody>
      </p:sp>
      <p:pic>
        <p:nvPicPr>
          <p:cNvPr id="2" name="Imagem 1"/>
          <p:cNvPicPr>
            <a:picLocks noChangeAspect="1"/>
          </p:cNvPicPr>
          <p:nvPr/>
        </p:nvPicPr>
        <p:blipFill>
          <a:blip r:embed="rId2"/>
          <a:stretch>
            <a:fillRect/>
          </a:stretch>
        </p:blipFill>
        <p:spPr>
          <a:xfrm>
            <a:off x="5129212" y="1281112"/>
            <a:ext cx="10487025" cy="6581775"/>
          </a:xfrm>
          <a:prstGeom prst="rect">
            <a:avLst/>
          </a:prstGeom>
        </p:spPr>
      </p:pic>
    </p:spTree>
    <p:extLst>
      <p:ext uri="{BB962C8B-B14F-4D97-AF65-F5344CB8AC3E}">
        <p14:creationId xmlns:p14="http://schemas.microsoft.com/office/powerpoint/2010/main" val="377726432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TextBox 5"/>
          <p:cNvSpPr txBox="1">
            <a:spLocks noChangeArrowheads="1"/>
          </p:cNvSpPr>
          <p:nvPr/>
        </p:nvSpPr>
        <p:spPr bwMode="auto">
          <a:xfrm>
            <a:off x="3952875" y="1851025"/>
            <a:ext cx="184150" cy="539750"/>
          </a:xfrm>
          <a:prstGeom prst="rect">
            <a:avLst/>
          </a:prstGeom>
          <a:noFill/>
          <a:ln w="9525">
            <a:noFill/>
            <a:miter lim="800000"/>
            <a:headEnd/>
            <a:tailEnd/>
          </a:ln>
        </p:spPr>
        <p:txBody>
          <a:bodyPr wrap="none">
            <a:spAutoFit/>
          </a:bodyPr>
          <a:lstStyle/>
          <a:p>
            <a:endParaRPr lang="pt-BR" dirty="0"/>
          </a:p>
        </p:txBody>
      </p:sp>
      <p:sp>
        <p:nvSpPr>
          <p:cNvPr id="6" name="Title 1"/>
          <p:cNvSpPr>
            <a:spLocks noGrp="1"/>
          </p:cNvSpPr>
          <p:nvPr>
            <p:ph type="title"/>
          </p:nvPr>
        </p:nvSpPr>
        <p:spPr>
          <a:xfrm>
            <a:off x="5129212" y="378639"/>
            <a:ext cx="10518637" cy="558800"/>
          </a:xfrm>
        </p:spPr>
        <p:txBody>
          <a:bodyPr/>
          <a:lstStyle/>
          <a:p>
            <a:r>
              <a:rPr lang="en-US" dirty="0" smtClean="0"/>
              <a:t>Arquitetura</a:t>
            </a:r>
            <a:endParaRPr lang="en-US" dirty="0"/>
          </a:p>
        </p:txBody>
      </p:sp>
      <p:sp>
        <p:nvSpPr>
          <p:cNvPr id="7" name="Text Placeholder 2"/>
          <p:cNvSpPr>
            <a:spLocks noGrp="1"/>
          </p:cNvSpPr>
          <p:nvPr>
            <p:ph type="body" idx="13"/>
          </p:nvPr>
        </p:nvSpPr>
        <p:spPr>
          <a:xfrm>
            <a:off x="601799" y="1175133"/>
            <a:ext cx="3490501" cy="853016"/>
          </a:xfrm>
          <a:prstGeom prst="rect">
            <a:avLst/>
          </a:prstGeom>
        </p:spPr>
        <p:txBody>
          <a:bodyPr anchor="t"/>
          <a:lstStyle>
            <a:lvl1pPr marL="0" indent="0">
              <a:buNone/>
              <a:defRPr sz="2400" b="0">
                <a:solidFill>
                  <a:schemeClr val="bg1"/>
                </a:solidFill>
                <a:latin typeface="Arial Narrow"/>
                <a:cs typeface="Arial Narrow"/>
              </a:defRPr>
            </a:lvl1pPr>
            <a:lvl2pPr marL="725531" indent="0">
              <a:buNone/>
              <a:defRPr sz="3200" b="1"/>
            </a:lvl2pPr>
            <a:lvl3pPr marL="1451061" indent="0">
              <a:buNone/>
              <a:defRPr sz="2900" b="1"/>
            </a:lvl3pPr>
            <a:lvl4pPr marL="2176592" indent="0">
              <a:buNone/>
              <a:defRPr sz="2500" b="1"/>
            </a:lvl4pPr>
            <a:lvl5pPr marL="2902123" indent="0">
              <a:buNone/>
              <a:defRPr sz="2500" b="1"/>
            </a:lvl5pPr>
            <a:lvl6pPr marL="3627653" indent="0">
              <a:buNone/>
              <a:defRPr sz="2500" b="1"/>
            </a:lvl6pPr>
            <a:lvl7pPr marL="4353184" indent="0">
              <a:buNone/>
              <a:defRPr sz="2500" b="1"/>
            </a:lvl7pPr>
            <a:lvl8pPr marL="5078715" indent="0">
              <a:buNone/>
              <a:defRPr sz="2500" b="1"/>
            </a:lvl8pPr>
            <a:lvl9pPr marL="5804245" indent="0">
              <a:buNone/>
              <a:defRPr sz="2500" b="1"/>
            </a:lvl9pPr>
          </a:lstStyle>
          <a:p>
            <a:r>
              <a:rPr lang="en-US" dirty="0"/>
              <a:t>A Mensagem Única TOTVS</a:t>
            </a:r>
            <a:endParaRPr lang="en-US" dirty="0"/>
          </a:p>
        </p:txBody>
      </p:sp>
      <p:grpSp>
        <p:nvGrpSpPr>
          <p:cNvPr id="2" name="Grupo 1"/>
          <p:cNvGrpSpPr/>
          <p:nvPr/>
        </p:nvGrpSpPr>
        <p:grpSpPr>
          <a:xfrm>
            <a:off x="5189399" y="2250757"/>
            <a:ext cx="10458450" cy="5191125"/>
            <a:chOff x="5189399" y="2250757"/>
            <a:chExt cx="10458450" cy="5191125"/>
          </a:xfrm>
        </p:grpSpPr>
        <p:pic>
          <p:nvPicPr>
            <p:cNvPr id="3" name="Imagem 2"/>
            <p:cNvPicPr>
              <a:picLocks noChangeAspect="1"/>
            </p:cNvPicPr>
            <p:nvPr/>
          </p:nvPicPr>
          <p:blipFill>
            <a:blip r:embed="rId2"/>
            <a:stretch>
              <a:fillRect/>
            </a:stretch>
          </p:blipFill>
          <p:spPr>
            <a:xfrm>
              <a:off x="5189399" y="2250757"/>
              <a:ext cx="10458450" cy="5191125"/>
            </a:xfrm>
            <a:prstGeom prst="rect">
              <a:avLst/>
            </a:prstGeom>
          </p:spPr>
        </p:pic>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2278" y="2841864"/>
              <a:ext cx="1114425" cy="28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2497197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 que é um EAI?</a:t>
            </a:r>
            <a:endParaRPr lang="en-US" dirty="0"/>
          </a:p>
        </p:txBody>
      </p:sp>
      <p:sp>
        <p:nvSpPr>
          <p:cNvPr id="3" name="Text Placeholder 2"/>
          <p:cNvSpPr>
            <a:spLocks noGrp="1"/>
          </p:cNvSpPr>
          <p:nvPr>
            <p:ph type="body" idx="13"/>
          </p:nvPr>
        </p:nvSpPr>
        <p:spPr/>
        <p:txBody>
          <a:bodyPr/>
          <a:lstStyle/>
          <a:p>
            <a:r>
              <a:rPr lang="en-US" dirty="0" smtClean="0"/>
              <a:t>Conceitos</a:t>
            </a:r>
            <a:endParaRPr lang="en-US" dirty="0"/>
          </a:p>
        </p:txBody>
      </p:sp>
      <p:sp>
        <p:nvSpPr>
          <p:cNvPr id="4" name="Content Placeholder 3"/>
          <p:cNvSpPr>
            <a:spLocks noGrp="1"/>
          </p:cNvSpPr>
          <p:nvPr>
            <p:ph idx="14"/>
          </p:nvPr>
        </p:nvSpPr>
        <p:spPr/>
        <p:txBody>
          <a:bodyPr/>
          <a:lstStyle/>
          <a:p>
            <a:r>
              <a:rPr lang="pt-BR" dirty="0"/>
              <a:t>EAI ou </a:t>
            </a:r>
            <a:r>
              <a:rPr lang="pt-BR" b="1" i="1" dirty="0"/>
              <a:t>Enterprise Application Integration</a:t>
            </a:r>
            <a:r>
              <a:rPr lang="pt-BR" dirty="0"/>
              <a:t> (Integração de aplicações corporativas) é um conceito que visa a integração entre sistemas corporativos diferentes, por meio da utilização de serviços disponibilizados. Um de seus objetivos é a troca de informações entre ERPs (</a:t>
            </a:r>
            <a:r>
              <a:rPr lang="pt-BR" i="1" dirty="0"/>
              <a:t>Enterprise Resource Planning</a:t>
            </a:r>
            <a:r>
              <a:rPr lang="pt-BR" dirty="0"/>
              <a:t> – Sistema de Gestão Empresarial), compreendendo como troca de informações o envio e recebimento de mensagens, o registro das mensagens trafegadas e o gerenciamento de filas de execução. Desta maneira, um EAI é uma arquitetura na qual diferentes aplicações conectam-se entre si, através de algum conector que permite a tradução dos dados de diferentes arquiteturas.</a:t>
            </a:r>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7</a:t>
            </a:fld>
            <a:endParaRPr lang="pt-BR" dirty="0"/>
          </a:p>
        </p:txBody>
      </p:sp>
    </p:spTree>
    <p:extLst>
      <p:ext uri="{BB962C8B-B14F-4D97-AF65-F5344CB8AC3E}">
        <p14:creationId xmlns:p14="http://schemas.microsoft.com/office/powerpoint/2010/main" val="99201716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0" name="TextBox 5"/>
          <p:cNvSpPr txBox="1">
            <a:spLocks noChangeArrowheads="1"/>
          </p:cNvSpPr>
          <p:nvPr/>
        </p:nvSpPr>
        <p:spPr bwMode="auto">
          <a:xfrm>
            <a:off x="3952875" y="1851025"/>
            <a:ext cx="184150" cy="539750"/>
          </a:xfrm>
          <a:prstGeom prst="rect">
            <a:avLst/>
          </a:prstGeom>
          <a:noFill/>
          <a:ln w="9525">
            <a:noFill/>
            <a:miter lim="800000"/>
            <a:headEnd/>
            <a:tailEnd/>
          </a:ln>
        </p:spPr>
        <p:txBody>
          <a:bodyPr wrap="none">
            <a:spAutoFit/>
          </a:bodyPr>
          <a:lstStyle/>
          <a:p>
            <a:endParaRPr lang="pt-BR" dirty="0"/>
          </a:p>
        </p:txBody>
      </p:sp>
      <p:pic>
        <p:nvPicPr>
          <p:cNvPr id="9" name="Picture 8" descr="184902753.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922524" y="1632675"/>
            <a:ext cx="4557538" cy="3345491"/>
          </a:xfrm>
          <a:prstGeom prst="rect">
            <a:avLst/>
          </a:prstGeom>
          <a:ln>
            <a:solidFill>
              <a:srgbClr val="A6A6A6"/>
            </a:solidFill>
          </a:ln>
        </p:spPr>
      </p:pic>
      <p:pic>
        <p:nvPicPr>
          <p:cNvPr id="10" name="Picture 9" descr="184902753.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217182" y="5125972"/>
            <a:ext cx="4557538" cy="3345491"/>
          </a:xfrm>
          <a:prstGeom prst="rect">
            <a:avLst/>
          </a:prstGeom>
          <a:ln>
            <a:solidFill>
              <a:srgbClr val="A6A6A6"/>
            </a:solidFill>
          </a:ln>
        </p:spPr>
      </p:pic>
      <p:pic>
        <p:nvPicPr>
          <p:cNvPr id="11" name="Picture 10" descr="184902753.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922524" y="5125972"/>
            <a:ext cx="4557538" cy="3345491"/>
          </a:xfrm>
          <a:prstGeom prst="rect">
            <a:avLst/>
          </a:prstGeom>
          <a:ln>
            <a:solidFill>
              <a:srgbClr val="A6A6A6"/>
            </a:solidFill>
          </a:ln>
        </p:spPr>
      </p:pic>
      <p:sp>
        <p:nvSpPr>
          <p:cNvPr id="12" name="TextBox 18"/>
          <p:cNvSpPr txBox="1">
            <a:spLocks noChangeArrowheads="1"/>
          </p:cNvSpPr>
          <p:nvPr/>
        </p:nvSpPr>
        <p:spPr bwMode="auto">
          <a:xfrm>
            <a:off x="601800" y="4546600"/>
            <a:ext cx="4527413" cy="769441"/>
          </a:xfrm>
          <a:prstGeom prst="rect">
            <a:avLst/>
          </a:prstGeom>
          <a:noFill/>
          <a:ln w="9525">
            <a:noFill/>
            <a:miter lim="800000"/>
            <a:headEnd/>
            <a:tailEnd/>
          </a:ln>
        </p:spPr>
        <p:txBody>
          <a:bodyPr wrap="square">
            <a:spAutoFit/>
          </a:bodyPr>
          <a:lstStyle/>
          <a:p>
            <a:r>
              <a:rPr lang="pt-BR" sz="2200" dirty="0" smtClean="0">
                <a:solidFill>
                  <a:srgbClr val="4A5C61"/>
                </a:solidFill>
                <a:latin typeface="Arial Narrow"/>
                <a:cs typeface="Arial Narrow"/>
              </a:rPr>
              <a:t>Envio de Mensagens</a:t>
            </a:r>
          </a:p>
          <a:p>
            <a:endParaRPr lang="pt-BR" sz="2200" dirty="0">
              <a:solidFill>
                <a:srgbClr val="4A5C61"/>
              </a:solidFill>
              <a:latin typeface="Arial Narrow"/>
              <a:cs typeface="Arial Narrow"/>
            </a:endParaRPr>
          </a:p>
        </p:txBody>
      </p:sp>
      <p:sp>
        <p:nvSpPr>
          <p:cNvPr id="13" name="Text Placeholder 2"/>
          <p:cNvSpPr>
            <a:spLocks noGrp="1"/>
          </p:cNvSpPr>
          <p:nvPr>
            <p:ph type="body" idx="13"/>
          </p:nvPr>
        </p:nvSpPr>
        <p:spPr>
          <a:xfrm>
            <a:off x="601800" y="1175133"/>
            <a:ext cx="3694331" cy="853016"/>
          </a:xfrm>
        </p:spPr>
        <p:txBody>
          <a:bodyPr/>
          <a:lstStyle/>
          <a:p>
            <a:r>
              <a:rPr lang="en-US" dirty="0"/>
              <a:t>A Mensagem Única TOTVS</a:t>
            </a:r>
            <a:endParaRPr lang="en-US" dirty="0"/>
          </a:p>
        </p:txBody>
      </p:sp>
      <p:pic>
        <p:nvPicPr>
          <p:cNvPr id="4" name="Imagem 3"/>
          <p:cNvPicPr>
            <a:picLocks noChangeAspect="1"/>
          </p:cNvPicPr>
          <p:nvPr/>
        </p:nvPicPr>
        <p:blipFill>
          <a:blip r:embed="rId3"/>
          <a:stretch>
            <a:fillRect/>
          </a:stretch>
        </p:blipFill>
        <p:spPr>
          <a:xfrm>
            <a:off x="10922524" y="1633356"/>
            <a:ext cx="4557538" cy="3344811"/>
          </a:xfrm>
          <a:prstGeom prst="rect">
            <a:avLst/>
          </a:prstGeom>
        </p:spPr>
      </p:pic>
      <p:pic>
        <p:nvPicPr>
          <p:cNvPr id="5" name="Imagem 4"/>
          <p:cNvPicPr>
            <a:picLocks noChangeAspect="1"/>
          </p:cNvPicPr>
          <p:nvPr/>
        </p:nvPicPr>
        <p:blipFill>
          <a:blip r:embed="rId4"/>
          <a:stretch>
            <a:fillRect/>
          </a:stretch>
        </p:blipFill>
        <p:spPr>
          <a:xfrm>
            <a:off x="6217182" y="5125972"/>
            <a:ext cx="4557538" cy="3345490"/>
          </a:xfrm>
          <a:prstGeom prst="rect">
            <a:avLst/>
          </a:prstGeom>
        </p:spPr>
      </p:pic>
      <p:pic>
        <p:nvPicPr>
          <p:cNvPr id="6" name="Imagem 5"/>
          <p:cNvPicPr>
            <a:picLocks noChangeAspect="1"/>
          </p:cNvPicPr>
          <p:nvPr/>
        </p:nvPicPr>
        <p:blipFill>
          <a:blip r:embed="rId5"/>
          <a:stretch>
            <a:fillRect/>
          </a:stretch>
        </p:blipFill>
        <p:spPr>
          <a:xfrm>
            <a:off x="10922524" y="5125972"/>
            <a:ext cx="4557538" cy="3345490"/>
          </a:xfrm>
          <a:prstGeom prst="rect">
            <a:avLst/>
          </a:prstGeom>
        </p:spPr>
      </p:pic>
      <p:pic>
        <p:nvPicPr>
          <p:cNvPr id="14" name="Picture 8" descr="184902753.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201519" y="1632675"/>
            <a:ext cx="4557538" cy="3345491"/>
          </a:xfrm>
          <a:prstGeom prst="rect">
            <a:avLst/>
          </a:prstGeom>
          <a:ln>
            <a:solidFill>
              <a:srgbClr val="A6A6A6"/>
            </a:solidFill>
          </a:ln>
        </p:spPr>
      </p:pic>
      <p:pic>
        <p:nvPicPr>
          <p:cNvPr id="3" name="Imagem 2"/>
          <p:cNvPicPr>
            <a:picLocks noChangeAspect="1"/>
          </p:cNvPicPr>
          <p:nvPr/>
        </p:nvPicPr>
        <p:blipFill>
          <a:blip r:embed="rId6"/>
          <a:stretch>
            <a:fillRect/>
          </a:stretch>
        </p:blipFill>
        <p:spPr>
          <a:xfrm>
            <a:off x="6201520" y="1632675"/>
            <a:ext cx="4557538" cy="3345492"/>
          </a:xfrm>
          <a:prstGeom prst="rect">
            <a:avLst/>
          </a:prstGeom>
        </p:spPr>
      </p:pic>
      <p:pic>
        <p:nvPicPr>
          <p:cNvPr id="2" name="Imagem 1"/>
          <p:cNvPicPr>
            <a:picLocks noChangeAspect="1"/>
          </p:cNvPicPr>
          <p:nvPr/>
        </p:nvPicPr>
        <p:blipFill>
          <a:blip r:embed="rId7"/>
          <a:stretch>
            <a:fillRect/>
          </a:stretch>
        </p:blipFill>
        <p:spPr>
          <a:xfrm>
            <a:off x="6201518" y="1632675"/>
            <a:ext cx="9278544" cy="3345492"/>
          </a:xfrm>
          <a:prstGeom prst="rect">
            <a:avLst/>
          </a:prstGeom>
        </p:spPr>
      </p:pic>
      <p:pic>
        <p:nvPicPr>
          <p:cNvPr id="7" name="Imagem 6"/>
          <p:cNvPicPr>
            <a:picLocks noChangeAspect="1"/>
          </p:cNvPicPr>
          <p:nvPr/>
        </p:nvPicPr>
        <p:blipFill>
          <a:blip r:embed="rId8"/>
          <a:stretch>
            <a:fillRect/>
          </a:stretch>
        </p:blipFill>
        <p:spPr>
          <a:xfrm>
            <a:off x="6217182" y="5125972"/>
            <a:ext cx="9262880" cy="3345491"/>
          </a:xfrm>
          <a:prstGeom prst="rect">
            <a:avLst/>
          </a:prstGeom>
        </p:spPr>
      </p:pic>
    </p:spTree>
    <p:extLst>
      <p:ext uri="{BB962C8B-B14F-4D97-AF65-F5344CB8AC3E}">
        <p14:creationId xmlns:p14="http://schemas.microsoft.com/office/powerpoint/2010/main" val="307774378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TextBox 5"/>
          <p:cNvSpPr txBox="1">
            <a:spLocks noChangeArrowheads="1"/>
          </p:cNvSpPr>
          <p:nvPr/>
        </p:nvSpPr>
        <p:spPr bwMode="auto">
          <a:xfrm>
            <a:off x="3952875" y="1851025"/>
            <a:ext cx="184150" cy="539750"/>
          </a:xfrm>
          <a:prstGeom prst="rect">
            <a:avLst/>
          </a:prstGeom>
          <a:noFill/>
          <a:ln w="9525">
            <a:noFill/>
            <a:miter lim="800000"/>
            <a:headEnd/>
            <a:tailEnd/>
          </a:ln>
        </p:spPr>
        <p:txBody>
          <a:bodyPr wrap="none">
            <a:spAutoFit/>
          </a:bodyPr>
          <a:lstStyle/>
          <a:p>
            <a:endParaRPr lang="pt-BR" dirty="0"/>
          </a:p>
        </p:txBody>
      </p:sp>
      <p:sp>
        <p:nvSpPr>
          <p:cNvPr id="8" name="Rectangle 7"/>
          <p:cNvSpPr>
            <a:spLocks noChangeArrowheads="1"/>
          </p:cNvSpPr>
          <p:nvPr/>
        </p:nvSpPr>
        <p:spPr bwMode="auto">
          <a:xfrm>
            <a:off x="8483599" y="5921375"/>
            <a:ext cx="7164250" cy="2562225"/>
          </a:xfrm>
          <a:prstGeom prst="rect">
            <a:avLst/>
          </a:prstGeom>
          <a:solidFill>
            <a:srgbClr val="EC9B3C"/>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n-US" dirty="0">
              <a:solidFill>
                <a:schemeClr val="lt1"/>
              </a:solidFill>
              <a:latin typeface="+mn-lt"/>
              <a:ea typeface="+mn-ea"/>
            </a:endParaRPr>
          </a:p>
        </p:txBody>
      </p:sp>
      <p:sp>
        <p:nvSpPr>
          <p:cNvPr id="9" name="Rectangle 8"/>
          <p:cNvSpPr>
            <a:spLocks noChangeArrowheads="1"/>
          </p:cNvSpPr>
          <p:nvPr/>
        </p:nvSpPr>
        <p:spPr bwMode="auto">
          <a:xfrm>
            <a:off x="8483599" y="2741613"/>
            <a:ext cx="7164250" cy="2562225"/>
          </a:xfrm>
          <a:prstGeom prst="rect">
            <a:avLst/>
          </a:prstGeom>
          <a:solidFill>
            <a:srgbClr val="4A5C6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n-US" dirty="0">
              <a:solidFill>
                <a:schemeClr val="lt1"/>
              </a:solidFill>
              <a:latin typeface="+mn-lt"/>
              <a:ea typeface="+mn-ea"/>
            </a:endParaRPr>
          </a:p>
        </p:txBody>
      </p:sp>
      <p:sp>
        <p:nvSpPr>
          <p:cNvPr id="10" name="Rectangle 9"/>
          <p:cNvSpPr>
            <a:spLocks noChangeArrowheads="1"/>
          </p:cNvSpPr>
          <p:nvPr/>
        </p:nvSpPr>
        <p:spPr bwMode="auto">
          <a:xfrm>
            <a:off x="601800" y="5921375"/>
            <a:ext cx="7164250" cy="2562225"/>
          </a:xfrm>
          <a:prstGeom prst="rect">
            <a:avLst/>
          </a:prstGeom>
          <a:solidFill>
            <a:srgbClr val="019ABE"/>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n-US" dirty="0">
              <a:solidFill>
                <a:schemeClr val="lt1"/>
              </a:solidFill>
              <a:latin typeface="+mn-lt"/>
              <a:ea typeface="+mn-ea"/>
            </a:endParaRPr>
          </a:p>
        </p:txBody>
      </p:sp>
      <p:sp>
        <p:nvSpPr>
          <p:cNvPr id="11" name="Rectangle 10"/>
          <p:cNvSpPr>
            <a:spLocks noChangeArrowheads="1"/>
          </p:cNvSpPr>
          <p:nvPr/>
        </p:nvSpPr>
        <p:spPr bwMode="auto">
          <a:xfrm>
            <a:off x="601800" y="2741613"/>
            <a:ext cx="7164250" cy="2562225"/>
          </a:xfrm>
          <a:prstGeom prst="rect">
            <a:avLst/>
          </a:prstGeom>
          <a:solidFill>
            <a:srgbClr val="00739C"/>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n-US" dirty="0">
              <a:solidFill>
                <a:schemeClr val="lt1"/>
              </a:solidFill>
              <a:latin typeface="+mn-lt"/>
              <a:ea typeface="+mn-ea"/>
            </a:endParaRPr>
          </a:p>
        </p:txBody>
      </p:sp>
      <p:sp>
        <p:nvSpPr>
          <p:cNvPr id="32779" name="TextBox 18"/>
          <p:cNvSpPr txBox="1">
            <a:spLocks noChangeArrowheads="1"/>
          </p:cNvSpPr>
          <p:nvPr/>
        </p:nvSpPr>
        <p:spPr bwMode="auto">
          <a:xfrm>
            <a:off x="1251813" y="3130173"/>
            <a:ext cx="5864225" cy="430887"/>
          </a:xfrm>
          <a:prstGeom prst="rect">
            <a:avLst/>
          </a:prstGeom>
          <a:noFill/>
          <a:ln w="9525">
            <a:noFill/>
            <a:miter lim="800000"/>
            <a:headEnd/>
            <a:tailEnd/>
          </a:ln>
        </p:spPr>
        <p:txBody>
          <a:bodyPr>
            <a:spAutoFit/>
          </a:bodyPr>
          <a:lstStyle/>
          <a:p>
            <a:r>
              <a:rPr lang="en-US" sz="2200" dirty="0" smtClean="0">
                <a:solidFill>
                  <a:schemeClr val="bg1"/>
                </a:solidFill>
                <a:latin typeface="Arial Narrow"/>
                <a:cs typeface="Arial Narrow"/>
              </a:rPr>
              <a:t>Identificar as mensagens que são trocadas</a:t>
            </a:r>
            <a:endParaRPr lang="en-US" sz="2200" b="1" dirty="0">
              <a:solidFill>
                <a:schemeClr val="bg1"/>
              </a:solidFill>
              <a:latin typeface="Arial Narrow"/>
              <a:cs typeface="Arial Narrow"/>
            </a:endParaRPr>
          </a:p>
        </p:txBody>
      </p:sp>
      <p:sp>
        <p:nvSpPr>
          <p:cNvPr id="32780" name="TextBox 18"/>
          <p:cNvSpPr txBox="1">
            <a:spLocks noChangeArrowheads="1"/>
          </p:cNvSpPr>
          <p:nvPr/>
        </p:nvSpPr>
        <p:spPr bwMode="auto">
          <a:xfrm>
            <a:off x="1251813" y="6309935"/>
            <a:ext cx="5864225" cy="769441"/>
          </a:xfrm>
          <a:prstGeom prst="rect">
            <a:avLst/>
          </a:prstGeom>
          <a:noFill/>
          <a:ln w="9525">
            <a:noFill/>
            <a:miter lim="800000"/>
            <a:headEnd/>
            <a:tailEnd/>
          </a:ln>
        </p:spPr>
        <p:txBody>
          <a:bodyPr>
            <a:spAutoFit/>
          </a:bodyPr>
          <a:lstStyle/>
          <a:p>
            <a:r>
              <a:rPr lang="en-US" sz="2200" dirty="0" smtClean="0">
                <a:solidFill>
                  <a:schemeClr val="bg1"/>
                </a:solidFill>
                <a:latin typeface="Arial Narrow"/>
                <a:cs typeface="Arial Narrow"/>
              </a:rPr>
              <a:t>Elaborar os nomes em ingles para estes campos (tags do xml)</a:t>
            </a:r>
            <a:endParaRPr lang="en-US" sz="2200" dirty="0">
              <a:solidFill>
                <a:schemeClr val="bg1"/>
              </a:solidFill>
              <a:latin typeface="Arial Narrow"/>
              <a:cs typeface="Arial Narrow"/>
            </a:endParaRPr>
          </a:p>
        </p:txBody>
      </p:sp>
      <p:sp>
        <p:nvSpPr>
          <p:cNvPr id="32781" name="TextBox 18"/>
          <p:cNvSpPr txBox="1">
            <a:spLocks noChangeArrowheads="1"/>
          </p:cNvSpPr>
          <p:nvPr/>
        </p:nvSpPr>
        <p:spPr bwMode="auto">
          <a:xfrm>
            <a:off x="9133612" y="3130173"/>
            <a:ext cx="5864225" cy="430887"/>
          </a:xfrm>
          <a:prstGeom prst="rect">
            <a:avLst/>
          </a:prstGeom>
          <a:noFill/>
          <a:ln w="9525">
            <a:noFill/>
            <a:miter lim="800000"/>
            <a:headEnd/>
            <a:tailEnd/>
          </a:ln>
        </p:spPr>
        <p:txBody>
          <a:bodyPr>
            <a:spAutoFit/>
          </a:bodyPr>
          <a:lstStyle/>
          <a:p>
            <a:r>
              <a:rPr lang="en-US" sz="2200" dirty="0" smtClean="0">
                <a:solidFill>
                  <a:schemeClr val="bg1"/>
                </a:solidFill>
                <a:latin typeface="Arial Narrow"/>
                <a:cs typeface="Arial Narrow"/>
              </a:rPr>
              <a:t>Identificar </a:t>
            </a:r>
            <a:r>
              <a:rPr lang="en-US" sz="2200" dirty="0" smtClean="0">
                <a:solidFill>
                  <a:schemeClr val="bg1"/>
                </a:solidFill>
                <a:latin typeface="Arial Narrow"/>
                <a:cs typeface="Arial Narrow"/>
              </a:rPr>
              <a:t>quais</a:t>
            </a:r>
            <a:r>
              <a:rPr lang="en-US" sz="2200" dirty="0" smtClean="0">
                <a:solidFill>
                  <a:schemeClr val="bg1"/>
                </a:solidFill>
                <a:latin typeface="Arial Narrow"/>
                <a:cs typeface="Arial Narrow"/>
              </a:rPr>
              <a:t> os campos </a:t>
            </a:r>
            <a:r>
              <a:rPr lang="en-US" sz="2200" dirty="0" smtClean="0">
                <a:solidFill>
                  <a:schemeClr val="bg1"/>
                </a:solidFill>
                <a:latin typeface="Arial Narrow"/>
                <a:cs typeface="Arial Narrow"/>
              </a:rPr>
              <a:t>necessários</a:t>
            </a:r>
            <a:endParaRPr lang="en-US" sz="2200" dirty="0">
              <a:solidFill>
                <a:schemeClr val="bg1"/>
              </a:solidFill>
              <a:latin typeface="Arial Narrow"/>
              <a:cs typeface="Arial Narrow"/>
            </a:endParaRPr>
          </a:p>
        </p:txBody>
      </p:sp>
      <p:sp>
        <p:nvSpPr>
          <p:cNvPr id="32782" name="TextBox 18"/>
          <p:cNvSpPr txBox="1">
            <a:spLocks noChangeArrowheads="1"/>
          </p:cNvSpPr>
          <p:nvPr/>
        </p:nvSpPr>
        <p:spPr bwMode="auto">
          <a:xfrm>
            <a:off x="9133612" y="6309935"/>
            <a:ext cx="5864225" cy="769441"/>
          </a:xfrm>
          <a:prstGeom prst="rect">
            <a:avLst/>
          </a:prstGeom>
          <a:noFill/>
          <a:ln w="9525">
            <a:noFill/>
            <a:miter lim="800000"/>
            <a:headEnd/>
            <a:tailEnd/>
          </a:ln>
        </p:spPr>
        <p:txBody>
          <a:bodyPr>
            <a:spAutoFit/>
          </a:bodyPr>
          <a:lstStyle/>
          <a:p>
            <a:r>
              <a:rPr lang="en-US" sz="2200" dirty="0" smtClean="0">
                <a:solidFill>
                  <a:schemeClr val="bg1"/>
                </a:solidFill>
                <a:latin typeface="Arial Narrow"/>
                <a:cs typeface="Arial Narrow"/>
              </a:rPr>
              <a:t>As </a:t>
            </a:r>
            <a:r>
              <a:rPr lang="en-US" sz="2200" dirty="0" smtClean="0">
                <a:solidFill>
                  <a:schemeClr val="bg1"/>
                </a:solidFill>
                <a:latin typeface="Arial Narrow"/>
                <a:cs typeface="Arial Narrow"/>
              </a:rPr>
              <a:t>duas</a:t>
            </a:r>
            <a:r>
              <a:rPr lang="en-US" sz="2200" dirty="0" smtClean="0">
                <a:solidFill>
                  <a:schemeClr val="bg1"/>
                </a:solidFill>
                <a:latin typeface="Arial Narrow"/>
                <a:cs typeface="Arial Narrow"/>
              </a:rPr>
              <a:t> </a:t>
            </a:r>
            <a:r>
              <a:rPr lang="en-US" sz="2200" dirty="0" smtClean="0">
                <a:solidFill>
                  <a:schemeClr val="bg1"/>
                </a:solidFill>
                <a:latin typeface="Arial Narrow"/>
                <a:cs typeface="Arial Narrow"/>
              </a:rPr>
              <a:t>pontas</a:t>
            </a:r>
            <a:r>
              <a:rPr lang="en-US" sz="2200" dirty="0" smtClean="0">
                <a:solidFill>
                  <a:schemeClr val="bg1"/>
                </a:solidFill>
                <a:latin typeface="Arial Narrow"/>
                <a:cs typeface="Arial Narrow"/>
              </a:rPr>
              <a:t> </a:t>
            </a:r>
            <a:r>
              <a:rPr lang="en-US" sz="2200" dirty="0" smtClean="0">
                <a:solidFill>
                  <a:schemeClr val="bg1"/>
                </a:solidFill>
                <a:latin typeface="Arial Narrow"/>
                <a:cs typeface="Arial Narrow"/>
              </a:rPr>
              <a:t>integradoras</a:t>
            </a:r>
            <a:r>
              <a:rPr lang="en-US" sz="2200" dirty="0" smtClean="0">
                <a:solidFill>
                  <a:schemeClr val="bg1"/>
                </a:solidFill>
                <a:latin typeface="Arial Narrow"/>
                <a:cs typeface="Arial Narrow"/>
              </a:rPr>
              <a:t> </a:t>
            </a:r>
            <a:r>
              <a:rPr lang="en-US" sz="2200" dirty="0" smtClean="0">
                <a:solidFill>
                  <a:schemeClr val="bg1"/>
                </a:solidFill>
                <a:latin typeface="Arial Narrow"/>
                <a:cs typeface="Arial Narrow"/>
              </a:rPr>
              <a:t>devem</a:t>
            </a:r>
            <a:r>
              <a:rPr lang="en-US" sz="2200" dirty="0" smtClean="0">
                <a:solidFill>
                  <a:schemeClr val="bg1"/>
                </a:solidFill>
                <a:latin typeface="Arial Narrow"/>
                <a:cs typeface="Arial Narrow"/>
              </a:rPr>
              <a:t> </a:t>
            </a:r>
            <a:r>
              <a:rPr lang="en-US" sz="2200" dirty="0" smtClean="0">
                <a:solidFill>
                  <a:schemeClr val="bg1"/>
                </a:solidFill>
                <a:latin typeface="Arial Narrow"/>
                <a:cs typeface="Arial Narrow"/>
              </a:rPr>
              <a:t>entrar</a:t>
            </a:r>
            <a:r>
              <a:rPr lang="en-US" sz="2200" dirty="0" smtClean="0">
                <a:solidFill>
                  <a:schemeClr val="bg1"/>
                </a:solidFill>
                <a:latin typeface="Arial Narrow"/>
                <a:cs typeface="Arial Narrow"/>
              </a:rPr>
              <a:t> em consenso </a:t>
            </a:r>
            <a:r>
              <a:rPr lang="en-US" sz="2200" dirty="0" smtClean="0">
                <a:solidFill>
                  <a:schemeClr val="bg1"/>
                </a:solidFill>
                <a:latin typeface="Arial Narrow"/>
                <a:cs typeface="Arial Narrow"/>
              </a:rPr>
              <a:t>sobre</a:t>
            </a:r>
            <a:r>
              <a:rPr lang="en-US" sz="2200" dirty="0" smtClean="0">
                <a:solidFill>
                  <a:schemeClr val="bg1"/>
                </a:solidFill>
                <a:latin typeface="Arial Narrow"/>
                <a:cs typeface="Arial Narrow"/>
              </a:rPr>
              <a:t> a mensagem</a:t>
            </a:r>
            <a:endParaRPr lang="en-US" sz="2200" dirty="0">
              <a:solidFill>
                <a:schemeClr val="bg1"/>
              </a:solidFill>
              <a:latin typeface="Arial Narrow"/>
              <a:cs typeface="Arial Narrow"/>
            </a:endParaRPr>
          </a:p>
        </p:txBody>
      </p:sp>
      <p:sp>
        <p:nvSpPr>
          <p:cNvPr id="13" name="Text Placeholder 2"/>
          <p:cNvSpPr>
            <a:spLocks noGrp="1"/>
          </p:cNvSpPr>
          <p:nvPr>
            <p:ph type="body" idx="13"/>
          </p:nvPr>
        </p:nvSpPr>
        <p:spPr>
          <a:xfrm>
            <a:off x="601800" y="1175133"/>
            <a:ext cx="3694331" cy="853016"/>
          </a:xfrm>
        </p:spPr>
        <p:txBody>
          <a:bodyPr/>
          <a:lstStyle/>
          <a:p>
            <a:r>
              <a:rPr lang="en-US" dirty="0"/>
              <a:t>A Mensagem Única TOTVS</a:t>
            </a:r>
            <a:endParaRPr lang="en-US" dirty="0"/>
          </a:p>
        </p:txBody>
      </p:sp>
      <p:sp>
        <p:nvSpPr>
          <p:cNvPr id="14" name="Title 1"/>
          <p:cNvSpPr>
            <a:spLocks noGrp="1"/>
          </p:cNvSpPr>
          <p:nvPr>
            <p:ph type="title"/>
          </p:nvPr>
        </p:nvSpPr>
        <p:spPr>
          <a:xfrm>
            <a:off x="5129212" y="378639"/>
            <a:ext cx="10518637" cy="558800"/>
          </a:xfrm>
        </p:spPr>
        <p:txBody>
          <a:bodyPr/>
          <a:lstStyle/>
          <a:p>
            <a:r>
              <a:rPr lang="en-US" dirty="0" smtClean="0"/>
              <a:t>Passos para criação</a:t>
            </a:r>
            <a:endParaRPr lang="en-US" dirty="0"/>
          </a:p>
        </p:txBody>
      </p:sp>
      <p:sp>
        <p:nvSpPr>
          <p:cNvPr id="15" name="Espaço Reservado para Número de Slide 14"/>
          <p:cNvSpPr>
            <a:spLocks noGrp="1"/>
          </p:cNvSpPr>
          <p:nvPr>
            <p:ph type="sldNum" sz="quarter" idx="4"/>
          </p:nvPr>
        </p:nvSpPr>
        <p:spPr/>
        <p:txBody>
          <a:bodyPr/>
          <a:lstStyle/>
          <a:p>
            <a:fld id="{03940D1D-B147-43FC-A96B-779C25C7BB73}" type="slidenum">
              <a:rPr lang="pt-BR" smtClean="0"/>
              <a:pPr/>
              <a:t>71</a:t>
            </a:fld>
            <a:endParaRPr lang="pt-BR" dirty="0"/>
          </a:p>
        </p:txBody>
      </p:sp>
    </p:spTree>
    <p:extLst>
      <p:ext uri="{BB962C8B-B14F-4D97-AF65-F5344CB8AC3E}">
        <p14:creationId xmlns:p14="http://schemas.microsoft.com/office/powerpoint/2010/main" val="185429529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TextBox 5"/>
          <p:cNvSpPr txBox="1">
            <a:spLocks noChangeArrowheads="1"/>
          </p:cNvSpPr>
          <p:nvPr/>
        </p:nvSpPr>
        <p:spPr bwMode="auto">
          <a:xfrm>
            <a:off x="3952875" y="1851025"/>
            <a:ext cx="184150" cy="539750"/>
          </a:xfrm>
          <a:prstGeom prst="rect">
            <a:avLst/>
          </a:prstGeom>
          <a:noFill/>
          <a:ln w="9525">
            <a:noFill/>
            <a:miter lim="800000"/>
            <a:headEnd/>
            <a:tailEnd/>
          </a:ln>
        </p:spPr>
        <p:txBody>
          <a:bodyPr wrap="none">
            <a:spAutoFit/>
          </a:bodyPr>
          <a:lstStyle/>
          <a:p>
            <a:endParaRPr lang="pt-BR" dirty="0"/>
          </a:p>
        </p:txBody>
      </p:sp>
      <p:sp>
        <p:nvSpPr>
          <p:cNvPr id="8" name="Rectangle 7"/>
          <p:cNvSpPr>
            <a:spLocks noChangeArrowheads="1"/>
          </p:cNvSpPr>
          <p:nvPr/>
        </p:nvSpPr>
        <p:spPr bwMode="auto">
          <a:xfrm>
            <a:off x="8483599" y="5921375"/>
            <a:ext cx="7164250" cy="2562225"/>
          </a:xfrm>
          <a:prstGeom prst="rect">
            <a:avLst/>
          </a:prstGeom>
          <a:solidFill>
            <a:srgbClr val="EC9B3C"/>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n-US" dirty="0">
              <a:solidFill>
                <a:schemeClr val="lt1"/>
              </a:solidFill>
              <a:latin typeface="+mn-lt"/>
              <a:ea typeface="+mn-ea"/>
            </a:endParaRPr>
          </a:p>
        </p:txBody>
      </p:sp>
      <p:sp>
        <p:nvSpPr>
          <p:cNvPr id="9" name="Rectangle 8"/>
          <p:cNvSpPr>
            <a:spLocks noChangeArrowheads="1"/>
          </p:cNvSpPr>
          <p:nvPr/>
        </p:nvSpPr>
        <p:spPr bwMode="auto">
          <a:xfrm>
            <a:off x="8483599" y="2741613"/>
            <a:ext cx="7164250" cy="2562225"/>
          </a:xfrm>
          <a:prstGeom prst="rect">
            <a:avLst/>
          </a:prstGeom>
          <a:solidFill>
            <a:srgbClr val="4A5C6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n-US" dirty="0">
              <a:solidFill>
                <a:schemeClr val="lt1"/>
              </a:solidFill>
              <a:latin typeface="+mn-lt"/>
              <a:ea typeface="+mn-ea"/>
            </a:endParaRPr>
          </a:p>
        </p:txBody>
      </p:sp>
      <p:sp>
        <p:nvSpPr>
          <p:cNvPr id="10" name="Rectangle 9"/>
          <p:cNvSpPr>
            <a:spLocks noChangeArrowheads="1"/>
          </p:cNvSpPr>
          <p:nvPr/>
        </p:nvSpPr>
        <p:spPr bwMode="auto">
          <a:xfrm>
            <a:off x="601800" y="5921375"/>
            <a:ext cx="7164250" cy="2562225"/>
          </a:xfrm>
          <a:prstGeom prst="rect">
            <a:avLst/>
          </a:prstGeom>
          <a:solidFill>
            <a:srgbClr val="019ABE"/>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n-US" dirty="0">
              <a:solidFill>
                <a:schemeClr val="lt1"/>
              </a:solidFill>
              <a:latin typeface="+mn-lt"/>
              <a:ea typeface="+mn-ea"/>
            </a:endParaRPr>
          </a:p>
        </p:txBody>
      </p:sp>
      <p:sp>
        <p:nvSpPr>
          <p:cNvPr id="11" name="Rectangle 10"/>
          <p:cNvSpPr>
            <a:spLocks noChangeArrowheads="1"/>
          </p:cNvSpPr>
          <p:nvPr/>
        </p:nvSpPr>
        <p:spPr bwMode="auto">
          <a:xfrm>
            <a:off x="601800" y="2741613"/>
            <a:ext cx="7164250" cy="2562225"/>
          </a:xfrm>
          <a:prstGeom prst="rect">
            <a:avLst/>
          </a:prstGeom>
          <a:solidFill>
            <a:srgbClr val="00739C"/>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n-US" dirty="0">
              <a:solidFill>
                <a:schemeClr val="lt1"/>
              </a:solidFill>
              <a:latin typeface="+mn-lt"/>
              <a:ea typeface="+mn-ea"/>
            </a:endParaRPr>
          </a:p>
        </p:txBody>
      </p:sp>
      <p:sp>
        <p:nvSpPr>
          <p:cNvPr id="32779" name="TextBox 18"/>
          <p:cNvSpPr txBox="1">
            <a:spLocks noChangeArrowheads="1"/>
          </p:cNvSpPr>
          <p:nvPr/>
        </p:nvSpPr>
        <p:spPr bwMode="auto">
          <a:xfrm>
            <a:off x="1251813" y="3130173"/>
            <a:ext cx="5864225" cy="430887"/>
          </a:xfrm>
          <a:prstGeom prst="rect">
            <a:avLst/>
          </a:prstGeom>
          <a:noFill/>
          <a:ln w="9525">
            <a:noFill/>
            <a:miter lim="800000"/>
            <a:headEnd/>
            <a:tailEnd/>
          </a:ln>
        </p:spPr>
        <p:txBody>
          <a:bodyPr>
            <a:spAutoFit/>
          </a:bodyPr>
          <a:lstStyle/>
          <a:p>
            <a:r>
              <a:rPr lang="en-US" sz="2200" dirty="0" smtClean="0">
                <a:solidFill>
                  <a:schemeClr val="bg1"/>
                </a:solidFill>
                <a:latin typeface="Arial Narrow"/>
                <a:cs typeface="Arial Narrow"/>
              </a:rPr>
              <a:t>Criar o XSD da mensagem </a:t>
            </a:r>
            <a:endParaRPr lang="en-US" sz="2200" b="1" dirty="0">
              <a:solidFill>
                <a:schemeClr val="bg1"/>
              </a:solidFill>
              <a:latin typeface="Arial Narrow"/>
              <a:cs typeface="Arial Narrow"/>
            </a:endParaRPr>
          </a:p>
        </p:txBody>
      </p:sp>
      <p:sp>
        <p:nvSpPr>
          <p:cNvPr id="32780" name="TextBox 18"/>
          <p:cNvSpPr txBox="1">
            <a:spLocks noChangeArrowheads="1"/>
          </p:cNvSpPr>
          <p:nvPr/>
        </p:nvSpPr>
        <p:spPr bwMode="auto">
          <a:xfrm>
            <a:off x="1251813" y="6309935"/>
            <a:ext cx="5864225" cy="430887"/>
          </a:xfrm>
          <a:prstGeom prst="rect">
            <a:avLst/>
          </a:prstGeom>
          <a:noFill/>
          <a:ln w="9525">
            <a:noFill/>
            <a:miter lim="800000"/>
            <a:headEnd/>
            <a:tailEnd/>
          </a:ln>
        </p:spPr>
        <p:txBody>
          <a:bodyPr>
            <a:spAutoFit/>
          </a:bodyPr>
          <a:lstStyle/>
          <a:p>
            <a:r>
              <a:rPr lang="en-US" sz="2200" dirty="0" smtClean="0">
                <a:solidFill>
                  <a:schemeClr val="bg1"/>
                </a:solidFill>
                <a:latin typeface="Arial Narrow"/>
                <a:cs typeface="Arial Narrow"/>
              </a:rPr>
              <a:t>Comitê publica o XSD homolgado</a:t>
            </a:r>
            <a:endParaRPr lang="en-US" sz="2200" dirty="0">
              <a:solidFill>
                <a:schemeClr val="bg1"/>
              </a:solidFill>
              <a:latin typeface="Arial Narrow"/>
              <a:cs typeface="Arial Narrow"/>
            </a:endParaRPr>
          </a:p>
        </p:txBody>
      </p:sp>
      <p:sp>
        <p:nvSpPr>
          <p:cNvPr id="32781" name="TextBox 18"/>
          <p:cNvSpPr txBox="1">
            <a:spLocks noChangeArrowheads="1"/>
          </p:cNvSpPr>
          <p:nvPr/>
        </p:nvSpPr>
        <p:spPr bwMode="auto">
          <a:xfrm>
            <a:off x="9133612" y="3130173"/>
            <a:ext cx="5864225" cy="769441"/>
          </a:xfrm>
          <a:prstGeom prst="rect">
            <a:avLst/>
          </a:prstGeom>
          <a:noFill/>
          <a:ln w="9525">
            <a:noFill/>
            <a:miter lim="800000"/>
            <a:headEnd/>
            <a:tailEnd/>
          </a:ln>
        </p:spPr>
        <p:txBody>
          <a:bodyPr>
            <a:spAutoFit/>
          </a:bodyPr>
          <a:lstStyle/>
          <a:p>
            <a:r>
              <a:rPr lang="en-US" sz="2200" dirty="0" smtClean="0">
                <a:solidFill>
                  <a:schemeClr val="bg1"/>
                </a:solidFill>
                <a:latin typeface="Arial Narrow"/>
                <a:cs typeface="Arial Narrow"/>
              </a:rPr>
              <a:t>Realizar a reunião de consenso com as outras marcas e o Comitê de Integrações TOTVS</a:t>
            </a:r>
            <a:endParaRPr lang="en-US" sz="2200" dirty="0">
              <a:solidFill>
                <a:schemeClr val="bg1"/>
              </a:solidFill>
              <a:latin typeface="Arial Narrow"/>
              <a:cs typeface="Arial Narrow"/>
            </a:endParaRPr>
          </a:p>
        </p:txBody>
      </p:sp>
      <p:sp>
        <p:nvSpPr>
          <p:cNvPr id="32782" name="TextBox 18"/>
          <p:cNvSpPr txBox="1">
            <a:spLocks noChangeArrowheads="1"/>
          </p:cNvSpPr>
          <p:nvPr/>
        </p:nvSpPr>
        <p:spPr bwMode="auto">
          <a:xfrm>
            <a:off x="9133612" y="6309935"/>
            <a:ext cx="5864225" cy="430887"/>
          </a:xfrm>
          <a:prstGeom prst="rect">
            <a:avLst/>
          </a:prstGeom>
          <a:noFill/>
          <a:ln w="9525">
            <a:noFill/>
            <a:miter lim="800000"/>
            <a:headEnd/>
            <a:tailEnd/>
          </a:ln>
        </p:spPr>
        <p:txBody>
          <a:bodyPr>
            <a:spAutoFit/>
          </a:bodyPr>
          <a:lstStyle/>
          <a:p>
            <a:r>
              <a:rPr lang="en-US" sz="2200" dirty="0" smtClean="0">
                <a:solidFill>
                  <a:schemeClr val="bg1"/>
                </a:solidFill>
                <a:latin typeface="Arial Narrow"/>
                <a:cs typeface="Arial Narrow"/>
              </a:rPr>
              <a:t>Desenvolver o adapter</a:t>
            </a:r>
            <a:endParaRPr lang="en-US" sz="2200" dirty="0">
              <a:solidFill>
                <a:schemeClr val="bg1"/>
              </a:solidFill>
              <a:latin typeface="Arial Narrow"/>
              <a:cs typeface="Arial Narrow"/>
            </a:endParaRPr>
          </a:p>
        </p:txBody>
      </p:sp>
      <p:sp>
        <p:nvSpPr>
          <p:cNvPr id="13" name="Text Placeholder 2"/>
          <p:cNvSpPr>
            <a:spLocks noGrp="1"/>
          </p:cNvSpPr>
          <p:nvPr>
            <p:ph type="body" idx="13"/>
          </p:nvPr>
        </p:nvSpPr>
        <p:spPr>
          <a:xfrm>
            <a:off x="601800" y="1175133"/>
            <a:ext cx="3694331" cy="853016"/>
          </a:xfrm>
        </p:spPr>
        <p:txBody>
          <a:bodyPr/>
          <a:lstStyle/>
          <a:p>
            <a:r>
              <a:rPr lang="en-US" dirty="0"/>
              <a:t>A Mensagem Única TOTVS</a:t>
            </a:r>
            <a:endParaRPr lang="en-US" dirty="0"/>
          </a:p>
        </p:txBody>
      </p:sp>
      <p:sp>
        <p:nvSpPr>
          <p:cNvPr id="14" name="Title 1"/>
          <p:cNvSpPr>
            <a:spLocks noGrp="1"/>
          </p:cNvSpPr>
          <p:nvPr>
            <p:ph type="title"/>
          </p:nvPr>
        </p:nvSpPr>
        <p:spPr>
          <a:xfrm>
            <a:off x="5129212" y="378639"/>
            <a:ext cx="10518637" cy="558800"/>
          </a:xfrm>
        </p:spPr>
        <p:txBody>
          <a:bodyPr/>
          <a:lstStyle/>
          <a:p>
            <a:r>
              <a:rPr lang="en-US" dirty="0" smtClean="0"/>
              <a:t>Passos para criação</a:t>
            </a:r>
            <a:endParaRPr lang="en-US" dirty="0"/>
          </a:p>
        </p:txBody>
      </p:sp>
      <p:sp>
        <p:nvSpPr>
          <p:cNvPr id="15" name="Espaço Reservado para Número de Slide 14"/>
          <p:cNvSpPr>
            <a:spLocks noGrp="1"/>
          </p:cNvSpPr>
          <p:nvPr>
            <p:ph type="sldNum" sz="quarter" idx="4"/>
          </p:nvPr>
        </p:nvSpPr>
        <p:spPr/>
        <p:txBody>
          <a:bodyPr/>
          <a:lstStyle/>
          <a:p>
            <a:fld id="{03940D1D-B147-43FC-A96B-779C25C7BB73}" type="slidenum">
              <a:rPr lang="pt-BR" smtClean="0"/>
              <a:pPr/>
              <a:t>72</a:t>
            </a:fld>
            <a:endParaRPr lang="pt-BR" dirty="0"/>
          </a:p>
        </p:txBody>
      </p:sp>
    </p:spTree>
    <p:extLst>
      <p:ext uri="{BB962C8B-B14F-4D97-AF65-F5344CB8AC3E}">
        <p14:creationId xmlns:p14="http://schemas.microsoft.com/office/powerpoint/2010/main" val="28331291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TextBox 5"/>
          <p:cNvSpPr txBox="1">
            <a:spLocks noChangeArrowheads="1"/>
          </p:cNvSpPr>
          <p:nvPr/>
        </p:nvSpPr>
        <p:spPr bwMode="auto">
          <a:xfrm>
            <a:off x="3952875" y="1851025"/>
            <a:ext cx="184150" cy="539750"/>
          </a:xfrm>
          <a:prstGeom prst="rect">
            <a:avLst/>
          </a:prstGeom>
          <a:noFill/>
          <a:ln w="9525">
            <a:noFill/>
            <a:miter lim="800000"/>
            <a:headEnd/>
            <a:tailEnd/>
          </a:ln>
        </p:spPr>
        <p:txBody>
          <a:bodyPr wrap="none">
            <a:spAutoFit/>
          </a:bodyPr>
          <a:lstStyle/>
          <a:p>
            <a:endParaRPr lang="pt-BR" dirty="0"/>
          </a:p>
        </p:txBody>
      </p:sp>
      <p:sp>
        <p:nvSpPr>
          <p:cNvPr id="8" name="Rectangle 7"/>
          <p:cNvSpPr>
            <a:spLocks noChangeArrowheads="1"/>
          </p:cNvSpPr>
          <p:nvPr/>
        </p:nvSpPr>
        <p:spPr bwMode="auto">
          <a:xfrm>
            <a:off x="8483599" y="5921375"/>
            <a:ext cx="7164250" cy="2562225"/>
          </a:xfrm>
          <a:prstGeom prst="rect">
            <a:avLst/>
          </a:prstGeom>
          <a:solidFill>
            <a:srgbClr val="EC9B3C"/>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n-US" dirty="0">
              <a:solidFill>
                <a:schemeClr val="lt1"/>
              </a:solidFill>
              <a:latin typeface="+mn-lt"/>
              <a:ea typeface="+mn-ea"/>
            </a:endParaRPr>
          </a:p>
        </p:txBody>
      </p:sp>
      <p:sp>
        <p:nvSpPr>
          <p:cNvPr id="9" name="Rectangle 8"/>
          <p:cNvSpPr>
            <a:spLocks noChangeArrowheads="1"/>
          </p:cNvSpPr>
          <p:nvPr/>
        </p:nvSpPr>
        <p:spPr bwMode="auto">
          <a:xfrm>
            <a:off x="8483599" y="2741613"/>
            <a:ext cx="7164250" cy="2562225"/>
          </a:xfrm>
          <a:prstGeom prst="rect">
            <a:avLst/>
          </a:prstGeom>
          <a:solidFill>
            <a:srgbClr val="4A5C60"/>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n-US" dirty="0">
              <a:solidFill>
                <a:schemeClr val="lt1"/>
              </a:solidFill>
              <a:latin typeface="+mn-lt"/>
              <a:ea typeface="+mn-ea"/>
            </a:endParaRPr>
          </a:p>
        </p:txBody>
      </p:sp>
      <p:sp>
        <p:nvSpPr>
          <p:cNvPr id="10" name="Rectangle 9"/>
          <p:cNvSpPr>
            <a:spLocks noChangeArrowheads="1"/>
          </p:cNvSpPr>
          <p:nvPr/>
        </p:nvSpPr>
        <p:spPr bwMode="auto">
          <a:xfrm>
            <a:off x="601800" y="5921375"/>
            <a:ext cx="7164250" cy="2562225"/>
          </a:xfrm>
          <a:prstGeom prst="rect">
            <a:avLst/>
          </a:prstGeom>
          <a:solidFill>
            <a:srgbClr val="019ABE"/>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n-US" dirty="0">
              <a:solidFill>
                <a:schemeClr val="lt1"/>
              </a:solidFill>
              <a:latin typeface="+mn-lt"/>
              <a:ea typeface="+mn-ea"/>
            </a:endParaRPr>
          </a:p>
        </p:txBody>
      </p:sp>
      <p:sp>
        <p:nvSpPr>
          <p:cNvPr id="11" name="Rectangle 10"/>
          <p:cNvSpPr>
            <a:spLocks noChangeArrowheads="1"/>
          </p:cNvSpPr>
          <p:nvPr/>
        </p:nvSpPr>
        <p:spPr bwMode="auto">
          <a:xfrm>
            <a:off x="601800" y="2741613"/>
            <a:ext cx="7164250" cy="2562225"/>
          </a:xfrm>
          <a:prstGeom prst="rect">
            <a:avLst/>
          </a:prstGeom>
          <a:solidFill>
            <a:srgbClr val="00739C"/>
          </a:solidFill>
          <a:ln w="9525">
            <a:noFill/>
            <a:miter lim="800000"/>
            <a:headEnd/>
            <a:tailEnd/>
          </a:ln>
          <a:effectLst>
            <a:outerShdw dist="23000" dir="5400000" rotWithShape="0">
              <a:srgbClr val="808080">
                <a:alpha val="34999"/>
              </a:srgbClr>
            </a:outerShdw>
          </a:effectLst>
        </p:spPr>
        <p:txBody>
          <a:bodyPr anchor="ctr"/>
          <a:lstStyle/>
          <a:p>
            <a:pPr algn="ctr">
              <a:defRPr/>
            </a:pPr>
            <a:endParaRPr lang="en-US" dirty="0">
              <a:solidFill>
                <a:schemeClr val="lt1"/>
              </a:solidFill>
              <a:latin typeface="+mn-lt"/>
              <a:ea typeface="+mn-ea"/>
            </a:endParaRPr>
          </a:p>
        </p:txBody>
      </p:sp>
      <p:sp>
        <p:nvSpPr>
          <p:cNvPr id="32779" name="TextBox 18"/>
          <p:cNvSpPr txBox="1">
            <a:spLocks noChangeArrowheads="1"/>
          </p:cNvSpPr>
          <p:nvPr/>
        </p:nvSpPr>
        <p:spPr bwMode="auto">
          <a:xfrm>
            <a:off x="1251813" y="3130173"/>
            <a:ext cx="5864225" cy="430887"/>
          </a:xfrm>
          <a:prstGeom prst="rect">
            <a:avLst/>
          </a:prstGeom>
          <a:noFill/>
          <a:ln w="9525">
            <a:noFill/>
            <a:miter lim="800000"/>
            <a:headEnd/>
            <a:tailEnd/>
          </a:ln>
        </p:spPr>
        <p:txBody>
          <a:bodyPr>
            <a:spAutoFit/>
          </a:bodyPr>
          <a:lstStyle/>
          <a:p>
            <a:r>
              <a:rPr lang="en-US" sz="2200" dirty="0" smtClean="0">
                <a:solidFill>
                  <a:schemeClr val="bg1"/>
                </a:solidFill>
                <a:latin typeface="Arial Narrow"/>
                <a:cs typeface="Arial Narrow"/>
              </a:rPr>
              <a:t>Testar a integração de forma unitária </a:t>
            </a:r>
            <a:endParaRPr lang="en-US" sz="2200" b="1" dirty="0">
              <a:solidFill>
                <a:schemeClr val="bg1"/>
              </a:solidFill>
              <a:latin typeface="Arial Narrow"/>
              <a:cs typeface="Arial Narrow"/>
            </a:endParaRPr>
          </a:p>
        </p:txBody>
      </p:sp>
      <p:sp>
        <p:nvSpPr>
          <p:cNvPr id="32780" name="TextBox 18"/>
          <p:cNvSpPr txBox="1">
            <a:spLocks noChangeArrowheads="1"/>
          </p:cNvSpPr>
          <p:nvPr/>
        </p:nvSpPr>
        <p:spPr bwMode="auto">
          <a:xfrm>
            <a:off x="1251813" y="6309935"/>
            <a:ext cx="5864225" cy="430887"/>
          </a:xfrm>
          <a:prstGeom prst="rect">
            <a:avLst/>
          </a:prstGeom>
          <a:noFill/>
          <a:ln w="9525">
            <a:noFill/>
            <a:miter lim="800000"/>
            <a:headEnd/>
            <a:tailEnd/>
          </a:ln>
        </p:spPr>
        <p:txBody>
          <a:bodyPr>
            <a:spAutoFit/>
          </a:bodyPr>
          <a:lstStyle/>
          <a:p>
            <a:r>
              <a:rPr lang="en-US" sz="2200" dirty="0" smtClean="0">
                <a:solidFill>
                  <a:schemeClr val="bg1"/>
                </a:solidFill>
                <a:latin typeface="Arial Narrow"/>
                <a:cs typeface="Arial Narrow"/>
              </a:rPr>
              <a:t>Liberar a funcionalidade</a:t>
            </a:r>
            <a:endParaRPr lang="en-US" sz="2200" dirty="0">
              <a:solidFill>
                <a:schemeClr val="bg1"/>
              </a:solidFill>
              <a:latin typeface="Arial Narrow"/>
              <a:cs typeface="Arial Narrow"/>
            </a:endParaRPr>
          </a:p>
        </p:txBody>
      </p:sp>
      <p:sp>
        <p:nvSpPr>
          <p:cNvPr id="32781" name="TextBox 18"/>
          <p:cNvSpPr txBox="1">
            <a:spLocks noChangeArrowheads="1"/>
          </p:cNvSpPr>
          <p:nvPr/>
        </p:nvSpPr>
        <p:spPr bwMode="auto">
          <a:xfrm>
            <a:off x="9133612" y="3130173"/>
            <a:ext cx="5864225" cy="430887"/>
          </a:xfrm>
          <a:prstGeom prst="rect">
            <a:avLst/>
          </a:prstGeom>
          <a:noFill/>
          <a:ln w="9525">
            <a:noFill/>
            <a:miter lim="800000"/>
            <a:headEnd/>
            <a:tailEnd/>
          </a:ln>
        </p:spPr>
        <p:txBody>
          <a:bodyPr>
            <a:spAutoFit/>
          </a:bodyPr>
          <a:lstStyle/>
          <a:p>
            <a:r>
              <a:rPr lang="en-US" sz="2200" dirty="0" smtClean="0">
                <a:solidFill>
                  <a:schemeClr val="bg1"/>
                </a:solidFill>
                <a:latin typeface="Arial Narrow"/>
                <a:cs typeface="Arial Narrow"/>
              </a:rPr>
              <a:t>Testar a integração junto ao outro sistema</a:t>
            </a:r>
            <a:endParaRPr lang="en-US" sz="2200" dirty="0">
              <a:solidFill>
                <a:schemeClr val="bg1"/>
              </a:solidFill>
              <a:latin typeface="Arial Narrow"/>
              <a:cs typeface="Arial Narrow"/>
            </a:endParaRPr>
          </a:p>
        </p:txBody>
      </p:sp>
      <p:sp>
        <p:nvSpPr>
          <p:cNvPr id="32782" name="TextBox 18"/>
          <p:cNvSpPr txBox="1">
            <a:spLocks noChangeArrowheads="1"/>
          </p:cNvSpPr>
          <p:nvPr/>
        </p:nvSpPr>
        <p:spPr bwMode="auto">
          <a:xfrm>
            <a:off x="9133612" y="6309935"/>
            <a:ext cx="5864225" cy="430887"/>
          </a:xfrm>
          <a:prstGeom prst="rect">
            <a:avLst/>
          </a:prstGeom>
          <a:noFill/>
          <a:ln w="9525">
            <a:noFill/>
            <a:miter lim="800000"/>
            <a:headEnd/>
            <a:tailEnd/>
          </a:ln>
        </p:spPr>
        <p:txBody>
          <a:bodyPr>
            <a:spAutoFit/>
          </a:bodyPr>
          <a:lstStyle/>
          <a:p>
            <a:r>
              <a:rPr lang="en-US" sz="2200" dirty="0" smtClean="0">
                <a:solidFill>
                  <a:schemeClr val="bg1"/>
                </a:solidFill>
                <a:latin typeface="Arial Narrow"/>
                <a:cs typeface="Arial Narrow"/>
              </a:rPr>
              <a:t>Liberar a documentação técnica da integração</a:t>
            </a:r>
            <a:endParaRPr lang="en-US" sz="2200" dirty="0">
              <a:solidFill>
                <a:schemeClr val="bg1"/>
              </a:solidFill>
              <a:latin typeface="Arial Narrow"/>
              <a:cs typeface="Arial Narrow"/>
            </a:endParaRPr>
          </a:p>
        </p:txBody>
      </p:sp>
      <p:sp>
        <p:nvSpPr>
          <p:cNvPr id="13" name="Text Placeholder 2"/>
          <p:cNvSpPr>
            <a:spLocks noGrp="1"/>
          </p:cNvSpPr>
          <p:nvPr>
            <p:ph type="body" idx="13"/>
          </p:nvPr>
        </p:nvSpPr>
        <p:spPr>
          <a:xfrm>
            <a:off x="601800" y="1175133"/>
            <a:ext cx="3694331" cy="853016"/>
          </a:xfrm>
        </p:spPr>
        <p:txBody>
          <a:bodyPr/>
          <a:lstStyle/>
          <a:p>
            <a:r>
              <a:rPr lang="en-US" dirty="0"/>
              <a:t>A Mensagem Única TOTVS</a:t>
            </a:r>
            <a:endParaRPr lang="en-US" dirty="0"/>
          </a:p>
        </p:txBody>
      </p:sp>
      <p:sp>
        <p:nvSpPr>
          <p:cNvPr id="14" name="Title 1"/>
          <p:cNvSpPr>
            <a:spLocks noGrp="1"/>
          </p:cNvSpPr>
          <p:nvPr>
            <p:ph type="title"/>
          </p:nvPr>
        </p:nvSpPr>
        <p:spPr>
          <a:xfrm>
            <a:off x="5129212" y="378639"/>
            <a:ext cx="10518637" cy="558800"/>
          </a:xfrm>
        </p:spPr>
        <p:txBody>
          <a:bodyPr/>
          <a:lstStyle/>
          <a:p>
            <a:r>
              <a:rPr lang="en-US" dirty="0" smtClean="0"/>
              <a:t>Passos para criação</a:t>
            </a:r>
            <a:endParaRPr lang="en-US" dirty="0"/>
          </a:p>
        </p:txBody>
      </p:sp>
      <p:sp>
        <p:nvSpPr>
          <p:cNvPr id="15" name="Espaço Reservado para Número de Slide 14"/>
          <p:cNvSpPr>
            <a:spLocks noGrp="1"/>
          </p:cNvSpPr>
          <p:nvPr>
            <p:ph type="sldNum" sz="quarter" idx="4"/>
          </p:nvPr>
        </p:nvSpPr>
        <p:spPr/>
        <p:txBody>
          <a:bodyPr/>
          <a:lstStyle/>
          <a:p>
            <a:fld id="{03940D1D-B147-43FC-A96B-779C25C7BB73}" type="slidenum">
              <a:rPr lang="pt-BR" smtClean="0"/>
              <a:pPr/>
              <a:t>73</a:t>
            </a:fld>
            <a:endParaRPr lang="pt-BR" dirty="0"/>
          </a:p>
        </p:txBody>
      </p:sp>
    </p:spTree>
    <p:extLst>
      <p:ext uri="{BB962C8B-B14F-4D97-AF65-F5344CB8AC3E}">
        <p14:creationId xmlns:p14="http://schemas.microsoft.com/office/powerpoint/2010/main" val="141411286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Comitê de Integrações</a:t>
            </a:r>
            <a:endParaRPr lang="en-US" dirty="0"/>
          </a:p>
        </p:txBody>
      </p:sp>
      <p:sp>
        <p:nvSpPr>
          <p:cNvPr id="3" name="Text Placeholder 2"/>
          <p:cNvSpPr>
            <a:spLocks noGrp="1"/>
          </p:cNvSpPr>
          <p:nvPr>
            <p:ph type="body" idx="13"/>
          </p:nvPr>
        </p:nvSpPr>
        <p:spPr/>
        <p:txBody>
          <a:bodyPr/>
          <a:lstStyle/>
          <a:p>
            <a:r>
              <a:rPr lang="en-US" dirty="0" smtClean="0"/>
              <a:t>A Mensagem Única TOTVS</a:t>
            </a:r>
            <a:endParaRPr lang="en-US"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74</a:t>
            </a:fld>
            <a:endParaRPr lang="pt-BR" dirty="0"/>
          </a:p>
        </p:txBody>
      </p:sp>
      <p:sp>
        <p:nvSpPr>
          <p:cNvPr id="4" name="Espaço Reservado para Conteúdo 3"/>
          <p:cNvSpPr>
            <a:spLocks noGrp="1"/>
          </p:cNvSpPr>
          <p:nvPr>
            <p:ph idx="14"/>
          </p:nvPr>
        </p:nvSpPr>
        <p:spPr/>
        <p:txBody>
          <a:bodyPr/>
          <a:lstStyle/>
          <a:p>
            <a:r>
              <a:rPr lang="pt-BR" dirty="0" smtClean="0"/>
              <a:t>No Site SP, quem procurar?</a:t>
            </a:r>
          </a:p>
          <a:p>
            <a:endParaRPr lang="pt-BR" dirty="0"/>
          </a:p>
          <a:p>
            <a:r>
              <a:rPr lang="pt-BR" dirty="0" smtClean="0"/>
              <a:t>André de Oliveira dos Anjos –Materiais  Protheus</a:t>
            </a:r>
          </a:p>
          <a:p>
            <a:endParaRPr lang="pt-BR" dirty="0"/>
          </a:p>
          <a:p>
            <a:r>
              <a:rPr lang="pt-BR" dirty="0"/>
              <a:t>Jandir Deodato – Framework Protheus</a:t>
            </a:r>
            <a:endParaRPr lang="en-US" dirty="0"/>
          </a:p>
          <a:p>
            <a:endParaRPr lang="pt-BR" dirty="0" smtClean="0"/>
          </a:p>
          <a:p>
            <a:r>
              <a:rPr lang="pt-BR" dirty="0" smtClean="0"/>
              <a:t>Wilker Alessandro Valadares –Manutenção e Suporte Protheus</a:t>
            </a:r>
          </a:p>
          <a:p>
            <a:endParaRPr lang="pt-BR" dirty="0"/>
          </a:p>
          <a:p>
            <a:pPr lvl="0"/>
            <a:endParaRPr lang="pt-BR" dirty="0"/>
          </a:p>
        </p:txBody>
      </p:sp>
    </p:spTree>
    <p:extLst>
      <p:ext uri="{BB962C8B-B14F-4D97-AF65-F5344CB8AC3E}">
        <p14:creationId xmlns:p14="http://schemas.microsoft.com/office/powerpoint/2010/main" val="211780496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cone-02.png"/>
          <p:cNvPicPr>
            <a:picLocks noChangeAspect="1"/>
          </p:cNvPicPr>
          <p:nvPr/>
        </p:nvPicPr>
        <p:blipFill>
          <a:blip r:embed="rId2"/>
          <a:stretch>
            <a:fillRect/>
          </a:stretch>
        </p:blipFill>
        <p:spPr>
          <a:xfrm>
            <a:off x="8089900" y="2703530"/>
            <a:ext cx="1335069" cy="1335069"/>
          </a:xfrm>
          <a:prstGeom prst="rect">
            <a:avLst/>
          </a:prstGeom>
        </p:spPr>
      </p:pic>
      <p:sp>
        <p:nvSpPr>
          <p:cNvPr id="9" name="TextBox 5"/>
          <p:cNvSpPr txBox="1">
            <a:spLocks noChangeArrowheads="1"/>
          </p:cNvSpPr>
          <p:nvPr/>
        </p:nvSpPr>
        <p:spPr bwMode="auto">
          <a:xfrm>
            <a:off x="8124825" y="4572000"/>
            <a:ext cx="8124825" cy="738188"/>
          </a:xfrm>
          <a:prstGeom prst="rect">
            <a:avLst/>
          </a:prstGeom>
          <a:noFill/>
          <a:ln w="9525">
            <a:noFill/>
            <a:miter lim="800000"/>
            <a:headEnd/>
            <a:tailEnd/>
          </a:ln>
        </p:spPr>
        <p:txBody>
          <a:bodyPr>
            <a:spAutoFit/>
          </a:bodyPr>
          <a:lstStyle/>
          <a:p>
            <a:r>
              <a:rPr lang="en-US" sz="4200" dirty="0" smtClean="0">
                <a:solidFill>
                  <a:schemeClr val="bg1"/>
                </a:solidFill>
                <a:latin typeface="Arial Narrow"/>
                <a:cs typeface="Arial Narrow"/>
              </a:rPr>
              <a:t>Criando uma mensagem única TOTVS</a:t>
            </a:r>
            <a:endParaRPr lang="en-US" sz="4200" dirty="0">
              <a:solidFill>
                <a:schemeClr val="bg1"/>
              </a:solidFill>
              <a:latin typeface="Arial Narrow"/>
              <a:cs typeface="Arial Narrow"/>
            </a:endParaRPr>
          </a:p>
        </p:txBody>
      </p:sp>
    </p:spTree>
    <p:extLst>
      <p:ext uri="{BB962C8B-B14F-4D97-AF65-F5344CB8AC3E}">
        <p14:creationId xmlns:p14="http://schemas.microsoft.com/office/powerpoint/2010/main" val="74664395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Como fazer?</a:t>
            </a:r>
            <a:endParaRPr lang="en-US" dirty="0"/>
          </a:p>
        </p:txBody>
      </p:sp>
      <p:sp>
        <p:nvSpPr>
          <p:cNvPr id="3" name="Text Placeholder 2"/>
          <p:cNvSpPr>
            <a:spLocks noGrp="1"/>
          </p:cNvSpPr>
          <p:nvPr>
            <p:ph type="body" idx="13"/>
          </p:nvPr>
        </p:nvSpPr>
        <p:spPr/>
        <p:txBody>
          <a:bodyPr/>
          <a:lstStyle/>
          <a:p>
            <a:r>
              <a:rPr lang="en-US" dirty="0" smtClean="0"/>
              <a:t>Criando uma mensagem única TOTVS</a:t>
            </a:r>
            <a:endParaRPr lang="en-US"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76</a:t>
            </a:fld>
            <a:endParaRPr lang="pt-BR" dirty="0"/>
          </a:p>
        </p:txBody>
      </p:sp>
      <p:sp>
        <p:nvSpPr>
          <p:cNvPr id="4" name="Espaço Reservado para Conteúdo 3"/>
          <p:cNvSpPr>
            <a:spLocks noGrp="1"/>
          </p:cNvSpPr>
          <p:nvPr>
            <p:ph idx="14"/>
          </p:nvPr>
        </p:nvSpPr>
        <p:spPr/>
        <p:txBody>
          <a:bodyPr/>
          <a:lstStyle/>
          <a:p>
            <a:r>
              <a:rPr lang="pt-BR" dirty="0"/>
              <a:t>As integrações via Mensagem Única TOTVS são integrações que usam a arquitetura de mensagem </a:t>
            </a:r>
            <a:r>
              <a:rPr lang="pt-BR" i="1" dirty="0"/>
              <a:t>TOTVSMessage</a:t>
            </a:r>
            <a:r>
              <a:rPr lang="pt-BR" dirty="0"/>
              <a:t>. Ao contrário do exemplo da </a:t>
            </a:r>
            <a:r>
              <a:rPr lang="pt-BR" i="1" dirty="0"/>
              <a:t>TOTVSIntegrator</a:t>
            </a:r>
            <a:r>
              <a:rPr lang="pt-BR" dirty="0"/>
              <a:t> um adapter de Mensagem Única sempre deverá estar cadastrado para que a integração aconteça</a:t>
            </a:r>
            <a:r>
              <a:rPr lang="pt-BR" sz="2400" dirty="0"/>
              <a:t>.</a:t>
            </a:r>
            <a:endParaRPr lang="pt-BR" dirty="0"/>
          </a:p>
        </p:txBody>
      </p:sp>
    </p:spTree>
    <p:extLst>
      <p:ext uri="{BB962C8B-B14F-4D97-AF65-F5344CB8AC3E}">
        <p14:creationId xmlns:p14="http://schemas.microsoft.com/office/powerpoint/2010/main" val="242592719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Como fazer?</a:t>
            </a:r>
            <a:endParaRPr lang="en-US" dirty="0"/>
          </a:p>
        </p:txBody>
      </p:sp>
      <p:sp>
        <p:nvSpPr>
          <p:cNvPr id="3" name="Text Placeholder 2"/>
          <p:cNvSpPr>
            <a:spLocks noGrp="1"/>
          </p:cNvSpPr>
          <p:nvPr>
            <p:ph type="body" idx="13"/>
          </p:nvPr>
        </p:nvSpPr>
        <p:spPr/>
        <p:txBody>
          <a:bodyPr/>
          <a:lstStyle/>
          <a:p>
            <a:r>
              <a:rPr lang="en-US" dirty="0" smtClean="0"/>
              <a:t>Criando uma mensagem única TOTVS</a:t>
            </a:r>
            <a:endParaRPr lang="en-US"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77</a:t>
            </a:fld>
            <a:endParaRPr lang="pt-BR" dirty="0"/>
          </a:p>
        </p:txBody>
      </p:sp>
      <p:sp>
        <p:nvSpPr>
          <p:cNvPr id="4" name="Espaço Reservado para Conteúdo 3"/>
          <p:cNvSpPr>
            <a:spLocks noGrp="1"/>
          </p:cNvSpPr>
          <p:nvPr>
            <p:ph idx="14"/>
          </p:nvPr>
        </p:nvSpPr>
        <p:spPr>
          <a:xfrm>
            <a:off x="5129211" y="1466850"/>
            <a:ext cx="10518637" cy="7282663"/>
          </a:xfrm>
        </p:spPr>
        <p:txBody>
          <a:bodyPr/>
          <a:lstStyle/>
          <a:p>
            <a:r>
              <a:rPr lang="pt-BR" sz="2400" dirty="0"/>
              <a:t>A arquitetura da mensagem única prevê um adapter com uma função estática, de nome </a:t>
            </a:r>
            <a:r>
              <a:rPr lang="pt-BR" sz="2400" b="1" dirty="0"/>
              <a:t>IntegDef</a:t>
            </a:r>
            <a:r>
              <a:rPr lang="pt-BR" sz="2400" dirty="0"/>
              <a:t>, para o processamento e cadastro do adapter sejam realizados. Para utilizar os </a:t>
            </a:r>
            <a:r>
              <a:rPr lang="pt-BR" sz="2400" i="1" dirty="0"/>
              <a:t>defines</a:t>
            </a:r>
            <a:r>
              <a:rPr lang="pt-BR" sz="2400" dirty="0"/>
              <a:t> é necessário o </a:t>
            </a:r>
            <a:r>
              <a:rPr lang="pt-BR" sz="2400" i="1" dirty="0"/>
              <a:t>include </a:t>
            </a:r>
            <a:r>
              <a:rPr lang="pt-BR" sz="2400" i="1" dirty="0" smtClean="0"/>
              <a:t>FWADAPTEREAI.CH</a:t>
            </a:r>
            <a:endParaRPr lang="pt-BR" sz="2400" dirty="0"/>
          </a:p>
          <a:p>
            <a:r>
              <a:rPr lang="pt-BR" sz="2400" dirty="0"/>
              <a:t>	A função </a:t>
            </a:r>
            <a:r>
              <a:rPr lang="pt-BR" sz="2400" b="1" dirty="0"/>
              <a:t>IntegDef</a:t>
            </a:r>
            <a:r>
              <a:rPr lang="pt-BR" sz="2400" dirty="0"/>
              <a:t> recebe como parâmetros</a:t>
            </a:r>
            <a:r>
              <a:rPr lang="pt-BR" sz="2400" dirty="0" smtClean="0"/>
              <a:t>:</a:t>
            </a:r>
          </a:p>
          <a:p>
            <a:endParaRPr lang="pt-BR" sz="2400" dirty="0" smtClean="0"/>
          </a:p>
          <a:p>
            <a:r>
              <a:rPr lang="pt-BR" sz="2400" b="1" dirty="0" smtClean="0"/>
              <a:t>Static Function IntegDef(cXml,cType,cTypeMessage,cVersion)</a:t>
            </a:r>
          </a:p>
          <a:p>
            <a:pPr lvl="0"/>
            <a:r>
              <a:rPr lang="pt-BR" sz="2400" dirty="0"/>
              <a:t>cXml – O XML recebido pelo </a:t>
            </a:r>
            <a:r>
              <a:rPr lang="pt-BR" sz="2400" b="1" dirty="0"/>
              <a:t>EAI Protheus</a:t>
            </a:r>
            <a:r>
              <a:rPr lang="pt-BR" sz="2400" dirty="0"/>
              <a:t>. Diferente do </a:t>
            </a:r>
            <a:r>
              <a:rPr lang="pt-BR" sz="2400" i="1" dirty="0"/>
              <a:t>TOTVSIntegrator</a:t>
            </a:r>
            <a:r>
              <a:rPr lang="pt-BR" sz="2400" dirty="0"/>
              <a:t> é passado neste caso todo o XML recebido pelo </a:t>
            </a:r>
            <a:r>
              <a:rPr lang="pt-BR" sz="2400" b="1" dirty="0"/>
              <a:t>EAI</a:t>
            </a:r>
            <a:r>
              <a:rPr lang="pt-BR" sz="2400" dirty="0"/>
              <a:t>;</a:t>
            </a:r>
          </a:p>
          <a:p>
            <a:pPr lvl="0"/>
            <a:r>
              <a:rPr lang="pt-BR" sz="2400" dirty="0"/>
              <a:t>cType – Tipo de transação :</a:t>
            </a:r>
          </a:p>
          <a:p>
            <a:pPr lvl="1"/>
            <a:r>
              <a:rPr lang="pt-BR" sz="2400" dirty="0"/>
              <a:t>‘0’-  para mensagem sendo recebida (DEFINE TRANS_RECEIVE);</a:t>
            </a:r>
          </a:p>
          <a:p>
            <a:pPr lvl="1"/>
            <a:r>
              <a:rPr lang="pt-BR" sz="2400" dirty="0"/>
              <a:t>‘1’-   para mensagem sendo enviada (DEFINE TRANS_SEND);</a:t>
            </a:r>
          </a:p>
          <a:p>
            <a:pPr lvl="0"/>
            <a:r>
              <a:rPr lang="pt-BR" sz="2400" dirty="0"/>
              <a:t>cTypeMessage – Tipo da mensagem do </a:t>
            </a:r>
            <a:r>
              <a:rPr lang="pt-BR" sz="2400" b="1" dirty="0"/>
              <a:t>EAI</a:t>
            </a:r>
            <a:r>
              <a:rPr lang="pt-BR" sz="2400" dirty="0"/>
              <a:t>:</a:t>
            </a:r>
          </a:p>
          <a:p>
            <a:pPr lvl="1"/>
            <a:r>
              <a:rPr lang="en-US" sz="2400" dirty="0"/>
              <a:t>‘20’ – Business Message (DEFINE EAI_MESSAGE_BUSINESS)</a:t>
            </a:r>
            <a:endParaRPr lang="pt-BR" sz="2400" dirty="0"/>
          </a:p>
          <a:p>
            <a:pPr lvl="1"/>
            <a:r>
              <a:rPr lang="pt-BR" sz="2400" dirty="0"/>
              <a:t>‘21’ – Response Message (DEFINE EAI_MESSAGE_RESPONSE)</a:t>
            </a:r>
          </a:p>
          <a:p>
            <a:pPr lvl="1"/>
            <a:r>
              <a:rPr lang="pt-BR" sz="2400" dirty="0"/>
              <a:t>‘22’ – Receipt Message (DEFINE EAI_MESSAGE_RECEIPT)</a:t>
            </a:r>
          </a:p>
          <a:p>
            <a:pPr lvl="1"/>
            <a:r>
              <a:rPr lang="pt-BR" sz="2400" dirty="0"/>
              <a:t>‘23’ WhoIs Message (EAI_MESSAGE_WHOIS)</a:t>
            </a:r>
          </a:p>
          <a:p>
            <a:pPr lvl="0"/>
            <a:r>
              <a:rPr lang="pt-BR" sz="2400" dirty="0"/>
              <a:t>cVersion – Versão da </a:t>
            </a:r>
            <a:r>
              <a:rPr lang="pt-BR" sz="2400" b="1" dirty="0"/>
              <a:t>Mensagem Única TOTVS</a:t>
            </a:r>
            <a:r>
              <a:rPr lang="pt-BR" dirty="0"/>
              <a:t>.</a:t>
            </a:r>
          </a:p>
          <a:p>
            <a:endParaRPr lang="pt-BR" sz="2400" b="1" dirty="0"/>
          </a:p>
          <a:p>
            <a:endParaRPr lang="pt-BR" sz="2400" b="1" dirty="0"/>
          </a:p>
        </p:txBody>
      </p:sp>
    </p:spTree>
    <p:extLst>
      <p:ext uri="{BB962C8B-B14F-4D97-AF65-F5344CB8AC3E}">
        <p14:creationId xmlns:p14="http://schemas.microsoft.com/office/powerpoint/2010/main" val="390615610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Como fazer?</a:t>
            </a:r>
            <a:endParaRPr lang="en-US" dirty="0"/>
          </a:p>
        </p:txBody>
      </p:sp>
      <p:sp>
        <p:nvSpPr>
          <p:cNvPr id="3" name="Text Placeholder 2"/>
          <p:cNvSpPr>
            <a:spLocks noGrp="1"/>
          </p:cNvSpPr>
          <p:nvPr>
            <p:ph type="body" idx="13"/>
          </p:nvPr>
        </p:nvSpPr>
        <p:spPr/>
        <p:txBody>
          <a:bodyPr/>
          <a:lstStyle/>
          <a:p>
            <a:r>
              <a:rPr lang="en-US" dirty="0" smtClean="0"/>
              <a:t>Criando uma mensagem única TOTVS</a:t>
            </a:r>
            <a:endParaRPr lang="en-US"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78</a:t>
            </a:fld>
            <a:endParaRPr lang="pt-BR" dirty="0"/>
          </a:p>
        </p:txBody>
      </p:sp>
      <p:sp>
        <p:nvSpPr>
          <p:cNvPr id="4" name="Espaço Reservado para Conteúdo 3"/>
          <p:cNvSpPr>
            <a:spLocks noGrp="1"/>
          </p:cNvSpPr>
          <p:nvPr>
            <p:ph idx="14"/>
          </p:nvPr>
        </p:nvSpPr>
        <p:spPr>
          <a:xfrm>
            <a:off x="5129211" y="1466850"/>
            <a:ext cx="10518637" cy="7282663"/>
          </a:xfrm>
        </p:spPr>
        <p:txBody>
          <a:bodyPr/>
          <a:lstStyle/>
          <a:p>
            <a:r>
              <a:rPr lang="pt-BR" dirty="0" smtClean="0"/>
              <a:t>Seu retorno é um array, podendo conter até três posições, sendo as duas primeiras obrigatórias:</a:t>
            </a:r>
          </a:p>
          <a:p>
            <a:endParaRPr lang="pt-BR" dirty="0"/>
          </a:p>
          <a:p>
            <a:r>
              <a:rPr lang="pt-BR" dirty="0" smtClean="0"/>
              <a:t>Return {lRet,cXmlRet,cMessageName)</a:t>
            </a:r>
          </a:p>
          <a:p>
            <a:endParaRPr lang="pt-BR" dirty="0"/>
          </a:p>
          <a:p>
            <a:r>
              <a:rPr lang="pt-BR" dirty="0" smtClean="0"/>
              <a:t>Onde:</a:t>
            </a:r>
          </a:p>
          <a:p>
            <a:r>
              <a:rPr lang="pt-BR" dirty="0" smtClean="0"/>
              <a:t>lRet – Um lógico que define se o processo foi realizado ou não com sucesso</a:t>
            </a:r>
          </a:p>
          <a:p>
            <a:endParaRPr lang="pt-BR" dirty="0"/>
          </a:p>
          <a:p>
            <a:r>
              <a:rPr lang="pt-BR" dirty="0" smtClean="0"/>
              <a:t>cXmlRet – Xml de retorno da mensagem. Pode conter mensagens de erro, de sucesso de processamento, etc.</a:t>
            </a:r>
          </a:p>
          <a:p>
            <a:endParaRPr lang="pt-BR" dirty="0"/>
          </a:p>
          <a:p>
            <a:r>
              <a:rPr lang="pt-BR" dirty="0" smtClean="0"/>
              <a:t>cMessageName – O nome da mensagem. É utilizada para retornar um gatilho para o nome da mensagem, no momento do cadastro desta na tela de cadastro de adapters.</a:t>
            </a:r>
            <a:endParaRPr lang="pt-BR" dirty="0"/>
          </a:p>
          <a:p>
            <a:endParaRPr lang="pt-BR" b="1" dirty="0"/>
          </a:p>
          <a:p>
            <a:endParaRPr lang="pt-BR" b="1" dirty="0"/>
          </a:p>
        </p:txBody>
      </p:sp>
    </p:spTree>
    <p:extLst>
      <p:ext uri="{BB962C8B-B14F-4D97-AF65-F5344CB8AC3E}">
        <p14:creationId xmlns:p14="http://schemas.microsoft.com/office/powerpoint/2010/main" val="418355116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integdef</a:t>
            </a:r>
            <a:endParaRPr lang="en-US" dirty="0"/>
          </a:p>
        </p:txBody>
      </p:sp>
      <p:sp>
        <p:nvSpPr>
          <p:cNvPr id="3" name="Text Placeholder 2"/>
          <p:cNvSpPr>
            <a:spLocks noGrp="1"/>
          </p:cNvSpPr>
          <p:nvPr>
            <p:ph type="body" idx="13"/>
          </p:nvPr>
        </p:nvSpPr>
        <p:spPr/>
        <p:txBody>
          <a:bodyPr/>
          <a:lstStyle/>
          <a:p>
            <a:r>
              <a:rPr lang="en-US" dirty="0" smtClean="0"/>
              <a:t>Criando uma mensagem única TOTVS</a:t>
            </a:r>
            <a:endParaRPr lang="en-US"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79</a:t>
            </a:fld>
            <a:endParaRPr lang="pt-BR" dirty="0"/>
          </a:p>
        </p:txBody>
      </p:sp>
      <p:sp>
        <p:nvSpPr>
          <p:cNvPr id="4" name="Espaço Reservado para Conteúdo 3"/>
          <p:cNvSpPr>
            <a:spLocks noGrp="1"/>
          </p:cNvSpPr>
          <p:nvPr>
            <p:ph idx="14"/>
          </p:nvPr>
        </p:nvSpPr>
        <p:spPr>
          <a:xfrm>
            <a:off x="5129211" y="1466850"/>
            <a:ext cx="10518637" cy="7282663"/>
          </a:xfrm>
        </p:spPr>
        <p:txBody>
          <a:bodyPr/>
          <a:lstStyle/>
          <a:p>
            <a:r>
              <a:rPr lang="pt-BR" dirty="0"/>
              <a:t>A rotina IntegDef é a responsável por realizar o processamento da mensagem a ser enviada e da mensagem recebida. Perceba que os tratamentos de InternalId (o de/para de registros) é realizado, quando necessário, por esta rotina, e nunca pela camada de EAI Protheus. </a:t>
            </a:r>
          </a:p>
          <a:p>
            <a:r>
              <a:rPr lang="pt-BR" dirty="0"/>
              <a:t>	A integração é disparada no momento do commit dos dados do modelo. Caso a rotina possua um bloco de commit próprio, a integração somente é disparada automaticamente se a função </a:t>
            </a:r>
            <a:r>
              <a:rPr lang="pt-BR" i="1" dirty="0"/>
              <a:t>FWFormCommit</a:t>
            </a:r>
            <a:r>
              <a:rPr lang="pt-BR" dirty="0"/>
              <a:t> for utilizada para a  gravação do modelo.</a:t>
            </a:r>
          </a:p>
        </p:txBody>
      </p:sp>
    </p:spTree>
    <p:extLst>
      <p:ext uri="{BB962C8B-B14F-4D97-AF65-F5344CB8AC3E}">
        <p14:creationId xmlns:p14="http://schemas.microsoft.com/office/powerpoint/2010/main" val="8696483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EAI é Mensagem Única?</a:t>
            </a:r>
            <a:endParaRPr lang="en-US" dirty="0"/>
          </a:p>
        </p:txBody>
      </p:sp>
      <p:sp>
        <p:nvSpPr>
          <p:cNvPr id="3" name="Text Placeholder 2"/>
          <p:cNvSpPr>
            <a:spLocks noGrp="1"/>
          </p:cNvSpPr>
          <p:nvPr>
            <p:ph type="body" idx="13"/>
          </p:nvPr>
        </p:nvSpPr>
        <p:spPr/>
        <p:txBody>
          <a:bodyPr/>
          <a:lstStyle/>
          <a:p>
            <a:r>
              <a:rPr lang="en-US" dirty="0" smtClean="0"/>
              <a:t>Conceitos</a:t>
            </a:r>
            <a:endParaRPr lang="en-US" dirty="0"/>
          </a:p>
        </p:txBody>
      </p:sp>
      <p:sp>
        <p:nvSpPr>
          <p:cNvPr id="4" name="Content Placeholder 3"/>
          <p:cNvSpPr>
            <a:spLocks noGrp="1"/>
          </p:cNvSpPr>
          <p:nvPr>
            <p:ph idx="14"/>
          </p:nvPr>
        </p:nvSpPr>
        <p:spPr/>
        <p:txBody>
          <a:bodyPr/>
          <a:lstStyle/>
          <a:p>
            <a:r>
              <a:rPr lang="pt-BR" dirty="0" smtClean="0"/>
              <a:t>Não. </a:t>
            </a:r>
            <a:endParaRPr lang="pt-BR" dirty="0" smtClean="0"/>
          </a:p>
          <a:p>
            <a:r>
              <a:rPr lang="pt-BR" dirty="0" smtClean="0"/>
              <a:t>EAI </a:t>
            </a:r>
            <a:r>
              <a:rPr lang="pt-BR" dirty="0" smtClean="0"/>
              <a:t>é uma arquitetura de integração entre diferentes sistemas. A integração pode ocorrer por diversos protocolos de comunicação. Apesar de normalmente confundirmos estes termos, a Mensagem Única TOTVS é uma arquitetura de integrações que utiliza o EAI Protheus, mas não podemos dizer que EAI e Mensagem Única são termos idênticos.</a:t>
            </a:r>
            <a:endParaRPr lang="pt-BR"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8</a:t>
            </a:fld>
            <a:endParaRPr lang="pt-BR" dirty="0"/>
          </a:p>
        </p:txBody>
      </p:sp>
    </p:spTree>
    <p:extLst>
      <p:ext uri="{BB962C8B-B14F-4D97-AF65-F5344CB8AC3E}">
        <p14:creationId xmlns:p14="http://schemas.microsoft.com/office/powerpoint/2010/main" val="75814436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integdef</a:t>
            </a:r>
            <a:endParaRPr lang="en-US" dirty="0"/>
          </a:p>
        </p:txBody>
      </p:sp>
      <p:sp>
        <p:nvSpPr>
          <p:cNvPr id="3" name="Text Placeholder 2"/>
          <p:cNvSpPr>
            <a:spLocks noGrp="1"/>
          </p:cNvSpPr>
          <p:nvPr>
            <p:ph type="body" idx="13"/>
          </p:nvPr>
        </p:nvSpPr>
        <p:spPr/>
        <p:txBody>
          <a:bodyPr/>
          <a:lstStyle/>
          <a:p>
            <a:r>
              <a:rPr lang="en-US" dirty="0" smtClean="0"/>
              <a:t>Criando uma mensagem única TOTVS</a:t>
            </a:r>
            <a:endParaRPr lang="en-US"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80</a:t>
            </a:fld>
            <a:endParaRPr lang="pt-BR" dirty="0"/>
          </a:p>
        </p:txBody>
      </p:sp>
      <p:sp>
        <p:nvSpPr>
          <p:cNvPr id="4" name="Espaço Reservado para Conteúdo 3"/>
          <p:cNvSpPr>
            <a:spLocks noGrp="1"/>
          </p:cNvSpPr>
          <p:nvPr>
            <p:ph idx="14"/>
          </p:nvPr>
        </p:nvSpPr>
        <p:spPr>
          <a:xfrm>
            <a:off x="5129211" y="1466850"/>
            <a:ext cx="10518637" cy="7282663"/>
          </a:xfrm>
        </p:spPr>
        <p:txBody>
          <a:bodyPr/>
          <a:lstStyle/>
          <a:p>
            <a:r>
              <a:rPr lang="pt-BR" dirty="0"/>
              <a:t>O adapter EAI  deve sempre tratar os dois sentidos da mensagem: Envio e Recebimento. </a:t>
            </a:r>
            <a:endParaRPr lang="pt-BR" dirty="0" smtClean="0"/>
          </a:p>
          <a:p>
            <a:endParaRPr lang="pt-BR" dirty="0"/>
          </a:p>
          <a:p>
            <a:r>
              <a:rPr lang="pt-BR" dirty="0"/>
              <a:t>	O Adapter EAI deve obrigatoriamente sempre tratar o recebimento da Mensagem Única Whois, que retorna informações sobre a mensagem e a sua versão. Para isto, as versões disponíveis da mensagem devem sempre ser enviadas com a seguinte máscara: V.RRR, onde V é a versão da mensagem e R o release da mesma. Para diferentes versões disponíveis dentro do mesmo adapter, estas devem ser devolvidas com o separador ‘|’ entre elas. Exemplo para uma rotina que possua as versões 1.000, 1.001 e 2.000 disponíveis: ‘1.000|1.001|2.000’. O Cadastro de Adapters do Protheus somente permite que sejam cadastradas versões de mensagens disponíveis no adapter. As alterações de versões de mensagens são acordadas entre as equipes que fazem as manutenções das mesmas, e são sempre direcionadas ao Comitê de Integrações TOTVS, para a definição de qual será a versão/release de alteração da mesma. </a:t>
            </a:r>
          </a:p>
        </p:txBody>
      </p:sp>
    </p:spTree>
    <p:extLst>
      <p:ext uri="{BB962C8B-B14F-4D97-AF65-F5344CB8AC3E}">
        <p14:creationId xmlns:p14="http://schemas.microsoft.com/office/powerpoint/2010/main" val="382108067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Vamos praticar</a:t>
            </a:r>
            <a:endParaRPr lang="en-US" dirty="0"/>
          </a:p>
        </p:txBody>
      </p:sp>
      <p:sp>
        <p:nvSpPr>
          <p:cNvPr id="3" name="Text Placeholder 2"/>
          <p:cNvSpPr>
            <a:spLocks noGrp="1"/>
          </p:cNvSpPr>
          <p:nvPr>
            <p:ph type="body" idx="13"/>
          </p:nvPr>
        </p:nvSpPr>
        <p:spPr/>
        <p:txBody>
          <a:bodyPr/>
          <a:lstStyle/>
          <a:p>
            <a:r>
              <a:rPr lang="en-US" dirty="0" smtClean="0"/>
              <a:t>Criando uma mensagem única TOTVS</a:t>
            </a:r>
            <a:endParaRPr lang="en-US"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81</a:t>
            </a:fld>
            <a:endParaRPr lang="pt-BR" dirty="0"/>
          </a:p>
        </p:txBody>
      </p:sp>
      <p:sp>
        <p:nvSpPr>
          <p:cNvPr id="4" name="Espaço Reservado para Conteúdo 3"/>
          <p:cNvSpPr>
            <a:spLocks noGrp="1"/>
          </p:cNvSpPr>
          <p:nvPr>
            <p:ph idx="14"/>
          </p:nvPr>
        </p:nvSpPr>
        <p:spPr>
          <a:xfrm>
            <a:off x="5129211" y="1466850"/>
            <a:ext cx="10518637" cy="7282663"/>
          </a:xfrm>
        </p:spPr>
        <p:txBody>
          <a:bodyPr/>
          <a:lstStyle/>
          <a:p>
            <a:endParaRPr lang="pt-BR" sz="2400" dirty="0" smtClean="0"/>
          </a:p>
          <a:p>
            <a:endParaRPr lang="pt-BR" sz="2400" dirty="0"/>
          </a:p>
          <a:p>
            <a:endParaRPr lang="pt-BR" sz="2400" dirty="0" smtClean="0"/>
          </a:p>
          <a:p>
            <a:r>
              <a:rPr lang="pt-BR" dirty="0" smtClean="0"/>
              <a:t>Vamos agora realizar uma reunião de consenso e decidir quais campos são necessários para a nossa integração , e seus nomes</a:t>
            </a:r>
          </a:p>
          <a:p>
            <a:endParaRPr lang="pt-BR" dirty="0"/>
          </a:p>
          <a:p>
            <a:r>
              <a:rPr lang="pt-BR" dirty="0" smtClean="0"/>
              <a:t>Vamos criar um XSD, criar a integração em um fonte MVC Protheus e integrar os ERPS na sala de treinamento</a:t>
            </a:r>
          </a:p>
          <a:p>
            <a:endParaRPr lang="pt-BR" dirty="0"/>
          </a:p>
          <a:p>
            <a:r>
              <a:rPr lang="pt-BR" dirty="0" smtClean="0"/>
              <a:t>Vamos também realizar uma integração de um fonte não MVC Protheus (caso real) e identificar as particularidades e possíveis erros</a:t>
            </a:r>
          </a:p>
          <a:p>
            <a:endParaRPr lang="pt-BR" dirty="0"/>
          </a:p>
        </p:txBody>
      </p:sp>
    </p:spTree>
    <p:extLst>
      <p:ext uri="{BB962C8B-B14F-4D97-AF65-F5344CB8AC3E}">
        <p14:creationId xmlns:p14="http://schemas.microsoft.com/office/powerpoint/2010/main" val="259890392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cone-02.png"/>
          <p:cNvPicPr>
            <a:picLocks noChangeAspect="1"/>
          </p:cNvPicPr>
          <p:nvPr/>
        </p:nvPicPr>
        <p:blipFill>
          <a:blip r:embed="rId2"/>
          <a:stretch>
            <a:fillRect/>
          </a:stretch>
        </p:blipFill>
        <p:spPr>
          <a:xfrm>
            <a:off x="8089900" y="2703530"/>
            <a:ext cx="1335069" cy="1335069"/>
          </a:xfrm>
          <a:prstGeom prst="rect">
            <a:avLst/>
          </a:prstGeom>
        </p:spPr>
      </p:pic>
      <p:sp>
        <p:nvSpPr>
          <p:cNvPr id="9" name="TextBox 5"/>
          <p:cNvSpPr txBox="1">
            <a:spLocks noChangeArrowheads="1"/>
          </p:cNvSpPr>
          <p:nvPr/>
        </p:nvSpPr>
        <p:spPr bwMode="auto">
          <a:xfrm>
            <a:off x="8124825" y="4572000"/>
            <a:ext cx="8124825" cy="738664"/>
          </a:xfrm>
          <a:prstGeom prst="rect">
            <a:avLst/>
          </a:prstGeom>
          <a:noFill/>
          <a:ln w="9525">
            <a:noFill/>
            <a:miter lim="800000"/>
            <a:headEnd/>
            <a:tailEnd/>
          </a:ln>
        </p:spPr>
        <p:txBody>
          <a:bodyPr>
            <a:spAutoFit/>
          </a:bodyPr>
          <a:lstStyle/>
          <a:p>
            <a:r>
              <a:rPr lang="en-US" sz="4200" dirty="0" smtClean="0">
                <a:solidFill>
                  <a:schemeClr val="bg1"/>
                </a:solidFill>
                <a:latin typeface="Arial Narrow"/>
                <a:cs typeface="Arial Narrow"/>
              </a:rPr>
              <a:t>Mais informações</a:t>
            </a:r>
            <a:endParaRPr lang="en-US" sz="4200" dirty="0">
              <a:solidFill>
                <a:schemeClr val="bg1"/>
              </a:solidFill>
              <a:latin typeface="Arial Narrow"/>
              <a:cs typeface="Arial Narrow"/>
            </a:endParaRPr>
          </a:p>
        </p:txBody>
      </p:sp>
    </p:spTree>
    <p:extLst>
      <p:ext uri="{BB962C8B-B14F-4D97-AF65-F5344CB8AC3E}">
        <p14:creationId xmlns:p14="http://schemas.microsoft.com/office/powerpoint/2010/main" val="252883898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Onde buscar informação?</a:t>
            </a:r>
            <a:endParaRPr lang="en-US" dirty="0"/>
          </a:p>
        </p:txBody>
      </p:sp>
      <p:sp>
        <p:nvSpPr>
          <p:cNvPr id="3" name="Text Placeholder 2"/>
          <p:cNvSpPr>
            <a:spLocks noGrp="1"/>
          </p:cNvSpPr>
          <p:nvPr>
            <p:ph type="body" idx="13"/>
          </p:nvPr>
        </p:nvSpPr>
        <p:spPr/>
        <p:txBody>
          <a:bodyPr/>
          <a:lstStyle/>
          <a:p>
            <a:r>
              <a:rPr lang="en-US" dirty="0" smtClean="0"/>
              <a:t>Mais informações</a:t>
            </a:r>
            <a:endParaRPr lang="en-US"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83</a:t>
            </a:fld>
            <a:endParaRPr lang="pt-BR" dirty="0"/>
          </a:p>
        </p:txBody>
      </p:sp>
      <p:sp>
        <p:nvSpPr>
          <p:cNvPr id="4" name="Espaço Reservado para Conteúdo 3"/>
          <p:cNvSpPr>
            <a:spLocks noGrp="1"/>
          </p:cNvSpPr>
          <p:nvPr>
            <p:ph idx="14"/>
          </p:nvPr>
        </p:nvSpPr>
        <p:spPr/>
        <p:txBody>
          <a:bodyPr/>
          <a:lstStyle/>
          <a:p>
            <a:pPr lvl="0"/>
            <a:endParaRPr lang="pt-BR" dirty="0" smtClean="0"/>
          </a:p>
          <a:p>
            <a:pPr lvl="0"/>
            <a:r>
              <a:rPr lang="pt-BR" dirty="0" smtClean="0"/>
              <a:t>No Fluig:</a:t>
            </a:r>
          </a:p>
          <a:p>
            <a:pPr lvl="0"/>
            <a:endParaRPr lang="pt-BR" dirty="0" smtClean="0"/>
          </a:p>
          <a:p>
            <a:pPr lvl="0"/>
            <a:r>
              <a:rPr lang="pt-BR" dirty="0" smtClean="0"/>
              <a:t>Comunidade Mensagem Única TOTVS</a:t>
            </a:r>
          </a:p>
          <a:p>
            <a:pPr lvl="0"/>
            <a:r>
              <a:rPr lang="pt-BR" dirty="0">
                <a:hlinkClick r:id="rId2"/>
              </a:rPr>
              <a:t>http://</a:t>
            </a:r>
            <a:r>
              <a:rPr lang="pt-BR" dirty="0" smtClean="0">
                <a:hlinkClick r:id="rId2"/>
              </a:rPr>
              <a:t>fluig.totvs.com/portal/p/10097/subject/msgunica</a:t>
            </a:r>
            <a:endParaRPr lang="pt-BR" dirty="0" smtClean="0"/>
          </a:p>
          <a:p>
            <a:pPr lvl="0"/>
            <a:r>
              <a:rPr lang="pt-BR" dirty="0" smtClean="0"/>
              <a:t>Comunidade Integração de Produtos TOTVS</a:t>
            </a:r>
          </a:p>
          <a:p>
            <a:pPr lvl="0"/>
            <a:r>
              <a:rPr lang="pt-BR" dirty="0">
                <a:hlinkClick r:id="rId3"/>
              </a:rPr>
              <a:t>http://</a:t>
            </a:r>
            <a:r>
              <a:rPr lang="pt-BR" dirty="0" smtClean="0">
                <a:hlinkClick r:id="rId3"/>
              </a:rPr>
              <a:t>fluig.totvs.com/portal/p/10097/subject/integracao</a:t>
            </a:r>
            <a:endParaRPr lang="pt-BR" dirty="0" smtClean="0"/>
          </a:p>
          <a:p>
            <a:pPr lvl="0"/>
            <a:endParaRPr lang="pt-BR" dirty="0" smtClean="0"/>
          </a:p>
          <a:p>
            <a:pPr lvl="0"/>
            <a:r>
              <a:rPr lang="pt-BR" dirty="0" smtClean="0"/>
              <a:t>No TDN</a:t>
            </a:r>
          </a:p>
          <a:p>
            <a:pPr lvl="0"/>
            <a:r>
              <a:rPr lang="pt-BR" dirty="0" smtClean="0"/>
              <a:t>Space de Integrações (contém o material, as integrações existentes e toda a regra pertinente a Mensagem Única TOTVS)</a:t>
            </a:r>
          </a:p>
          <a:p>
            <a:pPr lvl="0"/>
            <a:r>
              <a:rPr lang="pt-BR" dirty="0">
                <a:hlinkClick r:id="rId4"/>
              </a:rPr>
              <a:t>http://tdn.totvs.com.br/display/public/integracoes/Home</a:t>
            </a:r>
            <a:endParaRPr lang="pt-BR" dirty="0"/>
          </a:p>
          <a:p>
            <a:pPr lvl="0"/>
            <a:endParaRPr lang="pt-BR" dirty="0"/>
          </a:p>
        </p:txBody>
      </p:sp>
    </p:spTree>
    <p:extLst>
      <p:ext uri="{BB962C8B-B14F-4D97-AF65-F5344CB8AC3E}">
        <p14:creationId xmlns:p14="http://schemas.microsoft.com/office/powerpoint/2010/main" val="96499012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Onde buscar informação?</a:t>
            </a:r>
            <a:endParaRPr lang="en-US" dirty="0"/>
          </a:p>
        </p:txBody>
      </p:sp>
      <p:sp>
        <p:nvSpPr>
          <p:cNvPr id="3" name="Text Placeholder 2"/>
          <p:cNvSpPr>
            <a:spLocks noGrp="1"/>
          </p:cNvSpPr>
          <p:nvPr>
            <p:ph type="body" idx="13"/>
          </p:nvPr>
        </p:nvSpPr>
        <p:spPr/>
        <p:txBody>
          <a:bodyPr/>
          <a:lstStyle/>
          <a:p>
            <a:r>
              <a:rPr lang="en-US" dirty="0" smtClean="0"/>
              <a:t>Mais informações</a:t>
            </a:r>
            <a:endParaRPr lang="en-US"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84</a:t>
            </a:fld>
            <a:endParaRPr lang="pt-BR" dirty="0"/>
          </a:p>
        </p:txBody>
      </p:sp>
      <p:sp>
        <p:nvSpPr>
          <p:cNvPr id="4" name="Espaço Reservado para Conteúdo 3"/>
          <p:cNvSpPr>
            <a:spLocks noGrp="1"/>
          </p:cNvSpPr>
          <p:nvPr>
            <p:ph idx="14"/>
          </p:nvPr>
        </p:nvSpPr>
        <p:spPr/>
        <p:txBody>
          <a:bodyPr/>
          <a:lstStyle/>
          <a:p>
            <a:pPr lvl="0"/>
            <a:endParaRPr lang="pt-BR" dirty="0" smtClean="0"/>
          </a:p>
          <a:p>
            <a:pPr lvl="0"/>
            <a:r>
              <a:rPr lang="pt-BR" dirty="0"/>
              <a:t>No TDN</a:t>
            </a:r>
          </a:p>
          <a:p>
            <a:pPr lvl="0"/>
            <a:r>
              <a:rPr lang="pt-BR" dirty="0"/>
              <a:t>Space de Integrações (contém o material, as integrações existentes e toda a regra pertinente a Mensagem Única TOTVS)</a:t>
            </a:r>
          </a:p>
          <a:p>
            <a:pPr lvl="0"/>
            <a:r>
              <a:rPr lang="pt-BR" dirty="0">
                <a:hlinkClick r:id="rId2"/>
              </a:rPr>
              <a:t>http://tdn.totvs.com.br/display/public/integracoes/Home</a:t>
            </a:r>
            <a:endParaRPr lang="pt-BR" dirty="0"/>
          </a:p>
          <a:p>
            <a:pPr lvl="0"/>
            <a:endParaRPr lang="pt-BR" dirty="0" smtClean="0"/>
          </a:p>
          <a:p>
            <a:pPr lvl="0"/>
            <a:r>
              <a:rPr lang="pt-BR" dirty="0" smtClean="0"/>
              <a:t>Artigo do EAI Protheus </a:t>
            </a:r>
          </a:p>
          <a:p>
            <a:pPr lvl="0"/>
            <a:r>
              <a:rPr lang="pt-BR" dirty="0">
                <a:hlinkClick r:id="rId3"/>
              </a:rPr>
              <a:t>http://</a:t>
            </a:r>
            <a:r>
              <a:rPr lang="pt-BR" dirty="0" smtClean="0">
                <a:hlinkClick r:id="rId3"/>
              </a:rPr>
              <a:t>tdn.totvs.com/display/framework/EAI+Protheus</a:t>
            </a:r>
            <a:endParaRPr lang="pt-BR" dirty="0"/>
          </a:p>
        </p:txBody>
      </p:sp>
    </p:spTree>
    <p:extLst>
      <p:ext uri="{BB962C8B-B14F-4D97-AF65-F5344CB8AC3E}">
        <p14:creationId xmlns:p14="http://schemas.microsoft.com/office/powerpoint/2010/main" val="1128797539"/>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Jandir Deodato</a:t>
            </a:r>
            <a:endParaRPr lang="en-US" dirty="0"/>
          </a:p>
        </p:txBody>
      </p:sp>
      <p:sp>
        <p:nvSpPr>
          <p:cNvPr id="3" name="Text Placeholder 2"/>
          <p:cNvSpPr>
            <a:spLocks noGrp="1"/>
          </p:cNvSpPr>
          <p:nvPr>
            <p:ph type="body" idx="13"/>
          </p:nvPr>
        </p:nvSpPr>
        <p:spPr/>
        <p:txBody>
          <a:bodyPr/>
          <a:lstStyle/>
          <a:p>
            <a:r>
              <a:rPr lang="en-US" dirty="0" smtClean="0"/>
              <a:t>VP Plataformas &amp; Cloud – Framework SP</a:t>
            </a:r>
            <a:endParaRPr lang="en-US" dirty="0"/>
          </a:p>
        </p:txBody>
      </p:sp>
      <p:sp>
        <p:nvSpPr>
          <p:cNvPr id="4" name="Text Placeholder 3"/>
          <p:cNvSpPr>
            <a:spLocks noGrp="1"/>
          </p:cNvSpPr>
          <p:nvPr>
            <p:ph type="body" idx="14"/>
          </p:nvPr>
        </p:nvSpPr>
        <p:spPr/>
        <p:txBody>
          <a:bodyPr/>
          <a:lstStyle/>
          <a:p>
            <a:r>
              <a:rPr lang="en-US" dirty="0" smtClean="0"/>
              <a:t>jandir.silva@totvs.com.br</a:t>
            </a:r>
            <a:endParaRPr lang="en-US" dirty="0"/>
          </a:p>
        </p:txBody>
      </p:sp>
    </p:spTree>
    <p:extLst>
      <p:ext uri="{BB962C8B-B14F-4D97-AF65-F5344CB8AC3E}">
        <p14:creationId xmlns:p14="http://schemas.microsoft.com/office/powerpoint/2010/main" val="19068558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Síncrono </a:t>
            </a:r>
            <a:r>
              <a:rPr lang="en-US" dirty="0" smtClean="0"/>
              <a:t>e Assíncrono</a:t>
            </a:r>
            <a:endParaRPr lang="en-US" dirty="0"/>
          </a:p>
        </p:txBody>
      </p:sp>
      <p:sp>
        <p:nvSpPr>
          <p:cNvPr id="3" name="Text Placeholder 2"/>
          <p:cNvSpPr>
            <a:spLocks noGrp="1"/>
          </p:cNvSpPr>
          <p:nvPr>
            <p:ph type="body" idx="13"/>
          </p:nvPr>
        </p:nvSpPr>
        <p:spPr/>
        <p:txBody>
          <a:bodyPr/>
          <a:lstStyle/>
          <a:p>
            <a:r>
              <a:rPr lang="en-US" dirty="0" smtClean="0"/>
              <a:t>Conceitos</a:t>
            </a:r>
            <a:endParaRPr lang="en-US" dirty="0"/>
          </a:p>
        </p:txBody>
      </p:sp>
      <p:sp>
        <p:nvSpPr>
          <p:cNvPr id="4" name="Content Placeholder 3"/>
          <p:cNvSpPr>
            <a:spLocks noGrp="1"/>
          </p:cNvSpPr>
          <p:nvPr>
            <p:ph idx="14"/>
          </p:nvPr>
        </p:nvSpPr>
        <p:spPr/>
        <p:txBody>
          <a:bodyPr/>
          <a:lstStyle/>
          <a:p>
            <a:r>
              <a:rPr lang="pt-BR" dirty="0" smtClean="0"/>
              <a:t>No </a:t>
            </a:r>
            <a:r>
              <a:rPr lang="pt-BR" dirty="0"/>
              <a:t>modelo de mensagens </a:t>
            </a:r>
            <a:r>
              <a:rPr lang="pt-BR" b="1" dirty="0"/>
              <a:t>Síncronas</a:t>
            </a:r>
            <a:r>
              <a:rPr lang="pt-BR" dirty="0"/>
              <a:t> a mensagem é enviada e o sistema que enviou aguarda o processamento da mensagem pelo receptor.</a:t>
            </a:r>
          </a:p>
          <a:p>
            <a:r>
              <a:rPr lang="pt-BR" dirty="0"/>
              <a:t>	</a:t>
            </a:r>
            <a:endParaRPr lang="pt-BR" dirty="0" smtClean="0"/>
          </a:p>
          <a:p>
            <a:r>
              <a:rPr lang="pt-BR" dirty="0" smtClean="0"/>
              <a:t>Já </a:t>
            </a:r>
            <a:r>
              <a:rPr lang="pt-BR" dirty="0"/>
              <a:t>no modelo </a:t>
            </a:r>
            <a:r>
              <a:rPr lang="pt-BR" b="1" dirty="0"/>
              <a:t>Assíncrono</a:t>
            </a:r>
            <a:r>
              <a:rPr lang="pt-BR" dirty="0"/>
              <a:t> a mensagem é enviada e o sistema que a enviou não aguarda o seu processamento. Posteriormente a mensagem será processada no receptor. </a:t>
            </a:r>
          </a:p>
          <a:p>
            <a:r>
              <a:rPr lang="pt-BR" dirty="0" smtClean="0"/>
              <a:t>.</a:t>
            </a:r>
            <a:endParaRPr lang="pt-BR" dirty="0"/>
          </a:p>
        </p:txBody>
      </p:sp>
      <p:sp>
        <p:nvSpPr>
          <p:cNvPr id="5" name="Espaço Reservado para Número de Slide 4"/>
          <p:cNvSpPr>
            <a:spLocks noGrp="1"/>
          </p:cNvSpPr>
          <p:nvPr>
            <p:ph type="sldNum" sz="quarter" idx="4"/>
          </p:nvPr>
        </p:nvSpPr>
        <p:spPr/>
        <p:txBody>
          <a:bodyPr/>
          <a:lstStyle/>
          <a:p>
            <a:fld id="{03940D1D-B147-43FC-A96B-779C25C7BB73}" type="slidenum">
              <a:rPr lang="pt-BR" smtClean="0"/>
              <a:pPr/>
              <a:t>9</a:t>
            </a:fld>
            <a:endParaRPr lang="pt-BR" dirty="0"/>
          </a:p>
        </p:txBody>
      </p:sp>
    </p:spTree>
    <p:extLst>
      <p:ext uri="{BB962C8B-B14F-4D97-AF65-F5344CB8AC3E}">
        <p14:creationId xmlns:p14="http://schemas.microsoft.com/office/powerpoint/2010/main" val="212117305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TOTVS - Paleta Oficial">
      <a:dk1>
        <a:sysClr val="windowText" lastClr="000000"/>
      </a:dk1>
      <a:lt1>
        <a:sysClr val="window" lastClr="FFFFFF"/>
      </a:lt1>
      <a:dk2>
        <a:srgbClr val="0C9AC0"/>
      </a:dk2>
      <a:lt2>
        <a:srgbClr val="FFFFFF"/>
      </a:lt2>
      <a:accent1>
        <a:srgbClr val="272054"/>
      </a:accent1>
      <a:accent2>
        <a:srgbClr val="00749B"/>
      </a:accent2>
      <a:accent3>
        <a:srgbClr val="4A5C61"/>
      </a:accent3>
      <a:accent4>
        <a:srgbClr val="00B5C7"/>
      </a:accent4>
      <a:accent5>
        <a:srgbClr val="ED9C2E"/>
      </a:accent5>
      <a:accent6>
        <a:srgbClr val="FFFFFF"/>
      </a:accent6>
      <a:hlink>
        <a:srgbClr val="00B5C7"/>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wrap="square">
        <a:spAutoFit/>
      </a:bodyPr>
      <a:lstStyle>
        <a:defPPr>
          <a:defRPr sz="2800" dirty="0" err="1" smtClean="0">
            <a:solidFill>
              <a:srgbClr val="4A5C61"/>
            </a:solidFill>
            <a:latin typeface="Arial Narrow"/>
            <a:cs typeface="Arial Narrow"/>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3054</TotalTime>
  <Words>5588</Words>
  <Application>Microsoft Office PowerPoint</Application>
  <PresentationFormat>Personalizar</PresentationFormat>
  <Paragraphs>485</Paragraphs>
  <Slides>85</Slides>
  <Notes>1</Notes>
  <HiddenSlides>0</HiddenSlides>
  <MMClips>0</MMClips>
  <ScaleCrop>false</ScaleCrop>
  <HeadingPairs>
    <vt:vector size="4" baseType="variant">
      <vt:variant>
        <vt:lpstr>Tema</vt:lpstr>
      </vt:variant>
      <vt:variant>
        <vt:i4>1</vt:i4>
      </vt:variant>
      <vt:variant>
        <vt:lpstr>Títulos de slides</vt:lpstr>
      </vt:variant>
      <vt:variant>
        <vt:i4>85</vt:i4>
      </vt:variant>
    </vt:vector>
  </HeadingPairs>
  <TitlesOfParts>
    <vt:vector size="86" baseType="lpstr">
      <vt:lpstr>Office Theme</vt:lpstr>
      <vt:lpstr>Jandir Deodato – Julho de 2015</vt:lpstr>
      <vt:lpstr>Apresentação do PowerPoint</vt:lpstr>
      <vt:lpstr>Apresentação do PowerPoint</vt:lpstr>
      <vt:lpstr>Desafios a toda integração</vt:lpstr>
      <vt:lpstr>Desafios a toda integração</vt:lpstr>
      <vt:lpstr>Desafios a toda integração</vt:lpstr>
      <vt:lpstr>O que é um EAI?</vt:lpstr>
      <vt:lpstr>EAI é Mensagem Única?</vt:lpstr>
      <vt:lpstr>Síncrono e Assíncrono</vt:lpstr>
      <vt:lpstr>Síncrono e Assíncrono</vt:lpstr>
      <vt:lpstr>O EAI Protheus</vt:lpstr>
      <vt:lpstr>O EAI Protheus</vt:lpstr>
      <vt:lpstr>O que é um XML?</vt:lpstr>
      <vt:lpstr>Menu de café da manhã em XML</vt:lpstr>
      <vt:lpstr>O que é um XSD?</vt:lpstr>
      <vt:lpstr>Café_da_manha_menu.xsd</vt:lpstr>
      <vt:lpstr>Apresentação do PowerPoint</vt:lpstr>
      <vt:lpstr>Camadas do EAI Protheus</vt:lpstr>
      <vt:lpstr>FWWSEAI</vt:lpstr>
      <vt:lpstr>FWWSEAI</vt:lpstr>
      <vt:lpstr>EAISERVICE</vt:lpstr>
      <vt:lpstr>Arquitetura de comunicação</vt:lpstr>
      <vt:lpstr>Schedule Protheus e o EAI</vt:lpstr>
      <vt:lpstr>Mensagens Assíncronas</vt:lpstr>
      <vt:lpstr>Falando em agendamento…</vt:lpstr>
      <vt:lpstr>Falando em agendamento…</vt:lpstr>
      <vt:lpstr>Apresentação do PowerPoint</vt:lpstr>
      <vt:lpstr>Cadastro de Adapters</vt:lpstr>
      <vt:lpstr>Cadastro de Adapters – Campos </vt:lpstr>
      <vt:lpstr>Cadastro de Adapters – Campos </vt:lpstr>
      <vt:lpstr>Cadastro de Adapters – Campos </vt:lpstr>
      <vt:lpstr>Cadastro de Adapters – Campos </vt:lpstr>
      <vt:lpstr>Cadastro de Adapters – Campos </vt:lpstr>
      <vt:lpstr>Cadastro de Adapters – Campos </vt:lpstr>
      <vt:lpstr>Cadastro de Adapters – Campos </vt:lpstr>
      <vt:lpstr>Cadastro de Adapters – Campos </vt:lpstr>
      <vt:lpstr>Cadastro de Adapters – Roteamento </vt:lpstr>
      <vt:lpstr>Cadastro de de-para de empresas</vt:lpstr>
      <vt:lpstr>Cadastro de de-para de empresas - Campos</vt:lpstr>
      <vt:lpstr>Cadastro de de-para registros</vt:lpstr>
      <vt:lpstr>Cadastro de de-para registros - Campos</vt:lpstr>
      <vt:lpstr>Cadastro de de-para registros - Campos</vt:lpstr>
      <vt:lpstr>Cadastro de de-para registros</vt:lpstr>
      <vt:lpstr>Parâmetros (SX6) importantes</vt:lpstr>
      <vt:lpstr>Parâmetros (SX6) importantes</vt:lpstr>
      <vt:lpstr>Parâmetros (SX6) importantes</vt:lpstr>
      <vt:lpstr>Parâmetros (SX6) importantes</vt:lpstr>
      <vt:lpstr>Apresentação do PowerPoint</vt:lpstr>
      <vt:lpstr>Parâmetros (SX6) importantes</vt:lpstr>
      <vt:lpstr>Apresentação do PowerPoint</vt:lpstr>
      <vt:lpstr>Apresentação do PowerPoint</vt:lpstr>
      <vt:lpstr>Apresentação do PowerPoint</vt:lpstr>
      <vt:lpstr>TOTVSIntegrator</vt:lpstr>
      <vt:lpstr>TOTVSIntegrator</vt:lpstr>
      <vt:lpstr>TOTVSIntegrator</vt:lpstr>
      <vt:lpstr>TOTVSIntegrator</vt:lpstr>
      <vt:lpstr>TOTVSIntegrator</vt:lpstr>
      <vt:lpstr>O que recebemos sem adapter?</vt:lpstr>
      <vt:lpstr>O que recebemos sem adapter?</vt:lpstr>
      <vt:lpstr>Apresentação do PowerPoint</vt:lpstr>
      <vt:lpstr>Por quê Única?</vt:lpstr>
      <vt:lpstr>Por quê Única?</vt:lpstr>
      <vt:lpstr>Arquitetura</vt:lpstr>
      <vt:lpstr>Tipos de Mensagem</vt:lpstr>
      <vt:lpstr>Apresentação do PowerPoint</vt:lpstr>
      <vt:lpstr>Apresentação do PowerPoint</vt:lpstr>
      <vt:lpstr>Business Message</vt:lpstr>
      <vt:lpstr>Xml da Mensagem Única</vt:lpstr>
      <vt:lpstr>Arquitetura</vt:lpstr>
      <vt:lpstr>Apresentação do PowerPoint</vt:lpstr>
      <vt:lpstr>Passos para criação</vt:lpstr>
      <vt:lpstr>Passos para criação</vt:lpstr>
      <vt:lpstr>Passos para criação</vt:lpstr>
      <vt:lpstr>Comitê de Integrações</vt:lpstr>
      <vt:lpstr>Apresentação do PowerPoint</vt:lpstr>
      <vt:lpstr>Como fazer?</vt:lpstr>
      <vt:lpstr>Como fazer?</vt:lpstr>
      <vt:lpstr>Como fazer?</vt:lpstr>
      <vt:lpstr>A integdef</vt:lpstr>
      <vt:lpstr>A integdef</vt:lpstr>
      <vt:lpstr>Vamos praticar</vt:lpstr>
      <vt:lpstr>Apresentação do PowerPoint</vt:lpstr>
      <vt:lpstr>Onde buscar informação?</vt:lpstr>
      <vt:lpstr>Onde buscar informação?</vt:lpstr>
      <vt:lpstr>Jandir Deodato</vt:lpstr>
    </vt:vector>
  </TitlesOfParts>
  <Company>OZ Design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Thiago Alves Soares</dc:creator>
  <cp:lastModifiedBy>jdeodato@ibest.com.br</cp:lastModifiedBy>
  <cp:revision>225</cp:revision>
  <dcterms:created xsi:type="dcterms:W3CDTF">2014-04-10T12:04:42Z</dcterms:created>
  <dcterms:modified xsi:type="dcterms:W3CDTF">2015-07-24T01:17:43Z</dcterms:modified>
</cp:coreProperties>
</file>