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 bookmarkIdSeed="3">
  <p:sldMasterIdLst>
    <p:sldMasterId id="2147483648" r:id="rId1"/>
  </p:sldMasterIdLst>
  <p:notesMasterIdLst>
    <p:notesMasterId r:id="rId79"/>
  </p:notesMasterIdLst>
  <p:handoutMasterIdLst>
    <p:handoutMasterId r:id="rId80"/>
  </p:handoutMasterIdLst>
  <p:sldIdLst>
    <p:sldId id="256" r:id="rId2"/>
    <p:sldId id="378" r:id="rId3"/>
    <p:sldId id="379" r:id="rId4"/>
    <p:sldId id="382" r:id="rId5"/>
    <p:sldId id="423" r:id="rId6"/>
    <p:sldId id="388" r:id="rId7"/>
    <p:sldId id="391" r:id="rId8"/>
    <p:sldId id="389" r:id="rId9"/>
    <p:sldId id="390" r:id="rId10"/>
    <p:sldId id="387" r:id="rId11"/>
    <p:sldId id="385" r:id="rId12"/>
    <p:sldId id="384" r:id="rId13"/>
    <p:sldId id="386" r:id="rId14"/>
    <p:sldId id="424" r:id="rId15"/>
    <p:sldId id="324" r:id="rId16"/>
    <p:sldId id="392" r:id="rId17"/>
    <p:sldId id="381" r:id="rId18"/>
    <p:sldId id="383" r:id="rId19"/>
    <p:sldId id="393" r:id="rId20"/>
    <p:sldId id="394" r:id="rId21"/>
    <p:sldId id="396" r:id="rId22"/>
    <p:sldId id="264" r:id="rId23"/>
    <p:sldId id="426" r:id="rId24"/>
    <p:sldId id="397" r:id="rId25"/>
    <p:sldId id="416" r:id="rId26"/>
    <p:sldId id="419" r:id="rId27"/>
    <p:sldId id="413" r:id="rId28"/>
    <p:sldId id="414" r:id="rId29"/>
    <p:sldId id="421" r:id="rId30"/>
    <p:sldId id="465" r:id="rId31"/>
    <p:sldId id="418" r:id="rId32"/>
    <p:sldId id="425" r:id="rId33"/>
    <p:sldId id="466" r:id="rId34"/>
    <p:sldId id="395" r:id="rId35"/>
    <p:sldId id="422" r:id="rId36"/>
    <p:sldId id="467" r:id="rId37"/>
    <p:sldId id="420" r:id="rId38"/>
    <p:sldId id="417" r:id="rId39"/>
    <p:sldId id="415" r:id="rId40"/>
    <p:sldId id="431" r:id="rId41"/>
    <p:sldId id="432" r:id="rId42"/>
    <p:sldId id="434" r:id="rId43"/>
    <p:sldId id="435" r:id="rId44"/>
    <p:sldId id="437" r:id="rId45"/>
    <p:sldId id="438" r:id="rId46"/>
    <p:sldId id="463" r:id="rId47"/>
    <p:sldId id="450" r:id="rId48"/>
    <p:sldId id="439" r:id="rId49"/>
    <p:sldId id="440" r:id="rId50"/>
    <p:sldId id="443" r:id="rId51"/>
    <p:sldId id="444" r:id="rId52"/>
    <p:sldId id="445" r:id="rId53"/>
    <p:sldId id="446" r:id="rId54"/>
    <p:sldId id="441" r:id="rId55"/>
    <p:sldId id="427" r:id="rId56"/>
    <p:sldId id="433" r:id="rId57"/>
    <p:sldId id="436" r:id="rId58"/>
    <p:sldId id="452" r:id="rId59"/>
    <p:sldId id="451" r:id="rId60"/>
    <p:sldId id="453" r:id="rId61"/>
    <p:sldId id="429" r:id="rId62"/>
    <p:sldId id="428" r:id="rId63"/>
    <p:sldId id="447" r:id="rId64"/>
    <p:sldId id="448" r:id="rId65"/>
    <p:sldId id="454" r:id="rId66"/>
    <p:sldId id="458" r:id="rId67"/>
    <p:sldId id="449" r:id="rId68"/>
    <p:sldId id="457" r:id="rId69"/>
    <p:sldId id="460" r:id="rId70"/>
    <p:sldId id="455" r:id="rId71"/>
    <p:sldId id="459" r:id="rId72"/>
    <p:sldId id="461" r:id="rId73"/>
    <p:sldId id="462" r:id="rId74"/>
    <p:sldId id="464" r:id="rId75"/>
    <p:sldId id="468" r:id="rId76"/>
    <p:sldId id="469" r:id="rId77"/>
    <p:sldId id="369" r:id="rId78"/>
  </p:sldIdLst>
  <p:sldSz cx="16249650" cy="9144000"/>
  <p:notesSz cx="6858000" cy="9144000"/>
  <p:defaultTextStyle>
    <a:defPPr>
      <a:defRPr lang="en-US"/>
    </a:defPPr>
    <a:lvl1pPr algn="l" defTabSz="725488" rtl="0" fontAlgn="base">
      <a:spcBef>
        <a:spcPct val="0"/>
      </a:spcBef>
      <a:spcAft>
        <a:spcPct val="0"/>
      </a:spcAft>
      <a:defRPr sz="2900" kern="1200">
        <a:solidFill>
          <a:schemeClr val="tx1"/>
        </a:solidFill>
        <a:latin typeface="Arial" pitchFamily="34" charset="0"/>
        <a:ea typeface="ヒラギノ角ゴ Pro W3" pitchFamily="-84" charset="-128"/>
        <a:cs typeface="+mn-cs"/>
      </a:defRPr>
    </a:lvl1pPr>
    <a:lvl2pPr marL="725488" indent="-268288" algn="l" defTabSz="725488" rtl="0" fontAlgn="base">
      <a:spcBef>
        <a:spcPct val="0"/>
      </a:spcBef>
      <a:spcAft>
        <a:spcPct val="0"/>
      </a:spcAft>
      <a:defRPr sz="2900" kern="1200">
        <a:solidFill>
          <a:schemeClr val="tx1"/>
        </a:solidFill>
        <a:latin typeface="Arial" pitchFamily="34" charset="0"/>
        <a:ea typeface="ヒラギノ角ゴ Pro W3" pitchFamily="-84" charset="-128"/>
        <a:cs typeface="+mn-cs"/>
      </a:defRPr>
    </a:lvl2pPr>
    <a:lvl3pPr marL="1450975" indent="-536575" algn="l" defTabSz="725488" rtl="0" fontAlgn="base">
      <a:spcBef>
        <a:spcPct val="0"/>
      </a:spcBef>
      <a:spcAft>
        <a:spcPct val="0"/>
      </a:spcAft>
      <a:defRPr sz="2900" kern="1200">
        <a:solidFill>
          <a:schemeClr val="tx1"/>
        </a:solidFill>
        <a:latin typeface="Arial" pitchFamily="34" charset="0"/>
        <a:ea typeface="ヒラギノ角ゴ Pro W3" pitchFamily="-84" charset="-128"/>
        <a:cs typeface="+mn-cs"/>
      </a:defRPr>
    </a:lvl3pPr>
    <a:lvl4pPr marL="2176463" indent="-804863" algn="l" defTabSz="725488" rtl="0" fontAlgn="base">
      <a:spcBef>
        <a:spcPct val="0"/>
      </a:spcBef>
      <a:spcAft>
        <a:spcPct val="0"/>
      </a:spcAft>
      <a:defRPr sz="2900" kern="1200">
        <a:solidFill>
          <a:schemeClr val="tx1"/>
        </a:solidFill>
        <a:latin typeface="Arial" pitchFamily="34" charset="0"/>
        <a:ea typeface="ヒラギノ角ゴ Pro W3" pitchFamily="-84" charset="-128"/>
        <a:cs typeface="+mn-cs"/>
      </a:defRPr>
    </a:lvl4pPr>
    <a:lvl5pPr marL="2901950" indent="-1073150" algn="l" defTabSz="725488" rtl="0" fontAlgn="base">
      <a:spcBef>
        <a:spcPct val="0"/>
      </a:spcBef>
      <a:spcAft>
        <a:spcPct val="0"/>
      </a:spcAft>
      <a:defRPr sz="2900" kern="1200">
        <a:solidFill>
          <a:schemeClr val="tx1"/>
        </a:solidFill>
        <a:latin typeface="Arial" pitchFamily="34" charset="0"/>
        <a:ea typeface="ヒラギノ角ゴ Pro W3" pitchFamily="-84" charset="-128"/>
        <a:cs typeface="+mn-cs"/>
      </a:defRPr>
    </a:lvl5pPr>
    <a:lvl6pPr marL="2286000" algn="l" defTabSz="914400" rtl="0" eaLnBrk="1" latinLnBrk="0" hangingPunct="1">
      <a:defRPr sz="2900" kern="1200">
        <a:solidFill>
          <a:schemeClr val="tx1"/>
        </a:solidFill>
        <a:latin typeface="Arial" pitchFamily="34" charset="0"/>
        <a:ea typeface="ヒラギノ角ゴ Pro W3" pitchFamily="-84" charset="-128"/>
        <a:cs typeface="+mn-cs"/>
      </a:defRPr>
    </a:lvl6pPr>
    <a:lvl7pPr marL="2743200" algn="l" defTabSz="914400" rtl="0" eaLnBrk="1" latinLnBrk="0" hangingPunct="1">
      <a:defRPr sz="2900" kern="1200">
        <a:solidFill>
          <a:schemeClr val="tx1"/>
        </a:solidFill>
        <a:latin typeface="Arial" pitchFamily="34" charset="0"/>
        <a:ea typeface="ヒラギノ角ゴ Pro W3" pitchFamily="-84" charset="-128"/>
        <a:cs typeface="+mn-cs"/>
      </a:defRPr>
    </a:lvl7pPr>
    <a:lvl8pPr marL="3200400" algn="l" defTabSz="914400" rtl="0" eaLnBrk="1" latinLnBrk="0" hangingPunct="1">
      <a:defRPr sz="2900" kern="1200">
        <a:solidFill>
          <a:schemeClr val="tx1"/>
        </a:solidFill>
        <a:latin typeface="Arial" pitchFamily="34" charset="0"/>
        <a:ea typeface="ヒラギノ角ゴ Pro W3" pitchFamily="-84" charset="-128"/>
        <a:cs typeface="+mn-cs"/>
      </a:defRPr>
    </a:lvl8pPr>
    <a:lvl9pPr marL="3657600" algn="l" defTabSz="914400" rtl="0" eaLnBrk="1" latinLnBrk="0" hangingPunct="1">
      <a:defRPr sz="2900" kern="1200">
        <a:solidFill>
          <a:schemeClr val="tx1"/>
        </a:solidFill>
        <a:latin typeface="Arial" pitchFamily="34" charset="0"/>
        <a:ea typeface="ヒラギノ角ゴ Pro W3" pitchFamily="-8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525">
          <p15:clr>
            <a:srgbClr val="A4A3A4"/>
          </p15:clr>
        </p15:guide>
        <p15:guide id="2" pos="511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739C"/>
    <a:srgbClr val="FFFFFF"/>
    <a:srgbClr val="FF2B33"/>
    <a:srgbClr val="1CB5C5"/>
    <a:srgbClr val="019ABE"/>
    <a:srgbClr val="4A5C61"/>
    <a:srgbClr val="EC9B3C"/>
    <a:srgbClr val="223E4C"/>
    <a:srgbClr val="1F3844"/>
    <a:srgbClr val="14323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433" autoAdjust="0"/>
    <p:restoredTop sz="93904" autoAdjust="0"/>
  </p:normalViewPr>
  <p:slideViewPr>
    <p:cSldViewPr snapToGrid="0" snapToObjects="1">
      <p:cViewPr varScale="1">
        <p:scale>
          <a:sx n="65" d="100"/>
          <a:sy n="65" d="100"/>
        </p:scale>
        <p:origin x="366" y="84"/>
      </p:cViewPr>
      <p:guideLst>
        <p:guide orient="horz" pos="3525"/>
        <p:guide pos="511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slide" Target="slides/slide75.xml"/><Relationship Id="rId84" Type="http://schemas.openxmlformats.org/officeDocument/2006/relationships/tableStyles" Target="tableStyles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97B5947-AE6A-49A1-873F-4DBB1C85A483}" type="datetimeFigureOut">
              <a:rPr lang="pt-BR" smtClean="0"/>
              <a:t>31/07/2015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B126F9-C956-4D7A-B144-4DD7B1D5F902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63796099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itchFamily="-107" charset="0"/>
                <a:ea typeface="ヒラギノ角ゴ Pro W3" pitchFamily="-107" charset="-128"/>
                <a:cs typeface="ヒラギノ角ゴ Pro W3" pitchFamily="-107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0A95450B-EB12-4B4F-9EA6-1BEE48EC9613}" type="datetime1">
              <a:rPr lang="en-US"/>
              <a:pPr/>
              <a:t>7/31/2015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itchFamily="-107" charset="0"/>
                <a:ea typeface="ヒラギノ角ゴ Pro W3" pitchFamily="-107" charset="-128"/>
                <a:cs typeface="ヒラギノ角ゴ Pro W3" pitchFamily="-107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77303802-B1C5-4F7A-AAC0-8B0D8219AD6F}" type="slidenum">
              <a:rPr lang="en-US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254663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ヒラギノ角ゴ Pro W3" charset="-128"/>
        <a:cs typeface="ヒラギノ角ゴ Pro W3" charset="-128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ヒラギノ角ゴ Pro W3" charset="-128"/>
        <a:cs typeface="ヒラギノ角ゴ Pro W3" charset="0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ヒラギノ角ゴ Pro W3" charset="-128"/>
        <a:cs typeface="ヒラギノ角ゴ Pro W3" charset="0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ヒラギノ角ゴ Pro W3" charset="-128"/>
        <a:cs typeface="ヒラギノ角ゴ Pro W3" charset="0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ヒラギノ角ゴ Pro W3" charset="-128"/>
        <a:cs typeface="ヒラギノ角ゴ Pro W3" charset="0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pt-BR" smtClean="0">
              <a:ea typeface="ヒラギノ角ゴ Pro W3" pitchFamily="-84" charset="-128"/>
            </a:endParaRPr>
          </a:p>
        </p:txBody>
      </p:sp>
      <p:sp>
        <p:nvSpPr>
          <p:cNvPr id="15363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FE0C5FFE-B865-4CB0-BDE1-F3A4F6F261ED}" type="slidenum">
              <a:rPr lang="en-US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779084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303802-B1C5-4F7A-AAC0-8B0D8219AD6F}" type="slidenum">
              <a:rPr lang="en-US" smtClean="0"/>
              <a:pPr/>
              <a:t>66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63437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 hasCustomPrompt="1"/>
          </p:nvPr>
        </p:nvSpPr>
        <p:spPr>
          <a:xfrm>
            <a:off x="7352972" y="4719638"/>
            <a:ext cx="8050455" cy="430212"/>
          </a:xfrm>
          <a:prstGeom prst="rect">
            <a:avLst/>
          </a:prstGeom>
        </p:spPr>
        <p:txBody>
          <a:bodyPr anchor="ctr"/>
          <a:lstStyle>
            <a:lvl1pPr algn="r">
              <a:defRPr sz="2200" b="1">
                <a:solidFill>
                  <a:srgbClr val="1CB5C5"/>
                </a:solidFill>
                <a:latin typeface="Arial Narrow"/>
                <a:cs typeface="Arial Narrow"/>
              </a:defRPr>
            </a:lvl1pPr>
          </a:lstStyle>
          <a:p>
            <a:r>
              <a:rPr lang="en-US" dirty="0" smtClean="0"/>
              <a:t>NOME SOBRENOME, MÊS ANO</a:t>
            </a:r>
            <a:endParaRPr lang="en-US" dirty="0"/>
          </a:p>
        </p:txBody>
      </p:sp>
      <p:sp>
        <p:nvSpPr>
          <p:cNvPr id="5" name="Text Placeholder 2"/>
          <p:cNvSpPr>
            <a:spLocks noGrp="1"/>
          </p:cNvSpPr>
          <p:nvPr>
            <p:ph type="body" idx="13" hasCustomPrompt="1"/>
          </p:nvPr>
        </p:nvSpPr>
        <p:spPr>
          <a:xfrm>
            <a:off x="7352972" y="1331913"/>
            <a:ext cx="8050455" cy="2444321"/>
          </a:xfrm>
          <a:prstGeom prst="rect">
            <a:avLst/>
          </a:prstGeom>
        </p:spPr>
        <p:txBody>
          <a:bodyPr anchor="t"/>
          <a:lstStyle>
            <a:lvl1pPr marL="0" indent="0" algn="r">
              <a:buNone/>
              <a:defRPr sz="6200" b="0">
                <a:solidFill>
                  <a:schemeClr val="bg1"/>
                </a:solidFill>
                <a:latin typeface="Arial Narrow"/>
                <a:cs typeface="Arial Narrow"/>
              </a:defRPr>
            </a:lvl1pPr>
            <a:lvl2pPr marL="725531" indent="0">
              <a:buNone/>
              <a:defRPr sz="3200" b="1"/>
            </a:lvl2pPr>
            <a:lvl3pPr marL="1451061" indent="0">
              <a:buNone/>
              <a:defRPr sz="2900" b="1"/>
            </a:lvl3pPr>
            <a:lvl4pPr marL="2176592" indent="0">
              <a:buNone/>
              <a:defRPr sz="2500" b="1"/>
            </a:lvl4pPr>
            <a:lvl5pPr marL="2902123" indent="0">
              <a:buNone/>
              <a:defRPr sz="2500" b="1"/>
            </a:lvl5pPr>
            <a:lvl6pPr marL="3627653" indent="0">
              <a:buNone/>
              <a:defRPr sz="2500" b="1"/>
            </a:lvl6pPr>
            <a:lvl7pPr marL="4353184" indent="0">
              <a:buNone/>
              <a:defRPr sz="2500" b="1"/>
            </a:lvl7pPr>
            <a:lvl8pPr marL="5078715" indent="0">
              <a:buNone/>
              <a:defRPr sz="2500" b="1"/>
            </a:lvl8pPr>
            <a:lvl9pPr marL="5804245" indent="0">
              <a:buNone/>
              <a:defRPr sz="2500" b="1"/>
            </a:lvl9pPr>
          </a:lstStyle>
          <a:p>
            <a:pPr lvl="0"/>
            <a:r>
              <a:rPr lang="en-US" dirty="0" smtClean="0"/>
              <a:t>CLICK TO EDIT TITLE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_3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9"/>
          <p:cNvSpPr>
            <a:spLocks noGrp="1"/>
          </p:cNvSpPr>
          <p:nvPr>
            <p:ph type="pic" sz="quarter" idx="15" hasCustomPrompt="1"/>
          </p:nvPr>
        </p:nvSpPr>
        <p:spPr>
          <a:xfrm>
            <a:off x="8089900" y="2703531"/>
            <a:ext cx="1335069" cy="1335068"/>
          </a:xfrm>
          <a:prstGeom prst="rect">
            <a:avLst/>
          </a:prstGeom>
        </p:spPr>
        <p:txBody>
          <a:bodyPr vert="horz" anchor="ctr"/>
          <a:lstStyle>
            <a:lvl1pPr marL="0" indent="0" algn="ctr">
              <a:buNone/>
              <a:defRPr sz="1100">
                <a:solidFill>
                  <a:schemeClr val="bg1"/>
                </a:solidFill>
              </a:defRPr>
            </a:lvl1pPr>
          </a:lstStyle>
          <a:p>
            <a:r>
              <a:rPr lang="en-US" dirty="0" err="1" smtClean="0"/>
              <a:t>Insira</a:t>
            </a:r>
            <a:r>
              <a:rPr lang="en-US" dirty="0" smtClean="0"/>
              <a:t> </a:t>
            </a:r>
            <a:r>
              <a:rPr lang="en-US" dirty="0" err="1" smtClean="0"/>
              <a:t>aqui</a:t>
            </a:r>
            <a:r>
              <a:rPr lang="en-US" dirty="0" smtClean="0"/>
              <a:t> um </a:t>
            </a:r>
            <a:r>
              <a:rPr lang="en-US" dirty="0" err="1" smtClean="0"/>
              <a:t>ícone</a:t>
            </a:r>
            <a:r>
              <a:rPr lang="en-US" dirty="0" smtClean="0"/>
              <a:t> da </a:t>
            </a:r>
            <a:r>
              <a:rPr lang="en-US" dirty="0" err="1" smtClean="0"/>
              <a:t>biblioteca</a:t>
            </a:r>
            <a:r>
              <a:rPr lang="en-US" dirty="0" smtClean="0"/>
              <a:t> TOTVS, </a:t>
            </a:r>
            <a:r>
              <a:rPr lang="en-US" dirty="0" err="1" smtClean="0"/>
              <a:t>disponível</a:t>
            </a:r>
            <a:r>
              <a:rPr lang="en-US" dirty="0" smtClean="0"/>
              <a:t> no </a:t>
            </a:r>
            <a:r>
              <a:rPr lang="en-US" dirty="0" err="1" smtClean="0"/>
              <a:t>Guia</a:t>
            </a:r>
            <a:r>
              <a:rPr lang="en-US" dirty="0" smtClean="0"/>
              <a:t> de </a:t>
            </a:r>
            <a:r>
              <a:rPr lang="en-US" dirty="0" err="1" smtClean="0"/>
              <a:t>Uso</a:t>
            </a:r>
            <a:r>
              <a:rPr lang="en-US" dirty="0" smtClean="0"/>
              <a:t> do PPT</a:t>
            </a:r>
            <a:endParaRPr lang="en-US" dirty="0"/>
          </a:p>
        </p:txBody>
      </p:sp>
      <p:sp>
        <p:nvSpPr>
          <p:cNvPr id="5" name="Title 1"/>
          <p:cNvSpPr>
            <a:spLocks noGrp="1"/>
          </p:cNvSpPr>
          <p:nvPr>
            <p:ph type="title" hasCustomPrompt="1"/>
          </p:nvPr>
        </p:nvSpPr>
        <p:spPr>
          <a:xfrm>
            <a:off x="8124825" y="4572000"/>
            <a:ext cx="8124825" cy="738188"/>
          </a:xfrm>
          <a:prstGeom prst="rect">
            <a:avLst/>
          </a:prstGeom>
        </p:spPr>
        <p:txBody>
          <a:bodyPr anchor="t"/>
          <a:lstStyle>
            <a:lvl1pPr algn="l">
              <a:defRPr sz="4000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r>
              <a:rPr lang="en-US" dirty="0" smtClean="0"/>
              <a:t>CLICK TO EDIT CHAPTER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81703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_4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9"/>
          <p:cNvSpPr>
            <a:spLocks noGrp="1"/>
          </p:cNvSpPr>
          <p:nvPr>
            <p:ph type="pic" sz="quarter" idx="15" hasCustomPrompt="1"/>
          </p:nvPr>
        </p:nvSpPr>
        <p:spPr>
          <a:xfrm>
            <a:off x="8089900" y="2703531"/>
            <a:ext cx="1335069" cy="1335068"/>
          </a:xfrm>
          <a:prstGeom prst="rect">
            <a:avLst/>
          </a:prstGeom>
        </p:spPr>
        <p:txBody>
          <a:bodyPr vert="horz" anchor="ctr"/>
          <a:lstStyle>
            <a:lvl1pPr marL="0" indent="0" algn="ctr">
              <a:buNone/>
              <a:defRPr sz="1100">
                <a:solidFill>
                  <a:schemeClr val="bg1"/>
                </a:solidFill>
              </a:defRPr>
            </a:lvl1pPr>
          </a:lstStyle>
          <a:p>
            <a:r>
              <a:rPr lang="en-US" dirty="0" err="1" smtClean="0"/>
              <a:t>Insira</a:t>
            </a:r>
            <a:r>
              <a:rPr lang="en-US" dirty="0" smtClean="0"/>
              <a:t> </a:t>
            </a:r>
            <a:r>
              <a:rPr lang="en-US" dirty="0" err="1" smtClean="0"/>
              <a:t>aqui</a:t>
            </a:r>
            <a:r>
              <a:rPr lang="en-US" dirty="0" smtClean="0"/>
              <a:t> um </a:t>
            </a:r>
            <a:r>
              <a:rPr lang="en-US" dirty="0" err="1" smtClean="0"/>
              <a:t>ícone</a:t>
            </a:r>
            <a:r>
              <a:rPr lang="en-US" dirty="0" smtClean="0"/>
              <a:t> da </a:t>
            </a:r>
            <a:r>
              <a:rPr lang="en-US" dirty="0" err="1" smtClean="0"/>
              <a:t>biblioteca</a:t>
            </a:r>
            <a:r>
              <a:rPr lang="en-US" dirty="0" smtClean="0"/>
              <a:t> TOTVS, </a:t>
            </a:r>
            <a:r>
              <a:rPr lang="en-US" dirty="0" err="1" smtClean="0"/>
              <a:t>disponível</a:t>
            </a:r>
            <a:r>
              <a:rPr lang="en-US" dirty="0" smtClean="0"/>
              <a:t> no </a:t>
            </a:r>
            <a:r>
              <a:rPr lang="en-US" dirty="0" err="1" smtClean="0"/>
              <a:t>Guia</a:t>
            </a:r>
            <a:r>
              <a:rPr lang="en-US" dirty="0" smtClean="0"/>
              <a:t> de </a:t>
            </a:r>
            <a:r>
              <a:rPr lang="en-US" dirty="0" err="1" smtClean="0"/>
              <a:t>Uso</a:t>
            </a:r>
            <a:r>
              <a:rPr lang="en-US" dirty="0" smtClean="0"/>
              <a:t> do PPT</a:t>
            </a:r>
            <a:endParaRPr lang="en-US" dirty="0"/>
          </a:p>
        </p:txBody>
      </p:sp>
      <p:sp>
        <p:nvSpPr>
          <p:cNvPr id="5" name="Title 1"/>
          <p:cNvSpPr>
            <a:spLocks noGrp="1"/>
          </p:cNvSpPr>
          <p:nvPr>
            <p:ph type="title" hasCustomPrompt="1"/>
          </p:nvPr>
        </p:nvSpPr>
        <p:spPr>
          <a:xfrm>
            <a:off x="8124825" y="4572000"/>
            <a:ext cx="8124825" cy="738188"/>
          </a:xfrm>
          <a:prstGeom prst="rect">
            <a:avLst/>
          </a:prstGeom>
        </p:spPr>
        <p:txBody>
          <a:bodyPr anchor="t"/>
          <a:lstStyle>
            <a:lvl1pPr algn="l">
              <a:defRPr sz="4000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r>
              <a:rPr lang="en-US" dirty="0" smtClean="0"/>
              <a:t>CLICK TO EDIT CHAPTER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95110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_5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9"/>
          <p:cNvSpPr>
            <a:spLocks noGrp="1"/>
          </p:cNvSpPr>
          <p:nvPr>
            <p:ph type="pic" sz="quarter" idx="15" hasCustomPrompt="1"/>
          </p:nvPr>
        </p:nvSpPr>
        <p:spPr>
          <a:xfrm>
            <a:off x="8089900" y="2703531"/>
            <a:ext cx="1335069" cy="1335068"/>
          </a:xfrm>
          <a:prstGeom prst="rect">
            <a:avLst/>
          </a:prstGeom>
        </p:spPr>
        <p:txBody>
          <a:bodyPr vert="horz" anchor="ctr"/>
          <a:lstStyle>
            <a:lvl1pPr marL="0" indent="0" algn="ctr">
              <a:buNone/>
              <a:defRPr sz="1100">
                <a:solidFill>
                  <a:schemeClr val="bg1"/>
                </a:solidFill>
              </a:defRPr>
            </a:lvl1pPr>
          </a:lstStyle>
          <a:p>
            <a:r>
              <a:rPr lang="en-US" dirty="0" err="1" smtClean="0"/>
              <a:t>Insira</a:t>
            </a:r>
            <a:r>
              <a:rPr lang="en-US" dirty="0" smtClean="0"/>
              <a:t> </a:t>
            </a:r>
            <a:r>
              <a:rPr lang="en-US" dirty="0" err="1" smtClean="0"/>
              <a:t>aqui</a:t>
            </a:r>
            <a:r>
              <a:rPr lang="en-US" dirty="0" smtClean="0"/>
              <a:t> um </a:t>
            </a:r>
            <a:r>
              <a:rPr lang="en-US" dirty="0" err="1" smtClean="0"/>
              <a:t>ícone</a:t>
            </a:r>
            <a:r>
              <a:rPr lang="en-US" dirty="0" smtClean="0"/>
              <a:t> da </a:t>
            </a:r>
            <a:r>
              <a:rPr lang="en-US" dirty="0" err="1" smtClean="0"/>
              <a:t>biblioteca</a:t>
            </a:r>
            <a:r>
              <a:rPr lang="en-US" dirty="0" smtClean="0"/>
              <a:t> TOTVS, </a:t>
            </a:r>
            <a:r>
              <a:rPr lang="en-US" dirty="0" err="1" smtClean="0"/>
              <a:t>disponível</a:t>
            </a:r>
            <a:r>
              <a:rPr lang="en-US" dirty="0" smtClean="0"/>
              <a:t> no </a:t>
            </a:r>
            <a:r>
              <a:rPr lang="en-US" dirty="0" err="1" smtClean="0"/>
              <a:t>Guia</a:t>
            </a:r>
            <a:r>
              <a:rPr lang="en-US" dirty="0" smtClean="0"/>
              <a:t> de </a:t>
            </a:r>
            <a:r>
              <a:rPr lang="en-US" dirty="0" err="1" smtClean="0"/>
              <a:t>Uso</a:t>
            </a:r>
            <a:r>
              <a:rPr lang="en-US" dirty="0" smtClean="0"/>
              <a:t> do PPT</a:t>
            </a:r>
            <a:endParaRPr lang="en-US" dirty="0"/>
          </a:p>
        </p:txBody>
      </p:sp>
      <p:sp>
        <p:nvSpPr>
          <p:cNvPr id="5" name="Title 1"/>
          <p:cNvSpPr>
            <a:spLocks noGrp="1"/>
          </p:cNvSpPr>
          <p:nvPr>
            <p:ph type="title" hasCustomPrompt="1"/>
          </p:nvPr>
        </p:nvSpPr>
        <p:spPr>
          <a:xfrm>
            <a:off x="8124825" y="4572000"/>
            <a:ext cx="8124825" cy="738188"/>
          </a:xfrm>
          <a:prstGeom prst="rect">
            <a:avLst/>
          </a:prstGeom>
        </p:spPr>
        <p:txBody>
          <a:bodyPr anchor="t"/>
          <a:lstStyle>
            <a:lvl1pPr algn="l">
              <a:defRPr sz="4000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r>
              <a:rPr lang="en-US" dirty="0" smtClean="0"/>
              <a:t>CLICK TO EDIT CHAPTER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586219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act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5"/>
          <p:cNvSpPr txBox="1">
            <a:spLocks noChangeArrowheads="1"/>
          </p:cNvSpPr>
          <p:nvPr userDrawn="1"/>
        </p:nvSpPr>
        <p:spPr bwMode="auto">
          <a:xfrm>
            <a:off x="10372725" y="5010150"/>
            <a:ext cx="4999038" cy="738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4200" dirty="0">
                <a:solidFill>
                  <a:srgbClr val="1CB5C5"/>
                </a:solidFill>
                <a:latin typeface="Arial Narrow"/>
                <a:cs typeface="Arial Narrow"/>
              </a:rPr>
              <a:t>Obrigado ;)</a:t>
            </a:r>
          </a:p>
        </p:txBody>
      </p:sp>
      <p:pic>
        <p:nvPicPr>
          <p:cNvPr id="5" name="Picture 7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8250238" y="1789113"/>
            <a:ext cx="1706562" cy="1706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itle 1"/>
          <p:cNvSpPr>
            <a:spLocks noGrp="1"/>
          </p:cNvSpPr>
          <p:nvPr>
            <p:ph type="title" hasCustomPrompt="1"/>
          </p:nvPr>
        </p:nvSpPr>
        <p:spPr>
          <a:xfrm>
            <a:off x="10372725" y="1765201"/>
            <a:ext cx="4754136" cy="558800"/>
          </a:xfrm>
          <a:prstGeom prst="rect">
            <a:avLst/>
          </a:prstGeom>
        </p:spPr>
        <p:txBody>
          <a:bodyPr anchor="ctr"/>
          <a:lstStyle>
            <a:lvl1pPr algn="l">
              <a:defRPr sz="3200">
                <a:solidFill>
                  <a:srgbClr val="FFFFFF"/>
                </a:solidFill>
                <a:latin typeface="Arial Narrow"/>
                <a:cs typeface="Arial Narrow"/>
              </a:defRPr>
            </a:lvl1pPr>
          </a:lstStyle>
          <a:p>
            <a:r>
              <a:rPr lang="en-US" dirty="0" smtClean="0"/>
              <a:t>NOME SOBRENOME</a:t>
            </a:r>
            <a:endParaRPr lang="en-US" dirty="0"/>
          </a:p>
        </p:txBody>
      </p:sp>
      <p:sp>
        <p:nvSpPr>
          <p:cNvPr id="13" name="Text Placeholder 2"/>
          <p:cNvSpPr>
            <a:spLocks noGrp="1"/>
          </p:cNvSpPr>
          <p:nvPr>
            <p:ph type="body" idx="13" hasCustomPrompt="1"/>
          </p:nvPr>
        </p:nvSpPr>
        <p:spPr>
          <a:xfrm>
            <a:off x="10372726" y="2240456"/>
            <a:ext cx="4754136" cy="85301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400" b="0">
                <a:solidFill>
                  <a:schemeClr val="bg1"/>
                </a:solidFill>
                <a:latin typeface="Arial Narrow"/>
                <a:cs typeface="Arial Narrow"/>
              </a:defRPr>
            </a:lvl1pPr>
            <a:lvl2pPr marL="725531" indent="0">
              <a:buNone/>
              <a:defRPr sz="3200" b="1"/>
            </a:lvl2pPr>
            <a:lvl3pPr marL="1451061" indent="0">
              <a:buNone/>
              <a:defRPr sz="2900" b="1"/>
            </a:lvl3pPr>
            <a:lvl4pPr marL="2176592" indent="0">
              <a:buNone/>
              <a:defRPr sz="2500" b="1"/>
            </a:lvl4pPr>
            <a:lvl5pPr marL="2902123" indent="0">
              <a:buNone/>
              <a:defRPr sz="2500" b="1"/>
            </a:lvl5pPr>
            <a:lvl6pPr marL="3627653" indent="0">
              <a:buNone/>
              <a:defRPr sz="2500" b="1"/>
            </a:lvl6pPr>
            <a:lvl7pPr marL="4353184" indent="0">
              <a:buNone/>
              <a:defRPr sz="2500" b="1"/>
            </a:lvl7pPr>
            <a:lvl8pPr marL="5078715" indent="0">
              <a:buNone/>
              <a:defRPr sz="2500" b="1"/>
            </a:lvl8pPr>
            <a:lvl9pPr marL="5804245" indent="0">
              <a:buNone/>
              <a:defRPr sz="2500" b="1"/>
            </a:lvl9pPr>
          </a:lstStyle>
          <a:p>
            <a:pPr lvl="0"/>
            <a:r>
              <a:rPr lang="en-US" dirty="0" err="1" smtClean="0"/>
              <a:t>Área</a:t>
            </a:r>
            <a:r>
              <a:rPr lang="en-US" dirty="0" smtClean="0"/>
              <a:t> de </a:t>
            </a:r>
            <a:r>
              <a:rPr lang="en-US" dirty="0" err="1" smtClean="0"/>
              <a:t>atuação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+55 (00) 0000-0000</a:t>
            </a:r>
          </a:p>
        </p:txBody>
      </p:sp>
      <p:sp>
        <p:nvSpPr>
          <p:cNvPr id="15" name="Text Placeholder 2"/>
          <p:cNvSpPr>
            <a:spLocks noGrp="1"/>
          </p:cNvSpPr>
          <p:nvPr>
            <p:ph type="body" idx="14" hasCustomPrompt="1"/>
          </p:nvPr>
        </p:nvSpPr>
        <p:spPr>
          <a:xfrm>
            <a:off x="10374576" y="3014468"/>
            <a:ext cx="4754136" cy="85301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400" b="0">
                <a:solidFill>
                  <a:srgbClr val="1CB5C5"/>
                </a:solidFill>
                <a:latin typeface="Arial Narrow"/>
                <a:cs typeface="Arial Narrow"/>
              </a:defRPr>
            </a:lvl1pPr>
            <a:lvl2pPr marL="725531" indent="0">
              <a:buNone/>
              <a:defRPr sz="3200" b="1"/>
            </a:lvl2pPr>
            <a:lvl3pPr marL="1451061" indent="0">
              <a:buNone/>
              <a:defRPr sz="2900" b="1"/>
            </a:lvl3pPr>
            <a:lvl4pPr marL="2176592" indent="0">
              <a:buNone/>
              <a:defRPr sz="2500" b="1"/>
            </a:lvl4pPr>
            <a:lvl5pPr marL="2902123" indent="0">
              <a:buNone/>
              <a:defRPr sz="2500" b="1"/>
            </a:lvl5pPr>
            <a:lvl6pPr marL="3627653" indent="0">
              <a:buNone/>
              <a:defRPr sz="2500" b="1"/>
            </a:lvl6pPr>
            <a:lvl7pPr marL="4353184" indent="0">
              <a:buNone/>
              <a:defRPr sz="2500" b="1"/>
            </a:lvl7pPr>
            <a:lvl8pPr marL="5078715" indent="0">
              <a:buNone/>
              <a:defRPr sz="2500" b="1"/>
            </a:lvl8pPr>
            <a:lvl9pPr marL="5804245" indent="0">
              <a:buNone/>
              <a:defRPr sz="2500" b="1"/>
            </a:lvl9pPr>
          </a:lstStyle>
          <a:p>
            <a:pPr lvl="0"/>
            <a:r>
              <a:rPr lang="en-US" dirty="0" err="1" smtClean="0"/>
              <a:t>nome.sobrenome@totvs.com.br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1267696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dex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0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5634038" y="1851025"/>
            <a:ext cx="1981200" cy="20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Content Placeholder 2"/>
          <p:cNvSpPr>
            <a:spLocks noGrp="1"/>
          </p:cNvSpPr>
          <p:nvPr>
            <p:ph idx="1" hasCustomPrompt="1"/>
          </p:nvPr>
        </p:nvSpPr>
        <p:spPr>
          <a:xfrm>
            <a:off x="8124825" y="4572000"/>
            <a:ext cx="6852790" cy="4083262"/>
          </a:xfrm>
          <a:prstGeom prst="rect">
            <a:avLst/>
          </a:prstGeom>
        </p:spPr>
        <p:txBody>
          <a:bodyPr/>
          <a:lstStyle>
            <a:lvl1pPr marL="457200" indent="-457200">
              <a:spcBef>
                <a:spcPts val="50"/>
              </a:spcBef>
              <a:buFont typeface="+mj-lt"/>
              <a:buAutoNum type="arabicPeriod"/>
              <a:defRPr sz="2200" b="0" i="0" baseline="0">
                <a:solidFill>
                  <a:srgbClr val="4A5C61"/>
                </a:solidFill>
                <a:latin typeface="Arial Narrow"/>
                <a:cs typeface="Arial Narrow"/>
              </a:defRPr>
            </a:lvl1pPr>
            <a:lvl2pPr marL="1239837" indent="-514350">
              <a:buSzPct val="100000"/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2pPr>
            <a:lvl3pPr marL="1965325" indent="-514350"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3pPr>
            <a:lvl4pPr marL="2690813" indent="-514350">
              <a:buSzPct val="70000"/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4pPr>
            <a:lvl5pPr marL="3416300" indent="-514350"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5pPr>
          </a:lstStyle>
          <a:p>
            <a:pPr lvl="0"/>
            <a:r>
              <a:rPr lang="en-US" dirty="0" smtClean="0"/>
              <a:t>CLICK TO EDIT TEXT</a:t>
            </a:r>
          </a:p>
          <a:p>
            <a:pPr lvl="0"/>
            <a:endParaRPr lang="en-US" dirty="0" smtClean="0"/>
          </a:p>
        </p:txBody>
      </p:sp>
      <p:sp>
        <p:nvSpPr>
          <p:cNvPr id="11" name="Text Placeholder 2"/>
          <p:cNvSpPr>
            <a:spLocks noGrp="1"/>
          </p:cNvSpPr>
          <p:nvPr>
            <p:ph type="body" idx="13" hasCustomPrompt="1"/>
          </p:nvPr>
        </p:nvSpPr>
        <p:spPr>
          <a:xfrm>
            <a:off x="8124825" y="1331912"/>
            <a:ext cx="5272576" cy="3012427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6200" b="0">
                <a:solidFill>
                  <a:srgbClr val="00739C"/>
                </a:solidFill>
                <a:latin typeface="Arial Narrow"/>
                <a:cs typeface="Arial Narrow"/>
              </a:defRPr>
            </a:lvl1pPr>
            <a:lvl2pPr marL="725531" indent="0">
              <a:buNone/>
              <a:defRPr sz="3200" b="1"/>
            </a:lvl2pPr>
            <a:lvl3pPr marL="1451061" indent="0">
              <a:buNone/>
              <a:defRPr sz="2900" b="1"/>
            </a:lvl3pPr>
            <a:lvl4pPr marL="2176592" indent="0">
              <a:buNone/>
              <a:defRPr sz="2500" b="1"/>
            </a:lvl4pPr>
            <a:lvl5pPr marL="2902123" indent="0">
              <a:buNone/>
              <a:defRPr sz="2500" b="1"/>
            </a:lvl5pPr>
            <a:lvl6pPr marL="3627653" indent="0">
              <a:buNone/>
              <a:defRPr sz="2500" b="1"/>
            </a:lvl6pPr>
            <a:lvl7pPr marL="4353184" indent="0">
              <a:buNone/>
              <a:defRPr sz="2500" b="1"/>
            </a:lvl7pPr>
            <a:lvl8pPr marL="5078715" indent="0">
              <a:buNone/>
              <a:defRPr sz="2500" b="1"/>
            </a:lvl8pPr>
            <a:lvl9pPr marL="5804245" indent="0">
              <a:buNone/>
              <a:defRPr sz="2500" b="1"/>
            </a:lvl9pPr>
          </a:lstStyle>
          <a:p>
            <a:pPr lvl="0"/>
            <a:r>
              <a:rPr lang="en-US" dirty="0" smtClean="0"/>
              <a:t>HOJE FALAREMOS SOBRE</a:t>
            </a:r>
          </a:p>
        </p:txBody>
      </p:sp>
      <p:sp>
        <p:nvSpPr>
          <p:cNvPr id="7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12254891" y="8475663"/>
            <a:ext cx="3790950" cy="4857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03940D1D-B147-43FC-A96B-779C25C7BB73}" type="slidenum">
              <a:rPr lang="pt-BR" smtClean="0"/>
              <a:pPr/>
              <a:t>‹nº›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9482041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TOTVS_pos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6447" y="378639"/>
            <a:ext cx="1324878" cy="531567"/>
          </a:xfrm>
          <a:prstGeom prst="rect">
            <a:avLst/>
          </a:prstGeom>
        </p:spPr>
      </p:pic>
      <p:sp>
        <p:nvSpPr>
          <p:cNvPr id="11" name="Title 1"/>
          <p:cNvSpPr>
            <a:spLocks noGrp="1"/>
          </p:cNvSpPr>
          <p:nvPr>
            <p:ph type="title" hasCustomPrompt="1"/>
          </p:nvPr>
        </p:nvSpPr>
        <p:spPr>
          <a:xfrm>
            <a:off x="5129212" y="378639"/>
            <a:ext cx="10518637" cy="558800"/>
          </a:xfrm>
          <a:prstGeom prst="rect">
            <a:avLst/>
          </a:prstGeom>
        </p:spPr>
        <p:txBody>
          <a:bodyPr anchor="t"/>
          <a:lstStyle>
            <a:lvl1pPr algn="r">
              <a:defRPr sz="3200" b="1">
                <a:solidFill>
                  <a:srgbClr val="4A5C61"/>
                </a:solidFill>
                <a:latin typeface="Arial Narrow"/>
                <a:cs typeface="Arial Narrow"/>
              </a:defRPr>
            </a:lvl1pPr>
          </a:lstStyle>
          <a:p>
            <a:r>
              <a:rPr lang="en-US" dirty="0" smtClean="0"/>
              <a:t>CLICK TO EDIT TITLE</a:t>
            </a:r>
            <a:endParaRPr lang="en-US" dirty="0"/>
          </a:p>
        </p:txBody>
      </p:sp>
      <p:sp>
        <p:nvSpPr>
          <p:cNvPr id="12" name="Text Placeholder 2"/>
          <p:cNvSpPr>
            <a:spLocks noGrp="1"/>
          </p:cNvSpPr>
          <p:nvPr>
            <p:ph type="body" idx="13" hasCustomPrompt="1"/>
          </p:nvPr>
        </p:nvSpPr>
        <p:spPr>
          <a:xfrm>
            <a:off x="601800" y="1175133"/>
            <a:ext cx="3694331" cy="85301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400" b="0">
                <a:solidFill>
                  <a:srgbClr val="00739C"/>
                </a:solidFill>
                <a:latin typeface="Arial Narrow"/>
                <a:cs typeface="Arial Narrow"/>
              </a:defRPr>
            </a:lvl1pPr>
            <a:lvl2pPr marL="725531" indent="0">
              <a:buNone/>
              <a:defRPr sz="3200" b="1"/>
            </a:lvl2pPr>
            <a:lvl3pPr marL="1451061" indent="0">
              <a:buNone/>
              <a:defRPr sz="2900" b="1"/>
            </a:lvl3pPr>
            <a:lvl4pPr marL="2176592" indent="0">
              <a:buNone/>
              <a:defRPr sz="2500" b="1"/>
            </a:lvl4pPr>
            <a:lvl5pPr marL="2902123" indent="0">
              <a:buNone/>
              <a:defRPr sz="2500" b="1"/>
            </a:lvl5pPr>
            <a:lvl6pPr marL="3627653" indent="0">
              <a:buNone/>
              <a:defRPr sz="2500" b="1"/>
            </a:lvl6pPr>
            <a:lvl7pPr marL="4353184" indent="0">
              <a:buNone/>
              <a:defRPr sz="2500" b="1"/>
            </a:lvl7pPr>
            <a:lvl8pPr marL="5078715" indent="0">
              <a:buNone/>
              <a:defRPr sz="2500" b="1"/>
            </a:lvl8pPr>
            <a:lvl9pPr marL="5804245" indent="0">
              <a:buNone/>
              <a:defRPr sz="2500" b="1"/>
            </a:lvl9pPr>
          </a:lstStyle>
          <a:p>
            <a:pPr lvl="0"/>
            <a:r>
              <a:rPr lang="en-US" dirty="0" smtClean="0"/>
              <a:t>CLICK TO EDIT SUBTITLE</a:t>
            </a:r>
          </a:p>
        </p:txBody>
      </p:sp>
      <p:sp>
        <p:nvSpPr>
          <p:cNvPr id="13" name="Content Placeholder 2"/>
          <p:cNvSpPr>
            <a:spLocks noGrp="1"/>
          </p:cNvSpPr>
          <p:nvPr>
            <p:ph idx="14"/>
          </p:nvPr>
        </p:nvSpPr>
        <p:spPr>
          <a:xfrm>
            <a:off x="5129211" y="2090861"/>
            <a:ext cx="10518637" cy="6658652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1pPr>
            <a:lvl2pPr marL="1177925" indent="-452438">
              <a:buSzPct val="100000"/>
              <a:buFont typeface="Arial"/>
              <a:buChar char="•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2pPr>
            <a:lvl3pPr marL="1812925" indent="-361950">
              <a:buSzPct val="70000"/>
              <a:buFont typeface="Courier New"/>
              <a:buChar char="o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3pPr>
            <a:lvl4pPr marL="2538413" indent="-361950">
              <a:buSzPct val="100000"/>
              <a:buFont typeface="Lucida Grande"/>
              <a:buChar char="–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4pPr>
            <a:lvl5pPr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12254891" y="8475663"/>
            <a:ext cx="3790950" cy="4857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03940D1D-B147-43FC-A96B-779C25C7BB73}" type="slidenum">
              <a:rPr lang="pt-BR" smtClean="0"/>
              <a:pPr/>
              <a:t>‹nº›</a:t>
            </a:fld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xpanded Content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TOTVS_pos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6447" y="378639"/>
            <a:ext cx="1324878" cy="531567"/>
          </a:xfrm>
          <a:prstGeom prst="rect">
            <a:avLst/>
          </a:prstGeom>
        </p:spPr>
      </p:pic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601799" y="2090861"/>
            <a:ext cx="15046049" cy="6658652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1pPr>
            <a:lvl2pPr marL="1177925" indent="-452438">
              <a:buSzPct val="100000"/>
              <a:buFont typeface="Arial"/>
              <a:buChar char="•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2pPr>
            <a:lvl3pPr marL="1812925" indent="-361950">
              <a:buSzPct val="70000"/>
              <a:buFont typeface="Courier New"/>
              <a:buChar char="o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3pPr>
            <a:lvl4pPr marL="2538413" indent="-361950">
              <a:buSzPct val="100000"/>
              <a:buFont typeface="Lucida Grande"/>
              <a:buChar char="–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4pPr>
            <a:lvl5pPr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2" name="Title 1"/>
          <p:cNvSpPr>
            <a:spLocks noGrp="1"/>
          </p:cNvSpPr>
          <p:nvPr>
            <p:ph type="title" hasCustomPrompt="1"/>
          </p:nvPr>
        </p:nvSpPr>
        <p:spPr>
          <a:xfrm>
            <a:off x="5129212" y="378639"/>
            <a:ext cx="10518637" cy="558800"/>
          </a:xfrm>
          <a:prstGeom prst="rect">
            <a:avLst/>
          </a:prstGeom>
        </p:spPr>
        <p:txBody>
          <a:bodyPr anchor="t"/>
          <a:lstStyle>
            <a:lvl1pPr algn="r">
              <a:defRPr sz="3200" b="1">
                <a:solidFill>
                  <a:srgbClr val="4A5C61"/>
                </a:solidFill>
                <a:latin typeface="Arial Narrow"/>
                <a:cs typeface="Arial Narrow"/>
              </a:defRPr>
            </a:lvl1pPr>
          </a:lstStyle>
          <a:p>
            <a:r>
              <a:rPr lang="en-US" dirty="0" smtClean="0"/>
              <a:t>CLICK TO EDIT TITLE</a:t>
            </a:r>
            <a:endParaRPr lang="en-US" dirty="0"/>
          </a:p>
        </p:txBody>
      </p:sp>
      <p:sp>
        <p:nvSpPr>
          <p:cNvPr id="13" name="Text Placeholder 2"/>
          <p:cNvSpPr>
            <a:spLocks noGrp="1"/>
          </p:cNvSpPr>
          <p:nvPr>
            <p:ph type="body" idx="13" hasCustomPrompt="1"/>
          </p:nvPr>
        </p:nvSpPr>
        <p:spPr>
          <a:xfrm>
            <a:off x="601800" y="1175133"/>
            <a:ext cx="3694331" cy="85301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400" b="0">
                <a:solidFill>
                  <a:srgbClr val="00739C"/>
                </a:solidFill>
                <a:latin typeface="Arial Narrow"/>
                <a:cs typeface="Arial Narrow"/>
              </a:defRPr>
            </a:lvl1pPr>
            <a:lvl2pPr marL="725531" indent="0">
              <a:buNone/>
              <a:defRPr sz="3200" b="1"/>
            </a:lvl2pPr>
            <a:lvl3pPr marL="1451061" indent="0">
              <a:buNone/>
              <a:defRPr sz="2900" b="1"/>
            </a:lvl3pPr>
            <a:lvl4pPr marL="2176592" indent="0">
              <a:buNone/>
              <a:defRPr sz="2500" b="1"/>
            </a:lvl4pPr>
            <a:lvl5pPr marL="2902123" indent="0">
              <a:buNone/>
              <a:defRPr sz="2500" b="1"/>
            </a:lvl5pPr>
            <a:lvl6pPr marL="3627653" indent="0">
              <a:buNone/>
              <a:defRPr sz="2500" b="1"/>
            </a:lvl6pPr>
            <a:lvl7pPr marL="4353184" indent="0">
              <a:buNone/>
              <a:defRPr sz="2500" b="1"/>
            </a:lvl7pPr>
            <a:lvl8pPr marL="5078715" indent="0">
              <a:buNone/>
              <a:defRPr sz="2500" b="1"/>
            </a:lvl8pPr>
            <a:lvl9pPr marL="5804245" indent="0">
              <a:buNone/>
              <a:defRPr sz="2500" b="1"/>
            </a:lvl9pPr>
          </a:lstStyle>
          <a:p>
            <a:pPr lvl="0"/>
            <a:r>
              <a:rPr lang="en-US" dirty="0" smtClean="0"/>
              <a:t>CLICK TO EDIT SUBTITLE</a:t>
            </a:r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12254891" y="8475663"/>
            <a:ext cx="3790950" cy="4857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03940D1D-B147-43FC-A96B-779C25C7BB73}" type="slidenum">
              <a:rPr lang="pt-BR" smtClean="0"/>
              <a:pPr/>
              <a:t>‹nº›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4564082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and Content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2"/>
          <p:cNvSpPr>
            <a:spLocks noGrp="1"/>
          </p:cNvSpPr>
          <p:nvPr>
            <p:ph type="body" idx="14"/>
          </p:nvPr>
        </p:nvSpPr>
        <p:spPr>
          <a:xfrm>
            <a:off x="601800" y="4546600"/>
            <a:ext cx="3626160" cy="85301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200" b="0">
                <a:solidFill>
                  <a:srgbClr val="4A5C61"/>
                </a:solidFill>
                <a:latin typeface="Arial Narrow"/>
                <a:cs typeface="Arial Narrow"/>
              </a:defRPr>
            </a:lvl1pPr>
            <a:lvl2pPr marL="725531" indent="0">
              <a:buNone/>
              <a:defRPr sz="3200" b="1"/>
            </a:lvl2pPr>
            <a:lvl3pPr marL="1451061" indent="0">
              <a:buNone/>
              <a:defRPr sz="2900" b="1"/>
            </a:lvl3pPr>
            <a:lvl4pPr marL="2176592" indent="0">
              <a:buNone/>
              <a:defRPr sz="2500" b="1"/>
            </a:lvl4pPr>
            <a:lvl5pPr marL="2902123" indent="0">
              <a:buNone/>
              <a:defRPr sz="2500" b="1"/>
            </a:lvl5pPr>
            <a:lvl6pPr marL="3627653" indent="0">
              <a:buNone/>
              <a:defRPr sz="2500" b="1"/>
            </a:lvl6pPr>
            <a:lvl7pPr marL="4353184" indent="0">
              <a:buNone/>
              <a:defRPr sz="2500" b="1"/>
            </a:lvl7pPr>
            <a:lvl8pPr marL="5078715" indent="0">
              <a:buNone/>
              <a:defRPr sz="2500" b="1"/>
            </a:lvl8pPr>
            <a:lvl9pPr marL="5804245" indent="0">
              <a:buNone/>
              <a:defRPr sz="25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8" name="Picture Placeholder 9"/>
          <p:cNvSpPr>
            <a:spLocks noGrp="1"/>
          </p:cNvSpPr>
          <p:nvPr>
            <p:ph type="pic" sz="quarter" idx="15"/>
          </p:nvPr>
        </p:nvSpPr>
        <p:spPr>
          <a:xfrm>
            <a:off x="6223000" y="1632675"/>
            <a:ext cx="9448800" cy="6935955"/>
          </a:xfrm>
          <a:prstGeom prst="rect">
            <a:avLst/>
          </a:prstGeom>
        </p:spPr>
        <p:txBody>
          <a:bodyPr vert="horz" anchor="ctr"/>
          <a:lstStyle>
            <a:lvl1pPr marL="0" indent="0" algn="ctr">
              <a:buNone/>
              <a:defRPr>
                <a:solidFill>
                  <a:srgbClr val="4A5C61"/>
                </a:solidFill>
              </a:defRPr>
            </a:lvl1pPr>
          </a:lstStyle>
          <a:p>
            <a:endParaRPr lang="en-US" dirty="0"/>
          </a:p>
        </p:txBody>
      </p:sp>
      <p:pic>
        <p:nvPicPr>
          <p:cNvPr id="9" name="Picture 8" descr="TOTVS_pos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6447" y="378639"/>
            <a:ext cx="1324878" cy="531567"/>
          </a:xfrm>
          <a:prstGeom prst="rect">
            <a:avLst/>
          </a:prstGeom>
        </p:spPr>
      </p:pic>
      <p:sp>
        <p:nvSpPr>
          <p:cNvPr id="11" name="Text Placeholder 2"/>
          <p:cNvSpPr>
            <a:spLocks noGrp="1"/>
          </p:cNvSpPr>
          <p:nvPr>
            <p:ph type="body" idx="13" hasCustomPrompt="1"/>
          </p:nvPr>
        </p:nvSpPr>
        <p:spPr>
          <a:xfrm>
            <a:off x="601800" y="1175133"/>
            <a:ext cx="3694331" cy="85301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400" b="0">
                <a:solidFill>
                  <a:srgbClr val="00739C"/>
                </a:solidFill>
                <a:latin typeface="Arial Narrow"/>
                <a:cs typeface="Arial Narrow"/>
              </a:defRPr>
            </a:lvl1pPr>
            <a:lvl2pPr marL="725531" indent="0">
              <a:buNone/>
              <a:defRPr sz="3200" b="1"/>
            </a:lvl2pPr>
            <a:lvl3pPr marL="1451061" indent="0">
              <a:buNone/>
              <a:defRPr sz="2900" b="1"/>
            </a:lvl3pPr>
            <a:lvl4pPr marL="2176592" indent="0">
              <a:buNone/>
              <a:defRPr sz="2500" b="1"/>
            </a:lvl4pPr>
            <a:lvl5pPr marL="2902123" indent="0">
              <a:buNone/>
              <a:defRPr sz="2500" b="1"/>
            </a:lvl5pPr>
            <a:lvl6pPr marL="3627653" indent="0">
              <a:buNone/>
              <a:defRPr sz="2500" b="1"/>
            </a:lvl6pPr>
            <a:lvl7pPr marL="4353184" indent="0">
              <a:buNone/>
              <a:defRPr sz="2500" b="1"/>
            </a:lvl7pPr>
            <a:lvl8pPr marL="5078715" indent="0">
              <a:buNone/>
              <a:defRPr sz="2500" b="1"/>
            </a:lvl8pPr>
            <a:lvl9pPr marL="5804245" indent="0">
              <a:buNone/>
              <a:defRPr sz="2500" b="1"/>
            </a:lvl9pPr>
          </a:lstStyle>
          <a:p>
            <a:pPr lvl="0"/>
            <a:r>
              <a:rPr lang="en-US" dirty="0" smtClean="0"/>
              <a:t>CLICK TO EDIT SUBTITLE</a:t>
            </a:r>
          </a:p>
        </p:txBody>
      </p:sp>
      <p:sp>
        <p:nvSpPr>
          <p:cNvPr id="7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12254891" y="8475663"/>
            <a:ext cx="3790950" cy="4857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03940D1D-B147-43FC-A96B-779C25C7BB73}" type="slidenum">
              <a:rPr lang="pt-BR" smtClean="0"/>
              <a:pPr/>
              <a:t>‹nº›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7359934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in Blu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 userDrawn="1"/>
        </p:nvSpPr>
        <p:spPr bwMode="auto">
          <a:xfrm>
            <a:off x="0" y="0"/>
            <a:ext cx="4394200" cy="9144000"/>
          </a:xfrm>
          <a:prstGeom prst="rect">
            <a:avLst/>
          </a:prstGeom>
          <a:solidFill>
            <a:srgbClr val="00739C"/>
          </a:solidFill>
          <a:ln w="9525">
            <a:solidFill>
              <a:srgbClr val="4A7EBB"/>
            </a:solidFill>
            <a:miter lim="800000"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pic>
        <p:nvPicPr>
          <p:cNvPr id="9" name="Picture 8" descr="TOTVS_neg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447" y="378639"/>
            <a:ext cx="1324881" cy="531568"/>
          </a:xfrm>
          <a:prstGeom prst="rect">
            <a:avLst/>
          </a:prstGeom>
        </p:spPr>
      </p:pic>
      <p:sp>
        <p:nvSpPr>
          <p:cNvPr id="13" name="Text Placeholder 2"/>
          <p:cNvSpPr>
            <a:spLocks noGrp="1"/>
          </p:cNvSpPr>
          <p:nvPr>
            <p:ph type="body" idx="13" hasCustomPrompt="1"/>
          </p:nvPr>
        </p:nvSpPr>
        <p:spPr>
          <a:xfrm>
            <a:off x="601799" y="1175133"/>
            <a:ext cx="3490501" cy="85301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400" b="0">
                <a:solidFill>
                  <a:schemeClr val="bg1"/>
                </a:solidFill>
                <a:latin typeface="Arial Narrow"/>
                <a:cs typeface="Arial Narrow"/>
              </a:defRPr>
            </a:lvl1pPr>
            <a:lvl2pPr marL="725531" indent="0">
              <a:buNone/>
              <a:defRPr sz="3200" b="1"/>
            </a:lvl2pPr>
            <a:lvl3pPr marL="1451061" indent="0">
              <a:buNone/>
              <a:defRPr sz="2900" b="1"/>
            </a:lvl3pPr>
            <a:lvl4pPr marL="2176592" indent="0">
              <a:buNone/>
              <a:defRPr sz="2500" b="1"/>
            </a:lvl4pPr>
            <a:lvl5pPr marL="2902123" indent="0">
              <a:buNone/>
              <a:defRPr sz="2500" b="1"/>
            </a:lvl5pPr>
            <a:lvl6pPr marL="3627653" indent="0">
              <a:buNone/>
              <a:defRPr sz="2500" b="1"/>
            </a:lvl6pPr>
            <a:lvl7pPr marL="4353184" indent="0">
              <a:buNone/>
              <a:defRPr sz="2500" b="1"/>
            </a:lvl7pPr>
            <a:lvl8pPr marL="5078715" indent="0">
              <a:buNone/>
              <a:defRPr sz="2500" b="1"/>
            </a:lvl8pPr>
            <a:lvl9pPr marL="5804245" indent="0">
              <a:buNone/>
              <a:defRPr sz="2500" b="1"/>
            </a:lvl9pPr>
          </a:lstStyle>
          <a:p>
            <a:pPr lvl="0"/>
            <a:r>
              <a:rPr lang="en-US" dirty="0" smtClean="0"/>
              <a:t>CLICK TO EDIT SUBTITLE</a:t>
            </a:r>
          </a:p>
        </p:txBody>
      </p:sp>
      <p:sp>
        <p:nvSpPr>
          <p:cNvPr id="14" name="Title 1"/>
          <p:cNvSpPr>
            <a:spLocks noGrp="1"/>
          </p:cNvSpPr>
          <p:nvPr>
            <p:ph type="title" hasCustomPrompt="1"/>
          </p:nvPr>
        </p:nvSpPr>
        <p:spPr>
          <a:xfrm>
            <a:off x="5129212" y="378639"/>
            <a:ext cx="10518637" cy="558800"/>
          </a:xfrm>
          <a:prstGeom prst="rect">
            <a:avLst/>
          </a:prstGeom>
        </p:spPr>
        <p:txBody>
          <a:bodyPr anchor="t"/>
          <a:lstStyle>
            <a:lvl1pPr algn="r">
              <a:defRPr sz="3200" b="1">
                <a:solidFill>
                  <a:srgbClr val="4A5C61"/>
                </a:solidFill>
                <a:latin typeface="Arial Narrow"/>
                <a:cs typeface="Arial Narrow"/>
              </a:defRPr>
            </a:lvl1pPr>
          </a:lstStyle>
          <a:p>
            <a:r>
              <a:rPr lang="en-US" dirty="0" smtClean="0"/>
              <a:t>CLICK TO EDIT TITLE</a:t>
            </a:r>
            <a:endParaRPr lang="en-US" dirty="0"/>
          </a:p>
        </p:txBody>
      </p:sp>
      <p:sp>
        <p:nvSpPr>
          <p:cNvPr id="15" name="Content Placeholder 2"/>
          <p:cNvSpPr>
            <a:spLocks noGrp="1"/>
          </p:cNvSpPr>
          <p:nvPr>
            <p:ph idx="14"/>
          </p:nvPr>
        </p:nvSpPr>
        <p:spPr>
          <a:xfrm>
            <a:off x="5129211" y="2090861"/>
            <a:ext cx="10518637" cy="6658652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1pPr>
            <a:lvl2pPr marL="1177925" indent="-452438">
              <a:buSzPct val="100000"/>
              <a:buFont typeface="Arial"/>
              <a:buChar char="•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2pPr>
            <a:lvl3pPr marL="1812925" indent="-361950">
              <a:buSzPct val="70000"/>
              <a:buFont typeface="Courier New"/>
              <a:buChar char="o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3pPr>
            <a:lvl4pPr marL="2538413" indent="-361950">
              <a:buSzPct val="100000"/>
              <a:buFont typeface="Lucida Grande"/>
              <a:buChar char="–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4pPr>
            <a:lvl5pPr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8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12254891" y="8475663"/>
            <a:ext cx="3790950" cy="4857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03940D1D-B147-43FC-A96B-779C25C7BB73}" type="slidenum">
              <a:rPr lang="pt-BR" smtClean="0"/>
              <a:pPr/>
              <a:t>‹nº›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8111658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rge Blu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>
            <a:spLocks noChangeArrowheads="1"/>
          </p:cNvSpPr>
          <p:nvPr userDrawn="1"/>
        </p:nvSpPr>
        <p:spPr bwMode="auto">
          <a:xfrm>
            <a:off x="0" y="0"/>
            <a:ext cx="7524750" cy="9144000"/>
          </a:xfrm>
          <a:prstGeom prst="rect">
            <a:avLst/>
          </a:prstGeom>
          <a:solidFill>
            <a:srgbClr val="00739C"/>
          </a:solidFill>
          <a:ln w="9525">
            <a:solidFill>
              <a:srgbClr val="4A7EBB"/>
            </a:solidFill>
            <a:miter lim="800000"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14" name="Text Placeholder 2"/>
          <p:cNvSpPr>
            <a:spLocks noGrp="1"/>
          </p:cNvSpPr>
          <p:nvPr>
            <p:ph type="body" idx="14"/>
          </p:nvPr>
        </p:nvSpPr>
        <p:spPr>
          <a:xfrm>
            <a:off x="601800" y="2090861"/>
            <a:ext cx="5949030" cy="85301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200" b="0">
                <a:solidFill>
                  <a:schemeClr val="bg1"/>
                </a:solidFill>
                <a:latin typeface="Arial Narrow"/>
                <a:cs typeface="Arial Narrow"/>
              </a:defRPr>
            </a:lvl1pPr>
            <a:lvl2pPr marL="725531" indent="0">
              <a:buNone/>
              <a:defRPr sz="3200" b="1"/>
            </a:lvl2pPr>
            <a:lvl3pPr marL="1451061" indent="0">
              <a:buNone/>
              <a:defRPr sz="2900" b="1"/>
            </a:lvl3pPr>
            <a:lvl4pPr marL="2176592" indent="0">
              <a:buNone/>
              <a:defRPr sz="2500" b="1"/>
            </a:lvl4pPr>
            <a:lvl5pPr marL="2902123" indent="0">
              <a:buNone/>
              <a:defRPr sz="2500" b="1"/>
            </a:lvl5pPr>
            <a:lvl6pPr marL="3627653" indent="0">
              <a:buNone/>
              <a:defRPr sz="2500" b="1"/>
            </a:lvl6pPr>
            <a:lvl7pPr marL="4353184" indent="0">
              <a:buNone/>
              <a:defRPr sz="2500" b="1"/>
            </a:lvl7pPr>
            <a:lvl8pPr marL="5078715" indent="0">
              <a:buNone/>
              <a:defRPr sz="2500" b="1"/>
            </a:lvl8pPr>
            <a:lvl9pPr marL="5804245" indent="0">
              <a:buNone/>
              <a:defRPr sz="25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5" name="Title 1"/>
          <p:cNvSpPr>
            <a:spLocks noGrp="1"/>
          </p:cNvSpPr>
          <p:nvPr>
            <p:ph type="title" hasCustomPrompt="1"/>
          </p:nvPr>
        </p:nvSpPr>
        <p:spPr>
          <a:xfrm>
            <a:off x="8121885" y="378639"/>
            <a:ext cx="7525964" cy="558800"/>
          </a:xfrm>
          <a:prstGeom prst="rect">
            <a:avLst/>
          </a:prstGeom>
        </p:spPr>
        <p:txBody>
          <a:bodyPr anchor="t"/>
          <a:lstStyle>
            <a:lvl1pPr algn="r">
              <a:defRPr sz="3200" b="1">
                <a:solidFill>
                  <a:srgbClr val="4A5C61"/>
                </a:solidFill>
                <a:latin typeface="Arial Narrow"/>
                <a:cs typeface="Arial Narrow"/>
              </a:defRPr>
            </a:lvl1pPr>
          </a:lstStyle>
          <a:p>
            <a:r>
              <a:rPr lang="en-US" dirty="0" smtClean="0"/>
              <a:t>CLICK TO EDIT TITLE</a:t>
            </a:r>
            <a:endParaRPr lang="en-US" dirty="0"/>
          </a:p>
        </p:txBody>
      </p:sp>
      <p:sp>
        <p:nvSpPr>
          <p:cNvPr id="16" name="Content Placeholder 2"/>
          <p:cNvSpPr>
            <a:spLocks noGrp="1"/>
          </p:cNvSpPr>
          <p:nvPr>
            <p:ph idx="15"/>
          </p:nvPr>
        </p:nvSpPr>
        <p:spPr>
          <a:xfrm>
            <a:off x="8121885" y="2090861"/>
            <a:ext cx="7525963" cy="6658652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1pPr>
            <a:lvl2pPr marL="1177925" indent="-452438">
              <a:buSzPct val="100000"/>
              <a:buFont typeface="Arial"/>
              <a:buChar char="•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2pPr>
            <a:lvl3pPr marL="1812925" indent="-361950">
              <a:buSzPct val="70000"/>
              <a:buFont typeface="Courier New"/>
              <a:buChar char="o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3pPr>
            <a:lvl4pPr marL="2538413" indent="-361950">
              <a:buSzPct val="100000"/>
              <a:buFont typeface="Lucida Grande"/>
              <a:buChar char="–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4pPr>
            <a:lvl5pPr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pic>
        <p:nvPicPr>
          <p:cNvPr id="17" name="Picture 16" descr="TOTVS_neg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447" y="378639"/>
            <a:ext cx="1324881" cy="531568"/>
          </a:xfrm>
          <a:prstGeom prst="rect">
            <a:avLst/>
          </a:prstGeom>
        </p:spPr>
      </p:pic>
      <p:sp>
        <p:nvSpPr>
          <p:cNvPr id="18" name="Text Placeholder 2"/>
          <p:cNvSpPr>
            <a:spLocks noGrp="1"/>
          </p:cNvSpPr>
          <p:nvPr>
            <p:ph type="body" idx="13" hasCustomPrompt="1"/>
          </p:nvPr>
        </p:nvSpPr>
        <p:spPr>
          <a:xfrm>
            <a:off x="601799" y="1175133"/>
            <a:ext cx="3490501" cy="85301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400" b="0">
                <a:solidFill>
                  <a:schemeClr val="bg1"/>
                </a:solidFill>
                <a:latin typeface="Arial Narrow"/>
                <a:cs typeface="Arial Narrow"/>
              </a:defRPr>
            </a:lvl1pPr>
            <a:lvl2pPr marL="725531" indent="0">
              <a:buNone/>
              <a:defRPr sz="3200" b="1"/>
            </a:lvl2pPr>
            <a:lvl3pPr marL="1451061" indent="0">
              <a:buNone/>
              <a:defRPr sz="2900" b="1"/>
            </a:lvl3pPr>
            <a:lvl4pPr marL="2176592" indent="0">
              <a:buNone/>
              <a:defRPr sz="2500" b="1"/>
            </a:lvl4pPr>
            <a:lvl5pPr marL="2902123" indent="0">
              <a:buNone/>
              <a:defRPr sz="2500" b="1"/>
            </a:lvl5pPr>
            <a:lvl6pPr marL="3627653" indent="0">
              <a:buNone/>
              <a:defRPr sz="2500" b="1"/>
            </a:lvl6pPr>
            <a:lvl7pPr marL="4353184" indent="0">
              <a:buNone/>
              <a:defRPr sz="2500" b="1"/>
            </a:lvl7pPr>
            <a:lvl8pPr marL="5078715" indent="0">
              <a:buNone/>
              <a:defRPr sz="2500" b="1"/>
            </a:lvl8pPr>
            <a:lvl9pPr marL="5804245" indent="0">
              <a:buNone/>
              <a:defRPr sz="2500" b="1"/>
            </a:lvl9pPr>
          </a:lstStyle>
          <a:p>
            <a:pPr lvl="0"/>
            <a:r>
              <a:rPr lang="en-US" dirty="0" smtClean="0"/>
              <a:t>CLICK TO EDIT SUBTITLE</a:t>
            </a:r>
          </a:p>
        </p:txBody>
      </p:sp>
      <p:sp>
        <p:nvSpPr>
          <p:cNvPr id="8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12254891" y="8475663"/>
            <a:ext cx="3790950" cy="4857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03940D1D-B147-43FC-A96B-779C25C7BB73}" type="slidenum">
              <a:rPr lang="pt-BR" smtClean="0"/>
              <a:pPr/>
              <a:t>‹nº›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0770072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_1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124825" y="4572000"/>
            <a:ext cx="8124825" cy="738188"/>
          </a:xfrm>
          <a:prstGeom prst="rect">
            <a:avLst/>
          </a:prstGeom>
        </p:spPr>
        <p:txBody>
          <a:bodyPr anchor="t"/>
          <a:lstStyle>
            <a:lvl1pPr algn="l">
              <a:defRPr sz="4000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r>
              <a:rPr lang="en-US" dirty="0" smtClean="0"/>
              <a:t>CLICK TO EDIT CHAPTER</a:t>
            </a:r>
            <a:endParaRPr lang="en-US" dirty="0"/>
          </a:p>
        </p:txBody>
      </p:sp>
      <p:sp>
        <p:nvSpPr>
          <p:cNvPr id="3" name="Picture Placeholder 9"/>
          <p:cNvSpPr>
            <a:spLocks noGrp="1"/>
          </p:cNvSpPr>
          <p:nvPr>
            <p:ph type="pic" sz="quarter" idx="15" hasCustomPrompt="1"/>
          </p:nvPr>
        </p:nvSpPr>
        <p:spPr>
          <a:xfrm>
            <a:off x="8089900" y="2703531"/>
            <a:ext cx="1335069" cy="1335068"/>
          </a:xfrm>
          <a:prstGeom prst="rect">
            <a:avLst/>
          </a:prstGeom>
        </p:spPr>
        <p:txBody>
          <a:bodyPr vert="horz" anchor="ctr"/>
          <a:lstStyle>
            <a:lvl1pPr marL="0" indent="0" algn="ctr">
              <a:buNone/>
              <a:defRPr sz="1100">
                <a:solidFill>
                  <a:schemeClr val="bg1"/>
                </a:solidFill>
              </a:defRPr>
            </a:lvl1pPr>
          </a:lstStyle>
          <a:p>
            <a:r>
              <a:rPr lang="en-US" dirty="0" err="1" smtClean="0"/>
              <a:t>Insira</a:t>
            </a:r>
            <a:r>
              <a:rPr lang="en-US" dirty="0" smtClean="0"/>
              <a:t> </a:t>
            </a:r>
            <a:r>
              <a:rPr lang="en-US" dirty="0" err="1" smtClean="0"/>
              <a:t>aqui</a:t>
            </a:r>
            <a:r>
              <a:rPr lang="en-US" dirty="0" smtClean="0"/>
              <a:t> um </a:t>
            </a:r>
            <a:r>
              <a:rPr lang="en-US" dirty="0" err="1" smtClean="0"/>
              <a:t>ícone</a:t>
            </a:r>
            <a:r>
              <a:rPr lang="en-US" dirty="0" smtClean="0"/>
              <a:t> da </a:t>
            </a:r>
            <a:r>
              <a:rPr lang="en-US" dirty="0" err="1" smtClean="0"/>
              <a:t>biblioteca</a:t>
            </a:r>
            <a:r>
              <a:rPr lang="en-US" dirty="0" smtClean="0"/>
              <a:t> TOTVS, </a:t>
            </a:r>
            <a:r>
              <a:rPr lang="en-US" dirty="0" err="1" smtClean="0"/>
              <a:t>disponível</a:t>
            </a:r>
            <a:r>
              <a:rPr lang="en-US" dirty="0" smtClean="0"/>
              <a:t> no </a:t>
            </a:r>
            <a:r>
              <a:rPr lang="en-US" dirty="0" err="1" smtClean="0"/>
              <a:t>Guia</a:t>
            </a:r>
            <a:r>
              <a:rPr lang="en-US" dirty="0" smtClean="0"/>
              <a:t> de </a:t>
            </a:r>
            <a:r>
              <a:rPr lang="en-US" dirty="0" err="1" smtClean="0"/>
              <a:t>Uso</a:t>
            </a:r>
            <a:r>
              <a:rPr lang="en-US" dirty="0" smtClean="0"/>
              <a:t> do PPT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1178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_2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9"/>
          <p:cNvSpPr>
            <a:spLocks noGrp="1"/>
          </p:cNvSpPr>
          <p:nvPr>
            <p:ph type="pic" sz="quarter" idx="15" hasCustomPrompt="1"/>
          </p:nvPr>
        </p:nvSpPr>
        <p:spPr>
          <a:xfrm>
            <a:off x="8089900" y="2703531"/>
            <a:ext cx="1335069" cy="1335068"/>
          </a:xfrm>
          <a:prstGeom prst="rect">
            <a:avLst/>
          </a:prstGeom>
        </p:spPr>
        <p:txBody>
          <a:bodyPr vert="horz" anchor="ctr"/>
          <a:lstStyle>
            <a:lvl1pPr marL="0" indent="0" algn="ctr">
              <a:buNone/>
              <a:defRPr sz="1100">
                <a:solidFill>
                  <a:schemeClr val="bg1"/>
                </a:solidFill>
              </a:defRPr>
            </a:lvl1pPr>
          </a:lstStyle>
          <a:p>
            <a:r>
              <a:rPr lang="en-US" dirty="0" err="1" smtClean="0"/>
              <a:t>Insira</a:t>
            </a:r>
            <a:r>
              <a:rPr lang="en-US" dirty="0" smtClean="0"/>
              <a:t> </a:t>
            </a:r>
            <a:r>
              <a:rPr lang="en-US" dirty="0" err="1" smtClean="0"/>
              <a:t>aqui</a:t>
            </a:r>
            <a:r>
              <a:rPr lang="en-US" dirty="0" smtClean="0"/>
              <a:t> um </a:t>
            </a:r>
            <a:r>
              <a:rPr lang="en-US" dirty="0" err="1" smtClean="0"/>
              <a:t>ícone</a:t>
            </a:r>
            <a:r>
              <a:rPr lang="en-US" dirty="0" smtClean="0"/>
              <a:t> da </a:t>
            </a:r>
            <a:r>
              <a:rPr lang="en-US" dirty="0" err="1" smtClean="0"/>
              <a:t>biblioteca</a:t>
            </a:r>
            <a:r>
              <a:rPr lang="en-US" dirty="0" smtClean="0"/>
              <a:t> TOTVS, </a:t>
            </a:r>
            <a:r>
              <a:rPr lang="en-US" dirty="0" err="1" smtClean="0"/>
              <a:t>disponível</a:t>
            </a:r>
            <a:r>
              <a:rPr lang="en-US" dirty="0" smtClean="0"/>
              <a:t> no </a:t>
            </a:r>
            <a:r>
              <a:rPr lang="en-US" dirty="0" err="1" smtClean="0"/>
              <a:t>Guia</a:t>
            </a:r>
            <a:r>
              <a:rPr lang="en-US" dirty="0" smtClean="0"/>
              <a:t> de </a:t>
            </a:r>
            <a:r>
              <a:rPr lang="en-US" dirty="0" err="1" smtClean="0"/>
              <a:t>Uso</a:t>
            </a:r>
            <a:r>
              <a:rPr lang="en-US" dirty="0" smtClean="0"/>
              <a:t> do PPT</a:t>
            </a:r>
            <a:endParaRPr lang="en-US" dirty="0"/>
          </a:p>
        </p:txBody>
      </p:sp>
      <p:sp>
        <p:nvSpPr>
          <p:cNvPr id="5" name="Title 1"/>
          <p:cNvSpPr>
            <a:spLocks noGrp="1"/>
          </p:cNvSpPr>
          <p:nvPr>
            <p:ph type="title" hasCustomPrompt="1"/>
          </p:nvPr>
        </p:nvSpPr>
        <p:spPr>
          <a:xfrm>
            <a:off x="8124825" y="4572000"/>
            <a:ext cx="8124825" cy="738188"/>
          </a:xfrm>
          <a:prstGeom prst="rect">
            <a:avLst/>
          </a:prstGeom>
        </p:spPr>
        <p:txBody>
          <a:bodyPr anchor="t"/>
          <a:lstStyle>
            <a:lvl1pPr algn="l">
              <a:defRPr sz="4000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r>
              <a:rPr lang="en-US" dirty="0" smtClean="0"/>
              <a:t>CLICK TO EDIT CHAPTER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47625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725488" rtl="0" eaLnBrk="0" fontAlgn="base" hangingPunct="0">
        <a:spcBef>
          <a:spcPct val="0"/>
        </a:spcBef>
        <a:spcAft>
          <a:spcPct val="0"/>
        </a:spcAft>
        <a:defRPr sz="7000" kern="1200">
          <a:solidFill>
            <a:schemeClr val="tx1"/>
          </a:solidFill>
          <a:latin typeface="+mj-lt"/>
          <a:ea typeface="ヒラギノ角ゴ Pro W3" pitchFamily="-107" charset="-128"/>
          <a:cs typeface="ヒラギノ角ゴ Pro W3" pitchFamily="-107" charset="-128"/>
        </a:defRPr>
      </a:lvl1pPr>
      <a:lvl2pPr algn="ctr" defTabSz="725488" rtl="0" eaLnBrk="0" fontAlgn="base" hangingPunct="0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Calibri" charset="0"/>
          <a:ea typeface="ヒラギノ角ゴ Pro W3" pitchFamily="-107" charset="-128"/>
          <a:cs typeface="ヒラギノ角ゴ Pro W3" pitchFamily="-107" charset="-128"/>
        </a:defRPr>
      </a:lvl2pPr>
      <a:lvl3pPr algn="ctr" defTabSz="725488" rtl="0" eaLnBrk="0" fontAlgn="base" hangingPunct="0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Calibri" charset="0"/>
          <a:ea typeface="ヒラギノ角ゴ Pro W3" pitchFamily="-107" charset="-128"/>
          <a:cs typeface="ヒラギノ角ゴ Pro W3" pitchFamily="-107" charset="-128"/>
        </a:defRPr>
      </a:lvl3pPr>
      <a:lvl4pPr algn="ctr" defTabSz="725488" rtl="0" eaLnBrk="0" fontAlgn="base" hangingPunct="0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Calibri" charset="0"/>
          <a:ea typeface="ヒラギノ角ゴ Pro W3" pitchFamily="-107" charset="-128"/>
          <a:cs typeface="ヒラギノ角ゴ Pro W3" pitchFamily="-107" charset="-128"/>
        </a:defRPr>
      </a:lvl4pPr>
      <a:lvl5pPr algn="ctr" defTabSz="725488" rtl="0" eaLnBrk="0" fontAlgn="base" hangingPunct="0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Calibri" charset="0"/>
          <a:ea typeface="ヒラギノ角ゴ Pro W3" pitchFamily="-107" charset="-128"/>
          <a:cs typeface="ヒラギノ角ゴ Pro W3" pitchFamily="-107" charset="-128"/>
        </a:defRPr>
      </a:lvl5pPr>
      <a:lvl6pPr marL="457200" algn="ctr" defTabSz="725488" rtl="0" fontAlgn="base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Calibri" charset="0"/>
          <a:ea typeface="ヒラギノ角ゴ Pro W3" pitchFamily="-107" charset="-128"/>
          <a:cs typeface="ヒラギノ角ゴ Pro W3" pitchFamily="-107" charset="-128"/>
        </a:defRPr>
      </a:lvl6pPr>
      <a:lvl7pPr marL="914400" algn="ctr" defTabSz="725488" rtl="0" fontAlgn="base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Calibri" charset="0"/>
          <a:ea typeface="ヒラギノ角ゴ Pro W3" pitchFamily="-107" charset="-128"/>
          <a:cs typeface="ヒラギノ角ゴ Pro W3" pitchFamily="-107" charset="-128"/>
        </a:defRPr>
      </a:lvl7pPr>
      <a:lvl8pPr marL="1371600" algn="ctr" defTabSz="725488" rtl="0" fontAlgn="base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Calibri" charset="0"/>
          <a:ea typeface="ヒラギノ角ゴ Pro W3" pitchFamily="-107" charset="-128"/>
          <a:cs typeface="ヒラギノ角ゴ Pro W3" pitchFamily="-107" charset="-128"/>
        </a:defRPr>
      </a:lvl8pPr>
      <a:lvl9pPr marL="1828800" algn="ctr" defTabSz="725488" rtl="0" fontAlgn="base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Calibri" charset="0"/>
          <a:ea typeface="ヒラギノ角ゴ Pro W3" pitchFamily="-107" charset="-128"/>
          <a:cs typeface="ヒラギノ角ゴ Pro W3" pitchFamily="-107" charset="-128"/>
        </a:defRPr>
      </a:lvl9pPr>
    </p:titleStyle>
    <p:bodyStyle>
      <a:lvl1pPr marL="542925" indent="-542925" algn="l" defTabSz="725488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5100" kern="1200">
          <a:solidFill>
            <a:schemeClr val="tx1"/>
          </a:solidFill>
          <a:latin typeface="+mn-lt"/>
          <a:ea typeface="ヒラギノ角ゴ Pro W3" pitchFamily="-107" charset="-128"/>
          <a:cs typeface="ヒラギノ角ゴ Pro W3" pitchFamily="-107" charset="-128"/>
        </a:defRPr>
      </a:lvl1pPr>
      <a:lvl2pPr marL="1177925" indent="-452438" algn="l" defTabSz="725488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4400" kern="1200">
          <a:solidFill>
            <a:schemeClr val="tx1"/>
          </a:solidFill>
          <a:latin typeface="+mn-lt"/>
          <a:ea typeface="ヒラギノ角ゴ Pro W3" pitchFamily="-107" charset="-128"/>
          <a:cs typeface="ヒラギノ角ゴ Pro W3" charset="0"/>
        </a:defRPr>
      </a:lvl2pPr>
      <a:lvl3pPr marL="1812925" indent="-361950" algn="l" defTabSz="725488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800" kern="1200">
          <a:solidFill>
            <a:schemeClr val="tx1"/>
          </a:solidFill>
          <a:latin typeface="+mn-lt"/>
          <a:ea typeface="ヒラギノ角ゴ Pro W3" pitchFamily="-107" charset="-128"/>
          <a:cs typeface="ヒラギノ角ゴ Pro W3" charset="0"/>
        </a:defRPr>
      </a:lvl3pPr>
      <a:lvl4pPr marL="2538413" indent="-361950" algn="l" defTabSz="725488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3200" kern="1200">
          <a:solidFill>
            <a:schemeClr val="tx1"/>
          </a:solidFill>
          <a:latin typeface="+mn-lt"/>
          <a:ea typeface="ヒラギノ角ゴ Pro W3" pitchFamily="-107" charset="-128"/>
          <a:cs typeface="ヒラギノ角ゴ Pro W3" charset="0"/>
        </a:defRPr>
      </a:lvl4pPr>
      <a:lvl5pPr marL="3263900" indent="-361950" algn="l" defTabSz="725488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3200" kern="1200">
          <a:solidFill>
            <a:schemeClr val="tx1"/>
          </a:solidFill>
          <a:latin typeface="+mn-lt"/>
          <a:ea typeface="ヒラギノ角ゴ Pro W3" pitchFamily="-107" charset="-128"/>
          <a:cs typeface="ヒラギノ角ゴ Pro W3" charset="0"/>
        </a:defRPr>
      </a:lvl5pPr>
      <a:lvl6pPr marL="3990419" indent="-362765" algn="l" defTabSz="725531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6pPr>
      <a:lvl7pPr marL="4715949" indent="-362765" algn="l" defTabSz="725531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7pPr>
      <a:lvl8pPr marL="5441480" indent="-362765" algn="l" defTabSz="725531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8pPr>
      <a:lvl9pPr marL="6167011" indent="-362765" algn="l" defTabSz="725531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25531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725531" algn="l" defTabSz="725531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2pPr>
      <a:lvl3pPr marL="1451061" algn="l" defTabSz="725531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3pPr>
      <a:lvl4pPr marL="2176592" algn="l" defTabSz="725531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4pPr>
      <a:lvl5pPr marL="2902123" algn="l" defTabSz="725531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5pPr>
      <a:lvl6pPr marL="3627653" algn="l" defTabSz="725531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6pPr>
      <a:lvl7pPr marL="4353184" algn="l" defTabSz="725531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7pPr>
      <a:lvl8pPr marL="5078715" algn="l" defTabSz="725531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8pPr>
      <a:lvl9pPr marL="5804245" algn="l" defTabSz="725531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2.png"/><Relationship Id="rId3" Type="http://schemas.openxmlformats.org/officeDocument/2006/relationships/image" Target="../media/image58.png"/><Relationship Id="rId7" Type="http://schemas.openxmlformats.org/officeDocument/2006/relationships/image" Target="../media/image52.pn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61.png"/><Relationship Id="rId5" Type="http://schemas.openxmlformats.org/officeDocument/2006/relationships/image" Target="../media/image60.png"/><Relationship Id="rId10" Type="http://schemas.openxmlformats.org/officeDocument/2006/relationships/image" Target="../media/image45.png"/><Relationship Id="rId4" Type="http://schemas.openxmlformats.org/officeDocument/2006/relationships/image" Target="../media/image59.png"/><Relationship Id="rId9" Type="http://schemas.openxmlformats.org/officeDocument/2006/relationships/image" Target="../media/image63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0.png"/><Relationship Id="rId3" Type="http://schemas.openxmlformats.org/officeDocument/2006/relationships/image" Target="../media/image57.png"/><Relationship Id="rId7" Type="http://schemas.openxmlformats.org/officeDocument/2006/relationships/image" Target="../media/image59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46.png"/><Relationship Id="rId5" Type="http://schemas.openxmlformats.org/officeDocument/2006/relationships/image" Target="../media/image65.png"/><Relationship Id="rId10" Type="http://schemas.openxmlformats.org/officeDocument/2006/relationships/image" Target="../media/image52.png"/><Relationship Id="rId4" Type="http://schemas.openxmlformats.org/officeDocument/2006/relationships/image" Target="../media/image64.png"/><Relationship Id="rId9" Type="http://schemas.openxmlformats.org/officeDocument/2006/relationships/image" Target="../media/image61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jpe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4.png"/><Relationship Id="rId3" Type="http://schemas.openxmlformats.org/officeDocument/2006/relationships/image" Target="../media/image68.png"/><Relationship Id="rId7" Type="http://schemas.openxmlformats.org/officeDocument/2006/relationships/image" Target="../media/image73.png"/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72.png"/><Relationship Id="rId5" Type="http://schemas.openxmlformats.org/officeDocument/2006/relationships/image" Target="../media/image71.png"/><Relationship Id="rId4" Type="http://schemas.openxmlformats.org/officeDocument/2006/relationships/image" Target="../media/image70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7" Type="http://schemas.openxmlformats.org/officeDocument/2006/relationships/image" Target="../media/image45.png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76.png"/><Relationship Id="rId5" Type="http://schemas.openxmlformats.org/officeDocument/2006/relationships/image" Target="../media/image75.png"/><Relationship Id="rId4" Type="http://schemas.openxmlformats.org/officeDocument/2006/relationships/image" Target="../media/image68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7" Type="http://schemas.openxmlformats.org/officeDocument/2006/relationships/image" Target="../media/image78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77.png"/><Relationship Id="rId5" Type="http://schemas.openxmlformats.org/officeDocument/2006/relationships/image" Target="../media/image68.png"/><Relationship Id="rId4" Type="http://schemas.openxmlformats.org/officeDocument/2006/relationships/image" Target="../media/image69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79.png"/><Relationship Id="rId5" Type="http://schemas.openxmlformats.org/officeDocument/2006/relationships/image" Target="../media/image57.png"/><Relationship Id="rId4" Type="http://schemas.openxmlformats.org/officeDocument/2006/relationships/image" Target="../media/image46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8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82.png"/><Relationship Id="rId13" Type="http://schemas.openxmlformats.org/officeDocument/2006/relationships/image" Target="../media/image85.png"/><Relationship Id="rId18" Type="http://schemas.openxmlformats.org/officeDocument/2006/relationships/image" Target="../media/image90.png"/><Relationship Id="rId3" Type="http://schemas.openxmlformats.org/officeDocument/2006/relationships/image" Target="../media/image65.png"/><Relationship Id="rId7" Type="http://schemas.openxmlformats.org/officeDocument/2006/relationships/image" Target="../media/image45.png"/><Relationship Id="rId12" Type="http://schemas.openxmlformats.org/officeDocument/2006/relationships/image" Target="../media/image56.png"/><Relationship Id="rId17" Type="http://schemas.openxmlformats.org/officeDocument/2006/relationships/image" Target="../media/image89.png"/><Relationship Id="rId2" Type="http://schemas.openxmlformats.org/officeDocument/2006/relationships/image" Target="../media/image80.png"/><Relationship Id="rId16" Type="http://schemas.openxmlformats.org/officeDocument/2006/relationships/image" Target="../media/image88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6.png"/><Relationship Id="rId11" Type="http://schemas.openxmlformats.org/officeDocument/2006/relationships/image" Target="../media/image84.png"/><Relationship Id="rId5" Type="http://schemas.openxmlformats.org/officeDocument/2006/relationships/image" Target="../media/image57.png"/><Relationship Id="rId15" Type="http://schemas.openxmlformats.org/officeDocument/2006/relationships/image" Target="../media/image87.png"/><Relationship Id="rId10" Type="http://schemas.openxmlformats.org/officeDocument/2006/relationships/image" Target="../media/image83.png"/><Relationship Id="rId4" Type="http://schemas.openxmlformats.org/officeDocument/2006/relationships/image" Target="../media/image81.png"/><Relationship Id="rId9" Type="http://schemas.openxmlformats.org/officeDocument/2006/relationships/image" Target="../media/image32.png"/><Relationship Id="rId14" Type="http://schemas.openxmlformats.org/officeDocument/2006/relationships/image" Target="../media/image86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2.png"/><Relationship Id="rId2" Type="http://schemas.openxmlformats.org/officeDocument/2006/relationships/image" Target="../media/image91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95.png"/><Relationship Id="rId5" Type="http://schemas.openxmlformats.org/officeDocument/2006/relationships/image" Target="../media/image94.png"/><Relationship Id="rId4" Type="http://schemas.openxmlformats.org/officeDocument/2006/relationships/image" Target="../media/image93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8.xml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99.png"/><Relationship Id="rId3" Type="http://schemas.openxmlformats.org/officeDocument/2006/relationships/image" Target="../media/image45.png"/><Relationship Id="rId7" Type="http://schemas.openxmlformats.org/officeDocument/2006/relationships/image" Target="../media/image98.png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97.png"/><Relationship Id="rId5" Type="http://schemas.openxmlformats.org/officeDocument/2006/relationships/image" Target="../media/image96.png"/><Relationship Id="rId10" Type="http://schemas.openxmlformats.org/officeDocument/2006/relationships/image" Target="../media/image101.png"/><Relationship Id="rId4" Type="http://schemas.openxmlformats.org/officeDocument/2006/relationships/image" Target="../media/image57.png"/><Relationship Id="rId9" Type="http://schemas.openxmlformats.org/officeDocument/2006/relationships/image" Target="../media/image100.png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8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102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03.png"/><Relationship Id="rId5" Type="http://schemas.openxmlformats.org/officeDocument/2006/relationships/image" Target="../media/image57.png"/><Relationship Id="rId4" Type="http://schemas.openxmlformats.org/officeDocument/2006/relationships/image" Target="../media/image64.png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4.png"/><Relationship Id="rId13" Type="http://schemas.openxmlformats.org/officeDocument/2006/relationships/image" Target="../media/image83.png"/><Relationship Id="rId3" Type="http://schemas.openxmlformats.org/officeDocument/2006/relationships/image" Target="../media/image81.png"/><Relationship Id="rId7" Type="http://schemas.openxmlformats.org/officeDocument/2006/relationships/image" Target="../media/image45.png"/><Relationship Id="rId12" Type="http://schemas.openxmlformats.org/officeDocument/2006/relationships/image" Target="../media/image32.png"/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6.png"/><Relationship Id="rId11" Type="http://schemas.openxmlformats.org/officeDocument/2006/relationships/image" Target="../media/image82.png"/><Relationship Id="rId5" Type="http://schemas.openxmlformats.org/officeDocument/2006/relationships/image" Target="../media/image57.png"/><Relationship Id="rId10" Type="http://schemas.openxmlformats.org/officeDocument/2006/relationships/image" Target="../media/image71.png"/><Relationship Id="rId4" Type="http://schemas.openxmlformats.org/officeDocument/2006/relationships/image" Target="../media/image104.png"/><Relationship Id="rId9" Type="http://schemas.openxmlformats.org/officeDocument/2006/relationships/image" Target="../media/image105.png"/><Relationship Id="rId14" Type="http://schemas.openxmlformats.org/officeDocument/2006/relationships/image" Target="../media/image84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7.png"/><Relationship Id="rId2" Type="http://schemas.openxmlformats.org/officeDocument/2006/relationships/image" Target="../media/image106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10.png"/><Relationship Id="rId5" Type="http://schemas.openxmlformats.org/officeDocument/2006/relationships/image" Target="../media/image109.png"/><Relationship Id="rId4" Type="http://schemas.openxmlformats.org/officeDocument/2006/relationships/image" Target="../media/image108.pn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8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2.png"/><Relationship Id="rId2" Type="http://schemas.openxmlformats.org/officeDocument/2006/relationships/image" Target="../media/image111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13.png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4.png"/><Relationship Id="rId1" Type="http://schemas.openxmlformats.org/officeDocument/2006/relationships/slideLayout" Target="../slideLayouts/slideLayout3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82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80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82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15.png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6.png"/><Relationship Id="rId1" Type="http://schemas.openxmlformats.org/officeDocument/2006/relationships/slideLayout" Target="../slideLayouts/slideLayout3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82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54.png"/><Relationship Id="rId4" Type="http://schemas.openxmlformats.org/officeDocument/2006/relationships/image" Target="../media/image80.png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7.png"/><Relationship Id="rId1" Type="http://schemas.openxmlformats.org/officeDocument/2006/relationships/slideLayout" Target="../slideLayouts/slideLayout3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7" Type="http://schemas.openxmlformats.org/officeDocument/2006/relationships/image" Target="../media/image56.png"/><Relationship Id="rId2" Type="http://schemas.openxmlformats.org/officeDocument/2006/relationships/image" Target="../media/image82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2.png"/><Relationship Id="rId5" Type="http://schemas.openxmlformats.org/officeDocument/2006/relationships/image" Target="../media/image54.png"/><Relationship Id="rId4" Type="http://schemas.openxmlformats.org/officeDocument/2006/relationships/image" Target="../media/image80.png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8.png"/><Relationship Id="rId1" Type="http://schemas.openxmlformats.org/officeDocument/2006/relationships/slideLayout" Target="../slideLayouts/slideLayout3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82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19.png"/><Relationship Id="rId4" Type="http://schemas.openxmlformats.org/officeDocument/2006/relationships/image" Target="../media/image80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8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0.png"/><Relationship Id="rId1" Type="http://schemas.openxmlformats.org/officeDocument/2006/relationships/slideLayout" Target="../slideLayouts/slideLayout3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82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21.png"/><Relationship Id="rId5" Type="http://schemas.openxmlformats.org/officeDocument/2006/relationships/image" Target="../media/image81.png"/><Relationship Id="rId4" Type="http://schemas.openxmlformats.org/officeDocument/2006/relationships/image" Target="../media/image80.png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3.png"/><Relationship Id="rId2" Type="http://schemas.openxmlformats.org/officeDocument/2006/relationships/image" Target="../media/image122.png"/><Relationship Id="rId1" Type="http://schemas.openxmlformats.org/officeDocument/2006/relationships/slideLayout" Target="../slideLayouts/slideLayout3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82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4.png"/><Relationship Id="rId5" Type="http://schemas.openxmlformats.org/officeDocument/2006/relationships/image" Target="../media/image56.png"/><Relationship Id="rId4" Type="http://schemas.openxmlformats.org/officeDocument/2006/relationships/image" Target="../media/image80.png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4.png"/><Relationship Id="rId1" Type="http://schemas.openxmlformats.org/officeDocument/2006/relationships/slideLayout" Target="../slideLayouts/slideLayout3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8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6.png"/><Relationship Id="rId7" Type="http://schemas.openxmlformats.org/officeDocument/2006/relationships/image" Target="../media/image130.png"/><Relationship Id="rId2" Type="http://schemas.openxmlformats.org/officeDocument/2006/relationships/image" Target="../media/image125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29.png"/><Relationship Id="rId5" Type="http://schemas.openxmlformats.org/officeDocument/2006/relationships/image" Target="../media/image128.png"/><Relationship Id="rId4" Type="http://schemas.openxmlformats.org/officeDocument/2006/relationships/image" Target="../media/image127.png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8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2.png"/><Relationship Id="rId2" Type="http://schemas.openxmlformats.org/officeDocument/2006/relationships/image" Target="../media/image131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35.png"/><Relationship Id="rId5" Type="http://schemas.openxmlformats.org/officeDocument/2006/relationships/image" Target="../media/image134.png"/><Relationship Id="rId4" Type="http://schemas.openxmlformats.org/officeDocument/2006/relationships/image" Target="../media/image133.png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8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1.png"/><Relationship Id="rId13" Type="http://schemas.openxmlformats.org/officeDocument/2006/relationships/image" Target="../media/image137.png"/><Relationship Id="rId3" Type="http://schemas.openxmlformats.org/officeDocument/2006/relationships/image" Target="../media/image82.png"/><Relationship Id="rId7" Type="http://schemas.openxmlformats.org/officeDocument/2006/relationships/image" Target="../media/image32.png"/><Relationship Id="rId12" Type="http://schemas.openxmlformats.org/officeDocument/2006/relationships/image" Target="../media/image136.png"/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6.png"/><Relationship Id="rId11" Type="http://schemas.openxmlformats.org/officeDocument/2006/relationships/image" Target="../media/image71.png"/><Relationship Id="rId5" Type="http://schemas.openxmlformats.org/officeDocument/2006/relationships/image" Target="../media/image54.png"/><Relationship Id="rId10" Type="http://schemas.openxmlformats.org/officeDocument/2006/relationships/image" Target="../media/image105.png"/><Relationship Id="rId4" Type="http://schemas.openxmlformats.org/officeDocument/2006/relationships/image" Target="../media/image20.png"/><Relationship Id="rId9" Type="http://schemas.openxmlformats.org/officeDocument/2006/relationships/image" Target="../media/image121.png"/></Relationships>
</file>

<file path=ppt/slides/_rels/slide6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9.png"/><Relationship Id="rId3" Type="http://schemas.openxmlformats.org/officeDocument/2006/relationships/image" Target="../media/image139.png"/><Relationship Id="rId7" Type="http://schemas.openxmlformats.org/officeDocument/2006/relationships/image" Target="../media/image143.png"/><Relationship Id="rId2" Type="http://schemas.openxmlformats.org/officeDocument/2006/relationships/image" Target="../media/image138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42.png"/><Relationship Id="rId5" Type="http://schemas.openxmlformats.org/officeDocument/2006/relationships/image" Target="../media/image141.png"/><Relationship Id="rId4" Type="http://schemas.openxmlformats.org/officeDocument/2006/relationships/image" Target="../media/image140.png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8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png"/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21.png"/><Relationship Id="rId4" Type="http://schemas.openxmlformats.org/officeDocument/2006/relationships/image" Target="../media/image20.png"/></Relationships>
</file>

<file path=ppt/slides/_rels/slide6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1.png"/><Relationship Id="rId13" Type="http://schemas.openxmlformats.org/officeDocument/2006/relationships/image" Target="../media/image137.png"/><Relationship Id="rId18" Type="http://schemas.openxmlformats.org/officeDocument/2006/relationships/image" Target="../media/image146.png"/><Relationship Id="rId3" Type="http://schemas.openxmlformats.org/officeDocument/2006/relationships/image" Target="../media/image20.png"/><Relationship Id="rId7" Type="http://schemas.openxmlformats.org/officeDocument/2006/relationships/image" Target="../media/image105.png"/><Relationship Id="rId12" Type="http://schemas.openxmlformats.org/officeDocument/2006/relationships/image" Target="../media/image136.png"/><Relationship Id="rId17" Type="http://schemas.openxmlformats.org/officeDocument/2006/relationships/image" Target="../media/image145.png"/><Relationship Id="rId2" Type="http://schemas.openxmlformats.org/officeDocument/2006/relationships/image" Target="../media/image80.png"/><Relationship Id="rId16" Type="http://schemas.openxmlformats.org/officeDocument/2006/relationships/image" Target="../media/image115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84.png"/><Relationship Id="rId11" Type="http://schemas.openxmlformats.org/officeDocument/2006/relationships/image" Target="../media/image54.png"/><Relationship Id="rId5" Type="http://schemas.openxmlformats.org/officeDocument/2006/relationships/image" Target="../media/image81.png"/><Relationship Id="rId15" Type="http://schemas.openxmlformats.org/officeDocument/2006/relationships/image" Target="../media/image144.png"/><Relationship Id="rId10" Type="http://schemas.openxmlformats.org/officeDocument/2006/relationships/image" Target="../media/image32.png"/><Relationship Id="rId4" Type="http://schemas.openxmlformats.org/officeDocument/2006/relationships/image" Target="../media/image121.png"/><Relationship Id="rId9" Type="http://schemas.openxmlformats.org/officeDocument/2006/relationships/image" Target="../media/image82.png"/><Relationship Id="rId14" Type="http://schemas.openxmlformats.org/officeDocument/2006/relationships/image" Target="../media/image56.png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13" Type="http://schemas.openxmlformats.org/officeDocument/2006/relationships/image" Target="../media/image26.png"/><Relationship Id="rId18" Type="http://schemas.openxmlformats.org/officeDocument/2006/relationships/image" Target="../media/image31.png"/><Relationship Id="rId26" Type="http://schemas.openxmlformats.org/officeDocument/2006/relationships/image" Target="../media/image39.png"/><Relationship Id="rId3" Type="http://schemas.openxmlformats.org/officeDocument/2006/relationships/image" Target="../media/image16.png"/><Relationship Id="rId21" Type="http://schemas.openxmlformats.org/officeDocument/2006/relationships/image" Target="../media/image34.png"/><Relationship Id="rId7" Type="http://schemas.openxmlformats.org/officeDocument/2006/relationships/image" Target="../media/image20.png"/><Relationship Id="rId12" Type="http://schemas.openxmlformats.org/officeDocument/2006/relationships/image" Target="../media/image25.png"/><Relationship Id="rId17" Type="http://schemas.openxmlformats.org/officeDocument/2006/relationships/image" Target="../media/image30.png"/><Relationship Id="rId25" Type="http://schemas.openxmlformats.org/officeDocument/2006/relationships/image" Target="../media/image38.png"/><Relationship Id="rId2" Type="http://schemas.openxmlformats.org/officeDocument/2006/relationships/image" Target="../media/image15.png"/><Relationship Id="rId16" Type="http://schemas.openxmlformats.org/officeDocument/2006/relationships/image" Target="../media/image29.png"/><Relationship Id="rId20" Type="http://schemas.openxmlformats.org/officeDocument/2006/relationships/image" Target="../media/image33.png"/><Relationship Id="rId29" Type="http://schemas.openxmlformats.org/officeDocument/2006/relationships/image" Target="../media/image42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9.png"/><Relationship Id="rId11" Type="http://schemas.openxmlformats.org/officeDocument/2006/relationships/image" Target="../media/image24.png"/><Relationship Id="rId24" Type="http://schemas.openxmlformats.org/officeDocument/2006/relationships/image" Target="../media/image37.png"/><Relationship Id="rId5" Type="http://schemas.openxmlformats.org/officeDocument/2006/relationships/image" Target="../media/image18.png"/><Relationship Id="rId15" Type="http://schemas.openxmlformats.org/officeDocument/2006/relationships/image" Target="../media/image28.png"/><Relationship Id="rId23" Type="http://schemas.openxmlformats.org/officeDocument/2006/relationships/image" Target="../media/image36.png"/><Relationship Id="rId28" Type="http://schemas.openxmlformats.org/officeDocument/2006/relationships/image" Target="../media/image41.png"/><Relationship Id="rId10" Type="http://schemas.openxmlformats.org/officeDocument/2006/relationships/image" Target="../media/image23.png"/><Relationship Id="rId19" Type="http://schemas.openxmlformats.org/officeDocument/2006/relationships/image" Target="../media/image32.png"/><Relationship Id="rId4" Type="http://schemas.openxmlformats.org/officeDocument/2006/relationships/image" Target="../media/image17.png"/><Relationship Id="rId9" Type="http://schemas.openxmlformats.org/officeDocument/2006/relationships/image" Target="../media/image22.png"/><Relationship Id="rId14" Type="http://schemas.openxmlformats.org/officeDocument/2006/relationships/image" Target="../media/image27.png"/><Relationship Id="rId22" Type="http://schemas.openxmlformats.org/officeDocument/2006/relationships/image" Target="../media/image35.png"/><Relationship Id="rId27" Type="http://schemas.openxmlformats.org/officeDocument/2006/relationships/image" Target="../media/image40.png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8.png"/><Relationship Id="rId2" Type="http://schemas.openxmlformats.org/officeDocument/2006/relationships/image" Target="../media/image147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81.png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0.png"/><Relationship Id="rId2" Type="http://schemas.openxmlformats.org/officeDocument/2006/relationships/image" Target="../media/image149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51.png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2.png"/><Relationship Id="rId1" Type="http://schemas.openxmlformats.org/officeDocument/2006/relationships/slideLayout" Target="../slideLayouts/slideLayout4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8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png"/><Relationship Id="rId13" Type="http://schemas.openxmlformats.org/officeDocument/2006/relationships/image" Target="../media/image53.png"/><Relationship Id="rId3" Type="http://schemas.openxmlformats.org/officeDocument/2006/relationships/image" Target="../media/image44.png"/><Relationship Id="rId7" Type="http://schemas.openxmlformats.org/officeDocument/2006/relationships/image" Target="../media/image48.png"/><Relationship Id="rId12" Type="http://schemas.openxmlformats.org/officeDocument/2006/relationships/image" Target="../media/image52.png"/><Relationship Id="rId2" Type="http://schemas.openxmlformats.org/officeDocument/2006/relationships/image" Target="../media/image43.png"/><Relationship Id="rId16" Type="http://schemas.openxmlformats.org/officeDocument/2006/relationships/image" Target="../media/image56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7.png"/><Relationship Id="rId11" Type="http://schemas.openxmlformats.org/officeDocument/2006/relationships/image" Target="../media/image51.png"/><Relationship Id="rId5" Type="http://schemas.openxmlformats.org/officeDocument/2006/relationships/image" Target="../media/image46.png"/><Relationship Id="rId15" Type="http://schemas.openxmlformats.org/officeDocument/2006/relationships/image" Target="../media/image55.png"/><Relationship Id="rId10" Type="http://schemas.openxmlformats.org/officeDocument/2006/relationships/image" Target="../media/image50.png"/><Relationship Id="rId4" Type="http://schemas.openxmlformats.org/officeDocument/2006/relationships/image" Target="../media/image45.png"/><Relationship Id="rId9" Type="http://schemas.openxmlformats.org/officeDocument/2006/relationships/image" Target="../media/image49.png"/><Relationship Id="rId14" Type="http://schemas.openxmlformats.org/officeDocument/2006/relationships/image" Target="../media/image5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3"/>
          </p:nvPr>
        </p:nvSpPr>
        <p:spPr/>
        <p:txBody>
          <a:bodyPr/>
          <a:lstStyle/>
          <a:p>
            <a:r>
              <a:rPr lang="pt-BR" dirty="0" smtClean="0"/>
              <a:t>Integração TOTVS Educacional X </a:t>
            </a:r>
            <a:r>
              <a:rPr lang="pt-BR" dirty="0" err="1" smtClean="0"/>
              <a:t>Scientia</a:t>
            </a:r>
            <a:r>
              <a:rPr lang="pt-BR" dirty="0" smtClean="0"/>
              <a:t>: Modelo 2 </a:t>
            </a:r>
            <a:endParaRPr lang="pt-BR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Allysson </a:t>
            </a:r>
            <a:r>
              <a:rPr lang="en-US" dirty="0" err="1" smtClean="0"/>
              <a:t>Mezêncio</a:t>
            </a:r>
            <a:r>
              <a:rPr lang="en-US" dirty="0" smtClean="0"/>
              <a:t>, </a:t>
            </a:r>
            <a:r>
              <a:rPr lang="en-US" dirty="0" err="1" smtClean="0"/>
              <a:t>Fevereiro</a:t>
            </a:r>
            <a:r>
              <a:rPr lang="en-US" dirty="0" smtClean="0"/>
              <a:t> 2015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ço Reservado para Conteúdo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 dirty="0"/>
          </a:p>
          <a:p>
            <a:pPr algn="just"/>
            <a:r>
              <a:rPr lang="pt-BR" b="1" dirty="0"/>
              <a:t>TOTVS Educacional</a:t>
            </a:r>
            <a:r>
              <a:rPr lang="pt-BR" dirty="0"/>
              <a:t> – </a:t>
            </a:r>
            <a:r>
              <a:rPr lang="pt-BR" dirty="0" smtClean="0"/>
              <a:t>módulo </a:t>
            </a:r>
            <a:r>
              <a:rPr lang="pt-BR" dirty="0"/>
              <a:t>Educacional </a:t>
            </a:r>
            <a:r>
              <a:rPr lang="pt-BR" dirty="0" smtClean="0"/>
              <a:t>responsável por gerenciar </a:t>
            </a:r>
            <a:r>
              <a:rPr lang="pt-BR" dirty="0"/>
              <a:t>escolas e faculdades (ensino básico e superior), por meio de ferramentas que permitem maior agilidade nos </a:t>
            </a:r>
            <a:r>
              <a:rPr lang="pt-BR" dirty="0" smtClean="0"/>
              <a:t>processos </a:t>
            </a:r>
            <a:r>
              <a:rPr lang="pt-BR" dirty="0"/>
              <a:t>que envolvem </a:t>
            </a:r>
            <a:r>
              <a:rPr lang="pt-BR" dirty="0" smtClean="0"/>
              <a:t>alunos, responsáveis</a:t>
            </a:r>
            <a:r>
              <a:rPr lang="pt-BR" dirty="0"/>
              <a:t>, professores e funcionários.</a:t>
            </a:r>
          </a:p>
          <a:p>
            <a:pPr algn="just"/>
            <a:r>
              <a:rPr lang="pt-BR" dirty="0"/>
              <a:t> </a:t>
            </a:r>
          </a:p>
          <a:p>
            <a:pPr algn="just"/>
            <a:r>
              <a:rPr lang="pt-BR" b="1" i="1" dirty="0" err="1"/>
              <a:t>Scientia</a:t>
            </a:r>
            <a:r>
              <a:rPr lang="pt-BR" b="1" i="1" dirty="0"/>
              <a:t> Enterprise</a:t>
            </a:r>
            <a:r>
              <a:rPr lang="pt-BR" dirty="0"/>
              <a:t> – é uma solução robusta voltada para instituições de ensino </a:t>
            </a:r>
            <a:r>
              <a:rPr lang="pt-BR" dirty="0" smtClean="0"/>
              <a:t>e que </a:t>
            </a:r>
            <a:r>
              <a:rPr lang="pt-BR" dirty="0"/>
              <a:t>tem por finalidade simplificar e otimizar a geração de quadro de horários, alocação de salas e alocação de professores.</a:t>
            </a:r>
          </a:p>
          <a:p>
            <a:endParaRPr lang="pt-BR" dirty="0"/>
          </a:p>
        </p:txBody>
      </p:sp>
      <p:sp>
        <p:nvSpPr>
          <p:cNvPr id="4" name="Título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Integração TOTVS Educacional X </a:t>
            </a:r>
            <a:r>
              <a:rPr lang="pt-BR" dirty="0" err="1"/>
              <a:t>Scientia</a:t>
            </a:r>
            <a:r>
              <a:rPr lang="pt-BR" dirty="0"/>
              <a:t>: Modelo 2 </a:t>
            </a:r>
          </a:p>
        </p:txBody>
      </p:sp>
      <p:sp>
        <p:nvSpPr>
          <p:cNvPr id="6" name="Espaço Reservado para Texto 5"/>
          <p:cNvSpPr>
            <a:spLocks noGrp="1"/>
          </p:cNvSpPr>
          <p:nvPr>
            <p:ph type="body" idx="13"/>
          </p:nvPr>
        </p:nvSpPr>
        <p:spPr>
          <a:xfrm>
            <a:off x="601800" y="1175133"/>
            <a:ext cx="4015920" cy="853016"/>
          </a:xfrm>
        </p:spPr>
        <p:txBody>
          <a:bodyPr/>
          <a:lstStyle/>
          <a:p>
            <a:r>
              <a:rPr lang="pt-BR" dirty="0" smtClean="0"/>
              <a:t>Visão geral: Sistemas envolvidos</a:t>
            </a:r>
            <a:endParaRPr lang="pt-BR" dirty="0"/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4030251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ço Reservado para Conteúdo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1" indent="0" algn="just">
              <a:buNone/>
            </a:pPr>
            <a:r>
              <a:rPr lang="en-US" dirty="0"/>
              <a:t>SPDA – </a:t>
            </a:r>
            <a:r>
              <a:rPr lang="pt-BR" dirty="0" err="1"/>
              <a:t>Syllabus</a:t>
            </a:r>
            <a:r>
              <a:rPr lang="pt-BR" dirty="0"/>
              <a:t> Plus Data </a:t>
            </a:r>
            <a:r>
              <a:rPr lang="pt-BR" dirty="0" err="1" smtClean="0"/>
              <a:t>Adaptor</a:t>
            </a:r>
            <a:r>
              <a:rPr lang="pt-BR" dirty="0" smtClean="0"/>
              <a:t>: banco </a:t>
            </a:r>
            <a:r>
              <a:rPr lang="pt-BR" dirty="0"/>
              <a:t>que contém as tabelas temporárias de integração. Neste banco são inseridas todas as informações de envio de dados da integração. </a:t>
            </a:r>
            <a:endParaRPr lang="pt-BR" dirty="0" smtClean="0"/>
          </a:p>
          <a:p>
            <a:pPr marL="0" lvl="1" indent="0" algn="just">
              <a:buNone/>
            </a:pPr>
            <a:endParaRPr lang="en-US" dirty="0"/>
          </a:p>
          <a:p>
            <a:pPr algn="just"/>
            <a:r>
              <a:rPr lang="en-US" dirty="0"/>
              <a:t>SDB – </a:t>
            </a:r>
            <a:r>
              <a:rPr lang="pt-BR" dirty="0" err="1" smtClean="0"/>
              <a:t>Scientia</a:t>
            </a:r>
            <a:r>
              <a:rPr lang="pt-BR" dirty="0" smtClean="0"/>
              <a:t> </a:t>
            </a:r>
            <a:r>
              <a:rPr lang="pt-BR" dirty="0" err="1" smtClean="0"/>
              <a:t>DataBase</a:t>
            </a:r>
            <a:r>
              <a:rPr lang="pt-BR" dirty="0" smtClean="0"/>
              <a:t>: banco oficial que contém todas as informações internas do </a:t>
            </a:r>
            <a:r>
              <a:rPr lang="pt-BR" dirty="0" err="1" smtClean="0"/>
              <a:t>Scientia</a:t>
            </a:r>
            <a:r>
              <a:rPr lang="pt-BR" dirty="0" smtClean="0"/>
              <a:t> Enterprise.</a:t>
            </a:r>
          </a:p>
          <a:p>
            <a:pPr algn="just"/>
            <a:endParaRPr lang="pt-BR" dirty="0" smtClean="0"/>
          </a:p>
          <a:p>
            <a:pPr marL="0" lvl="1" indent="0" algn="just">
              <a:buNone/>
            </a:pPr>
            <a:r>
              <a:rPr lang="en-US" dirty="0" smtClean="0"/>
              <a:t>RDB </a:t>
            </a:r>
            <a:r>
              <a:rPr lang="en-US" dirty="0"/>
              <a:t>– </a:t>
            </a:r>
            <a:r>
              <a:rPr lang="pt-BR" dirty="0" err="1"/>
              <a:t>Reporting</a:t>
            </a:r>
            <a:r>
              <a:rPr lang="pt-BR" dirty="0"/>
              <a:t> </a:t>
            </a:r>
            <a:r>
              <a:rPr lang="pt-BR" dirty="0" err="1"/>
              <a:t>DataBase</a:t>
            </a:r>
            <a:r>
              <a:rPr lang="pt-BR" dirty="0"/>
              <a:t>: </a:t>
            </a:r>
            <a:r>
              <a:rPr lang="pt-BR" dirty="0" smtClean="0"/>
              <a:t>banco </a:t>
            </a:r>
            <a:r>
              <a:rPr lang="pt-BR" dirty="0"/>
              <a:t>que contém as </a:t>
            </a:r>
            <a:r>
              <a:rPr lang="pt-BR" dirty="0" err="1"/>
              <a:t>views</a:t>
            </a:r>
            <a:r>
              <a:rPr lang="pt-BR" dirty="0"/>
              <a:t> de retorno, com um espelho das informações que existem no SDB tratadas para formatos convencionais para facilitar a </a:t>
            </a:r>
            <a:r>
              <a:rPr lang="pt-BR" dirty="0" smtClean="0"/>
              <a:t>exportação.</a:t>
            </a:r>
            <a:endParaRPr lang="pt-BR" dirty="0"/>
          </a:p>
          <a:p>
            <a:endParaRPr lang="pt-BR" dirty="0"/>
          </a:p>
        </p:txBody>
      </p:sp>
      <p:sp>
        <p:nvSpPr>
          <p:cNvPr id="6" name="Título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Integração TOTVS Educacional X </a:t>
            </a:r>
            <a:r>
              <a:rPr lang="pt-BR" dirty="0" err="1"/>
              <a:t>Scientia</a:t>
            </a:r>
            <a:r>
              <a:rPr lang="pt-BR" dirty="0"/>
              <a:t>: Modelo 2 </a:t>
            </a:r>
          </a:p>
        </p:txBody>
      </p:sp>
      <p:sp>
        <p:nvSpPr>
          <p:cNvPr id="8" name="Espaço Reservado para Texto 7"/>
          <p:cNvSpPr>
            <a:spLocks noGrp="1"/>
          </p:cNvSpPr>
          <p:nvPr>
            <p:ph type="body" idx="13"/>
          </p:nvPr>
        </p:nvSpPr>
        <p:spPr/>
        <p:txBody>
          <a:bodyPr/>
          <a:lstStyle/>
          <a:p>
            <a:r>
              <a:rPr lang="pt-BR" dirty="0"/>
              <a:t>Visão geral: </a:t>
            </a:r>
            <a:r>
              <a:rPr lang="pt-BR" dirty="0" smtClean="0"/>
              <a:t>Bases do </a:t>
            </a:r>
            <a:r>
              <a:rPr lang="pt-BR" dirty="0" err="1" smtClean="0"/>
              <a:t>Scientia</a:t>
            </a:r>
            <a:endParaRPr lang="pt-BR" dirty="0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3940D1D-B147-43FC-A96B-779C25C7BB73}" type="slidenum">
              <a:rPr lang="pt-BR" smtClean="0"/>
              <a:pPr/>
              <a:t>11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585886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" name="Imagem 6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87829" y="4879297"/>
            <a:ext cx="1694854" cy="1694854"/>
          </a:xfrm>
          <a:prstGeom prst="rect">
            <a:avLst/>
          </a:prstGeom>
          <a:scene3d>
            <a:camera prst="orthographicFront"/>
            <a:lightRig rig="threePt" dir="t"/>
          </a:scene3d>
          <a:sp3d prstMaterial="matte"/>
        </p:spPr>
      </p:pic>
      <p:pic>
        <p:nvPicPr>
          <p:cNvPr id="27" name="Imagem 2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8785" y="4896553"/>
            <a:ext cx="1647526" cy="1647526"/>
          </a:xfrm>
          <a:prstGeom prst="rect">
            <a:avLst/>
          </a:prstGeom>
        </p:spPr>
      </p:pic>
      <p:pic>
        <p:nvPicPr>
          <p:cNvPr id="60" name="Imagem 5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9794" y="4860987"/>
            <a:ext cx="1694854" cy="1694854"/>
          </a:xfrm>
          <a:prstGeom prst="rect">
            <a:avLst/>
          </a:prstGeom>
          <a:scene3d>
            <a:camera prst="orthographicFront"/>
            <a:lightRig rig="threePt" dir="t"/>
          </a:scene3d>
          <a:sp3d prstMaterial="matte"/>
        </p:spPr>
      </p:pic>
      <p:pic>
        <p:nvPicPr>
          <p:cNvPr id="26" name="Imagem 2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31436" y="4877503"/>
            <a:ext cx="1647526" cy="1647526"/>
          </a:xfrm>
          <a:prstGeom prst="rect">
            <a:avLst/>
          </a:prstGeom>
        </p:spPr>
      </p:pic>
      <p:pic>
        <p:nvPicPr>
          <p:cNvPr id="59" name="Imagem 5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89429" y="4790818"/>
            <a:ext cx="1694854" cy="1694854"/>
          </a:xfrm>
          <a:prstGeom prst="rect">
            <a:avLst/>
          </a:prstGeom>
          <a:scene3d>
            <a:camera prst="orthographicFront"/>
            <a:lightRig rig="twoPt" dir="t"/>
          </a:scene3d>
          <a:sp3d prstMaterial="matte"/>
        </p:spPr>
      </p:pic>
      <p:pic>
        <p:nvPicPr>
          <p:cNvPr id="6" name="Imagem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8657" y="4782862"/>
            <a:ext cx="1647526" cy="164752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Integração TOTVS Educacional X </a:t>
            </a:r>
            <a:r>
              <a:rPr lang="pt-BR" dirty="0" err="1"/>
              <a:t>Scientia</a:t>
            </a:r>
            <a:r>
              <a:rPr lang="pt-BR" dirty="0"/>
              <a:t>: Modelo 2 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3"/>
          </p:nvPr>
        </p:nvSpPr>
        <p:spPr/>
        <p:txBody>
          <a:bodyPr/>
          <a:lstStyle/>
          <a:p>
            <a:r>
              <a:rPr lang="pt-BR" dirty="0" smtClean="0"/>
              <a:t>Visão geral: Funcionamento das bases </a:t>
            </a:r>
            <a:r>
              <a:rPr lang="pt-BR" dirty="0"/>
              <a:t>do </a:t>
            </a:r>
            <a:r>
              <a:rPr lang="pt-BR" dirty="0" err="1"/>
              <a:t>Scientia</a:t>
            </a:r>
            <a:endParaRPr lang="pt-BR" dirty="0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3940D1D-B147-43FC-A96B-779C25C7BB73}" type="slidenum">
              <a:rPr lang="pt-BR" smtClean="0"/>
              <a:pPr/>
              <a:t>12</a:t>
            </a:fld>
            <a:endParaRPr lang="pt-BR" dirty="0"/>
          </a:p>
        </p:txBody>
      </p:sp>
      <p:pic>
        <p:nvPicPr>
          <p:cNvPr id="29" name="Imagem 2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22827" y="6947258"/>
            <a:ext cx="1792918" cy="111600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scene3d>
            <a:camera prst="obliqueTopRight"/>
            <a:lightRig rig="threePt" dir="t"/>
          </a:scene3d>
          <a:sp3d prstMaterial="metal"/>
        </p:spPr>
      </p:pic>
      <p:pic>
        <p:nvPicPr>
          <p:cNvPr id="30" name="Imagem 2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738498" y="6862198"/>
            <a:ext cx="1800000" cy="1145775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scene3d>
            <a:camera prst="obliqueTopLeft"/>
            <a:lightRig rig="threePt" dir="t"/>
          </a:scene3d>
        </p:spPr>
      </p:pic>
      <p:pic>
        <p:nvPicPr>
          <p:cNvPr id="31" name="Imagem 3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804648" y="6893548"/>
            <a:ext cx="1800225" cy="111442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scene3d>
            <a:camera prst="obliqueTopRight"/>
            <a:lightRig rig="threePt" dir="t"/>
          </a:scene3d>
        </p:spPr>
      </p:pic>
      <p:sp>
        <p:nvSpPr>
          <p:cNvPr id="35" name="CaixaDeTexto 34"/>
          <p:cNvSpPr txBox="1"/>
          <p:nvPr/>
        </p:nvSpPr>
        <p:spPr bwMode="auto">
          <a:xfrm>
            <a:off x="9718951" y="2530386"/>
            <a:ext cx="792205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>
            <a:spAutoFit/>
          </a:bodyPr>
          <a:lstStyle/>
          <a:p>
            <a:r>
              <a:rPr lang="pt-BR" sz="2800" dirty="0" smtClean="0">
                <a:solidFill>
                  <a:srgbClr val="4A5C61"/>
                </a:solidFill>
                <a:latin typeface="Arial Narrow"/>
                <a:cs typeface="Arial Narrow"/>
              </a:rPr>
              <a:t>SDB</a:t>
            </a:r>
          </a:p>
        </p:txBody>
      </p:sp>
      <p:sp>
        <p:nvSpPr>
          <p:cNvPr id="37" name="CaixaDeTexto 36"/>
          <p:cNvSpPr txBox="1"/>
          <p:nvPr/>
        </p:nvSpPr>
        <p:spPr bwMode="auto">
          <a:xfrm>
            <a:off x="1397656" y="3830406"/>
            <a:ext cx="370124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r>
              <a:rPr lang="pt-BR" sz="2800" dirty="0" smtClean="0">
                <a:solidFill>
                  <a:srgbClr val="4A5C61"/>
                </a:solidFill>
                <a:latin typeface="Arial Narrow"/>
                <a:cs typeface="Arial Narrow"/>
              </a:rPr>
              <a:t>Atualizar Imagens da SDB</a:t>
            </a:r>
          </a:p>
        </p:txBody>
      </p:sp>
      <p:pic>
        <p:nvPicPr>
          <p:cNvPr id="40" name="Imagem 39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9696" y="5558314"/>
            <a:ext cx="1219200" cy="1219200"/>
          </a:xfrm>
          <a:prstGeom prst="rect">
            <a:avLst/>
          </a:prstGeom>
        </p:spPr>
      </p:pic>
      <p:pic>
        <p:nvPicPr>
          <p:cNvPr id="41" name="Imagem 40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0563" y="5625950"/>
            <a:ext cx="1219200" cy="1219200"/>
          </a:xfrm>
          <a:prstGeom prst="rect">
            <a:avLst/>
          </a:prstGeom>
        </p:spPr>
      </p:pic>
      <p:pic>
        <p:nvPicPr>
          <p:cNvPr id="42" name="Imagem 41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04648" y="5568187"/>
            <a:ext cx="1219200" cy="1219200"/>
          </a:xfrm>
          <a:prstGeom prst="rect">
            <a:avLst/>
          </a:prstGeom>
        </p:spPr>
      </p:pic>
      <p:sp>
        <p:nvSpPr>
          <p:cNvPr id="43" name="CaixaDeTexto 42"/>
          <p:cNvSpPr txBox="1"/>
          <p:nvPr/>
        </p:nvSpPr>
        <p:spPr bwMode="auto">
          <a:xfrm>
            <a:off x="13893206" y="5057132"/>
            <a:ext cx="148765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>
            <a:spAutoFit/>
          </a:bodyPr>
          <a:lstStyle/>
          <a:p>
            <a:r>
              <a:rPr lang="pt-BR" sz="2800" dirty="0" err="1" smtClean="0">
                <a:solidFill>
                  <a:srgbClr val="4A5C61"/>
                </a:solidFill>
                <a:latin typeface="Arial Narrow"/>
                <a:cs typeface="Arial Narrow"/>
              </a:rPr>
              <a:t>Writeback</a:t>
            </a:r>
            <a:endParaRPr lang="pt-BR" sz="2800" dirty="0" smtClean="0">
              <a:solidFill>
                <a:srgbClr val="4A5C61"/>
              </a:solidFill>
              <a:latin typeface="Arial Narrow"/>
              <a:cs typeface="Arial Narrow"/>
            </a:endParaRPr>
          </a:p>
        </p:txBody>
      </p:sp>
      <p:pic>
        <p:nvPicPr>
          <p:cNvPr id="47" name="Imagem 46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97894" y="4919078"/>
            <a:ext cx="719167" cy="719167"/>
          </a:xfrm>
          <a:prstGeom prst="rect">
            <a:avLst/>
          </a:prstGeom>
        </p:spPr>
      </p:pic>
      <p:pic>
        <p:nvPicPr>
          <p:cNvPr id="48" name="Imagem 47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2256" y="3603063"/>
            <a:ext cx="744582" cy="744582"/>
          </a:xfrm>
          <a:prstGeom prst="rect">
            <a:avLst/>
          </a:prstGeom>
        </p:spPr>
      </p:pic>
      <p:cxnSp>
        <p:nvCxnSpPr>
          <p:cNvPr id="52" name="Conector reto 51"/>
          <p:cNvCxnSpPr/>
          <p:nvPr/>
        </p:nvCxnSpPr>
        <p:spPr>
          <a:xfrm>
            <a:off x="601800" y="4395688"/>
            <a:ext cx="15046049" cy="0"/>
          </a:xfrm>
          <a:prstGeom prst="line">
            <a:avLst/>
          </a:prstGeom>
          <a:ln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55" name="Imagem 54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9253042" y="1615044"/>
            <a:ext cx="1724025" cy="857250"/>
          </a:xfrm>
          <a:prstGeom prst="rect">
            <a:avLst/>
          </a:prstGeom>
        </p:spPr>
      </p:pic>
      <p:sp>
        <p:nvSpPr>
          <p:cNvPr id="56" name="CaixaDeTexto 55"/>
          <p:cNvSpPr txBox="1"/>
          <p:nvPr/>
        </p:nvSpPr>
        <p:spPr bwMode="auto">
          <a:xfrm>
            <a:off x="14484761" y="3872468"/>
            <a:ext cx="105189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>
            <a:spAutoFit/>
          </a:bodyPr>
          <a:lstStyle/>
          <a:p>
            <a:r>
              <a:rPr lang="pt-BR" sz="2800" dirty="0" smtClean="0">
                <a:solidFill>
                  <a:srgbClr val="4A5C61"/>
                </a:solidFill>
                <a:latin typeface="Arial Narrow"/>
                <a:cs typeface="Arial Narrow"/>
              </a:rPr>
              <a:t>Server</a:t>
            </a:r>
          </a:p>
        </p:txBody>
      </p:sp>
      <p:sp>
        <p:nvSpPr>
          <p:cNvPr id="57" name="CaixaDeTexto 56"/>
          <p:cNvSpPr txBox="1"/>
          <p:nvPr/>
        </p:nvSpPr>
        <p:spPr bwMode="auto">
          <a:xfrm>
            <a:off x="681083" y="4469570"/>
            <a:ext cx="938077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>
            <a:spAutoFit/>
          </a:bodyPr>
          <a:lstStyle/>
          <a:p>
            <a:r>
              <a:rPr lang="pt-BR" sz="2800" dirty="0" err="1" smtClean="0">
                <a:solidFill>
                  <a:srgbClr val="4A5C61"/>
                </a:solidFill>
                <a:latin typeface="Arial Narrow"/>
                <a:cs typeface="Arial Narrow"/>
              </a:rPr>
              <a:t>Client</a:t>
            </a:r>
            <a:endParaRPr lang="pt-BR" sz="2800" dirty="0" smtClean="0">
              <a:solidFill>
                <a:srgbClr val="4A5C61"/>
              </a:solidFill>
              <a:latin typeface="Arial Narrow"/>
              <a:cs typeface="Arial Narrow"/>
            </a:endParaRPr>
          </a:p>
        </p:txBody>
      </p:sp>
      <p:pic>
        <p:nvPicPr>
          <p:cNvPr id="58" name="Imagem 5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5491" y="1946110"/>
            <a:ext cx="2523460" cy="2523460"/>
          </a:xfrm>
          <a:prstGeom prst="rect">
            <a:avLst/>
          </a:prstGeom>
        </p:spPr>
      </p:pic>
      <p:pic>
        <p:nvPicPr>
          <p:cNvPr id="28" name="Imagem 2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6441" y="1939582"/>
            <a:ext cx="2556326" cy="2556326"/>
          </a:xfrm>
          <a:prstGeom prst="rect">
            <a:avLst/>
          </a:prstGeom>
        </p:spPr>
      </p:pic>
      <p:sp>
        <p:nvSpPr>
          <p:cNvPr id="7" name="CaixaDeTexto 6"/>
          <p:cNvSpPr txBox="1"/>
          <p:nvPr/>
        </p:nvSpPr>
        <p:spPr bwMode="auto">
          <a:xfrm>
            <a:off x="4495800" y="4668562"/>
            <a:ext cx="942887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>
            <a:spAutoFit/>
          </a:bodyPr>
          <a:lstStyle/>
          <a:p>
            <a:r>
              <a:rPr lang="pt-BR" sz="2000" dirty="0" smtClean="0">
                <a:solidFill>
                  <a:srgbClr val="4A5C61"/>
                </a:solidFill>
                <a:latin typeface="Arial Narrow"/>
                <a:cs typeface="Arial Narrow"/>
              </a:rPr>
              <a:t>Imagem</a:t>
            </a:r>
          </a:p>
        </p:txBody>
      </p:sp>
      <p:sp>
        <p:nvSpPr>
          <p:cNvPr id="32" name="CaixaDeTexto 31"/>
          <p:cNvSpPr txBox="1"/>
          <p:nvPr/>
        </p:nvSpPr>
        <p:spPr bwMode="auto">
          <a:xfrm>
            <a:off x="8018319" y="4659710"/>
            <a:ext cx="942887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>
            <a:spAutoFit/>
          </a:bodyPr>
          <a:lstStyle/>
          <a:p>
            <a:r>
              <a:rPr lang="pt-BR" sz="2000" dirty="0" smtClean="0">
                <a:solidFill>
                  <a:srgbClr val="4A5C61"/>
                </a:solidFill>
                <a:latin typeface="Arial Narrow"/>
                <a:cs typeface="Arial Narrow"/>
              </a:rPr>
              <a:t>Imagem</a:t>
            </a:r>
          </a:p>
        </p:txBody>
      </p:sp>
      <p:sp>
        <p:nvSpPr>
          <p:cNvPr id="33" name="CaixaDeTexto 32"/>
          <p:cNvSpPr txBox="1"/>
          <p:nvPr/>
        </p:nvSpPr>
        <p:spPr bwMode="auto">
          <a:xfrm>
            <a:off x="11451098" y="4686484"/>
            <a:ext cx="942887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>
            <a:spAutoFit/>
          </a:bodyPr>
          <a:lstStyle/>
          <a:p>
            <a:r>
              <a:rPr lang="pt-BR" sz="2000" dirty="0" smtClean="0">
                <a:solidFill>
                  <a:srgbClr val="4A5C61"/>
                </a:solidFill>
                <a:latin typeface="Arial Narrow"/>
                <a:cs typeface="Arial Narrow"/>
              </a:rPr>
              <a:t>Imagem</a:t>
            </a:r>
          </a:p>
        </p:txBody>
      </p:sp>
    </p:spTree>
    <p:extLst>
      <p:ext uri="{BB962C8B-B14F-4D97-AF65-F5344CB8AC3E}">
        <p14:creationId xmlns:p14="http://schemas.microsoft.com/office/powerpoint/2010/main" val="25785948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"/>
                            </p:stCondLst>
                            <p:childTnLst>
                              <p:par>
                                <p:cTn id="5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/>
      <p:bldP spid="43" grpId="0"/>
      <p:bldP spid="7" grpId="0"/>
      <p:bldP spid="32" grpId="0"/>
      <p:bldP spid="3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" name="Imagem 4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771584" y="3929877"/>
            <a:ext cx="1724025" cy="857250"/>
          </a:xfrm>
          <a:prstGeom prst="rect">
            <a:avLst/>
          </a:prstGeom>
        </p:spPr>
      </p:pic>
      <p:pic>
        <p:nvPicPr>
          <p:cNvPr id="36" name="Imagem 3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71021" y="4040574"/>
            <a:ext cx="1724025" cy="8572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Integração TOTVS Educacional X </a:t>
            </a:r>
            <a:r>
              <a:rPr lang="pt-BR" dirty="0" err="1"/>
              <a:t>Scientia</a:t>
            </a:r>
            <a:r>
              <a:rPr lang="pt-BR" dirty="0"/>
              <a:t>: Modelo 2 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3"/>
          </p:nvPr>
        </p:nvSpPr>
        <p:spPr/>
        <p:txBody>
          <a:bodyPr/>
          <a:lstStyle/>
          <a:p>
            <a:r>
              <a:rPr lang="pt-BR" dirty="0" smtClean="0"/>
              <a:t>Visão geral: Integração </a:t>
            </a:r>
            <a:r>
              <a:rPr lang="pt-BR" dirty="0"/>
              <a:t>TOTVS Educacional X </a:t>
            </a:r>
            <a:r>
              <a:rPr lang="pt-BR" dirty="0" err="1"/>
              <a:t>Scientia</a:t>
            </a:r>
            <a:endParaRPr lang="pt-BR" dirty="0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4"/>
          </p:nvPr>
        </p:nvSpPr>
        <p:spPr>
          <a:xfrm>
            <a:off x="12297421" y="8475663"/>
            <a:ext cx="3790950" cy="485775"/>
          </a:xfrm>
        </p:spPr>
        <p:txBody>
          <a:bodyPr/>
          <a:lstStyle/>
          <a:p>
            <a:fld id="{03940D1D-B147-43FC-A96B-779C25C7BB73}" type="slidenum">
              <a:rPr lang="pt-BR" smtClean="0"/>
              <a:pPr/>
              <a:t>13</a:t>
            </a:fld>
            <a:endParaRPr lang="pt-BR" dirty="0"/>
          </a:p>
        </p:txBody>
      </p:sp>
      <p:sp>
        <p:nvSpPr>
          <p:cNvPr id="35" name="CaixaDeTexto 34"/>
          <p:cNvSpPr txBox="1"/>
          <p:nvPr/>
        </p:nvSpPr>
        <p:spPr bwMode="auto">
          <a:xfrm>
            <a:off x="8698228" y="2445326"/>
            <a:ext cx="630301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>
            <a:spAutoFit/>
          </a:bodyPr>
          <a:lstStyle/>
          <a:p>
            <a:r>
              <a:rPr lang="pt-BR" sz="2000" b="1" dirty="0" smtClean="0">
                <a:solidFill>
                  <a:srgbClr val="4A5C61"/>
                </a:solidFill>
                <a:latin typeface="Arial Narrow"/>
                <a:cs typeface="Arial Narrow"/>
              </a:rPr>
              <a:t>SDB</a:t>
            </a:r>
          </a:p>
        </p:txBody>
      </p:sp>
      <p:pic>
        <p:nvPicPr>
          <p:cNvPr id="55" name="Imagem 5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87499" y="1615044"/>
            <a:ext cx="1724025" cy="857250"/>
          </a:xfrm>
          <a:prstGeom prst="rect">
            <a:avLst/>
          </a:prstGeom>
        </p:spPr>
      </p:pic>
      <p:pic>
        <p:nvPicPr>
          <p:cNvPr id="4" name="Imagem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0018" y="2085646"/>
            <a:ext cx="1935920" cy="1935920"/>
          </a:xfrm>
          <a:prstGeom prst="rect">
            <a:avLst/>
          </a:prstGeom>
        </p:spPr>
      </p:pic>
      <p:pic>
        <p:nvPicPr>
          <p:cNvPr id="6" name="Imagem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90435" y="4458012"/>
            <a:ext cx="1998423" cy="1998423"/>
          </a:xfrm>
          <a:prstGeom prst="rect">
            <a:avLst/>
          </a:prstGeom>
        </p:spPr>
      </p:pic>
      <p:pic>
        <p:nvPicPr>
          <p:cNvPr id="7" name="Imagem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3055" y="4606474"/>
            <a:ext cx="1919920" cy="1919920"/>
          </a:xfrm>
          <a:prstGeom prst="rect">
            <a:avLst/>
          </a:prstGeom>
        </p:spPr>
      </p:pic>
      <p:sp>
        <p:nvSpPr>
          <p:cNvPr id="33" name="CaixaDeTexto 32"/>
          <p:cNvSpPr txBox="1"/>
          <p:nvPr/>
        </p:nvSpPr>
        <p:spPr bwMode="auto">
          <a:xfrm>
            <a:off x="1867965" y="4869742"/>
            <a:ext cx="771365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>
            <a:spAutoFit/>
          </a:bodyPr>
          <a:lstStyle/>
          <a:p>
            <a:r>
              <a:rPr lang="pt-BR" sz="2000" b="1" dirty="0" smtClean="0">
                <a:solidFill>
                  <a:srgbClr val="4A5C61"/>
                </a:solidFill>
                <a:latin typeface="Arial Narrow"/>
                <a:cs typeface="Arial Narrow"/>
              </a:rPr>
              <a:t>SPDA</a:t>
            </a:r>
          </a:p>
        </p:txBody>
      </p:sp>
      <p:sp>
        <p:nvSpPr>
          <p:cNvPr id="45" name="CaixaDeTexto 44"/>
          <p:cNvSpPr txBox="1"/>
          <p:nvPr/>
        </p:nvSpPr>
        <p:spPr bwMode="auto">
          <a:xfrm>
            <a:off x="13500711" y="4727988"/>
            <a:ext cx="641522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>
            <a:spAutoFit/>
          </a:bodyPr>
          <a:lstStyle/>
          <a:p>
            <a:r>
              <a:rPr lang="pt-BR" sz="2000" b="1" dirty="0" smtClean="0">
                <a:solidFill>
                  <a:srgbClr val="4A5C61"/>
                </a:solidFill>
                <a:latin typeface="Arial Narrow"/>
                <a:cs typeface="Arial Narrow"/>
              </a:rPr>
              <a:t>RDB</a:t>
            </a:r>
          </a:p>
        </p:txBody>
      </p:sp>
      <p:pic>
        <p:nvPicPr>
          <p:cNvPr id="49" name="Imagem 4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17488" y="6456435"/>
            <a:ext cx="1935920" cy="1935920"/>
          </a:xfrm>
          <a:prstGeom prst="rect">
            <a:avLst/>
          </a:prstGeom>
        </p:spPr>
      </p:pic>
      <p:pic>
        <p:nvPicPr>
          <p:cNvPr id="8" name="Imagem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794147" y="6040619"/>
            <a:ext cx="1085850" cy="971550"/>
          </a:xfrm>
          <a:prstGeom prst="rect">
            <a:avLst/>
          </a:prstGeom>
        </p:spPr>
      </p:pic>
      <p:sp>
        <p:nvSpPr>
          <p:cNvPr id="50" name="CaixaDeTexto 49"/>
          <p:cNvSpPr txBox="1"/>
          <p:nvPr/>
        </p:nvSpPr>
        <p:spPr bwMode="auto">
          <a:xfrm>
            <a:off x="8801863" y="7040360"/>
            <a:ext cx="28486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>
            <a:spAutoFit/>
          </a:bodyPr>
          <a:lstStyle/>
          <a:p>
            <a:r>
              <a:rPr lang="pt-BR" sz="2800" dirty="0" smtClean="0">
                <a:solidFill>
                  <a:srgbClr val="4A5C61"/>
                </a:solidFill>
                <a:latin typeface="Arial Narrow"/>
                <a:cs typeface="Arial Narrow"/>
              </a:rPr>
              <a:t>TOTVS Educacional</a:t>
            </a:r>
          </a:p>
        </p:txBody>
      </p:sp>
      <p:sp>
        <p:nvSpPr>
          <p:cNvPr id="19" name="Retângulo 18"/>
          <p:cNvSpPr/>
          <p:nvPr/>
        </p:nvSpPr>
        <p:spPr>
          <a:xfrm>
            <a:off x="504745" y="6663064"/>
            <a:ext cx="2775739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pt-BR" sz="1400" dirty="0"/>
              <a:t>No TOTVS Educacional, menu de integração do </a:t>
            </a:r>
            <a:r>
              <a:rPr lang="pt-BR" sz="1400" dirty="0" err="1"/>
              <a:t>Scientia</a:t>
            </a:r>
            <a:r>
              <a:rPr lang="pt-BR" sz="1400" dirty="0"/>
              <a:t>, executar o processo: </a:t>
            </a:r>
            <a:r>
              <a:rPr lang="pt-BR" sz="1400" u="sng" dirty="0">
                <a:solidFill>
                  <a:srgbClr val="3C65B4"/>
                </a:solidFill>
              </a:rPr>
              <a:t>Exportação de dados para o </a:t>
            </a:r>
            <a:r>
              <a:rPr lang="pt-BR" sz="1400" u="sng" dirty="0" err="1">
                <a:solidFill>
                  <a:srgbClr val="3C65B4"/>
                </a:solidFill>
              </a:rPr>
              <a:t>Scientia</a:t>
            </a:r>
            <a:r>
              <a:rPr lang="pt-BR" sz="1400" u="sng" dirty="0">
                <a:solidFill>
                  <a:srgbClr val="3C65B4"/>
                </a:solidFill>
              </a:rPr>
              <a:t> Enterprise</a:t>
            </a:r>
          </a:p>
        </p:txBody>
      </p:sp>
      <p:cxnSp>
        <p:nvCxnSpPr>
          <p:cNvPr id="21" name="Conector angulado 20"/>
          <p:cNvCxnSpPr>
            <a:endCxn id="7" idx="2"/>
          </p:cNvCxnSpPr>
          <p:nvPr/>
        </p:nvCxnSpPr>
        <p:spPr>
          <a:xfrm rot="10800000">
            <a:off x="3323016" y="6526394"/>
            <a:ext cx="3694475" cy="1037188"/>
          </a:xfrm>
          <a:prstGeom prst="bentConnector2">
            <a:avLst/>
          </a:prstGeom>
          <a:ln>
            <a:tailEnd type="triangle"/>
          </a:ln>
          <a:scene3d>
            <a:camera prst="orthographicFront"/>
            <a:lightRig rig="threePt" dir="t"/>
          </a:scene3d>
          <a:sp3d>
            <a:bevelB prst="relaxedInset"/>
          </a:sp3d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Conector angulado 22"/>
          <p:cNvCxnSpPr/>
          <p:nvPr/>
        </p:nvCxnSpPr>
        <p:spPr>
          <a:xfrm rot="5400000" flipH="1" flipV="1">
            <a:off x="4363347" y="1803475"/>
            <a:ext cx="1613813" cy="3694476"/>
          </a:xfrm>
          <a:prstGeom prst="bentConnector2">
            <a:avLst/>
          </a:prstGeom>
          <a:ln>
            <a:tailEnd type="triangle"/>
          </a:ln>
          <a:scene3d>
            <a:camera prst="orthographicFront"/>
            <a:lightRig rig="threePt" dir="t"/>
          </a:scene3d>
          <a:sp3d>
            <a:bevelB prst="relaxedInset"/>
          </a:sp3d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1" name="Retângulo 50"/>
          <p:cNvSpPr/>
          <p:nvPr/>
        </p:nvSpPr>
        <p:spPr>
          <a:xfrm>
            <a:off x="507594" y="2441118"/>
            <a:ext cx="279415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pt-BR" sz="1400" dirty="0"/>
              <a:t>No SPDA, executar o processo de extração </a:t>
            </a:r>
            <a:r>
              <a:rPr lang="pt-BR" sz="1400" dirty="0" smtClean="0"/>
              <a:t>de dados Menu</a:t>
            </a:r>
            <a:r>
              <a:rPr lang="pt-BR" sz="1400" dirty="0"/>
              <a:t>: </a:t>
            </a:r>
            <a:r>
              <a:rPr lang="pt-BR" sz="1400" u="sng" dirty="0">
                <a:solidFill>
                  <a:schemeClr val="accent2">
                    <a:lumMod val="75000"/>
                  </a:schemeClr>
                </a:solidFill>
              </a:rPr>
              <a:t>Interface &gt; </a:t>
            </a:r>
            <a:r>
              <a:rPr lang="pt-BR" sz="1400" u="sng" dirty="0" err="1">
                <a:solidFill>
                  <a:schemeClr val="accent2">
                    <a:lumMod val="75000"/>
                  </a:schemeClr>
                </a:solidFill>
              </a:rPr>
              <a:t>Extract</a:t>
            </a:r>
            <a:r>
              <a:rPr lang="pt-BR" sz="1400" u="sng" dirty="0">
                <a:solidFill>
                  <a:schemeClr val="accent2">
                    <a:lumMod val="75000"/>
                  </a:schemeClr>
                </a:solidFill>
              </a:rPr>
              <a:t> Data </a:t>
            </a:r>
            <a:r>
              <a:rPr lang="pt-BR" sz="1400" u="sng" dirty="0" err="1">
                <a:solidFill>
                  <a:schemeClr val="accent2">
                    <a:lumMod val="75000"/>
                  </a:schemeClr>
                </a:solidFill>
              </a:rPr>
              <a:t>From</a:t>
            </a:r>
            <a:r>
              <a:rPr lang="pt-BR" sz="1400" u="sng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pt-BR" sz="1400" u="sng" dirty="0" err="1" smtClean="0">
                <a:solidFill>
                  <a:schemeClr val="accent2">
                    <a:lumMod val="75000"/>
                  </a:schemeClr>
                </a:solidFill>
              </a:rPr>
              <a:t>TransferTables</a:t>
            </a:r>
            <a:r>
              <a:rPr lang="pt-BR" sz="1400" u="sng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pt-BR" sz="1400" dirty="0" smtClean="0"/>
              <a:t>Selecionar </a:t>
            </a:r>
            <a:r>
              <a:rPr lang="pt-BR" sz="1400" dirty="0"/>
              <a:t>as entidades que deseja importar para o </a:t>
            </a:r>
            <a:r>
              <a:rPr lang="pt-BR" sz="1400" dirty="0" err="1"/>
              <a:t>Scientia</a:t>
            </a:r>
            <a:endParaRPr lang="pt-BR" sz="1400" dirty="0"/>
          </a:p>
        </p:txBody>
      </p:sp>
      <p:cxnSp>
        <p:nvCxnSpPr>
          <p:cNvPr id="54" name="Conector angulado 53"/>
          <p:cNvCxnSpPr/>
          <p:nvPr/>
        </p:nvCxnSpPr>
        <p:spPr>
          <a:xfrm>
            <a:off x="9967576" y="2806994"/>
            <a:ext cx="2603658" cy="1629752"/>
          </a:xfrm>
          <a:prstGeom prst="bentConnector2">
            <a:avLst/>
          </a:prstGeom>
          <a:ln>
            <a:tailEnd type="triangle"/>
          </a:ln>
          <a:scene3d>
            <a:camera prst="orthographicFront"/>
            <a:lightRig rig="threePt" dir="t"/>
          </a:scene3d>
          <a:sp3d>
            <a:bevelB prst="relaxedInset"/>
          </a:sp3d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0" name="CaixaDeTexto 59"/>
          <p:cNvSpPr txBox="1"/>
          <p:nvPr/>
        </p:nvSpPr>
        <p:spPr>
          <a:xfrm>
            <a:off x="12866796" y="2358850"/>
            <a:ext cx="322157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pt-BR" sz="1400" dirty="0"/>
              <a:t>Após </a:t>
            </a:r>
            <a:r>
              <a:rPr lang="pt-BR" sz="1400" dirty="0" smtClean="0"/>
              <a:t>agendar tarefas no Scientia </a:t>
            </a:r>
            <a:r>
              <a:rPr lang="pt-BR" sz="1400" dirty="0"/>
              <a:t>Enterprise, executar o </a:t>
            </a:r>
            <a:r>
              <a:rPr lang="pt-BR" sz="1400" dirty="0" smtClean="0"/>
              <a:t>aplicativo de </a:t>
            </a:r>
            <a:r>
              <a:rPr lang="pt-BR" sz="1400" dirty="0"/>
              <a:t>atualização do </a:t>
            </a:r>
            <a:r>
              <a:rPr lang="pt-BR" sz="1400" dirty="0" smtClean="0"/>
              <a:t>RDB:</a:t>
            </a:r>
            <a:endParaRPr lang="pt-BR" sz="1400" dirty="0"/>
          </a:p>
          <a:p>
            <a:pPr lvl="0"/>
            <a:r>
              <a:rPr lang="pt-BR" sz="1400" u="sng" dirty="0" err="1" smtClean="0">
                <a:solidFill>
                  <a:schemeClr val="accent2">
                    <a:lumMod val="75000"/>
                  </a:schemeClr>
                </a:solidFill>
              </a:rPr>
              <a:t>Run</a:t>
            </a:r>
            <a:r>
              <a:rPr lang="pt-BR" sz="1400" u="sng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pt-BR" sz="1400" u="sng" dirty="0" err="1">
                <a:solidFill>
                  <a:schemeClr val="accent2">
                    <a:lumMod val="75000"/>
                  </a:schemeClr>
                </a:solidFill>
              </a:rPr>
              <a:t>Scheduled</a:t>
            </a:r>
            <a:r>
              <a:rPr lang="pt-BR" sz="1400" u="sng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pt-BR" sz="1400" u="sng" dirty="0" err="1">
                <a:solidFill>
                  <a:schemeClr val="accent2">
                    <a:lumMod val="75000"/>
                  </a:schemeClr>
                </a:solidFill>
              </a:rPr>
              <a:t>Extract</a:t>
            </a:r>
            <a:endParaRPr lang="pt-BR" sz="1400" u="sng" dirty="0">
              <a:solidFill>
                <a:schemeClr val="accent2">
                  <a:lumMod val="75000"/>
                </a:schemeClr>
              </a:solidFill>
            </a:endParaRPr>
          </a:p>
        </p:txBody>
      </p:sp>
      <p:cxnSp>
        <p:nvCxnSpPr>
          <p:cNvPr id="62" name="Conector angulado 61"/>
          <p:cNvCxnSpPr/>
          <p:nvPr/>
        </p:nvCxnSpPr>
        <p:spPr>
          <a:xfrm flipV="1">
            <a:off x="8995938" y="6456435"/>
            <a:ext cx="3666119" cy="1107147"/>
          </a:xfrm>
          <a:prstGeom prst="bentConnector2">
            <a:avLst/>
          </a:prstGeom>
          <a:ln>
            <a:headEnd type="triangle"/>
            <a:tailEnd type="none"/>
          </a:ln>
          <a:scene3d>
            <a:camera prst="orthographicFront"/>
            <a:lightRig rig="threePt" dir="t"/>
          </a:scene3d>
          <a:sp3d>
            <a:bevelB prst="relaxedInset"/>
          </a:sp3d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3" name="CaixaDeTexto 62"/>
          <p:cNvSpPr txBox="1"/>
          <p:nvPr/>
        </p:nvSpPr>
        <p:spPr>
          <a:xfrm>
            <a:off x="12859785" y="6595639"/>
            <a:ext cx="327164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pt-BR" sz="1400" dirty="0"/>
              <a:t>N</a:t>
            </a:r>
            <a:r>
              <a:rPr lang="pt-BR" sz="1400" dirty="0" smtClean="0"/>
              <a:t>o </a:t>
            </a:r>
            <a:r>
              <a:rPr lang="pt-BR" sz="1400" dirty="0"/>
              <a:t>TOTVS Educacional, </a:t>
            </a:r>
            <a:r>
              <a:rPr lang="pt-BR" sz="1400" dirty="0" smtClean="0"/>
              <a:t>menu </a:t>
            </a:r>
            <a:r>
              <a:rPr lang="pt-BR" sz="1400" dirty="0"/>
              <a:t>de integração do Scientia, executar o processo: </a:t>
            </a:r>
            <a:r>
              <a:rPr lang="pt-BR" sz="1400" u="sng" dirty="0" smtClean="0">
                <a:solidFill>
                  <a:srgbClr val="3C65B4"/>
                </a:solidFill>
              </a:rPr>
              <a:t>Importação de dados </a:t>
            </a:r>
            <a:r>
              <a:rPr lang="pt-BR" sz="1400" u="sng" dirty="0">
                <a:solidFill>
                  <a:srgbClr val="3C65B4"/>
                </a:solidFill>
              </a:rPr>
              <a:t>do Scientia Enterprise</a:t>
            </a:r>
          </a:p>
        </p:txBody>
      </p:sp>
      <p:pic>
        <p:nvPicPr>
          <p:cNvPr id="29" name="Imagem 2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4665" y="3907824"/>
            <a:ext cx="928605" cy="928605"/>
          </a:xfrm>
          <a:prstGeom prst="rect">
            <a:avLst/>
          </a:prstGeom>
          <a:scene3d>
            <a:camera prst="orthographicFront"/>
            <a:lightRig rig="twoPt" dir="t"/>
          </a:scene3d>
          <a:sp3d prstMaterial="matte"/>
        </p:spPr>
      </p:pic>
      <p:pic>
        <p:nvPicPr>
          <p:cNvPr id="31" name="Imagem 3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341110" y="5006804"/>
            <a:ext cx="989106" cy="660828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scene3d>
            <a:camera prst="obliqueTopRight"/>
            <a:lightRig rig="threePt" dir="t"/>
          </a:scene3d>
          <a:sp3d prstMaterial="metal"/>
        </p:spPr>
      </p:pic>
      <p:pic>
        <p:nvPicPr>
          <p:cNvPr id="32" name="Imagem 3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111125" y="5013564"/>
            <a:ext cx="1027532" cy="654067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scene3d>
            <a:camera prst="obliqueTopLeft"/>
            <a:lightRig rig="threePt" dir="t"/>
          </a:scene3d>
        </p:spPr>
      </p:pic>
      <p:pic>
        <p:nvPicPr>
          <p:cNvPr id="34" name="Imagem 33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9588231" y="5005697"/>
            <a:ext cx="1069279" cy="66193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scene3d>
            <a:camera prst="obliqueTopRight"/>
            <a:lightRig rig="threePt" dir="t"/>
          </a:scene3d>
        </p:spPr>
      </p:pic>
      <p:pic>
        <p:nvPicPr>
          <p:cNvPr id="37" name="Imagem 36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7805" y="4338206"/>
            <a:ext cx="675358" cy="675358"/>
          </a:xfrm>
          <a:prstGeom prst="rect">
            <a:avLst/>
          </a:prstGeom>
        </p:spPr>
      </p:pic>
      <p:pic>
        <p:nvPicPr>
          <p:cNvPr id="40" name="Imagem 3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73710" y="3943599"/>
            <a:ext cx="928605" cy="928605"/>
          </a:xfrm>
          <a:prstGeom prst="rect">
            <a:avLst/>
          </a:prstGeom>
          <a:scene3d>
            <a:camera prst="orthographicFront"/>
            <a:lightRig rig="twoPt" dir="t"/>
          </a:scene3d>
          <a:sp3d prstMaterial="matte"/>
        </p:spPr>
      </p:pic>
      <p:pic>
        <p:nvPicPr>
          <p:cNvPr id="41" name="Imagem 40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36850" y="4373981"/>
            <a:ext cx="675358" cy="675358"/>
          </a:xfrm>
          <a:prstGeom prst="rect">
            <a:avLst/>
          </a:prstGeom>
        </p:spPr>
      </p:pic>
      <p:pic>
        <p:nvPicPr>
          <p:cNvPr id="42" name="Imagem 4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25065" y="3943599"/>
            <a:ext cx="928605" cy="928605"/>
          </a:xfrm>
          <a:prstGeom prst="rect">
            <a:avLst/>
          </a:prstGeom>
          <a:scene3d>
            <a:camera prst="orthographicFront"/>
            <a:lightRig rig="twoPt" dir="t"/>
          </a:scene3d>
          <a:sp3d prstMaterial="matte"/>
        </p:spPr>
      </p:pic>
      <p:pic>
        <p:nvPicPr>
          <p:cNvPr id="43" name="Imagem 42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88205" y="4373981"/>
            <a:ext cx="675358" cy="675358"/>
          </a:xfrm>
          <a:prstGeom prst="rect">
            <a:avLst/>
          </a:prstGeom>
        </p:spPr>
      </p:pic>
      <p:cxnSp>
        <p:nvCxnSpPr>
          <p:cNvPr id="14" name="Conector de seta reta 13"/>
          <p:cNvCxnSpPr/>
          <p:nvPr/>
        </p:nvCxnSpPr>
        <p:spPr>
          <a:xfrm>
            <a:off x="7938013" y="3826113"/>
            <a:ext cx="0" cy="33005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Conector de seta reta 17"/>
          <p:cNvCxnSpPr/>
          <p:nvPr/>
        </p:nvCxnSpPr>
        <p:spPr>
          <a:xfrm>
            <a:off x="8794147" y="3312957"/>
            <a:ext cx="930918" cy="70860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Conector de seta reta 21"/>
          <p:cNvCxnSpPr/>
          <p:nvPr/>
        </p:nvCxnSpPr>
        <p:spPr>
          <a:xfrm flipH="1">
            <a:off x="6088380" y="3275818"/>
            <a:ext cx="921029" cy="63200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584079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  <p:bldP spid="45" grpId="0"/>
      <p:bldP spid="19" grpId="0"/>
      <p:bldP spid="51" grpId="0"/>
      <p:bldP spid="60" grpId="0"/>
      <p:bldP spid="6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Icone-0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89900" y="2703530"/>
            <a:ext cx="1335069" cy="1335069"/>
          </a:xfrm>
          <a:prstGeom prst="rect">
            <a:avLst/>
          </a:prstGeom>
        </p:spPr>
      </p:pic>
      <p:sp>
        <p:nvSpPr>
          <p:cNvPr id="9" name="TextBox 5"/>
          <p:cNvSpPr txBox="1">
            <a:spLocks noChangeArrowheads="1"/>
          </p:cNvSpPr>
          <p:nvPr/>
        </p:nvSpPr>
        <p:spPr bwMode="auto">
          <a:xfrm>
            <a:off x="8124825" y="4572000"/>
            <a:ext cx="8124825" cy="738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t-BR" sz="4200" dirty="0" smtClean="0">
                <a:solidFill>
                  <a:schemeClr val="bg1"/>
                </a:solidFill>
                <a:latin typeface="Arial Narrow"/>
                <a:cs typeface="Arial Narrow"/>
              </a:rPr>
              <a:t>Versões</a:t>
            </a:r>
            <a:endParaRPr lang="pt-BR" sz="4200" dirty="0">
              <a:solidFill>
                <a:schemeClr val="bg1"/>
              </a:solidFill>
              <a:latin typeface="Arial Narrow"/>
              <a:cs typeface="Arial Narrow"/>
            </a:endParaRPr>
          </a:p>
        </p:txBody>
      </p:sp>
    </p:spTree>
    <p:extLst>
      <p:ext uri="{BB962C8B-B14F-4D97-AF65-F5344CB8AC3E}">
        <p14:creationId xmlns:p14="http://schemas.microsoft.com/office/powerpoint/2010/main" val="4188760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8" name="TextBox 18"/>
          <p:cNvSpPr txBox="1">
            <a:spLocks noChangeArrowheads="1"/>
          </p:cNvSpPr>
          <p:nvPr/>
        </p:nvSpPr>
        <p:spPr bwMode="auto">
          <a:xfrm>
            <a:off x="601800" y="3315493"/>
            <a:ext cx="4527413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/>
            <a:r>
              <a:rPr lang="pt-BR" sz="2800" dirty="0">
                <a:solidFill>
                  <a:srgbClr val="4A5C61"/>
                </a:solidFill>
                <a:latin typeface="Arial Narrow" panose="020B0606020202030204" pitchFamily="34" charset="0"/>
              </a:rPr>
              <a:t>Essa nova funcionalidade foi criada para clientes com versão de melhoria, por isso estará disponível nas seguintes versões:</a:t>
            </a:r>
          </a:p>
          <a:p>
            <a:pPr algn="just"/>
            <a:endParaRPr lang="pt-BR" sz="2800" dirty="0">
              <a:solidFill>
                <a:srgbClr val="4A5C61"/>
              </a:solidFill>
              <a:latin typeface="Arial Narrow" panose="020B0606020202030204" pitchFamily="34" charset="0"/>
              <a:cs typeface="Arial Narrow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pt-BR" sz="2800" dirty="0">
                <a:solidFill>
                  <a:srgbClr val="4A5C61"/>
                </a:solidFill>
                <a:latin typeface="Arial Narrow" panose="020B0606020202030204" pitchFamily="34" charset="0"/>
              </a:rPr>
              <a:t>Versão </a:t>
            </a:r>
            <a:r>
              <a:rPr lang="pt-BR" sz="2800" b="1" dirty="0" smtClean="0">
                <a:solidFill>
                  <a:srgbClr val="4A5C61"/>
                </a:solidFill>
                <a:latin typeface="Arial Narrow" panose="020B0606020202030204" pitchFamily="34" charset="0"/>
              </a:rPr>
              <a:t>11.83.55.125</a:t>
            </a:r>
            <a:r>
              <a:rPr lang="pt-BR" sz="2800" dirty="0" smtClean="0">
                <a:solidFill>
                  <a:srgbClr val="4A5C61"/>
                </a:solidFill>
                <a:latin typeface="Arial Narrow" panose="020B0606020202030204" pitchFamily="34" charset="0"/>
              </a:rPr>
              <a:t>;</a:t>
            </a:r>
            <a:endParaRPr lang="pt-BR" sz="2800" dirty="0">
              <a:solidFill>
                <a:srgbClr val="4A5C61"/>
              </a:solidFill>
              <a:latin typeface="Arial Narrow" panose="020B0606020202030204" pitchFamily="34" charset="0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pt-BR" sz="2800" dirty="0">
                <a:solidFill>
                  <a:srgbClr val="4A5C61"/>
                </a:solidFill>
                <a:latin typeface="Arial Narrow" panose="020B0606020202030204" pitchFamily="34" charset="0"/>
                <a:cs typeface="Arial Narrow"/>
              </a:rPr>
              <a:t>Versão </a:t>
            </a:r>
            <a:r>
              <a:rPr lang="pt-BR" sz="2800" b="1" dirty="0" smtClean="0">
                <a:solidFill>
                  <a:srgbClr val="4A5C61"/>
                </a:solidFill>
                <a:latin typeface="Arial Narrow" panose="020B0606020202030204" pitchFamily="34" charset="0"/>
                <a:cs typeface="Arial Narrow"/>
              </a:rPr>
              <a:t>12.1.6</a:t>
            </a:r>
            <a:r>
              <a:rPr lang="pt-BR" sz="2800" dirty="0" smtClean="0">
                <a:solidFill>
                  <a:srgbClr val="4A5C61"/>
                </a:solidFill>
                <a:latin typeface="Arial Narrow" panose="020B0606020202030204" pitchFamily="34" charset="0"/>
                <a:cs typeface="Arial Narrow"/>
              </a:rPr>
              <a:t>.</a:t>
            </a:r>
            <a:endParaRPr lang="en-US" sz="2800" dirty="0">
              <a:solidFill>
                <a:srgbClr val="4A5C61"/>
              </a:solidFill>
              <a:latin typeface="Arial Narrow" panose="020B0606020202030204" pitchFamily="34" charset="0"/>
              <a:cs typeface="Arial Narrow"/>
            </a:endParaRPr>
          </a:p>
        </p:txBody>
      </p:sp>
      <p:sp>
        <p:nvSpPr>
          <p:cNvPr id="26630" name="TextBox 5"/>
          <p:cNvSpPr txBox="1">
            <a:spLocks noChangeArrowheads="1"/>
          </p:cNvSpPr>
          <p:nvPr/>
        </p:nvSpPr>
        <p:spPr bwMode="auto">
          <a:xfrm>
            <a:off x="3952875" y="1851025"/>
            <a:ext cx="184150" cy="539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pt-BR"/>
          </a:p>
        </p:txBody>
      </p:sp>
      <p:sp>
        <p:nvSpPr>
          <p:cNvPr id="7" name="Text Placeholder 2"/>
          <p:cNvSpPr>
            <a:spLocks noGrp="1"/>
          </p:cNvSpPr>
          <p:nvPr>
            <p:ph type="body" idx="13"/>
          </p:nvPr>
        </p:nvSpPr>
        <p:spPr>
          <a:xfrm>
            <a:off x="601800" y="1175133"/>
            <a:ext cx="3694331" cy="853016"/>
          </a:xfrm>
        </p:spPr>
        <p:txBody>
          <a:bodyPr/>
          <a:lstStyle/>
          <a:p>
            <a:r>
              <a:rPr lang="en-US" dirty="0" err="1" smtClean="0"/>
              <a:t>Versões</a:t>
            </a:r>
            <a:endParaRPr lang="en-US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3940D1D-B147-43FC-A96B-779C25C7BB73}" type="slidenum">
              <a:rPr lang="pt-BR" smtClean="0"/>
              <a:pPr/>
              <a:t>15</a:t>
            </a:fld>
            <a:endParaRPr lang="pt-BR" dirty="0"/>
          </a:p>
        </p:txBody>
      </p:sp>
      <p:pic>
        <p:nvPicPr>
          <p:cNvPr id="8" name="Picture 1" descr="106561919.jpg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680" t="1343" r="1343" b="5680"/>
          <a:stretch/>
        </p:blipFill>
        <p:spPr>
          <a:xfrm>
            <a:off x="6223000" y="1626437"/>
            <a:ext cx="9448799" cy="6939217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Icone-0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89900" y="2703530"/>
            <a:ext cx="1335069" cy="1335069"/>
          </a:xfrm>
          <a:prstGeom prst="rect">
            <a:avLst/>
          </a:prstGeom>
        </p:spPr>
      </p:pic>
      <p:sp>
        <p:nvSpPr>
          <p:cNvPr id="9" name="TextBox 5"/>
          <p:cNvSpPr txBox="1">
            <a:spLocks noChangeArrowheads="1"/>
          </p:cNvSpPr>
          <p:nvPr/>
        </p:nvSpPr>
        <p:spPr bwMode="auto">
          <a:xfrm>
            <a:off x="8124825" y="4572000"/>
            <a:ext cx="8124825" cy="738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t-BR" sz="4200" dirty="0" smtClean="0">
                <a:solidFill>
                  <a:schemeClr val="bg1"/>
                </a:solidFill>
                <a:latin typeface="Arial Narrow"/>
                <a:cs typeface="Arial Narrow"/>
              </a:rPr>
              <a:t>Parametrização</a:t>
            </a:r>
            <a:endParaRPr lang="pt-BR" sz="4200" dirty="0">
              <a:solidFill>
                <a:schemeClr val="bg1"/>
              </a:solidFill>
              <a:latin typeface="Arial Narrow"/>
              <a:cs typeface="Arial Narrow"/>
            </a:endParaRPr>
          </a:p>
        </p:txBody>
      </p:sp>
    </p:spTree>
    <p:extLst>
      <p:ext uri="{BB962C8B-B14F-4D97-AF65-F5344CB8AC3E}">
        <p14:creationId xmlns:p14="http://schemas.microsoft.com/office/powerpoint/2010/main" val="1103780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Integração TOTVS Educacional X </a:t>
            </a:r>
            <a:r>
              <a:rPr lang="pt-BR" dirty="0" err="1"/>
              <a:t>Scientia</a:t>
            </a:r>
            <a:r>
              <a:rPr lang="pt-BR" dirty="0"/>
              <a:t>: Modelo 2 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3"/>
          </p:nvPr>
        </p:nvSpPr>
        <p:spPr/>
        <p:txBody>
          <a:bodyPr/>
          <a:lstStyle/>
          <a:p>
            <a:r>
              <a:rPr lang="pt-BR" dirty="0" smtClean="0"/>
              <a:t>Parametrização</a:t>
            </a:r>
            <a:endParaRPr lang="pt-BR" dirty="0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3940D1D-B147-43FC-A96B-779C25C7BB73}" type="slidenum">
              <a:rPr lang="pt-BR" smtClean="0"/>
              <a:pPr/>
              <a:t>17</a:t>
            </a:fld>
            <a:endParaRPr lang="pt-BR" dirty="0"/>
          </a:p>
        </p:txBody>
      </p:sp>
      <p:pic>
        <p:nvPicPr>
          <p:cNvPr id="6" name="Imagem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16367" y="2240800"/>
            <a:ext cx="7731482" cy="5507357"/>
          </a:xfrm>
          <a:prstGeom prst="rect">
            <a:avLst/>
          </a:prstGeom>
        </p:spPr>
      </p:pic>
      <p:sp>
        <p:nvSpPr>
          <p:cNvPr id="4" name="CaixaDeTexto 3"/>
          <p:cNvSpPr txBox="1"/>
          <p:nvPr/>
        </p:nvSpPr>
        <p:spPr bwMode="auto">
          <a:xfrm>
            <a:off x="601800" y="2488019"/>
            <a:ext cx="6947316" cy="4659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pPr marL="457200" lvl="0" indent="-457200" algn="just" eaLnBrk="0" hangingPunct="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pt-BR" sz="2800" dirty="0">
                <a:solidFill>
                  <a:srgbClr val="4A5C61"/>
                </a:solidFill>
                <a:latin typeface="Arial Narrow"/>
                <a:ea typeface="ヒラギノ角ゴ Pro W3" pitchFamily="-107" charset="-128"/>
                <a:cs typeface="Arial Narrow"/>
              </a:rPr>
              <a:t>Marcar a opção “</a:t>
            </a:r>
            <a:r>
              <a:rPr lang="pt-BR" sz="2800" b="1" dirty="0">
                <a:solidFill>
                  <a:srgbClr val="4A5C61"/>
                </a:solidFill>
                <a:latin typeface="Arial Narrow"/>
                <a:ea typeface="ヒラギノ角ゴ Pro W3" pitchFamily="-107" charset="-128"/>
                <a:cs typeface="Arial Narrow"/>
              </a:rPr>
              <a:t>Utiliza integração com </a:t>
            </a:r>
            <a:r>
              <a:rPr lang="pt-BR" sz="2800" b="1" dirty="0" err="1">
                <a:solidFill>
                  <a:srgbClr val="4A5C61"/>
                </a:solidFill>
                <a:latin typeface="Arial Narrow"/>
                <a:ea typeface="ヒラギノ角ゴ Pro W3" pitchFamily="-107" charset="-128"/>
                <a:cs typeface="Arial Narrow"/>
              </a:rPr>
              <a:t>Scientia</a:t>
            </a:r>
            <a:r>
              <a:rPr lang="pt-BR" sz="2800" dirty="0" smtClean="0">
                <a:solidFill>
                  <a:srgbClr val="4A5C61"/>
                </a:solidFill>
                <a:latin typeface="Arial Narrow"/>
                <a:ea typeface="ヒラギノ角ゴ Pro W3" pitchFamily="-107" charset="-128"/>
                <a:cs typeface="Arial Narrow"/>
              </a:rPr>
              <a:t>”.</a:t>
            </a:r>
          </a:p>
          <a:p>
            <a:pPr marL="457200" lvl="0" indent="-457200" algn="just" eaLnBrk="0" hangingPunct="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pt-BR" sz="2800" dirty="0" smtClean="0">
                <a:solidFill>
                  <a:srgbClr val="4A5C61"/>
                </a:solidFill>
                <a:latin typeface="Arial Narrow"/>
                <a:ea typeface="ヒラギノ角ゴ Pro W3" pitchFamily="-107" charset="-128"/>
                <a:cs typeface="Arial Narrow"/>
              </a:rPr>
              <a:t>Escolher </a:t>
            </a:r>
            <a:r>
              <a:rPr lang="pt-BR" sz="2800" dirty="0">
                <a:solidFill>
                  <a:srgbClr val="4A5C61"/>
                </a:solidFill>
                <a:latin typeface="Arial Narrow"/>
                <a:ea typeface="ヒラギノ角ゴ Pro W3" pitchFamily="-107" charset="-128"/>
                <a:cs typeface="Arial Narrow"/>
              </a:rPr>
              <a:t>o tipo de banco de dados que será utilizado na integração: </a:t>
            </a:r>
            <a:r>
              <a:rPr lang="pt-BR" sz="2800" b="1" dirty="0">
                <a:solidFill>
                  <a:srgbClr val="4A5C61"/>
                </a:solidFill>
                <a:latin typeface="Arial Narrow"/>
                <a:ea typeface="ヒラギノ角ゴ Pro W3" pitchFamily="-107" charset="-128"/>
                <a:cs typeface="Arial Narrow"/>
              </a:rPr>
              <a:t>SQL Server ou Oracle</a:t>
            </a:r>
            <a:r>
              <a:rPr lang="pt-BR" sz="2800" dirty="0" smtClean="0">
                <a:solidFill>
                  <a:srgbClr val="4A5C61"/>
                </a:solidFill>
                <a:latin typeface="Arial Narrow"/>
                <a:ea typeface="ヒラギノ角ゴ Pro W3" pitchFamily="-107" charset="-128"/>
                <a:cs typeface="Arial Narrow"/>
              </a:rPr>
              <a:t>.</a:t>
            </a:r>
          </a:p>
          <a:p>
            <a:pPr marL="457200" lvl="0" indent="-457200" algn="just" eaLnBrk="0" hangingPunct="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pt-BR" sz="2800" dirty="0" smtClean="0">
                <a:solidFill>
                  <a:srgbClr val="4A5C61"/>
                </a:solidFill>
                <a:latin typeface="Arial Narrow"/>
                <a:ea typeface="ヒラギノ角ゴ Pro W3" pitchFamily="-107" charset="-128"/>
                <a:cs typeface="Arial Narrow"/>
              </a:rPr>
              <a:t>Inserir </a:t>
            </a:r>
            <a:r>
              <a:rPr lang="pt-BR" sz="2800" dirty="0">
                <a:solidFill>
                  <a:srgbClr val="4A5C61"/>
                </a:solidFill>
                <a:latin typeface="Arial Narrow"/>
                <a:ea typeface="ヒラギノ角ゴ Pro W3" pitchFamily="-107" charset="-128"/>
                <a:cs typeface="Arial Narrow"/>
              </a:rPr>
              <a:t>os parâmetros de conexão com a base de dados de Exportação e testar a conexão. (Base SPDA</a:t>
            </a:r>
            <a:r>
              <a:rPr lang="pt-BR" sz="2800" dirty="0" smtClean="0">
                <a:solidFill>
                  <a:srgbClr val="4A5C61"/>
                </a:solidFill>
                <a:latin typeface="Arial Narrow"/>
                <a:ea typeface="ヒラギノ角ゴ Pro W3" pitchFamily="-107" charset="-128"/>
                <a:cs typeface="Arial Narrow"/>
              </a:rPr>
              <a:t>)</a:t>
            </a:r>
          </a:p>
          <a:p>
            <a:pPr marL="457200" lvl="0" indent="-457200" algn="just" eaLnBrk="0" hangingPunct="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pt-BR" sz="2800" dirty="0" smtClean="0">
                <a:solidFill>
                  <a:srgbClr val="4A5C61"/>
                </a:solidFill>
                <a:latin typeface="Arial Narrow"/>
                <a:ea typeface="ヒラギノ角ゴ Pro W3" pitchFamily="-107" charset="-128"/>
                <a:cs typeface="Arial Narrow"/>
              </a:rPr>
              <a:t>Inserir </a:t>
            </a:r>
            <a:r>
              <a:rPr lang="pt-BR" sz="2800" dirty="0">
                <a:solidFill>
                  <a:srgbClr val="4A5C61"/>
                </a:solidFill>
                <a:latin typeface="Arial Narrow"/>
                <a:ea typeface="ヒラギノ角ゴ Pro W3" pitchFamily="-107" charset="-128"/>
                <a:cs typeface="Arial Narrow"/>
              </a:rPr>
              <a:t>os parâmetros de conexão com a base de dados de Importação e testar a conexão. (Base RDB)</a:t>
            </a:r>
          </a:p>
        </p:txBody>
      </p:sp>
      <p:pic>
        <p:nvPicPr>
          <p:cNvPr id="9" name="Imagem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994" y="1711720"/>
            <a:ext cx="882623" cy="882623"/>
          </a:xfrm>
          <a:prstGeom prst="rect">
            <a:avLst/>
          </a:prstGeom>
        </p:spPr>
      </p:pic>
      <p:sp>
        <p:nvSpPr>
          <p:cNvPr id="7" name="CaixaDeTexto 6"/>
          <p:cNvSpPr txBox="1"/>
          <p:nvPr/>
        </p:nvSpPr>
        <p:spPr bwMode="auto">
          <a:xfrm>
            <a:off x="5429250" y="7792528"/>
            <a:ext cx="5573962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>
            <a:spAutoFit/>
          </a:bodyPr>
          <a:lstStyle/>
          <a:p>
            <a:r>
              <a:rPr lang="pt-BR" sz="4800" dirty="0" smtClean="0">
                <a:solidFill>
                  <a:srgbClr val="FF0000"/>
                </a:solidFill>
                <a:latin typeface="Arial Narrow"/>
                <a:cs typeface="Arial Narrow"/>
              </a:rPr>
              <a:t>Parâmetros obrigatórios</a:t>
            </a:r>
          </a:p>
        </p:txBody>
      </p:sp>
    </p:spTree>
    <p:extLst>
      <p:ext uri="{BB962C8B-B14F-4D97-AF65-F5344CB8AC3E}">
        <p14:creationId xmlns:p14="http://schemas.microsoft.com/office/powerpoint/2010/main" val="24854277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Espaço Reservado para Conteúdo 30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656724" y="2059500"/>
            <a:ext cx="9017111" cy="6423148"/>
          </a:xfrm>
          <a:prstGeom prst="rect">
            <a:avLst/>
          </a:prstGeom>
        </p:spPr>
      </p:pic>
      <p:sp>
        <p:nvSpPr>
          <p:cNvPr id="6" name="Título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Integração TOTVS Educacional X </a:t>
            </a:r>
            <a:r>
              <a:rPr lang="pt-BR" dirty="0" err="1"/>
              <a:t>Scientia</a:t>
            </a:r>
            <a:r>
              <a:rPr lang="pt-BR" dirty="0"/>
              <a:t>: Modelo 2 </a:t>
            </a:r>
          </a:p>
        </p:txBody>
      </p:sp>
      <p:sp>
        <p:nvSpPr>
          <p:cNvPr id="8" name="Espaço Reservado para Texto 7"/>
          <p:cNvSpPr>
            <a:spLocks noGrp="1"/>
          </p:cNvSpPr>
          <p:nvPr>
            <p:ph type="body" idx="13"/>
          </p:nvPr>
        </p:nvSpPr>
        <p:spPr/>
        <p:txBody>
          <a:bodyPr/>
          <a:lstStyle/>
          <a:p>
            <a:r>
              <a:rPr lang="pt-BR" dirty="0"/>
              <a:t>Parametrização</a:t>
            </a:r>
          </a:p>
          <a:p>
            <a:endParaRPr lang="pt-BR" dirty="0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3940D1D-B147-43FC-A96B-779C25C7BB73}" type="slidenum">
              <a:rPr lang="pt-BR" smtClean="0"/>
              <a:pPr/>
              <a:t>18</a:t>
            </a:fld>
            <a:endParaRPr lang="pt-BR" dirty="0"/>
          </a:p>
        </p:txBody>
      </p:sp>
      <p:sp>
        <p:nvSpPr>
          <p:cNvPr id="12" name="CaixaDeTexto 11"/>
          <p:cNvSpPr txBox="1"/>
          <p:nvPr/>
        </p:nvSpPr>
        <p:spPr bwMode="auto">
          <a:xfrm>
            <a:off x="601800" y="2594344"/>
            <a:ext cx="5969121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pt-BR" sz="2800" dirty="0">
                <a:solidFill>
                  <a:srgbClr val="4A5C61"/>
                </a:solidFill>
                <a:latin typeface="Arial Narrow"/>
                <a:ea typeface="ヒラギノ角ゴ Pro W3" pitchFamily="-107" charset="-128"/>
                <a:cs typeface="Arial Narrow"/>
              </a:rPr>
              <a:t>Definir o modelo de integração a ser utilizado: Modelo 2</a:t>
            </a:r>
          </a:p>
        </p:txBody>
      </p:sp>
      <p:pic>
        <p:nvPicPr>
          <p:cNvPr id="16" name="Imagem 1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994" y="1711720"/>
            <a:ext cx="882623" cy="882623"/>
          </a:xfrm>
          <a:prstGeom prst="rect">
            <a:avLst/>
          </a:prstGeom>
        </p:spPr>
      </p:pic>
      <p:pic>
        <p:nvPicPr>
          <p:cNvPr id="24" name="Imagem 2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8118" y="6416773"/>
            <a:ext cx="4829175" cy="2190750"/>
          </a:xfrm>
          <a:prstGeom prst="rect">
            <a:avLst/>
          </a:prstGeom>
        </p:spPr>
      </p:pic>
      <p:pic>
        <p:nvPicPr>
          <p:cNvPr id="27" name="Imagem 2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2199" y="4790803"/>
            <a:ext cx="1625970" cy="1625970"/>
          </a:xfrm>
          <a:prstGeom prst="rect">
            <a:avLst/>
          </a:prstGeom>
        </p:spPr>
      </p:pic>
      <p:sp>
        <p:nvSpPr>
          <p:cNvPr id="28" name="CaixaDeTexto 27"/>
          <p:cNvSpPr txBox="1"/>
          <p:nvPr/>
        </p:nvSpPr>
        <p:spPr bwMode="auto">
          <a:xfrm>
            <a:off x="1775679" y="5015666"/>
            <a:ext cx="3763926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r>
              <a:rPr lang="pt-BR" sz="2400" b="1" dirty="0" smtClean="0">
                <a:solidFill>
                  <a:srgbClr val="4A5C61"/>
                </a:solidFill>
                <a:latin typeface="Arial Narrow"/>
                <a:cs typeface="Arial Narrow"/>
              </a:rPr>
              <a:t>Contextos com mesma definição de base</a:t>
            </a:r>
          </a:p>
        </p:txBody>
      </p:sp>
      <p:pic>
        <p:nvPicPr>
          <p:cNvPr id="32" name="Espaço Reservado para Conteúdo 3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56723" y="2059500"/>
            <a:ext cx="9017111" cy="6423148"/>
          </a:xfrm>
          <a:prstGeom prst="rect">
            <a:avLst/>
          </a:prstGeom>
          <a:scene3d>
            <a:camera prst="orthographicFront"/>
            <a:lightRig rig="threePt" dir="t"/>
          </a:scene3d>
          <a:sp3d prstMaterial="powder"/>
        </p:spPr>
      </p:pic>
      <p:cxnSp>
        <p:nvCxnSpPr>
          <p:cNvPr id="26" name="Conector de seta reta 25"/>
          <p:cNvCxnSpPr/>
          <p:nvPr/>
        </p:nvCxnSpPr>
        <p:spPr>
          <a:xfrm flipV="1">
            <a:off x="5619784" y="6575606"/>
            <a:ext cx="3215363" cy="10208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3" name="Imagem 3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813883" y="6220270"/>
            <a:ext cx="6711896" cy="710673"/>
          </a:xfrm>
          <a:prstGeom prst="rect">
            <a:avLst/>
          </a:prstGeom>
          <a:ln w="12700">
            <a:solidFill>
              <a:srgbClr val="FF0000"/>
            </a:solidFill>
          </a:ln>
        </p:spPr>
      </p:pic>
      <p:pic>
        <p:nvPicPr>
          <p:cNvPr id="35" name="Imagem 3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857153" y="3290882"/>
            <a:ext cx="6668625" cy="529435"/>
          </a:xfrm>
          <a:prstGeom prst="rect">
            <a:avLst/>
          </a:prstGeom>
          <a:ln w="12700">
            <a:solidFill>
              <a:srgbClr val="FF0000"/>
            </a:solidFill>
          </a:ln>
        </p:spPr>
      </p:pic>
      <p:pic>
        <p:nvPicPr>
          <p:cNvPr id="36" name="Imagem 35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782232" y="4560298"/>
            <a:ext cx="6811423" cy="230505"/>
          </a:xfrm>
          <a:prstGeom prst="rect">
            <a:avLst/>
          </a:prstGeom>
          <a:ln w="12700">
            <a:solidFill>
              <a:srgbClr val="FF0000"/>
            </a:solidFill>
          </a:ln>
        </p:spPr>
      </p:pic>
      <p:sp>
        <p:nvSpPr>
          <p:cNvPr id="38" name="Retângulo 37"/>
          <p:cNvSpPr/>
          <p:nvPr/>
        </p:nvSpPr>
        <p:spPr>
          <a:xfrm>
            <a:off x="402378" y="4790803"/>
            <a:ext cx="5217406" cy="3927747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0667373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  <p:bldP spid="38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Imagem 2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5533" y="4930452"/>
            <a:ext cx="971365" cy="971365"/>
          </a:xfrm>
          <a:prstGeom prst="rect">
            <a:avLst/>
          </a:prstGeom>
        </p:spPr>
      </p:pic>
      <p:pic>
        <p:nvPicPr>
          <p:cNvPr id="20" name="Espaço Reservado para Conteúdo 30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6721727" y="2594343"/>
            <a:ext cx="8484781" cy="6043954"/>
          </a:xfrm>
          <a:prstGeom prst="rect">
            <a:avLst/>
          </a:prstGeom>
          <a:scene3d>
            <a:camera prst="orthographicFront"/>
            <a:lightRig rig="threePt" dir="t"/>
          </a:scene3d>
          <a:sp3d prstMaterial="powder"/>
        </p:spPr>
      </p:pic>
      <p:sp>
        <p:nvSpPr>
          <p:cNvPr id="6" name="Título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Integração TOTVS Educacional X </a:t>
            </a:r>
            <a:r>
              <a:rPr lang="pt-BR" dirty="0" err="1"/>
              <a:t>Scientia</a:t>
            </a:r>
            <a:r>
              <a:rPr lang="pt-BR" dirty="0"/>
              <a:t>: Modelo 2 </a:t>
            </a:r>
          </a:p>
        </p:txBody>
      </p:sp>
      <p:sp>
        <p:nvSpPr>
          <p:cNvPr id="8" name="Espaço Reservado para Texto 7"/>
          <p:cNvSpPr>
            <a:spLocks noGrp="1"/>
          </p:cNvSpPr>
          <p:nvPr>
            <p:ph type="body" idx="13"/>
          </p:nvPr>
        </p:nvSpPr>
        <p:spPr/>
        <p:txBody>
          <a:bodyPr/>
          <a:lstStyle/>
          <a:p>
            <a:r>
              <a:rPr lang="pt-BR" dirty="0"/>
              <a:t>Parametrização</a:t>
            </a:r>
          </a:p>
          <a:p>
            <a:endParaRPr lang="pt-BR" dirty="0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3940D1D-B147-43FC-A96B-779C25C7BB73}" type="slidenum">
              <a:rPr lang="pt-BR" smtClean="0"/>
              <a:pPr/>
              <a:t>19</a:t>
            </a:fld>
            <a:endParaRPr lang="pt-BR" dirty="0"/>
          </a:p>
        </p:txBody>
      </p:sp>
      <p:sp>
        <p:nvSpPr>
          <p:cNvPr id="12" name="CaixaDeTexto 11"/>
          <p:cNvSpPr txBox="1"/>
          <p:nvPr/>
        </p:nvSpPr>
        <p:spPr bwMode="auto">
          <a:xfrm>
            <a:off x="601800" y="2594344"/>
            <a:ext cx="5969121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pt-BR" sz="2800" dirty="0" smtClean="0">
                <a:solidFill>
                  <a:srgbClr val="4A5C61"/>
                </a:solidFill>
                <a:latin typeface="Arial Narrow"/>
                <a:ea typeface="ヒラギノ角ゴ Pro W3" pitchFamily="-107" charset="-128"/>
                <a:cs typeface="Arial Narrow"/>
              </a:rPr>
              <a:t>Definir o modelo de integração a ser utilizado: Modelo 2</a:t>
            </a:r>
            <a:endParaRPr lang="pt-BR" sz="2800" dirty="0">
              <a:solidFill>
                <a:srgbClr val="4A5C61"/>
              </a:solidFill>
              <a:latin typeface="Arial Narrow"/>
              <a:ea typeface="ヒラギノ角ゴ Pro W3" pitchFamily="-107" charset="-128"/>
              <a:cs typeface="Arial Narrow"/>
            </a:endParaRPr>
          </a:p>
        </p:txBody>
      </p:sp>
      <p:pic>
        <p:nvPicPr>
          <p:cNvPr id="16" name="Imagem 1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994" y="1711720"/>
            <a:ext cx="882623" cy="882623"/>
          </a:xfrm>
          <a:prstGeom prst="rect">
            <a:avLst/>
          </a:prstGeom>
        </p:spPr>
      </p:pic>
      <p:pic>
        <p:nvPicPr>
          <p:cNvPr id="2" name="Imagem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802708" y="4915033"/>
            <a:ext cx="6192203" cy="461010"/>
          </a:xfrm>
          <a:prstGeom prst="rect">
            <a:avLst/>
          </a:prstGeom>
          <a:ln w="12700">
            <a:solidFill>
              <a:srgbClr val="FF0000"/>
            </a:solidFill>
          </a:ln>
        </p:spPr>
      </p:pic>
      <p:pic>
        <p:nvPicPr>
          <p:cNvPr id="3" name="Imagem 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781443" y="5577839"/>
            <a:ext cx="6192203" cy="252743"/>
          </a:xfrm>
          <a:prstGeom prst="rect">
            <a:avLst/>
          </a:prstGeom>
          <a:ln w="12700">
            <a:solidFill>
              <a:srgbClr val="FF0000"/>
            </a:solidFill>
          </a:ln>
        </p:spPr>
      </p:pic>
      <p:pic>
        <p:nvPicPr>
          <p:cNvPr id="22" name="Imagem 2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259112" y="4775974"/>
            <a:ext cx="768309" cy="382032"/>
          </a:xfrm>
          <a:prstGeom prst="rect">
            <a:avLst/>
          </a:prstGeom>
        </p:spPr>
      </p:pic>
      <p:sp>
        <p:nvSpPr>
          <p:cNvPr id="25" name="CaixaDeTexto 24"/>
          <p:cNvSpPr txBox="1"/>
          <p:nvPr/>
        </p:nvSpPr>
        <p:spPr bwMode="auto">
          <a:xfrm>
            <a:off x="4256056" y="5129925"/>
            <a:ext cx="537327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>
            <a:spAutoFit/>
          </a:bodyPr>
          <a:lstStyle/>
          <a:p>
            <a:r>
              <a:rPr lang="pt-BR" sz="1200" b="1" dirty="0" smtClean="0">
                <a:solidFill>
                  <a:srgbClr val="4A5C61"/>
                </a:solidFill>
                <a:latin typeface="Arial Narrow"/>
                <a:cs typeface="Arial Narrow"/>
              </a:rPr>
              <a:t>SPDA</a:t>
            </a:r>
          </a:p>
        </p:txBody>
      </p:sp>
      <p:sp>
        <p:nvSpPr>
          <p:cNvPr id="9" name="CaixaDeTexto 8"/>
          <p:cNvSpPr txBox="1"/>
          <p:nvPr/>
        </p:nvSpPr>
        <p:spPr bwMode="auto">
          <a:xfrm>
            <a:off x="1087815" y="4914378"/>
            <a:ext cx="3171297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pPr algn="just"/>
            <a:r>
              <a:rPr lang="pt-BR" sz="1800" dirty="0" smtClean="0">
                <a:solidFill>
                  <a:srgbClr val="4A5C61"/>
                </a:solidFill>
                <a:latin typeface="Arial Narrow"/>
                <a:cs typeface="Arial Narrow"/>
              </a:rPr>
              <a:t>Parâmetros que alteram o comportamento na </a:t>
            </a:r>
            <a:r>
              <a:rPr lang="pt-BR" sz="1800" b="1" dirty="0" smtClean="0">
                <a:solidFill>
                  <a:srgbClr val="4A5C61"/>
                </a:solidFill>
                <a:latin typeface="Arial Narrow"/>
                <a:cs typeface="Arial Narrow"/>
              </a:rPr>
              <a:t>Exportação</a:t>
            </a:r>
            <a:r>
              <a:rPr lang="pt-BR" sz="1800" dirty="0" smtClean="0">
                <a:solidFill>
                  <a:srgbClr val="4A5C61"/>
                </a:solidFill>
                <a:latin typeface="Arial Narrow"/>
                <a:cs typeface="Arial Narrow"/>
              </a:rPr>
              <a:t> dos dados para o </a:t>
            </a:r>
            <a:r>
              <a:rPr lang="pt-BR" sz="1800" dirty="0" err="1" smtClean="0">
                <a:solidFill>
                  <a:srgbClr val="4A5C61"/>
                </a:solidFill>
                <a:latin typeface="Arial Narrow"/>
                <a:cs typeface="Arial Narrow"/>
              </a:rPr>
              <a:t>Scientia</a:t>
            </a:r>
            <a:r>
              <a:rPr lang="pt-BR" sz="1800" dirty="0" smtClean="0">
                <a:solidFill>
                  <a:srgbClr val="4A5C61"/>
                </a:solidFill>
                <a:latin typeface="Arial Narrow"/>
                <a:cs typeface="Arial Narrow"/>
              </a:rPr>
              <a:t>.</a:t>
            </a:r>
          </a:p>
        </p:txBody>
      </p:sp>
      <p:sp>
        <p:nvSpPr>
          <p:cNvPr id="10" name="Retângulo 9"/>
          <p:cNvSpPr/>
          <p:nvPr/>
        </p:nvSpPr>
        <p:spPr>
          <a:xfrm>
            <a:off x="892305" y="4624571"/>
            <a:ext cx="5210783" cy="1358024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176265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ço Reservado para Conteúdo 5"/>
          <p:cNvSpPr>
            <a:spLocks noGrp="1"/>
          </p:cNvSpPr>
          <p:nvPr>
            <p:ph idx="1"/>
          </p:nvPr>
        </p:nvSpPr>
        <p:spPr>
          <a:xfrm>
            <a:off x="8124825" y="4368370"/>
            <a:ext cx="6852790" cy="4387010"/>
          </a:xfrm>
        </p:spPr>
        <p:txBody>
          <a:bodyPr/>
          <a:lstStyle/>
          <a:p>
            <a:r>
              <a:rPr lang="pt-BR" dirty="0" smtClean="0"/>
              <a:t>Objetivo</a:t>
            </a:r>
          </a:p>
          <a:p>
            <a:r>
              <a:rPr lang="pt-BR" dirty="0" smtClean="0"/>
              <a:t>Visão geral</a:t>
            </a:r>
          </a:p>
          <a:p>
            <a:r>
              <a:rPr lang="pt-BR" dirty="0" smtClean="0"/>
              <a:t>Versões</a:t>
            </a:r>
          </a:p>
          <a:p>
            <a:r>
              <a:rPr lang="pt-BR" dirty="0" smtClean="0"/>
              <a:t>Parametrização</a:t>
            </a:r>
          </a:p>
          <a:p>
            <a:r>
              <a:rPr lang="pt-BR" dirty="0" smtClean="0"/>
              <a:t>Exportação de dados para o </a:t>
            </a:r>
            <a:r>
              <a:rPr lang="pt-BR" dirty="0" err="1" smtClean="0"/>
              <a:t>Scientia</a:t>
            </a:r>
            <a:endParaRPr lang="pt-BR" dirty="0" smtClean="0"/>
          </a:p>
          <a:p>
            <a:r>
              <a:rPr lang="pt-BR" dirty="0" smtClean="0"/>
              <a:t>Importação de dados do </a:t>
            </a:r>
            <a:r>
              <a:rPr lang="pt-BR" dirty="0" err="1" smtClean="0"/>
              <a:t>Scientia</a:t>
            </a:r>
            <a:endParaRPr lang="pt-BR" dirty="0" smtClean="0"/>
          </a:p>
          <a:p>
            <a:r>
              <a:rPr lang="pt-BR" dirty="0" smtClean="0"/>
              <a:t>Turmas/disciplinas sugeridas</a:t>
            </a:r>
          </a:p>
          <a:p>
            <a:r>
              <a:rPr lang="pt-BR" dirty="0" smtClean="0"/>
              <a:t>Processo de atualização de informações</a:t>
            </a:r>
          </a:p>
          <a:p>
            <a:r>
              <a:rPr lang="pt-BR" dirty="0" smtClean="0"/>
              <a:t>Processo de atualização de log</a:t>
            </a:r>
          </a:p>
          <a:p>
            <a:r>
              <a:rPr lang="pt-BR" dirty="0" smtClean="0"/>
              <a:t>Criação da oferta</a:t>
            </a:r>
          </a:p>
          <a:p>
            <a:r>
              <a:rPr lang="pt-BR" dirty="0" smtClean="0"/>
              <a:t>Reimportar as turmas/disciplinas sugeridas do </a:t>
            </a:r>
            <a:r>
              <a:rPr lang="pt-BR" dirty="0" err="1" smtClean="0"/>
              <a:t>Scientia</a:t>
            </a:r>
            <a:endParaRPr lang="pt-BR" dirty="0" smtClean="0"/>
          </a:p>
          <a:p>
            <a:r>
              <a:rPr lang="pt-BR" dirty="0" smtClean="0"/>
              <a:t>Processo de exclusão de turmas/disciplinas</a:t>
            </a:r>
          </a:p>
          <a:p>
            <a:endParaRPr lang="pt-BR" dirty="0"/>
          </a:p>
        </p:txBody>
      </p:sp>
      <p:sp>
        <p:nvSpPr>
          <p:cNvPr id="7" name="Espaço Reservado para Texto 6"/>
          <p:cNvSpPr>
            <a:spLocks noGrp="1"/>
          </p:cNvSpPr>
          <p:nvPr>
            <p:ph type="body" idx="13"/>
          </p:nvPr>
        </p:nvSpPr>
        <p:spPr>
          <a:xfrm>
            <a:off x="8124825" y="1331912"/>
            <a:ext cx="5199289" cy="3012427"/>
          </a:xfrm>
        </p:spPr>
        <p:txBody>
          <a:bodyPr/>
          <a:lstStyle/>
          <a:p>
            <a:r>
              <a:rPr lang="pt-BR" dirty="0" smtClean="0"/>
              <a:t>HOJE FALAREMOS SOBRE</a:t>
            </a:r>
            <a:endParaRPr lang="pt-BR" dirty="0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3940D1D-B147-43FC-A96B-779C25C7BB73}" type="slidenum">
              <a:rPr lang="pt-BR" smtClean="0"/>
              <a:pPr/>
              <a:t>2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344559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Imagem 2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59112" y="4775974"/>
            <a:ext cx="768309" cy="382032"/>
          </a:xfrm>
          <a:prstGeom prst="rect">
            <a:avLst/>
          </a:prstGeom>
        </p:spPr>
      </p:pic>
      <p:pic>
        <p:nvPicPr>
          <p:cNvPr id="19" name="Imagem 1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98502" y="4937073"/>
            <a:ext cx="1068439" cy="1068439"/>
          </a:xfrm>
          <a:prstGeom prst="rect">
            <a:avLst/>
          </a:prstGeom>
        </p:spPr>
      </p:pic>
      <p:pic>
        <p:nvPicPr>
          <p:cNvPr id="20" name="Espaço Reservado para Conteúdo 30"/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6721727" y="2594343"/>
            <a:ext cx="8484781" cy="6043954"/>
          </a:xfrm>
          <a:prstGeom prst="rect">
            <a:avLst/>
          </a:prstGeom>
          <a:scene3d>
            <a:camera prst="orthographicFront"/>
            <a:lightRig rig="threePt" dir="t"/>
          </a:scene3d>
          <a:sp3d prstMaterial="powder"/>
        </p:spPr>
      </p:pic>
      <p:sp>
        <p:nvSpPr>
          <p:cNvPr id="6" name="Título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Integração TOTVS Educacional X </a:t>
            </a:r>
            <a:r>
              <a:rPr lang="pt-BR" dirty="0" err="1"/>
              <a:t>Scientia</a:t>
            </a:r>
            <a:r>
              <a:rPr lang="pt-BR" dirty="0"/>
              <a:t>: Modelo 2 </a:t>
            </a:r>
          </a:p>
        </p:txBody>
      </p:sp>
      <p:sp>
        <p:nvSpPr>
          <p:cNvPr id="8" name="Espaço Reservado para Texto 7"/>
          <p:cNvSpPr>
            <a:spLocks noGrp="1"/>
          </p:cNvSpPr>
          <p:nvPr>
            <p:ph type="body" idx="13"/>
          </p:nvPr>
        </p:nvSpPr>
        <p:spPr/>
        <p:txBody>
          <a:bodyPr/>
          <a:lstStyle/>
          <a:p>
            <a:r>
              <a:rPr lang="pt-BR" dirty="0"/>
              <a:t>Parametrização</a:t>
            </a:r>
          </a:p>
          <a:p>
            <a:endParaRPr lang="pt-BR" dirty="0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3940D1D-B147-43FC-A96B-779C25C7BB73}" type="slidenum">
              <a:rPr lang="pt-BR" smtClean="0"/>
              <a:pPr/>
              <a:t>20</a:t>
            </a:fld>
            <a:endParaRPr lang="pt-BR" dirty="0"/>
          </a:p>
        </p:txBody>
      </p:sp>
      <p:sp>
        <p:nvSpPr>
          <p:cNvPr id="12" name="CaixaDeTexto 11"/>
          <p:cNvSpPr txBox="1"/>
          <p:nvPr/>
        </p:nvSpPr>
        <p:spPr bwMode="auto">
          <a:xfrm>
            <a:off x="601800" y="2594344"/>
            <a:ext cx="5969121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pt-BR" sz="2800" dirty="0" smtClean="0">
                <a:solidFill>
                  <a:srgbClr val="4A5C61"/>
                </a:solidFill>
                <a:latin typeface="Arial Narrow"/>
                <a:ea typeface="ヒラギノ角ゴ Pro W3" pitchFamily="-107" charset="-128"/>
                <a:cs typeface="Arial Narrow"/>
              </a:rPr>
              <a:t>Definir o modelo de integração a ser utilizado: Modelo 2</a:t>
            </a:r>
            <a:endParaRPr lang="pt-BR" sz="2800" dirty="0">
              <a:solidFill>
                <a:srgbClr val="4A5C61"/>
              </a:solidFill>
              <a:latin typeface="Arial Narrow"/>
              <a:ea typeface="ヒラギノ角ゴ Pro W3" pitchFamily="-107" charset="-128"/>
              <a:cs typeface="Arial Narrow"/>
            </a:endParaRPr>
          </a:p>
        </p:txBody>
      </p:sp>
      <p:pic>
        <p:nvPicPr>
          <p:cNvPr id="16" name="Imagem 1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994" y="1711720"/>
            <a:ext cx="882623" cy="882623"/>
          </a:xfrm>
          <a:prstGeom prst="rect">
            <a:avLst/>
          </a:prstGeom>
        </p:spPr>
      </p:pic>
      <p:sp>
        <p:nvSpPr>
          <p:cNvPr id="25" name="CaixaDeTexto 24"/>
          <p:cNvSpPr txBox="1"/>
          <p:nvPr/>
        </p:nvSpPr>
        <p:spPr bwMode="auto">
          <a:xfrm>
            <a:off x="4256056" y="5129925"/>
            <a:ext cx="45878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>
            <a:spAutoFit/>
          </a:bodyPr>
          <a:lstStyle/>
          <a:p>
            <a:r>
              <a:rPr lang="pt-BR" sz="1200" b="1" dirty="0" smtClean="0">
                <a:solidFill>
                  <a:srgbClr val="4A5C61"/>
                </a:solidFill>
                <a:latin typeface="Arial Narrow"/>
                <a:cs typeface="Arial Narrow"/>
              </a:rPr>
              <a:t>RDB</a:t>
            </a:r>
          </a:p>
        </p:txBody>
      </p:sp>
      <p:sp>
        <p:nvSpPr>
          <p:cNvPr id="9" name="CaixaDeTexto 8"/>
          <p:cNvSpPr txBox="1"/>
          <p:nvPr/>
        </p:nvSpPr>
        <p:spPr bwMode="auto">
          <a:xfrm>
            <a:off x="1087816" y="4914378"/>
            <a:ext cx="3171296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pPr algn="just"/>
            <a:r>
              <a:rPr lang="pt-BR" sz="1800" dirty="0" smtClean="0">
                <a:solidFill>
                  <a:srgbClr val="4A5C61"/>
                </a:solidFill>
                <a:latin typeface="Arial Narrow"/>
                <a:cs typeface="Arial Narrow"/>
              </a:rPr>
              <a:t>Parâmetros que alteram o comportamento na </a:t>
            </a:r>
            <a:r>
              <a:rPr lang="pt-BR" sz="1800" b="1" dirty="0" smtClean="0">
                <a:solidFill>
                  <a:srgbClr val="4A5C61"/>
                </a:solidFill>
                <a:latin typeface="Arial Narrow"/>
                <a:cs typeface="Arial Narrow"/>
              </a:rPr>
              <a:t>Importação</a:t>
            </a:r>
            <a:r>
              <a:rPr lang="pt-BR" sz="1800" dirty="0" smtClean="0">
                <a:solidFill>
                  <a:srgbClr val="4A5C61"/>
                </a:solidFill>
                <a:latin typeface="Arial Narrow"/>
                <a:cs typeface="Arial Narrow"/>
              </a:rPr>
              <a:t> dos dados do </a:t>
            </a:r>
            <a:r>
              <a:rPr lang="pt-BR" sz="1800" dirty="0" err="1" smtClean="0">
                <a:solidFill>
                  <a:srgbClr val="4A5C61"/>
                </a:solidFill>
                <a:latin typeface="Arial Narrow"/>
                <a:cs typeface="Arial Narrow"/>
              </a:rPr>
              <a:t>Scientia</a:t>
            </a:r>
            <a:r>
              <a:rPr lang="pt-BR" sz="1800" dirty="0" smtClean="0">
                <a:solidFill>
                  <a:srgbClr val="4A5C61"/>
                </a:solidFill>
                <a:latin typeface="Arial Narrow"/>
                <a:cs typeface="Arial Narrow"/>
              </a:rPr>
              <a:t>.</a:t>
            </a:r>
          </a:p>
        </p:txBody>
      </p:sp>
      <p:sp>
        <p:nvSpPr>
          <p:cNvPr id="10" name="Retângulo 9"/>
          <p:cNvSpPr/>
          <p:nvPr/>
        </p:nvSpPr>
        <p:spPr>
          <a:xfrm>
            <a:off x="892305" y="4662671"/>
            <a:ext cx="5210783" cy="1358024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729447" y="4222426"/>
            <a:ext cx="6296454" cy="423291"/>
          </a:xfrm>
          <a:prstGeom prst="rect">
            <a:avLst/>
          </a:prstGeom>
          <a:ln w="12700">
            <a:solidFill>
              <a:srgbClr val="FF0000"/>
            </a:solidFill>
          </a:ln>
        </p:spPr>
      </p:pic>
      <p:pic>
        <p:nvPicPr>
          <p:cNvPr id="7" name="Imagem 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755902" y="5359383"/>
            <a:ext cx="6243542" cy="1079392"/>
          </a:xfrm>
          <a:prstGeom prst="rect">
            <a:avLst/>
          </a:prstGeom>
          <a:ln w="12700"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4098773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Espaço Reservado para Conteúdo 30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721727" y="2594343"/>
            <a:ext cx="8484781" cy="6043954"/>
          </a:xfrm>
          <a:prstGeom prst="rect">
            <a:avLst/>
          </a:prstGeom>
          <a:scene3d>
            <a:camera prst="orthographicFront"/>
            <a:lightRig rig="threePt" dir="t"/>
          </a:scene3d>
          <a:sp3d prstMaterial="powder"/>
        </p:spPr>
      </p:pic>
      <p:sp>
        <p:nvSpPr>
          <p:cNvPr id="6" name="Título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Integração TOTVS Educacional X </a:t>
            </a:r>
            <a:r>
              <a:rPr lang="pt-BR" dirty="0" err="1"/>
              <a:t>Scientia</a:t>
            </a:r>
            <a:r>
              <a:rPr lang="pt-BR" dirty="0"/>
              <a:t>: Modelo 2 </a:t>
            </a:r>
          </a:p>
        </p:txBody>
      </p:sp>
      <p:sp>
        <p:nvSpPr>
          <p:cNvPr id="8" name="Espaço Reservado para Texto 7"/>
          <p:cNvSpPr>
            <a:spLocks noGrp="1"/>
          </p:cNvSpPr>
          <p:nvPr>
            <p:ph type="body" idx="13"/>
          </p:nvPr>
        </p:nvSpPr>
        <p:spPr/>
        <p:txBody>
          <a:bodyPr/>
          <a:lstStyle/>
          <a:p>
            <a:r>
              <a:rPr lang="pt-BR" dirty="0"/>
              <a:t>Parametrização</a:t>
            </a:r>
          </a:p>
          <a:p>
            <a:endParaRPr lang="pt-BR" dirty="0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3940D1D-B147-43FC-A96B-779C25C7BB73}" type="slidenum">
              <a:rPr lang="pt-BR" smtClean="0"/>
              <a:pPr/>
              <a:t>21</a:t>
            </a:fld>
            <a:endParaRPr lang="pt-BR" dirty="0"/>
          </a:p>
        </p:txBody>
      </p:sp>
      <p:sp>
        <p:nvSpPr>
          <p:cNvPr id="12" name="CaixaDeTexto 11"/>
          <p:cNvSpPr txBox="1"/>
          <p:nvPr/>
        </p:nvSpPr>
        <p:spPr bwMode="auto">
          <a:xfrm>
            <a:off x="601800" y="2594344"/>
            <a:ext cx="5969121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pt-BR" sz="2800" dirty="0" smtClean="0">
                <a:solidFill>
                  <a:srgbClr val="4A5C61"/>
                </a:solidFill>
                <a:latin typeface="Arial Narrow"/>
                <a:ea typeface="ヒラギノ角ゴ Pro W3" pitchFamily="-107" charset="-128"/>
                <a:cs typeface="Arial Narrow"/>
              </a:rPr>
              <a:t>Definir o modelo de integração a ser utilizado: Modelo 2</a:t>
            </a:r>
            <a:endParaRPr lang="pt-BR" sz="2800" dirty="0">
              <a:solidFill>
                <a:srgbClr val="4A5C61"/>
              </a:solidFill>
              <a:latin typeface="Arial Narrow"/>
              <a:ea typeface="ヒラギノ角ゴ Pro W3" pitchFamily="-107" charset="-128"/>
              <a:cs typeface="Arial Narrow"/>
            </a:endParaRPr>
          </a:p>
        </p:txBody>
      </p:sp>
      <p:pic>
        <p:nvPicPr>
          <p:cNvPr id="16" name="Imagem 1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994" y="1711720"/>
            <a:ext cx="882623" cy="882623"/>
          </a:xfrm>
          <a:prstGeom prst="rect">
            <a:avLst/>
          </a:prstGeom>
        </p:spPr>
      </p:pic>
      <p:sp>
        <p:nvSpPr>
          <p:cNvPr id="9" name="CaixaDeTexto 8"/>
          <p:cNvSpPr txBox="1"/>
          <p:nvPr/>
        </p:nvSpPr>
        <p:spPr bwMode="auto">
          <a:xfrm>
            <a:off x="1087816" y="4914378"/>
            <a:ext cx="3050772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pPr algn="just"/>
            <a:r>
              <a:rPr lang="pt-BR" sz="1800" dirty="0" smtClean="0">
                <a:solidFill>
                  <a:srgbClr val="4A5C61"/>
                </a:solidFill>
                <a:latin typeface="Arial Narrow"/>
                <a:cs typeface="Arial Narrow"/>
              </a:rPr>
              <a:t>Parâmetro relacionado a </a:t>
            </a:r>
            <a:r>
              <a:rPr lang="pt-BR" sz="1800" b="1" dirty="0" smtClean="0">
                <a:solidFill>
                  <a:srgbClr val="4A5C61"/>
                </a:solidFill>
                <a:latin typeface="Arial Narrow"/>
                <a:cs typeface="Arial Narrow"/>
              </a:rPr>
              <a:t>criação</a:t>
            </a:r>
            <a:r>
              <a:rPr lang="pt-BR" sz="1800" dirty="0" smtClean="0">
                <a:solidFill>
                  <a:srgbClr val="4A5C61"/>
                </a:solidFill>
                <a:latin typeface="Arial Narrow"/>
                <a:cs typeface="Arial Narrow"/>
              </a:rPr>
              <a:t> da </a:t>
            </a:r>
            <a:r>
              <a:rPr lang="pt-BR" sz="1800" b="1" dirty="0" smtClean="0">
                <a:solidFill>
                  <a:srgbClr val="4A5C61"/>
                </a:solidFill>
                <a:latin typeface="Arial Narrow"/>
                <a:cs typeface="Arial Narrow"/>
              </a:rPr>
              <a:t>turma/disciplina</a:t>
            </a:r>
            <a:r>
              <a:rPr lang="pt-BR" sz="1800" dirty="0" smtClean="0">
                <a:solidFill>
                  <a:srgbClr val="4A5C61"/>
                </a:solidFill>
                <a:latin typeface="Arial Narrow"/>
                <a:cs typeface="Arial Narrow"/>
              </a:rPr>
              <a:t> a partir da turma/disciplina sugerida</a:t>
            </a:r>
          </a:p>
        </p:txBody>
      </p:sp>
      <p:sp>
        <p:nvSpPr>
          <p:cNvPr id="10" name="Retângulo 9"/>
          <p:cNvSpPr/>
          <p:nvPr/>
        </p:nvSpPr>
        <p:spPr>
          <a:xfrm>
            <a:off x="892305" y="4662671"/>
            <a:ext cx="5210783" cy="1358024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23" name="Imagem 2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56896" y="4764511"/>
            <a:ext cx="468190" cy="418907"/>
          </a:xfrm>
          <a:prstGeom prst="rect">
            <a:avLst/>
          </a:prstGeom>
        </p:spPr>
      </p:pic>
      <p:sp>
        <p:nvSpPr>
          <p:cNvPr id="24" name="CaixaDeTexto 23"/>
          <p:cNvSpPr txBox="1"/>
          <p:nvPr/>
        </p:nvSpPr>
        <p:spPr bwMode="auto">
          <a:xfrm>
            <a:off x="4032534" y="5182542"/>
            <a:ext cx="101426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pPr algn="r"/>
            <a:r>
              <a:rPr lang="pt-BR" sz="1200" dirty="0" smtClean="0">
                <a:solidFill>
                  <a:srgbClr val="4A5C61"/>
                </a:solidFill>
                <a:latin typeface="Arial Narrow"/>
                <a:cs typeface="Arial Narrow"/>
              </a:rPr>
              <a:t>TOTVS Educacional</a:t>
            </a:r>
          </a:p>
        </p:txBody>
      </p:sp>
      <p:pic>
        <p:nvPicPr>
          <p:cNvPr id="21" name="Imagem 2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1866" y="4932303"/>
            <a:ext cx="1116583" cy="1116583"/>
          </a:xfrm>
          <a:prstGeom prst="rect">
            <a:avLst/>
          </a:prstGeom>
        </p:spPr>
      </p:pic>
      <p:pic>
        <p:nvPicPr>
          <p:cNvPr id="2" name="Imagem 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729792" y="4702761"/>
            <a:ext cx="6322911" cy="201908"/>
          </a:xfrm>
          <a:prstGeom prst="rect">
            <a:avLst/>
          </a:prstGeom>
          <a:ln w="12700"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3078909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Icone-0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89900" y="2703530"/>
            <a:ext cx="1335069" cy="1335069"/>
          </a:xfrm>
          <a:prstGeom prst="rect">
            <a:avLst/>
          </a:prstGeom>
        </p:spPr>
      </p:pic>
      <p:sp>
        <p:nvSpPr>
          <p:cNvPr id="9" name="TextBox 5"/>
          <p:cNvSpPr txBox="1">
            <a:spLocks noChangeArrowheads="1"/>
          </p:cNvSpPr>
          <p:nvPr/>
        </p:nvSpPr>
        <p:spPr bwMode="auto">
          <a:xfrm>
            <a:off x="8124825" y="4572000"/>
            <a:ext cx="8124825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4200" dirty="0" err="1" smtClean="0">
                <a:solidFill>
                  <a:schemeClr val="bg1"/>
                </a:solidFill>
                <a:latin typeface="Arial Narrow"/>
                <a:cs typeface="Arial Narrow"/>
              </a:rPr>
              <a:t>Exportação</a:t>
            </a:r>
            <a:r>
              <a:rPr lang="en-US" sz="4200" dirty="0" smtClean="0">
                <a:solidFill>
                  <a:schemeClr val="bg1"/>
                </a:solidFill>
                <a:latin typeface="Arial Narrow"/>
                <a:cs typeface="Arial Narrow"/>
              </a:rPr>
              <a:t> de dados para o </a:t>
            </a:r>
            <a:r>
              <a:rPr lang="en-US" sz="4200" dirty="0" err="1" smtClean="0">
                <a:solidFill>
                  <a:schemeClr val="bg1"/>
                </a:solidFill>
                <a:latin typeface="Arial Narrow"/>
                <a:cs typeface="Arial Narrow"/>
              </a:rPr>
              <a:t>Scientia</a:t>
            </a:r>
            <a:endParaRPr lang="en-US" sz="4200" dirty="0">
              <a:solidFill>
                <a:schemeClr val="bg1"/>
              </a:solidFill>
              <a:latin typeface="Arial Narrow"/>
              <a:cs typeface="Arial Narrow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ço Reservado para Conteúdo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pt-BR" dirty="0"/>
              <a:t>O processo de </a:t>
            </a:r>
            <a:r>
              <a:rPr lang="pt-BR" b="1" dirty="0"/>
              <a:t>“Exportação de dados para o </a:t>
            </a:r>
            <a:r>
              <a:rPr lang="pt-BR" b="1" i="1" dirty="0" err="1"/>
              <a:t>Scientia</a:t>
            </a:r>
            <a:r>
              <a:rPr lang="pt-BR" b="1" i="1" dirty="0"/>
              <a:t> Enterprise</a:t>
            </a:r>
            <a:r>
              <a:rPr lang="pt-BR" b="1" dirty="0"/>
              <a:t>”</a:t>
            </a:r>
            <a:r>
              <a:rPr lang="pt-BR" dirty="0"/>
              <a:t> é a funcionalidade responsável por enviar as informações essenciais dos cadastros do TOTVS Educacional para o </a:t>
            </a:r>
            <a:r>
              <a:rPr lang="pt-BR" i="1" dirty="0" err="1"/>
              <a:t>Scientia</a:t>
            </a:r>
            <a:r>
              <a:rPr lang="pt-BR" dirty="0"/>
              <a:t>. </a:t>
            </a:r>
            <a:endParaRPr lang="pt-BR" dirty="0" smtClean="0"/>
          </a:p>
          <a:p>
            <a:pPr algn="just"/>
            <a:endParaRPr lang="pt-BR" dirty="0"/>
          </a:p>
          <a:p>
            <a:pPr algn="just"/>
            <a:r>
              <a:rPr lang="pt-BR" dirty="0" smtClean="0"/>
              <a:t>A </a:t>
            </a:r>
            <a:r>
              <a:rPr lang="pt-BR" dirty="0"/>
              <a:t>ligação das informações entre os dois sistemas é realizada a partir de uma máscara pré-definida denominada </a:t>
            </a:r>
            <a:r>
              <a:rPr lang="pt-BR" b="1" i="1" dirty="0" err="1"/>
              <a:t>hostkey</a:t>
            </a:r>
            <a:r>
              <a:rPr lang="pt-BR" dirty="0"/>
              <a:t>, através da qual pode ser feita a identificação, atualização e exclusão das informações.</a:t>
            </a:r>
          </a:p>
          <a:p>
            <a:endParaRPr lang="pt-BR" dirty="0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Integração TOTVS Educacional X </a:t>
            </a:r>
            <a:r>
              <a:rPr lang="pt-BR" dirty="0" err="1"/>
              <a:t>Scientia</a:t>
            </a:r>
            <a:r>
              <a:rPr lang="pt-BR" dirty="0"/>
              <a:t>: Modelo 2 </a:t>
            </a:r>
          </a:p>
        </p:txBody>
      </p:sp>
      <p:sp>
        <p:nvSpPr>
          <p:cNvPr id="7" name="Espaço Reservado para Texto 6"/>
          <p:cNvSpPr>
            <a:spLocks noGrp="1"/>
          </p:cNvSpPr>
          <p:nvPr>
            <p:ph type="body" idx="13"/>
          </p:nvPr>
        </p:nvSpPr>
        <p:spPr/>
        <p:txBody>
          <a:bodyPr/>
          <a:lstStyle/>
          <a:p>
            <a:r>
              <a:rPr lang="pt-BR" dirty="0"/>
              <a:t>Exportação de dados para o </a:t>
            </a:r>
            <a:r>
              <a:rPr lang="pt-BR" dirty="0" err="1"/>
              <a:t>Scientia</a:t>
            </a:r>
            <a:r>
              <a:rPr lang="pt-BR" dirty="0"/>
              <a:t>: Relação de Entidades</a:t>
            </a:r>
          </a:p>
          <a:p>
            <a:endParaRPr lang="pt-BR" dirty="0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3940D1D-B147-43FC-A96B-779C25C7BB73}" type="slidenum">
              <a:rPr lang="pt-BR" smtClean="0"/>
              <a:pPr/>
              <a:t>23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249610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Integração TOTVS Educacional X </a:t>
            </a:r>
            <a:r>
              <a:rPr lang="pt-BR" dirty="0" err="1"/>
              <a:t>Scientia</a:t>
            </a:r>
            <a:r>
              <a:rPr lang="pt-BR" dirty="0"/>
              <a:t>: Modelo 2 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3"/>
          </p:nvPr>
        </p:nvSpPr>
        <p:spPr>
          <a:xfrm>
            <a:off x="601800" y="1175133"/>
            <a:ext cx="4009075" cy="853016"/>
          </a:xfrm>
        </p:spPr>
        <p:txBody>
          <a:bodyPr/>
          <a:lstStyle/>
          <a:p>
            <a:r>
              <a:rPr lang="pt-BR" dirty="0" smtClean="0"/>
              <a:t>Exportação de dados para o </a:t>
            </a:r>
            <a:r>
              <a:rPr lang="pt-BR" dirty="0" err="1" smtClean="0"/>
              <a:t>Scientia</a:t>
            </a:r>
            <a:r>
              <a:rPr lang="pt-BR" dirty="0" smtClean="0"/>
              <a:t>: Relação </a:t>
            </a:r>
            <a:r>
              <a:rPr lang="pt-BR" dirty="0"/>
              <a:t>de </a:t>
            </a:r>
            <a:r>
              <a:rPr lang="pt-BR" dirty="0" smtClean="0"/>
              <a:t>Entidades</a:t>
            </a:r>
            <a:endParaRPr lang="pt-BR" dirty="0"/>
          </a:p>
          <a:p>
            <a:endParaRPr lang="pt-BR" dirty="0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3940D1D-B147-43FC-A96B-779C25C7BB73}" type="slidenum">
              <a:rPr lang="pt-BR" smtClean="0"/>
              <a:pPr/>
              <a:t>24</a:t>
            </a:fld>
            <a:endParaRPr lang="pt-BR" dirty="0"/>
          </a:p>
        </p:txBody>
      </p:sp>
      <p:sp>
        <p:nvSpPr>
          <p:cNvPr id="31" name="Retângulo de cantos arredondados 30"/>
          <p:cNvSpPr/>
          <p:nvPr/>
        </p:nvSpPr>
        <p:spPr>
          <a:xfrm>
            <a:off x="820562" y="2606072"/>
            <a:ext cx="2708655" cy="658078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2000" dirty="0" smtClean="0"/>
              <a:t>Contexto</a:t>
            </a:r>
            <a:endParaRPr lang="pt-BR" sz="2000" dirty="0"/>
          </a:p>
        </p:txBody>
      </p:sp>
      <p:sp>
        <p:nvSpPr>
          <p:cNvPr id="32" name="Retângulo de cantos arredondados 31"/>
          <p:cNvSpPr/>
          <p:nvPr/>
        </p:nvSpPr>
        <p:spPr>
          <a:xfrm>
            <a:off x="820558" y="7354542"/>
            <a:ext cx="2708655" cy="658078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2000" dirty="0" smtClean="0"/>
              <a:t>Turma/Disciplina</a:t>
            </a:r>
            <a:endParaRPr lang="pt-BR" sz="2000" dirty="0"/>
          </a:p>
        </p:txBody>
      </p:sp>
      <p:sp>
        <p:nvSpPr>
          <p:cNvPr id="33" name="Retângulo de cantos arredondados 32"/>
          <p:cNvSpPr/>
          <p:nvPr/>
        </p:nvSpPr>
        <p:spPr>
          <a:xfrm>
            <a:off x="820561" y="3373216"/>
            <a:ext cx="2708655" cy="658078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2000" dirty="0"/>
              <a:t>Professor</a:t>
            </a:r>
          </a:p>
        </p:txBody>
      </p:sp>
      <p:sp>
        <p:nvSpPr>
          <p:cNvPr id="34" name="Retângulo de cantos arredondados 33"/>
          <p:cNvSpPr/>
          <p:nvPr/>
        </p:nvSpPr>
        <p:spPr>
          <a:xfrm>
            <a:off x="820560" y="4171832"/>
            <a:ext cx="2708655" cy="658078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2000" dirty="0" smtClean="0"/>
              <a:t>Sala</a:t>
            </a:r>
            <a:endParaRPr lang="pt-BR" sz="2000" dirty="0"/>
          </a:p>
        </p:txBody>
      </p:sp>
      <p:sp>
        <p:nvSpPr>
          <p:cNvPr id="36" name="Retângulo de cantos arredondados 35"/>
          <p:cNvSpPr/>
          <p:nvPr/>
        </p:nvSpPr>
        <p:spPr>
          <a:xfrm>
            <a:off x="820559" y="4970448"/>
            <a:ext cx="2708655" cy="658078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2000" dirty="0" smtClean="0"/>
              <a:t>Prédio / Bloco</a:t>
            </a:r>
            <a:endParaRPr lang="pt-BR" sz="2000" dirty="0"/>
          </a:p>
        </p:txBody>
      </p:sp>
      <p:sp>
        <p:nvSpPr>
          <p:cNvPr id="37" name="Retângulo de cantos arredondados 36"/>
          <p:cNvSpPr/>
          <p:nvPr/>
        </p:nvSpPr>
        <p:spPr>
          <a:xfrm>
            <a:off x="3627671" y="2606072"/>
            <a:ext cx="2708655" cy="658078"/>
          </a:xfrm>
          <a:prstGeom prst="round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2000" dirty="0" err="1" smtClean="0"/>
              <a:t>Departament</a:t>
            </a:r>
            <a:endParaRPr lang="pt-BR" sz="2000" dirty="0"/>
          </a:p>
        </p:txBody>
      </p:sp>
      <p:sp>
        <p:nvSpPr>
          <p:cNvPr id="39" name="Retângulo de cantos arredondados 38"/>
          <p:cNvSpPr/>
          <p:nvPr/>
        </p:nvSpPr>
        <p:spPr>
          <a:xfrm>
            <a:off x="3627671" y="3406841"/>
            <a:ext cx="2708655" cy="658078"/>
          </a:xfrm>
          <a:prstGeom prst="round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2000" dirty="0" smtClean="0"/>
              <a:t>Staff</a:t>
            </a:r>
            <a:endParaRPr lang="pt-BR" sz="2000" dirty="0"/>
          </a:p>
        </p:txBody>
      </p:sp>
      <p:sp>
        <p:nvSpPr>
          <p:cNvPr id="41" name="Retângulo de cantos arredondados 40"/>
          <p:cNvSpPr/>
          <p:nvPr/>
        </p:nvSpPr>
        <p:spPr>
          <a:xfrm>
            <a:off x="3630223" y="4189476"/>
            <a:ext cx="2708655" cy="658078"/>
          </a:xfrm>
          <a:prstGeom prst="round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2000" dirty="0" err="1" smtClean="0"/>
              <a:t>Location</a:t>
            </a:r>
            <a:endParaRPr lang="pt-BR" sz="2000" dirty="0"/>
          </a:p>
        </p:txBody>
      </p:sp>
      <p:sp>
        <p:nvSpPr>
          <p:cNvPr id="46" name="Retângulo de cantos arredondados 45"/>
          <p:cNvSpPr/>
          <p:nvPr/>
        </p:nvSpPr>
        <p:spPr>
          <a:xfrm>
            <a:off x="3630223" y="4970448"/>
            <a:ext cx="2708655" cy="658078"/>
          </a:xfrm>
          <a:prstGeom prst="round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2000" dirty="0" smtClean="0"/>
              <a:t>Zones</a:t>
            </a:r>
            <a:endParaRPr lang="pt-BR" sz="2000" dirty="0"/>
          </a:p>
        </p:txBody>
      </p:sp>
      <p:sp>
        <p:nvSpPr>
          <p:cNvPr id="49" name="Retângulo de cantos arredondados 48"/>
          <p:cNvSpPr/>
          <p:nvPr/>
        </p:nvSpPr>
        <p:spPr>
          <a:xfrm>
            <a:off x="3627670" y="5751420"/>
            <a:ext cx="2708655" cy="656828"/>
          </a:xfrm>
          <a:prstGeom prst="round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2000" dirty="0" smtClean="0"/>
              <a:t>(POS) </a:t>
            </a:r>
            <a:r>
              <a:rPr lang="pt-BR" sz="2000" dirty="0" err="1" smtClean="0"/>
              <a:t>Programme</a:t>
            </a:r>
            <a:r>
              <a:rPr lang="pt-BR" sz="2000" dirty="0" smtClean="0"/>
              <a:t> </a:t>
            </a:r>
            <a:r>
              <a:rPr lang="pt-BR" sz="2000" dirty="0" err="1" smtClean="0"/>
              <a:t>of</a:t>
            </a:r>
            <a:r>
              <a:rPr lang="pt-BR" sz="2000" dirty="0" smtClean="0"/>
              <a:t> </a:t>
            </a:r>
            <a:r>
              <a:rPr lang="pt-BR" sz="2000" dirty="0" err="1" smtClean="0"/>
              <a:t>Study</a:t>
            </a:r>
            <a:endParaRPr lang="pt-BR" sz="2000" dirty="0"/>
          </a:p>
        </p:txBody>
      </p:sp>
      <p:sp>
        <p:nvSpPr>
          <p:cNvPr id="53" name="Retângulo de cantos arredondados 52"/>
          <p:cNvSpPr/>
          <p:nvPr/>
        </p:nvSpPr>
        <p:spPr>
          <a:xfrm>
            <a:off x="3627668" y="7355792"/>
            <a:ext cx="2708655" cy="656828"/>
          </a:xfrm>
          <a:prstGeom prst="round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2000" dirty="0" err="1" smtClean="0"/>
              <a:t>StudentSet</a:t>
            </a:r>
            <a:endParaRPr lang="pt-BR" sz="2000" dirty="0"/>
          </a:p>
        </p:txBody>
      </p:sp>
      <p:sp>
        <p:nvSpPr>
          <p:cNvPr id="54" name="Retângulo de cantos arredondados 53"/>
          <p:cNvSpPr/>
          <p:nvPr/>
        </p:nvSpPr>
        <p:spPr>
          <a:xfrm>
            <a:off x="820562" y="5765097"/>
            <a:ext cx="2708655" cy="658078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2000" dirty="0"/>
              <a:t>Matriz Aplicada</a:t>
            </a:r>
          </a:p>
        </p:txBody>
      </p:sp>
      <p:sp>
        <p:nvSpPr>
          <p:cNvPr id="57" name="Retângulo de cantos arredondados 56"/>
          <p:cNvSpPr/>
          <p:nvPr/>
        </p:nvSpPr>
        <p:spPr>
          <a:xfrm>
            <a:off x="3627669" y="6567680"/>
            <a:ext cx="2708655" cy="656828"/>
          </a:xfrm>
          <a:prstGeom prst="round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2000" dirty="0" smtClean="0"/>
              <a:t>Module</a:t>
            </a:r>
            <a:endParaRPr lang="pt-BR" sz="2000" dirty="0"/>
          </a:p>
        </p:txBody>
      </p:sp>
      <p:sp>
        <p:nvSpPr>
          <p:cNvPr id="58" name="Retângulo de cantos arredondados 57"/>
          <p:cNvSpPr/>
          <p:nvPr/>
        </p:nvSpPr>
        <p:spPr>
          <a:xfrm>
            <a:off x="809811" y="6564394"/>
            <a:ext cx="2708655" cy="658078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2000" dirty="0"/>
              <a:t>Disciplinas</a:t>
            </a:r>
          </a:p>
        </p:txBody>
      </p:sp>
      <p:sp>
        <p:nvSpPr>
          <p:cNvPr id="42" name="Retângulo de cantos arredondados 41"/>
          <p:cNvSpPr/>
          <p:nvPr/>
        </p:nvSpPr>
        <p:spPr>
          <a:xfrm>
            <a:off x="6502244" y="2606072"/>
            <a:ext cx="9145605" cy="658078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marR="0" lvl="0" algn="just" eaLnBrk="0" latinLnBrk="0" hangingPunct="0">
              <a:lnSpc>
                <a:spcPct val="100000"/>
              </a:lnSpc>
              <a:buClrTx/>
              <a:buSzTx/>
              <a:tabLst/>
            </a:pPr>
            <a:r>
              <a:rPr lang="pt-BR" altLang="pt-BR" sz="2000" dirty="0">
                <a:solidFill>
                  <a:srgbClr val="4A5C61"/>
                </a:solidFill>
                <a:latin typeface="Arial Narrow"/>
                <a:ea typeface="ヒラギノ角ゴ Pro W3" pitchFamily="-107" charset="-128"/>
                <a:cs typeface="Arial Narrow"/>
              </a:rPr>
              <a:t>O envio de </a:t>
            </a:r>
            <a:r>
              <a:rPr lang="pt-BR" altLang="pt-BR" sz="2000" dirty="0" err="1">
                <a:solidFill>
                  <a:srgbClr val="4A5C61"/>
                </a:solidFill>
                <a:latin typeface="Arial Narrow"/>
                <a:ea typeface="ヒラギノ角ゴ Pro W3" pitchFamily="-107" charset="-128"/>
                <a:cs typeface="Arial Narrow"/>
              </a:rPr>
              <a:t>department</a:t>
            </a:r>
            <a:r>
              <a:rPr lang="pt-BR" altLang="pt-BR" sz="2000" dirty="0">
                <a:solidFill>
                  <a:srgbClr val="4A5C61"/>
                </a:solidFill>
                <a:latin typeface="Arial Narrow"/>
                <a:ea typeface="ヒラギノ角ゴ Pro W3" pitchFamily="-107" charset="-128"/>
                <a:cs typeface="Arial Narrow"/>
              </a:rPr>
              <a:t> será obrigatório quando o parâmetro “Utiliza contexto do educacional como departamento do </a:t>
            </a:r>
            <a:r>
              <a:rPr lang="pt-BR" altLang="pt-BR" sz="2000" dirty="0" err="1">
                <a:solidFill>
                  <a:srgbClr val="4A5C61"/>
                </a:solidFill>
                <a:latin typeface="Arial Narrow"/>
                <a:ea typeface="ヒラギノ角ゴ Pro W3" pitchFamily="-107" charset="-128"/>
                <a:cs typeface="Arial Narrow"/>
              </a:rPr>
              <a:t>Scientia</a:t>
            </a:r>
            <a:r>
              <a:rPr lang="pt-BR" altLang="pt-BR" sz="2000" dirty="0">
                <a:solidFill>
                  <a:srgbClr val="4A5C61"/>
                </a:solidFill>
                <a:latin typeface="Arial Narrow"/>
                <a:ea typeface="ヒラギノ角ゴ Pro W3" pitchFamily="-107" charset="-128"/>
                <a:cs typeface="Arial Narrow"/>
              </a:rPr>
              <a:t>” estiver marcado. </a:t>
            </a:r>
          </a:p>
        </p:txBody>
      </p:sp>
      <p:sp>
        <p:nvSpPr>
          <p:cNvPr id="45" name="Retângulo de cantos arredondados 44"/>
          <p:cNvSpPr/>
          <p:nvPr/>
        </p:nvSpPr>
        <p:spPr>
          <a:xfrm>
            <a:off x="6502244" y="3423519"/>
            <a:ext cx="9145605" cy="1838241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pt-BR" sz="2000" dirty="0">
                <a:solidFill>
                  <a:srgbClr val="4A5C61"/>
                </a:solidFill>
                <a:latin typeface="Arial Narrow"/>
                <a:ea typeface="ヒラギノ角ゴ Pro W3" pitchFamily="-107" charset="-128"/>
                <a:cs typeface="Arial Narrow"/>
              </a:rPr>
              <a:t>A entidade Staff do </a:t>
            </a:r>
            <a:r>
              <a:rPr lang="pt-BR" sz="2000" dirty="0" err="1">
                <a:solidFill>
                  <a:srgbClr val="4A5C61"/>
                </a:solidFill>
                <a:latin typeface="Arial Narrow"/>
                <a:ea typeface="ヒラギノ角ゴ Pro W3" pitchFamily="-107" charset="-128"/>
                <a:cs typeface="Arial Narrow"/>
              </a:rPr>
              <a:t>Scientia</a:t>
            </a:r>
            <a:r>
              <a:rPr lang="pt-BR" sz="2000" dirty="0">
                <a:solidFill>
                  <a:srgbClr val="4A5C61"/>
                </a:solidFill>
                <a:latin typeface="Arial Narrow"/>
                <a:ea typeface="ヒラギノ角ゴ Pro W3" pitchFamily="-107" charset="-128"/>
                <a:cs typeface="Arial Narrow"/>
              </a:rPr>
              <a:t> representa os professores do TOTVS Educacional. Nesta exportação são enviadas as pessoas vinculadas aos professores, desta forma se um professor X estiver vinculado a várias coligadas e/ou filiais com diferentes códigos de professor, este é enviado apenas uma vez informando na </a:t>
            </a:r>
            <a:r>
              <a:rPr lang="pt-BR" sz="2000" dirty="0" err="1">
                <a:solidFill>
                  <a:srgbClr val="4A5C61"/>
                </a:solidFill>
                <a:latin typeface="Arial Narrow"/>
                <a:ea typeface="ヒラギノ角ゴ Pro W3" pitchFamily="-107" charset="-128"/>
                <a:cs typeface="Arial Narrow"/>
              </a:rPr>
              <a:t>hostkey</a:t>
            </a:r>
            <a:r>
              <a:rPr lang="pt-BR" sz="2000" dirty="0">
                <a:solidFill>
                  <a:srgbClr val="4A5C61"/>
                </a:solidFill>
                <a:latin typeface="Arial Narrow"/>
                <a:ea typeface="ヒラギノ角ゴ Pro W3" pitchFamily="-107" charset="-128"/>
                <a:cs typeface="Arial Narrow"/>
              </a:rPr>
              <a:t> o código da pessoa. Os professores enviados para a integração são todos os professores ativos da coligada atual.</a:t>
            </a:r>
          </a:p>
        </p:txBody>
      </p:sp>
      <p:sp>
        <p:nvSpPr>
          <p:cNvPr id="47" name="Retângulo de cantos arredondados 46"/>
          <p:cNvSpPr/>
          <p:nvPr/>
        </p:nvSpPr>
        <p:spPr>
          <a:xfrm>
            <a:off x="6502244" y="4198574"/>
            <a:ext cx="9145605" cy="1132930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marR="0" lvl="0" algn="just" eaLnBrk="0" latinLnBrk="0" hangingPunct="0">
              <a:lnSpc>
                <a:spcPct val="100000"/>
              </a:lnSpc>
              <a:buClrTx/>
              <a:buSzTx/>
              <a:tabLst/>
            </a:pPr>
            <a:r>
              <a:rPr lang="pt-BR" sz="2000" dirty="0" err="1">
                <a:solidFill>
                  <a:srgbClr val="4A5C61"/>
                </a:solidFill>
                <a:latin typeface="Arial Narrow"/>
                <a:ea typeface="ヒラギノ角ゴ Pro W3" pitchFamily="-107" charset="-128"/>
                <a:cs typeface="Arial Narrow"/>
              </a:rPr>
              <a:t>Location</a:t>
            </a:r>
            <a:r>
              <a:rPr lang="pt-BR" sz="2000" dirty="0">
                <a:solidFill>
                  <a:srgbClr val="4A5C61"/>
                </a:solidFill>
                <a:latin typeface="Arial Narrow"/>
                <a:ea typeface="ヒラギノ角ゴ Pro W3" pitchFamily="-107" charset="-128"/>
                <a:cs typeface="Arial Narrow"/>
              </a:rPr>
              <a:t> no </a:t>
            </a:r>
            <a:r>
              <a:rPr lang="pt-BR" sz="2000" dirty="0" err="1">
                <a:solidFill>
                  <a:srgbClr val="4A5C61"/>
                </a:solidFill>
                <a:latin typeface="Arial Narrow"/>
                <a:ea typeface="ヒラギノ角ゴ Pro W3" pitchFamily="-107" charset="-128"/>
                <a:cs typeface="Arial Narrow"/>
              </a:rPr>
              <a:t>Scientia</a:t>
            </a:r>
            <a:r>
              <a:rPr lang="pt-BR" sz="2000" dirty="0">
                <a:solidFill>
                  <a:srgbClr val="4A5C61"/>
                </a:solidFill>
                <a:latin typeface="Arial Narrow"/>
                <a:ea typeface="ヒラギノ角ゴ Pro W3" pitchFamily="-107" charset="-128"/>
                <a:cs typeface="Arial Narrow"/>
              </a:rPr>
              <a:t> é basicamente a entidade onde acontece uma </a:t>
            </a:r>
            <a:r>
              <a:rPr lang="pt-BR" sz="2000" dirty="0" err="1">
                <a:solidFill>
                  <a:srgbClr val="4A5C61"/>
                </a:solidFill>
                <a:latin typeface="Arial Narrow"/>
                <a:ea typeface="ヒラギノ角ゴ Pro W3" pitchFamily="-107" charset="-128"/>
                <a:cs typeface="Arial Narrow"/>
              </a:rPr>
              <a:t>activity</a:t>
            </a:r>
            <a:r>
              <a:rPr lang="pt-BR" sz="2000" dirty="0">
                <a:solidFill>
                  <a:srgbClr val="4A5C61"/>
                </a:solidFill>
                <a:latin typeface="Arial Narrow"/>
                <a:ea typeface="ヒラギノ角ゴ Pro W3" pitchFamily="-107" charset="-128"/>
                <a:cs typeface="Arial Narrow"/>
              </a:rPr>
              <a:t>, que no TOTVS Educacional é representada pela entidade sala. Da mesma forma que a sala pertence a um prédio e bloco, toda </a:t>
            </a:r>
            <a:r>
              <a:rPr lang="pt-BR" sz="2000" dirty="0" err="1">
                <a:solidFill>
                  <a:srgbClr val="4A5C61"/>
                </a:solidFill>
                <a:latin typeface="Arial Narrow"/>
                <a:ea typeface="ヒラギノ角ゴ Pro W3" pitchFamily="-107" charset="-128"/>
                <a:cs typeface="Arial Narrow"/>
              </a:rPr>
              <a:t>location</a:t>
            </a:r>
            <a:r>
              <a:rPr lang="pt-BR" sz="2000" dirty="0">
                <a:solidFill>
                  <a:srgbClr val="4A5C61"/>
                </a:solidFill>
                <a:latin typeface="Arial Narrow"/>
                <a:ea typeface="ヒラギノ角ゴ Pro W3" pitchFamily="-107" charset="-128"/>
                <a:cs typeface="Arial Narrow"/>
              </a:rPr>
              <a:t> deve estar relacionada à sua respectiva </a:t>
            </a:r>
            <a:r>
              <a:rPr lang="pt-BR" sz="2000" dirty="0" smtClean="0">
                <a:solidFill>
                  <a:srgbClr val="4A5C61"/>
                </a:solidFill>
                <a:latin typeface="Arial Narrow"/>
                <a:ea typeface="ヒラギノ角ゴ Pro W3" pitchFamily="-107" charset="-128"/>
                <a:cs typeface="Arial Narrow"/>
              </a:rPr>
              <a:t>zone.</a:t>
            </a:r>
            <a:endParaRPr lang="pt-BR" altLang="pt-BR" sz="2000" dirty="0">
              <a:solidFill>
                <a:srgbClr val="4A5C61"/>
              </a:solidFill>
              <a:latin typeface="Arial Narrow"/>
              <a:ea typeface="ヒラギノ角ゴ Pro W3" pitchFamily="-107" charset="-128"/>
              <a:cs typeface="Arial Narrow"/>
            </a:endParaRPr>
          </a:p>
        </p:txBody>
      </p:sp>
      <p:sp>
        <p:nvSpPr>
          <p:cNvPr id="51" name="Retângulo de cantos arredondados 50"/>
          <p:cNvSpPr/>
          <p:nvPr/>
        </p:nvSpPr>
        <p:spPr>
          <a:xfrm>
            <a:off x="6502244" y="5002465"/>
            <a:ext cx="9145605" cy="1405783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just" eaLnBrk="0" hangingPunct="0"/>
            <a:endParaRPr lang="pt-BR" sz="2000" dirty="0" smtClean="0">
              <a:solidFill>
                <a:srgbClr val="4A5C61"/>
              </a:solidFill>
              <a:latin typeface="Arial Narrow"/>
              <a:ea typeface="ヒラギノ角ゴ Pro W3" pitchFamily="-107" charset="-128"/>
              <a:cs typeface="Arial Narrow"/>
            </a:endParaRPr>
          </a:p>
          <a:p>
            <a:pPr algn="just" eaLnBrk="0" hangingPunct="0"/>
            <a:r>
              <a:rPr lang="pt-BR" sz="2000" dirty="0" smtClean="0">
                <a:solidFill>
                  <a:srgbClr val="4A5C61"/>
                </a:solidFill>
                <a:latin typeface="Arial Narrow"/>
                <a:ea typeface="ヒラギノ角ゴ Pro W3" pitchFamily="-107" charset="-128"/>
                <a:cs typeface="Arial Narrow"/>
              </a:rPr>
              <a:t>A </a:t>
            </a:r>
            <a:r>
              <a:rPr lang="pt-BR" sz="2000" dirty="0">
                <a:solidFill>
                  <a:srgbClr val="4A5C61"/>
                </a:solidFill>
                <a:latin typeface="Arial Narrow"/>
                <a:ea typeface="ヒラギノ角ゴ Pro W3" pitchFamily="-107" charset="-128"/>
                <a:cs typeface="Arial Narrow"/>
              </a:rPr>
              <a:t>entidade  zone do </a:t>
            </a:r>
            <a:r>
              <a:rPr lang="pt-BR" sz="2000" dirty="0" err="1">
                <a:solidFill>
                  <a:srgbClr val="4A5C61"/>
                </a:solidFill>
                <a:latin typeface="Arial Narrow"/>
                <a:ea typeface="ヒラギノ角ゴ Pro W3" pitchFamily="-107" charset="-128"/>
                <a:cs typeface="Arial Narrow"/>
              </a:rPr>
              <a:t>Scientia</a:t>
            </a:r>
            <a:r>
              <a:rPr lang="pt-BR" sz="2000" dirty="0">
                <a:solidFill>
                  <a:srgbClr val="4A5C61"/>
                </a:solidFill>
                <a:latin typeface="Arial Narrow"/>
                <a:ea typeface="ヒラギノ角ゴ Pro W3" pitchFamily="-107" charset="-128"/>
                <a:cs typeface="Arial Narrow"/>
              </a:rPr>
              <a:t> é utilizada para agrupar mais de uma </a:t>
            </a:r>
            <a:r>
              <a:rPr lang="pt-BR" sz="2000" dirty="0" err="1">
                <a:solidFill>
                  <a:srgbClr val="4A5C61"/>
                </a:solidFill>
                <a:latin typeface="Arial Narrow"/>
                <a:ea typeface="ヒラギノ角ゴ Pro W3" pitchFamily="-107" charset="-128"/>
                <a:cs typeface="Arial Narrow"/>
              </a:rPr>
              <a:t>location</a:t>
            </a:r>
            <a:r>
              <a:rPr lang="pt-BR" sz="2000" dirty="0">
                <a:solidFill>
                  <a:srgbClr val="4A5C61"/>
                </a:solidFill>
                <a:latin typeface="Arial Narrow"/>
                <a:ea typeface="ヒラギノ角ゴ Pro W3" pitchFamily="-107" charset="-128"/>
                <a:cs typeface="Arial Narrow"/>
              </a:rPr>
              <a:t> que por sua vez representam as salas. As zones são apenas cadastros informativos para o TOTVS Educacional, porém dentro do </a:t>
            </a:r>
            <a:r>
              <a:rPr lang="pt-BR" sz="2000" dirty="0" err="1">
                <a:solidFill>
                  <a:srgbClr val="4A5C61"/>
                </a:solidFill>
                <a:latin typeface="Arial Narrow"/>
                <a:ea typeface="ヒラギノ角ゴ Pro W3" pitchFamily="-107" charset="-128"/>
                <a:cs typeface="Arial Narrow"/>
              </a:rPr>
              <a:t>Scientia</a:t>
            </a:r>
            <a:r>
              <a:rPr lang="pt-BR" sz="2000" dirty="0">
                <a:solidFill>
                  <a:srgbClr val="4A5C61"/>
                </a:solidFill>
                <a:latin typeface="Arial Narrow"/>
                <a:ea typeface="ヒラギノ角ゴ Pro W3" pitchFamily="-107" charset="-128"/>
                <a:cs typeface="Arial Narrow"/>
              </a:rPr>
              <a:t> possuem papel importante para identificar tempo/distância e desta forma ajudar na escolha da melhor sala para alocar uma </a:t>
            </a:r>
            <a:r>
              <a:rPr lang="pt-BR" sz="2000" dirty="0" err="1">
                <a:solidFill>
                  <a:srgbClr val="4A5C61"/>
                </a:solidFill>
                <a:latin typeface="Arial Narrow"/>
                <a:ea typeface="ヒラギノ角ゴ Pro W3" pitchFamily="-107" charset="-128"/>
                <a:cs typeface="Arial Narrow"/>
              </a:rPr>
              <a:t>activity</a:t>
            </a:r>
            <a:r>
              <a:rPr lang="pt-BR" sz="2000" dirty="0">
                <a:solidFill>
                  <a:srgbClr val="4A5C61"/>
                </a:solidFill>
                <a:latin typeface="Arial Narrow"/>
                <a:ea typeface="ヒラギノ角ゴ Pro W3" pitchFamily="-107" charset="-128"/>
                <a:cs typeface="Arial Narrow"/>
              </a:rPr>
              <a:t>.</a:t>
            </a:r>
          </a:p>
          <a:p>
            <a:pPr marR="0" lvl="0" algn="just" eaLnBrk="0" latinLnBrk="0" hangingPunct="0">
              <a:lnSpc>
                <a:spcPct val="100000"/>
              </a:lnSpc>
              <a:buClrTx/>
              <a:buSzTx/>
              <a:tabLst/>
            </a:pPr>
            <a:endParaRPr lang="pt-BR" altLang="pt-BR" sz="2000" dirty="0">
              <a:solidFill>
                <a:srgbClr val="4A5C61"/>
              </a:solidFill>
              <a:latin typeface="Arial Narrow"/>
              <a:ea typeface="ヒラギノ角ゴ Pro W3" pitchFamily="-107" charset="-128"/>
              <a:cs typeface="Arial Narrow"/>
            </a:endParaRPr>
          </a:p>
        </p:txBody>
      </p:sp>
      <p:sp>
        <p:nvSpPr>
          <p:cNvPr id="52" name="Retângulo de cantos arredondados 51"/>
          <p:cNvSpPr/>
          <p:nvPr/>
        </p:nvSpPr>
        <p:spPr>
          <a:xfrm>
            <a:off x="6502244" y="5750170"/>
            <a:ext cx="9145605" cy="658078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just" eaLnBrk="0" hangingPunct="0"/>
            <a:r>
              <a:rPr lang="pt-BR" sz="2000" dirty="0">
                <a:solidFill>
                  <a:srgbClr val="4A5C61"/>
                </a:solidFill>
                <a:latin typeface="Arial Narrow"/>
                <a:ea typeface="ヒラギノ角ゴ Pro W3" pitchFamily="-107" charset="-128"/>
                <a:cs typeface="Arial Narrow"/>
              </a:rPr>
              <a:t>POS ou </a:t>
            </a:r>
            <a:r>
              <a:rPr lang="pt-BR" sz="2000" dirty="0" err="1">
                <a:solidFill>
                  <a:srgbClr val="4A5C61"/>
                </a:solidFill>
                <a:latin typeface="Arial Narrow"/>
                <a:ea typeface="ヒラギノ角ゴ Pro W3" pitchFamily="-107" charset="-128"/>
                <a:cs typeface="Arial Narrow"/>
              </a:rPr>
              <a:t>Programme</a:t>
            </a:r>
            <a:r>
              <a:rPr lang="pt-BR" sz="2000" dirty="0">
                <a:solidFill>
                  <a:srgbClr val="4A5C61"/>
                </a:solidFill>
                <a:latin typeface="Arial Narrow"/>
                <a:ea typeface="ヒラギノ角ゴ Pro W3" pitchFamily="-107" charset="-128"/>
                <a:cs typeface="Arial Narrow"/>
              </a:rPr>
              <a:t> </a:t>
            </a:r>
            <a:r>
              <a:rPr lang="pt-BR" sz="2000" dirty="0" err="1">
                <a:solidFill>
                  <a:srgbClr val="4A5C61"/>
                </a:solidFill>
                <a:latin typeface="Arial Narrow"/>
                <a:ea typeface="ヒラギノ角ゴ Pro W3" pitchFamily="-107" charset="-128"/>
                <a:cs typeface="Arial Narrow"/>
              </a:rPr>
              <a:t>of</a:t>
            </a:r>
            <a:r>
              <a:rPr lang="pt-BR" sz="2000" dirty="0">
                <a:solidFill>
                  <a:srgbClr val="4A5C61"/>
                </a:solidFill>
                <a:latin typeface="Arial Narrow"/>
                <a:ea typeface="ヒラギノ角ゴ Pro W3" pitchFamily="-107" charset="-128"/>
                <a:cs typeface="Arial Narrow"/>
              </a:rPr>
              <a:t> </a:t>
            </a:r>
            <a:r>
              <a:rPr lang="pt-BR" sz="2000" dirty="0" err="1">
                <a:solidFill>
                  <a:srgbClr val="4A5C61"/>
                </a:solidFill>
                <a:latin typeface="Arial Narrow"/>
                <a:ea typeface="ヒラギノ角ゴ Pro W3" pitchFamily="-107" charset="-128"/>
                <a:cs typeface="Arial Narrow"/>
              </a:rPr>
              <a:t>Study</a:t>
            </a:r>
            <a:r>
              <a:rPr lang="pt-BR" sz="2000" dirty="0">
                <a:solidFill>
                  <a:srgbClr val="4A5C61"/>
                </a:solidFill>
                <a:latin typeface="Arial Narrow"/>
                <a:ea typeface="ヒラギノ角ゴ Pro W3" pitchFamily="-107" charset="-128"/>
                <a:cs typeface="Arial Narrow"/>
              </a:rPr>
              <a:t> é uma entidade utilizada para agrupar Modules dentro do </a:t>
            </a:r>
            <a:r>
              <a:rPr lang="pt-BR" sz="2000" dirty="0" err="1">
                <a:solidFill>
                  <a:srgbClr val="4A5C61"/>
                </a:solidFill>
                <a:latin typeface="Arial Narrow"/>
                <a:ea typeface="ヒラギノ角ゴ Pro W3" pitchFamily="-107" charset="-128"/>
                <a:cs typeface="Arial Narrow"/>
              </a:rPr>
              <a:t>Scientia</a:t>
            </a:r>
            <a:r>
              <a:rPr lang="pt-BR" sz="2000" dirty="0">
                <a:solidFill>
                  <a:srgbClr val="4A5C61"/>
                </a:solidFill>
                <a:latin typeface="Arial Narrow"/>
                <a:ea typeface="ヒラギノ角ゴ Pro W3" pitchFamily="-107" charset="-128"/>
                <a:cs typeface="Arial Narrow"/>
              </a:rPr>
              <a:t>, neste modelo de integração o POS representa a matriz aplicada</a:t>
            </a:r>
            <a:r>
              <a:rPr lang="pt-BR" sz="2000" dirty="0" smtClean="0">
                <a:solidFill>
                  <a:srgbClr val="4A5C61"/>
                </a:solidFill>
                <a:latin typeface="Arial Narrow"/>
                <a:ea typeface="ヒラギノ角ゴ Pro W3" pitchFamily="-107" charset="-128"/>
                <a:cs typeface="Arial Narrow"/>
              </a:rPr>
              <a:t>.</a:t>
            </a:r>
            <a:endParaRPr lang="pt-BR" sz="2000" dirty="0">
              <a:solidFill>
                <a:srgbClr val="4A5C61"/>
              </a:solidFill>
              <a:latin typeface="Arial Narrow"/>
              <a:ea typeface="ヒラギノ角ゴ Pro W3" pitchFamily="-107" charset="-128"/>
              <a:cs typeface="Arial Narrow"/>
            </a:endParaRPr>
          </a:p>
        </p:txBody>
      </p:sp>
      <p:sp>
        <p:nvSpPr>
          <p:cNvPr id="55" name="Retângulo de cantos arredondados 54"/>
          <p:cNvSpPr/>
          <p:nvPr/>
        </p:nvSpPr>
        <p:spPr>
          <a:xfrm>
            <a:off x="6502244" y="6566430"/>
            <a:ext cx="9145605" cy="977370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pt-BR" sz="2000" dirty="0">
                <a:solidFill>
                  <a:srgbClr val="4A5C61"/>
                </a:solidFill>
                <a:latin typeface="Arial Narrow"/>
                <a:ea typeface="ヒラギノ角ゴ Pro W3" pitchFamily="-107" charset="-128"/>
                <a:cs typeface="Arial Narrow"/>
              </a:rPr>
              <a:t>Module é uma das principais entidades da integração entre TOTVS Educacional e o </a:t>
            </a:r>
            <a:r>
              <a:rPr lang="pt-BR" sz="2000" dirty="0" err="1">
                <a:solidFill>
                  <a:srgbClr val="4A5C61"/>
                </a:solidFill>
                <a:latin typeface="Arial Narrow"/>
                <a:ea typeface="ヒラギノ角ゴ Pro W3" pitchFamily="-107" charset="-128"/>
                <a:cs typeface="Arial Narrow"/>
              </a:rPr>
              <a:t>Scientia</a:t>
            </a:r>
            <a:r>
              <a:rPr lang="pt-BR" sz="2000" dirty="0">
                <a:solidFill>
                  <a:srgbClr val="4A5C61"/>
                </a:solidFill>
                <a:latin typeface="Arial Narrow"/>
                <a:ea typeface="ヒラギノ角ゴ Pro W3" pitchFamily="-107" charset="-128"/>
                <a:cs typeface="Arial Narrow"/>
              </a:rPr>
              <a:t>. Neste modelo de integração o module representa o conceito da disciplina e é também a base de agrupamento para todas as </a:t>
            </a:r>
            <a:r>
              <a:rPr lang="pt-BR" sz="2000" dirty="0" err="1">
                <a:solidFill>
                  <a:srgbClr val="4A5C61"/>
                </a:solidFill>
                <a:latin typeface="Arial Narrow"/>
                <a:ea typeface="ヒラギノ角ゴ Pro W3" pitchFamily="-107" charset="-128"/>
                <a:cs typeface="Arial Narrow"/>
              </a:rPr>
              <a:t>activities</a:t>
            </a:r>
            <a:r>
              <a:rPr lang="pt-BR" sz="2000" dirty="0">
                <a:solidFill>
                  <a:srgbClr val="4A5C61"/>
                </a:solidFill>
                <a:latin typeface="Arial Narrow"/>
                <a:ea typeface="ヒラギノ角ゴ Pro W3" pitchFamily="-107" charset="-128"/>
                <a:cs typeface="Arial Narrow"/>
              </a:rPr>
              <a:t> que serão geradas.</a:t>
            </a:r>
          </a:p>
        </p:txBody>
      </p:sp>
      <p:sp>
        <p:nvSpPr>
          <p:cNvPr id="56" name="Retângulo de cantos arredondados 55"/>
          <p:cNvSpPr/>
          <p:nvPr/>
        </p:nvSpPr>
        <p:spPr>
          <a:xfrm>
            <a:off x="6502244" y="7329176"/>
            <a:ext cx="9145605" cy="658078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marR="0" lvl="0" algn="just" eaLnBrk="0" latinLnBrk="0" hangingPunct="0">
              <a:lnSpc>
                <a:spcPct val="100000"/>
              </a:lnSpc>
              <a:buClrTx/>
              <a:buSzTx/>
              <a:tabLst/>
            </a:pPr>
            <a:r>
              <a:rPr lang="pt-BR" sz="2000" dirty="0" err="1">
                <a:solidFill>
                  <a:srgbClr val="4A5C61"/>
                </a:solidFill>
                <a:latin typeface="Arial Narrow"/>
                <a:ea typeface="ヒラギノ角ゴ Pro W3" pitchFamily="-107" charset="-128"/>
                <a:cs typeface="Arial Narrow"/>
              </a:rPr>
              <a:t>StudentSet</a:t>
            </a:r>
            <a:r>
              <a:rPr lang="pt-BR" sz="2000" dirty="0">
                <a:solidFill>
                  <a:srgbClr val="4A5C61"/>
                </a:solidFill>
                <a:latin typeface="Arial Narrow"/>
                <a:ea typeface="ヒラギノ角ゴ Pro W3" pitchFamily="-107" charset="-128"/>
                <a:cs typeface="Arial Narrow"/>
              </a:rPr>
              <a:t> (grupo de alunos) é a entidade do </a:t>
            </a:r>
            <a:r>
              <a:rPr lang="pt-BR" sz="2000" dirty="0" err="1">
                <a:solidFill>
                  <a:srgbClr val="4A5C61"/>
                </a:solidFill>
                <a:latin typeface="Arial Narrow"/>
                <a:ea typeface="ヒラギノ角ゴ Pro W3" pitchFamily="-107" charset="-128"/>
                <a:cs typeface="Arial Narrow"/>
              </a:rPr>
              <a:t>Scientia</a:t>
            </a:r>
            <a:r>
              <a:rPr lang="pt-BR" sz="2000" dirty="0">
                <a:solidFill>
                  <a:srgbClr val="4A5C61"/>
                </a:solidFill>
                <a:latin typeface="Arial Narrow"/>
                <a:ea typeface="ヒラギノ角ゴ Pro W3" pitchFamily="-107" charset="-128"/>
                <a:cs typeface="Arial Narrow"/>
              </a:rPr>
              <a:t> que é utilizada para controlar choque de horário entre </a:t>
            </a:r>
            <a:r>
              <a:rPr lang="pt-BR" sz="2000" dirty="0" err="1">
                <a:solidFill>
                  <a:srgbClr val="4A5C61"/>
                </a:solidFill>
                <a:latin typeface="Arial Narrow"/>
                <a:ea typeface="ヒラギノ角ゴ Pro W3" pitchFamily="-107" charset="-128"/>
                <a:cs typeface="Arial Narrow"/>
              </a:rPr>
              <a:t>activities</a:t>
            </a:r>
            <a:r>
              <a:rPr lang="pt-BR" altLang="pt-BR" sz="2000" dirty="0">
                <a:solidFill>
                  <a:srgbClr val="4A5C61"/>
                </a:solidFill>
                <a:latin typeface="Arial Narrow"/>
                <a:ea typeface="ヒラギノ角ゴ Pro W3" pitchFamily="-107" charset="-128"/>
                <a:cs typeface="Arial Narrow"/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19018388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"/>
                            </p:stCondLst>
                            <p:childTnLst>
                              <p:par>
                                <p:cTn id="4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500"/>
                            </p:stCondLst>
                            <p:childTnLst>
                              <p:par>
                                <p:cTn id="7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500"/>
                            </p:stCondLst>
                            <p:childTnLst>
                              <p:par>
                                <p:cTn id="8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  <p:bldP spid="33" grpId="0" animBg="1"/>
      <p:bldP spid="34" grpId="0" animBg="1"/>
      <p:bldP spid="36" grpId="0" animBg="1"/>
      <p:bldP spid="39" grpId="0" animBg="1"/>
      <p:bldP spid="41" grpId="0" animBg="1"/>
      <p:bldP spid="46" grpId="0" animBg="1"/>
      <p:bldP spid="49" grpId="0" animBg="1"/>
      <p:bldP spid="53" grpId="0" animBg="1"/>
      <p:bldP spid="54" grpId="0" animBg="1"/>
      <p:bldP spid="57" grpId="0" animBg="1"/>
      <p:bldP spid="58" grpId="0" animBg="1"/>
      <p:bldP spid="42" grpId="0" animBg="1"/>
      <p:bldP spid="45" grpId="0" animBg="1"/>
      <p:bldP spid="47" grpId="0" animBg="1"/>
      <p:bldP spid="51" grpId="0" animBg="1"/>
      <p:bldP spid="52" grpId="0" animBg="1"/>
      <p:bldP spid="55" grpId="0" animBg="1"/>
      <p:bldP spid="56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Retângulo de cantos arredondados 39"/>
          <p:cNvSpPr/>
          <p:nvPr/>
        </p:nvSpPr>
        <p:spPr>
          <a:xfrm>
            <a:off x="6386457" y="2497660"/>
            <a:ext cx="9145605" cy="1754599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pt-BR" sz="2000" dirty="0" err="1">
                <a:solidFill>
                  <a:srgbClr val="4A5C61"/>
                </a:solidFill>
                <a:latin typeface="Arial Narrow"/>
                <a:ea typeface="ヒラギノ角ゴ Pro W3" pitchFamily="-107" charset="-128"/>
                <a:cs typeface="Arial Narrow"/>
              </a:rPr>
              <a:t>Template</a:t>
            </a:r>
            <a:r>
              <a:rPr lang="pt-BR" sz="2000" dirty="0">
                <a:solidFill>
                  <a:srgbClr val="4A5C61"/>
                </a:solidFill>
                <a:latin typeface="Arial Narrow"/>
                <a:ea typeface="ヒラギノ角ゴ Pro W3" pitchFamily="-107" charset="-128"/>
                <a:cs typeface="Arial Narrow"/>
              </a:rPr>
              <a:t> </a:t>
            </a:r>
            <a:r>
              <a:rPr lang="pt-BR" sz="2000" dirty="0" err="1">
                <a:solidFill>
                  <a:srgbClr val="4A5C61"/>
                </a:solidFill>
                <a:latin typeface="Arial Narrow"/>
                <a:ea typeface="ヒラギノ角ゴ Pro W3" pitchFamily="-107" charset="-128"/>
                <a:cs typeface="Arial Narrow"/>
              </a:rPr>
              <a:t>activity</a:t>
            </a:r>
            <a:r>
              <a:rPr lang="pt-BR" sz="2000" dirty="0">
                <a:solidFill>
                  <a:srgbClr val="4A5C61"/>
                </a:solidFill>
                <a:latin typeface="Arial Narrow"/>
                <a:ea typeface="ヒラギノ角ゴ Pro W3" pitchFamily="-107" charset="-128"/>
                <a:cs typeface="Arial Narrow"/>
              </a:rPr>
              <a:t> é a base para geração de cada </a:t>
            </a:r>
            <a:r>
              <a:rPr lang="pt-BR" sz="2000" dirty="0" err="1">
                <a:solidFill>
                  <a:srgbClr val="4A5C61"/>
                </a:solidFill>
                <a:latin typeface="Arial Narrow"/>
                <a:ea typeface="ヒラギノ角ゴ Pro W3" pitchFamily="-107" charset="-128"/>
                <a:cs typeface="Arial Narrow"/>
              </a:rPr>
              <a:t>activity</a:t>
            </a:r>
            <a:r>
              <a:rPr lang="pt-BR" sz="2000" dirty="0">
                <a:solidFill>
                  <a:srgbClr val="4A5C61"/>
                </a:solidFill>
                <a:latin typeface="Arial Narrow"/>
                <a:ea typeface="ヒラギノ角ゴ Pro W3" pitchFamily="-107" charset="-128"/>
                <a:cs typeface="Arial Narrow"/>
              </a:rPr>
              <a:t> dentro do </a:t>
            </a:r>
            <a:r>
              <a:rPr lang="pt-BR" sz="2000" dirty="0" err="1">
                <a:solidFill>
                  <a:srgbClr val="4A5C61"/>
                </a:solidFill>
                <a:latin typeface="Arial Narrow"/>
                <a:ea typeface="ヒラギノ角ゴ Pro W3" pitchFamily="-107" charset="-128"/>
                <a:cs typeface="Arial Narrow"/>
              </a:rPr>
              <a:t>Scientia</a:t>
            </a:r>
            <a:r>
              <a:rPr lang="pt-BR" sz="2000" dirty="0">
                <a:solidFill>
                  <a:srgbClr val="4A5C61"/>
                </a:solidFill>
                <a:latin typeface="Arial Narrow"/>
                <a:ea typeface="ヒラギノ角ゴ Pro W3" pitchFamily="-107" charset="-128"/>
                <a:cs typeface="Arial Narrow"/>
              </a:rPr>
              <a:t>, nele estão as principais definições dos requisitos que uma </a:t>
            </a:r>
            <a:r>
              <a:rPr lang="pt-BR" sz="2000" dirty="0" err="1">
                <a:solidFill>
                  <a:srgbClr val="4A5C61"/>
                </a:solidFill>
                <a:latin typeface="Arial Narrow"/>
                <a:ea typeface="ヒラギノ角ゴ Pro W3" pitchFamily="-107" charset="-128"/>
                <a:cs typeface="Arial Narrow"/>
              </a:rPr>
              <a:t>activity</a:t>
            </a:r>
            <a:r>
              <a:rPr lang="pt-BR" sz="2000" dirty="0">
                <a:solidFill>
                  <a:srgbClr val="4A5C61"/>
                </a:solidFill>
                <a:latin typeface="Arial Narrow"/>
                <a:ea typeface="ヒラギノ角ゴ Pro W3" pitchFamily="-107" charset="-128"/>
                <a:cs typeface="Arial Narrow"/>
              </a:rPr>
              <a:t> deve atender. Uma </a:t>
            </a:r>
            <a:r>
              <a:rPr lang="pt-BR" sz="2000" dirty="0" err="1">
                <a:solidFill>
                  <a:srgbClr val="4A5C61"/>
                </a:solidFill>
                <a:latin typeface="Arial Narrow"/>
                <a:ea typeface="ヒラギノ角ゴ Pro W3" pitchFamily="-107" charset="-128"/>
                <a:cs typeface="Arial Narrow"/>
              </a:rPr>
              <a:t>activity</a:t>
            </a:r>
            <a:r>
              <a:rPr lang="pt-BR" sz="2000" dirty="0">
                <a:solidFill>
                  <a:srgbClr val="4A5C61"/>
                </a:solidFill>
                <a:latin typeface="Arial Narrow"/>
                <a:ea typeface="ヒラギノ角ゴ Pro W3" pitchFamily="-107" charset="-128"/>
                <a:cs typeface="Arial Narrow"/>
              </a:rPr>
              <a:t> </a:t>
            </a:r>
            <a:r>
              <a:rPr lang="pt-BR" sz="2000" dirty="0" err="1">
                <a:solidFill>
                  <a:srgbClr val="4A5C61"/>
                </a:solidFill>
                <a:latin typeface="Arial Narrow"/>
                <a:ea typeface="ヒラギノ角ゴ Pro W3" pitchFamily="-107" charset="-128"/>
                <a:cs typeface="Arial Narrow"/>
              </a:rPr>
              <a:t>template</a:t>
            </a:r>
            <a:r>
              <a:rPr lang="pt-BR" sz="2000" dirty="0">
                <a:solidFill>
                  <a:srgbClr val="4A5C61"/>
                </a:solidFill>
                <a:latin typeface="Arial Narrow"/>
                <a:ea typeface="ヒラギノ角ゴ Pro W3" pitchFamily="-107" charset="-128"/>
                <a:cs typeface="Arial Narrow"/>
              </a:rPr>
              <a:t> (modelo de atividade) é exportada para cada module (módulo) enviado. Importante frisar que o usuário caso veja necessidade poderá dentro do </a:t>
            </a:r>
            <a:r>
              <a:rPr lang="pt-BR" sz="2000" dirty="0" err="1">
                <a:solidFill>
                  <a:srgbClr val="4A5C61"/>
                </a:solidFill>
                <a:latin typeface="Arial Narrow"/>
                <a:ea typeface="ヒラギノ角ゴ Pro W3" pitchFamily="-107" charset="-128"/>
                <a:cs typeface="Arial Narrow"/>
              </a:rPr>
              <a:t>Scientia</a:t>
            </a:r>
            <a:r>
              <a:rPr lang="pt-BR" sz="2000" dirty="0">
                <a:solidFill>
                  <a:srgbClr val="4A5C61"/>
                </a:solidFill>
                <a:latin typeface="Arial Narrow"/>
                <a:ea typeface="ヒラギノ角ゴ Pro W3" pitchFamily="-107" charset="-128"/>
                <a:cs typeface="Arial Narrow"/>
              </a:rPr>
              <a:t> gerar mais </a:t>
            </a:r>
            <a:r>
              <a:rPr lang="pt-BR" sz="2000" dirty="0" err="1">
                <a:solidFill>
                  <a:srgbClr val="4A5C61"/>
                </a:solidFill>
                <a:latin typeface="Arial Narrow"/>
                <a:ea typeface="ヒラギノ角ゴ Pro W3" pitchFamily="-107" charset="-128"/>
                <a:cs typeface="Arial Narrow"/>
              </a:rPr>
              <a:t>activity</a:t>
            </a:r>
            <a:r>
              <a:rPr lang="pt-BR" sz="2000" dirty="0">
                <a:solidFill>
                  <a:srgbClr val="4A5C61"/>
                </a:solidFill>
                <a:latin typeface="Arial Narrow"/>
                <a:ea typeface="ヒラギノ角ゴ Pro W3" pitchFamily="-107" charset="-128"/>
                <a:cs typeface="Arial Narrow"/>
              </a:rPr>
              <a:t> </a:t>
            </a:r>
            <a:r>
              <a:rPr lang="pt-BR" sz="2000" dirty="0" err="1">
                <a:solidFill>
                  <a:srgbClr val="4A5C61"/>
                </a:solidFill>
                <a:latin typeface="Arial Narrow"/>
                <a:ea typeface="ヒラギノ角ゴ Pro W3" pitchFamily="-107" charset="-128"/>
                <a:cs typeface="Arial Narrow"/>
              </a:rPr>
              <a:t>templates</a:t>
            </a:r>
            <a:r>
              <a:rPr lang="pt-BR" sz="2000" dirty="0">
                <a:solidFill>
                  <a:srgbClr val="4A5C61"/>
                </a:solidFill>
                <a:latin typeface="Arial Narrow"/>
                <a:ea typeface="ヒラギノ角ゴ Pro W3" pitchFamily="-107" charset="-128"/>
                <a:cs typeface="Arial Narrow"/>
              </a:rPr>
              <a:t> para os modules.</a:t>
            </a:r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Integração TOTVS Educacional X </a:t>
            </a:r>
            <a:r>
              <a:rPr lang="pt-BR" dirty="0" err="1"/>
              <a:t>Scientia</a:t>
            </a:r>
            <a:r>
              <a:rPr lang="pt-BR" dirty="0"/>
              <a:t>: Modelo 2 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3"/>
          </p:nvPr>
        </p:nvSpPr>
        <p:spPr>
          <a:xfrm>
            <a:off x="601800" y="1175133"/>
            <a:ext cx="4009075" cy="853016"/>
          </a:xfrm>
        </p:spPr>
        <p:txBody>
          <a:bodyPr/>
          <a:lstStyle/>
          <a:p>
            <a:r>
              <a:rPr lang="pt-BR" dirty="0"/>
              <a:t>Exportação de dados para o </a:t>
            </a:r>
            <a:r>
              <a:rPr lang="pt-BR" dirty="0" err="1"/>
              <a:t>Scientia</a:t>
            </a:r>
            <a:r>
              <a:rPr lang="pt-BR" dirty="0"/>
              <a:t>: Relação de Entidades</a:t>
            </a:r>
          </a:p>
          <a:p>
            <a:endParaRPr lang="pt-BR" dirty="0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3940D1D-B147-43FC-A96B-779C25C7BB73}" type="slidenum">
              <a:rPr lang="pt-BR" smtClean="0"/>
              <a:pPr/>
              <a:t>25</a:t>
            </a:fld>
            <a:endParaRPr lang="pt-BR" dirty="0"/>
          </a:p>
        </p:txBody>
      </p:sp>
      <p:sp>
        <p:nvSpPr>
          <p:cNvPr id="35" name="Retângulo de cantos arredondados 34"/>
          <p:cNvSpPr/>
          <p:nvPr/>
        </p:nvSpPr>
        <p:spPr>
          <a:xfrm>
            <a:off x="601800" y="3329972"/>
            <a:ext cx="2708655" cy="658078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2000" dirty="0" smtClean="0"/>
              <a:t>Turno / Período letivo</a:t>
            </a:r>
          </a:p>
        </p:txBody>
      </p:sp>
      <p:sp>
        <p:nvSpPr>
          <p:cNvPr id="43" name="Retângulo de cantos arredondados 42"/>
          <p:cNvSpPr/>
          <p:nvPr/>
        </p:nvSpPr>
        <p:spPr>
          <a:xfrm>
            <a:off x="3476373" y="4913376"/>
            <a:ext cx="2744166" cy="665161"/>
          </a:xfrm>
          <a:prstGeom prst="round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2000" dirty="0" err="1" smtClean="0"/>
              <a:t>Suitability</a:t>
            </a:r>
            <a:endParaRPr lang="pt-BR" sz="2000" dirty="0"/>
          </a:p>
        </p:txBody>
      </p:sp>
      <p:sp>
        <p:nvSpPr>
          <p:cNvPr id="44" name="Retângulo de cantos arredondados 43"/>
          <p:cNvSpPr/>
          <p:nvPr/>
        </p:nvSpPr>
        <p:spPr>
          <a:xfrm>
            <a:off x="601800" y="4923121"/>
            <a:ext cx="2708655" cy="665161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2000" dirty="0">
                <a:solidFill>
                  <a:schemeClr val="lt1"/>
                </a:solidFill>
              </a:rPr>
              <a:t>Disciplinas autorizadas</a:t>
            </a:r>
          </a:p>
        </p:txBody>
      </p:sp>
      <p:sp>
        <p:nvSpPr>
          <p:cNvPr id="48" name="Retângulo de cantos arredondados 47"/>
          <p:cNvSpPr/>
          <p:nvPr/>
        </p:nvSpPr>
        <p:spPr>
          <a:xfrm>
            <a:off x="3476373" y="3331222"/>
            <a:ext cx="2708655" cy="656828"/>
          </a:xfrm>
          <a:prstGeom prst="round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2000" dirty="0" err="1" smtClean="0"/>
              <a:t>Named</a:t>
            </a:r>
            <a:r>
              <a:rPr lang="pt-BR" sz="2000" dirty="0" smtClean="0"/>
              <a:t> </a:t>
            </a:r>
            <a:r>
              <a:rPr lang="pt-BR" sz="2000" dirty="0" err="1" smtClean="0"/>
              <a:t>Availability</a:t>
            </a:r>
            <a:r>
              <a:rPr lang="pt-BR" sz="2000" dirty="0" smtClean="0"/>
              <a:t> </a:t>
            </a:r>
            <a:r>
              <a:rPr lang="pt-BR" sz="2000" dirty="0" err="1" smtClean="0"/>
              <a:t>Pattern</a:t>
            </a:r>
            <a:endParaRPr lang="pt-BR" sz="2000" dirty="0"/>
          </a:p>
        </p:txBody>
      </p:sp>
      <p:sp>
        <p:nvSpPr>
          <p:cNvPr id="50" name="Retângulo de cantos arredondados 49"/>
          <p:cNvSpPr/>
          <p:nvPr/>
        </p:nvSpPr>
        <p:spPr>
          <a:xfrm>
            <a:off x="601800" y="4129139"/>
            <a:ext cx="2708655" cy="652893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2000" dirty="0"/>
              <a:t>Disponibilidade do Professor</a:t>
            </a:r>
          </a:p>
        </p:txBody>
      </p:sp>
      <p:sp>
        <p:nvSpPr>
          <p:cNvPr id="63" name="Retângulo de cantos arredondados 62"/>
          <p:cNvSpPr/>
          <p:nvPr/>
        </p:nvSpPr>
        <p:spPr>
          <a:xfrm>
            <a:off x="3476373" y="4130741"/>
            <a:ext cx="2708655" cy="656828"/>
          </a:xfrm>
          <a:prstGeom prst="round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2000" dirty="0" err="1" smtClean="0"/>
              <a:t>Named</a:t>
            </a:r>
            <a:r>
              <a:rPr lang="pt-BR" sz="2000" dirty="0" smtClean="0"/>
              <a:t> </a:t>
            </a:r>
            <a:r>
              <a:rPr lang="pt-BR" sz="2000" dirty="0" err="1" smtClean="0"/>
              <a:t>Availability</a:t>
            </a:r>
            <a:r>
              <a:rPr lang="pt-BR" sz="2000" dirty="0" smtClean="0"/>
              <a:t> </a:t>
            </a:r>
            <a:r>
              <a:rPr lang="pt-BR" sz="2000" dirty="0" err="1" smtClean="0"/>
              <a:t>Pattern</a:t>
            </a:r>
            <a:endParaRPr lang="pt-BR" sz="2000" dirty="0"/>
          </a:p>
        </p:txBody>
      </p:sp>
      <p:sp>
        <p:nvSpPr>
          <p:cNvPr id="64" name="Retângulo de cantos arredondados 63"/>
          <p:cNvSpPr/>
          <p:nvPr/>
        </p:nvSpPr>
        <p:spPr>
          <a:xfrm>
            <a:off x="3461014" y="6466413"/>
            <a:ext cx="2708655" cy="656828"/>
          </a:xfrm>
          <a:prstGeom prst="round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2000" dirty="0" err="1"/>
              <a:t>Suitability</a:t>
            </a:r>
            <a:endParaRPr lang="pt-BR" sz="2000" dirty="0"/>
          </a:p>
        </p:txBody>
      </p:sp>
      <p:sp>
        <p:nvSpPr>
          <p:cNvPr id="65" name="Retângulo de cantos arredondados 64"/>
          <p:cNvSpPr/>
          <p:nvPr/>
        </p:nvSpPr>
        <p:spPr>
          <a:xfrm>
            <a:off x="3476372" y="5694348"/>
            <a:ext cx="2708655" cy="656828"/>
          </a:xfrm>
          <a:prstGeom prst="round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2000" dirty="0" err="1"/>
              <a:t>Suitability</a:t>
            </a:r>
            <a:endParaRPr lang="pt-BR" sz="2000" dirty="0"/>
          </a:p>
        </p:txBody>
      </p:sp>
      <p:sp>
        <p:nvSpPr>
          <p:cNvPr id="66" name="Retângulo de cantos arredondados 65"/>
          <p:cNvSpPr/>
          <p:nvPr/>
        </p:nvSpPr>
        <p:spPr>
          <a:xfrm>
            <a:off x="3494127" y="7284835"/>
            <a:ext cx="2708655" cy="656828"/>
          </a:xfrm>
          <a:prstGeom prst="round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2000" dirty="0" err="1"/>
              <a:t>Suitability</a:t>
            </a:r>
            <a:endParaRPr lang="pt-BR" sz="2000" dirty="0"/>
          </a:p>
        </p:txBody>
      </p:sp>
      <p:sp>
        <p:nvSpPr>
          <p:cNvPr id="67" name="Retângulo de cantos arredondados 66"/>
          <p:cNvSpPr/>
          <p:nvPr/>
        </p:nvSpPr>
        <p:spPr>
          <a:xfrm>
            <a:off x="601800" y="5692684"/>
            <a:ext cx="2708655" cy="665161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2000" dirty="0" smtClean="0">
                <a:solidFill>
                  <a:schemeClr val="lt1"/>
                </a:solidFill>
              </a:rPr>
              <a:t>Prédio</a:t>
            </a:r>
            <a:endParaRPr lang="pt-BR" sz="2000" dirty="0">
              <a:solidFill>
                <a:schemeClr val="lt1"/>
              </a:solidFill>
            </a:endParaRPr>
          </a:p>
        </p:txBody>
      </p:sp>
      <p:sp>
        <p:nvSpPr>
          <p:cNvPr id="68" name="Retângulo de cantos arredondados 67"/>
          <p:cNvSpPr/>
          <p:nvPr/>
        </p:nvSpPr>
        <p:spPr>
          <a:xfrm>
            <a:off x="601800" y="6462247"/>
            <a:ext cx="2708655" cy="665161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2000" dirty="0" smtClean="0">
                <a:solidFill>
                  <a:schemeClr val="lt1"/>
                </a:solidFill>
              </a:rPr>
              <a:t>Bloco</a:t>
            </a:r>
            <a:endParaRPr lang="pt-BR" sz="2000" dirty="0">
              <a:solidFill>
                <a:schemeClr val="lt1"/>
              </a:solidFill>
            </a:endParaRPr>
          </a:p>
        </p:txBody>
      </p:sp>
      <p:sp>
        <p:nvSpPr>
          <p:cNvPr id="69" name="Retângulo de cantos arredondados 68"/>
          <p:cNvSpPr/>
          <p:nvPr/>
        </p:nvSpPr>
        <p:spPr>
          <a:xfrm>
            <a:off x="601800" y="7284835"/>
            <a:ext cx="2708655" cy="665161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2000" dirty="0" smtClean="0">
                <a:solidFill>
                  <a:schemeClr val="lt1"/>
                </a:solidFill>
              </a:rPr>
              <a:t>Campus</a:t>
            </a:r>
            <a:endParaRPr lang="pt-BR" sz="2000" dirty="0">
              <a:solidFill>
                <a:schemeClr val="lt1"/>
              </a:solidFill>
            </a:endParaRPr>
          </a:p>
        </p:txBody>
      </p:sp>
      <p:sp>
        <p:nvSpPr>
          <p:cNvPr id="42" name="Retângulo de cantos arredondados 41"/>
          <p:cNvSpPr/>
          <p:nvPr/>
        </p:nvSpPr>
        <p:spPr>
          <a:xfrm>
            <a:off x="6386457" y="4947698"/>
            <a:ext cx="9145605" cy="658078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pt-BR" sz="2000" dirty="0" err="1">
                <a:solidFill>
                  <a:srgbClr val="4A5C61"/>
                </a:solidFill>
                <a:latin typeface="Arial Narrow"/>
                <a:ea typeface="ヒラギノ角ゴ Pro W3" pitchFamily="-107" charset="-128"/>
                <a:cs typeface="Arial Narrow"/>
              </a:rPr>
              <a:t>Suitability</a:t>
            </a:r>
            <a:r>
              <a:rPr lang="pt-BR" sz="2000" dirty="0">
                <a:solidFill>
                  <a:srgbClr val="4A5C61"/>
                </a:solidFill>
                <a:latin typeface="Arial Narrow"/>
                <a:ea typeface="ヒラギノ角ゴ Pro W3" pitchFamily="-107" charset="-128"/>
                <a:cs typeface="Arial Narrow"/>
              </a:rPr>
              <a:t> é uma entidade do </a:t>
            </a:r>
            <a:r>
              <a:rPr lang="pt-BR" sz="2000" dirty="0" err="1">
                <a:solidFill>
                  <a:srgbClr val="4A5C61"/>
                </a:solidFill>
                <a:latin typeface="Arial Narrow"/>
                <a:ea typeface="ヒラギノ角ゴ Pro W3" pitchFamily="-107" charset="-128"/>
                <a:cs typeface="Arial Narrow"/>
              </a:rPr>
              <a:t>Scientia</a:t>
            </a:r>
            <a:r>
              <a:rPr lang="pt-BR" sz="2000" dirty="0">
                <a:solidFill>
                  <a:srgbClr val="4A5C61"/>
                </a:solidFill>
                <a:latin typeface="Arial Narrow"/>
                <a:ea typeface="ヒラギノ角ゴ Pro W3" pitchFamily="-107" charset="-128"/>
                <a:cs typeface="Arial Narrow"/>
              </a:rPr>
              <a:t> que indica características que serão associadas a um </a:t>
            </a:r>
            <a:r>
              <a:rPr lang="pt-BR" sz="2000" dirty="0" err="1">
                <a:solidFill>
                  <a:srgbClr val="4A5C61"/>
                </a:solidFill>
                <a:latin typeface="Arial Narrow"/>
                <a:ea typeface="ヒラギノ角ゴ Pro W3" pitchFamily="-107" charset="-128"/>
                <a:cs typeface="Arial Narrow"/>
              </a:rPr>
              <a:t>template</a:t>
            </a:r>
            <a:r>
              <a:rPr lang="pt-BR" sz="2000" dirty="0">
                <a:solidFill>
                  <a:srgbClr val="4A5C61"/>
                </a:solidFill>
                <a:latin typeface="Arial Narrow"/>
                <a:ea typeface="ヒラギノ角ゴ Pro W3" pitchFamily="-107" charset="-128"/>
                <a:cs typeface="Arial Narrow"/>
              </a:rPr>
              <a:t> para que as atividades geradas respeitem tais características.</a:t>
            </a:r>
          </a:p>
        </p:txBody>
      </p:sp>
      <p:sp>
        <p:nvSpPr>
          <p:cNvPr id="38" name="Retângulo de cantos arredondados 37"/>
          <p:cNvSpPr/>
          <p:nvPr/>
        </p:nvSpPr>
        <p:spPr>
          <a:xfrm>
            <a:off x="6386457" y="3331222"/>
            <a:ext cx="9145605" cy="1202678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pt-BR" sz="2000" dirty="0">
                <a:solidFill>
                  <a:srgbClr val="4A5C61"/>
                </a:solidFill>
                <a:latin typeface="Arial Narrow"/>
                <a:ea typeface="ヒラギノ角ゴ Pro W3" pitchFamily="-107" charset="-128"/>
                <a:cs typeface="Arial Narrow"/>
              </a:rPr>
              <a:t>O padrão de disponibilidade é uma entidade do </a:t>
            </a:r>
            <a:r>
              <a:rPr lang="pt-BR" sz="2000" dirty="0" err="1">
                <a:solidFill>
                  <a:srgbClr val="4A5C61"/>
                </a:solidFill>
                <a:latin typeface="Arial Narrow"/>
                <a:ea typeface="ヒラギノ角ゴ Pro W3" pitchFamily="-107" charset="-128"/>
                <a:cs typeface="Arial Narrow"/>
              </a:rPr>
              <a:t>Scientia</a:t>
            </a:r>
            <a:r>
              <a:rPr lang="pt-BR" sz="2000" dirty="0">
                <a:solidFill>
                  <a:srgbClr val="4A5C61"/>
                </a:solidFill>
                <a:latin typeface="Arial Narrow"/>
                <a:ea typeface="ヒラギノ角ゴ Pro W3" pitchFamily="-107" charset="-128"/>
                <a:cs typeface="Arial Narrow"/>
              </a:rPr>
              <a:t> que indica em quais períodos de tempo podem ocorrer uma alocação de horário para uma entidade relacionada. Esta entidade possui um cadastro das semanas disponíveis e os horários em cada dia da semana.</a:t>
            </a:r>
          </a:p>
        </p:txBody>
      </p:sp>
      <p:sp>
        <p:nvSpPr>
          <p:cNvPr id="45" name="Retângulo de cantos arredondados 44"/>
          <p:cNvSpPr/>
          <p:nvPr/>
        </p:nvSpPr>
        <p:spPr>
          <a:xfrm>
            <a:off x="601799" y="2496410"/>
            <a:ext cx="2708655" cy="658078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2000" dirty="0" smtClean="0"/>
              <a:t>Disciplinas</a:t>
            </a:r>
          </a:p>
        </p:txBody>
      </p:sp>
      <p:sp>
        <p:nvSpPr>
          <p:cNvPr id="47" name="Retângulo de cantos arredondados 46"/>
          <p:cNvSpPr/>
          <p:nvPr/>
        </p:nvSpPr>
        <p:spPr>
          <a:xfrm>
            <a:off x="3461013" y="2497660"/>
            <a:ext cx="2708655" cy="656828"/>
          </a:xfrm>
          <a:prstGeom prst="round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2000" dirty="0" err="1" smtClean="0"/>
              <a:t>Template</a:t>
            </a:r>
            <a:r>
              <a:rPr lang="pt-BR" sz="2000" dirty="0" smtClean="0"/>
              <a:t> </a:t>
            </a:r>
            <a:r>
              <a:rPr lang="pt-BR" sz="2000" dirty="0" err="1" smtClean="0"/>
              <a:t>activity</a:t>
            </a:r>
            <a:endParaRPr lang="pt-BR" sz="2000" dirty="0"/>
          </a:p>
        </p:txBody>
      </p:sp>
    </p:spTree>
    <p:extLst>
      <p:ext uri="{BB962C8B-B14F-4D97-AF65-F5344CB8AC3E}">
        <p14:creationId xmlns:p14="http://schemas.microsoft.com/office/powerpoint/2010/main" val="28968714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 animBg="1"/>
      <p:bldP spid="35" grpId="0" animBg="1"/>
      <p:bldP spid="43" grpId="0" animBg="1"/>
      <p:bldP spid="44" grpId="0" animBg="1"/>
      <p:bldP spid="48" grpId="0" animBg="1"/>
      <p:bldP spid="50" grpId="0" animBg="1"/>
      <p:bldP spid="63" grpId="0" animBg="1"/>
      <p:bldP spid="64" grpId="0" animBg="1"/>
      <p:bldP spid="65" grpId="0" animBg="1"/>
      <p:bldP spid="66" grpId="0" animBg="1"/>
      <p:bldP spid="67" grpId="0" animBg="1"/>
      <p:bldP spid="68" grpId="0" animBg="1"/>
      <p:bldP spid="69" grpId="0" animBg="1"/>
      <p:bldP spid="42" grpId="0" animBg="1"/>
      <p:bldP spid="38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Imagem 6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64037" y="3899752"/>
            <a:ext cx="1168501" cy="1168501"/>
          </a:xfrm>
          <a:prstGeom prst="rect">
            <a:avLst/>
          </a:prstGeom>
        </p:spPr>
      </p:pic>
      <p:pic>
        <p:nvPicPr>
          <p:cNvPr id="74" name="Imagem 7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93605" y="6203994"/>
            <a:ext cx="1168501" cy="1168501"/>
          </a:xfrm>
          <a:prstGeom prst="rect">
            <a:avLst/>
          </a:prstGeom>
        </p:spPr>
      </p:pic>
      <p:pic>
        <p:nvPicPr>
          <p:cNvPr id="43" name="Imagem 4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2114" y="2970251"/>
            <a:ext cx="1919920" cy="1919920"/>
          </a:xfrm>
          <a:prstGeom prst="rect">
            <a:avLst/>
          </a:prstGeom>
        </p:spPr>
      </p:pic>
      <p:pic>
        <p:nvPicPr>
          <p:cNvPr id="61" name="Imagem 6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90888" y="2578854"/>
            <a:ext cx="1168501" cy="1168501"/>
          </a:xfrm>
          <a:prstGeom prst="rect">
            <a:avLst/>
          </a:prstGeom>
        </p:spPr>
      </p:pic>
      <p:pic>
        <p:nvPicPr>
          <p:cNvPr id="55" name="Imagem 5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67058" y="3731876"/>
            <a:ext cx="1166195" cy="1166195"/>
          </a:xfrm>
          <a:prstGeom prst="rect">
            <a:avLst/>
          </a:prstGeom>
        </p:spPr>
      </p:pic>
      <p:pic>
        <p:nvPicPr>
          <p:cNvPr id="52" name="Imagem 5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92736" y="7207767"/>
            <a:ext cx="1168501" cy="1168501"/>
          </a:xfrm>
          <a:prstGeom prst="rect">
            <a:avLst/>
          </a:prstGeom>
        </p:spPr>
      </p:pic>
      <p:sp>
        <p:nvSpPr>
          <p:cNvPr id="6" name="Título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Integração TOTVS Educacional X </a:t>
            </a:r>
            <a:r>
              <a:rPr lang="pt-BR" dirty="0" err="1"/>
              <a:t>Scientia</a:t>
            </a:r>
            <a:r>
              <a:rPr lang="pt-BR" dirty="0"/>
              <a:t>: Modelo 2 </a:t>
            </a:r>
          </a:p>
        </p:txBody>
      </p:sp>
      <p:sp>
        <p:nvSpPr>
          <p:cNvPr id="8" name="Espaço Reservado para Texto 7"/>
          <p:cNvSpPr>
            <a:spLocks noGrp="1"/>
          </p:cNvSpPr>
          <p:nvPr>
            <p:ph type="body" idx="13"/>
          </p:nvPr>
        </p:nvSpPr>
        <p:spPr/>
        <p:txBody>
          <a:bodyPr/>
          <a:lstStyle/>
          <a:p>
            <a:r>
              <a:rPr lang="pt-BR" dirty="0"/>
              <a:t>Exportação de dados para o </a:t>
            </a:r>
            <a:r>
              <a:rPr lang="pt-BR" dirty="0" err="1"/>
              <a:t>Scientia</a:t>
            </a:r>
            <a:r>
              <a:rPr lang="pt-BR" dirty="0"/>
              <a:t>: </a:t>
            </a:r>
            <a:r>
              <a:rPr lang="pt-BR" dirty="0" smtClean="0"/>
              <a:t>Fluxo</a:t>
            </a:r>
            <a:endParaRPr lang="pt-BR" dirty="0"/>
          </a:p>
          <a:p>
            <a:endParaRPr lang="pt-BR" dirty="0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3940D1D-B147-43FC-A96B-779C25C7BB73}" type="slidenum">
              <a:rPr lang="pt-BR" smtClean="0"/>
              <a:pPr/>
              <a:t>26</a:t>
            </a:fld>
            <a:endParaRPr lang="pt-BR" dirty="0"/>
          </a:p>
        </p:txBody>
      </p:sp>
      <p:sp>
        <p:nvSpPr>
          <p:cNvPr id="16" name="Retângulo 15"/>
          <p:cNvSpPr/>
          <p:nvPr/>
        </p:nvSpPr>
        <p:spPr>
          <a:xfrm>
            <a:off x="5910453" y="2319754"/>
            <a:ext cx="9654670" cy="6227763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21" name="Imagem 2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32236" y="4955087"/>
            <a:ext cx="1219200" cy="1219200"/>
          </a:xfrm>
          <a:prstGeom prst="rect">
            <a:avLst/>
          </a:prstGeom>
        </p:spPr>
      </p:pic>
      <p:sp>
        <p:nvSpPr>
          <p:cNvPr id="27" name="CaixaDeTexto 26"/>
          <p:cNvSpPr txBox="1"/>
          <p:nvPr/>
        </p:nvSpPr>
        <p:spPr bwMode="auto">
          <a:xfrm>
            <a:off x="10132236" y="4467541"/>
            <a:ext cx="1266203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r>
              <a:rPr lang="pt-BR" sz="1800" dirty="0" smtClean="0">
                <a:solidFill>
                  <a:srgbClr val="4A5C61"/>
                </a:solidFill>
                <a:latin typeface="Arial Narrow"/>
                <a:cs typeface="Arial Narrow"/>
              </a:rPr>
              <a:t>Processo Exportação</a:t>
            </a:r>
          </a:p>
        </p:txBody>
      </p:sp>
      <p:pic>
        <p:nvPicPr>
          <p:cNvPr id="31" name="Imagem 3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8075" y="6135575"/>
            <a:ext cx="1935920" cy="1935920"/>
          </a:xfrm>
          <a:prstGeom prst="rect">
            <a:avLst/>
          </a:prstGeom>
        </p:spPr>
      </p:pic>
      <p:pic>
        <p:nvPicPr>
          <p:cNvPr id="32" name="Imagem 3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134734" y="5719759"/>
            <a:ext cx="1085850" cy="971550"/>
          </a:xfrm>
          <a:prstGeom prst="rect">
            <a:avLst/>
          </a:prstGeom>
        </p:spPr>
      </p:pic>
      <p:sp>
        <p:nvSpPr>
          <p:cNvPr id="33" name="CaixaDeTexto 32"/>
          <p:cNvSpPr txBox="1"/>
          <p:nvPr/>
        </p:nvSpPr>
        <p:spPr bwMode="auto">
          <a:xfrm>
            <a:off x="3142450" y="6719500"/>
            <a:ext cx="189981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>
            <a:spAutoFit/>
          </a:bodyPr>
          <a:lstStyle/>
          <a:p>
            <a:r>
              <a:rPr lang="pt-BR" sz="1800" dirty="0" smtClean="0">
                <a:solidFill>
                  <a:srgbClr val="4A5C61"/>
                </a:solidFill>
                <a:latin typeface="Arial Narrow"/>
                <a:cs typeface="Arial Narrow"/>
              </a:rPr>
              <a:t>TOTVS Educacional</a:t>
            </a:r>
          </a:p>
        </p:txBody>
      </p:sp>
      <p:pic>
        <p:nvPicPr>
          <p:cNvPr id="34" name="Imagem 3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333871" y="2291759"/>
            <a:ext cx="1724025" cy="857250"/>
          </a:xfrm>
          <a:prstGeom prst="rect">
            <a:avLst/>
          </a:prstGeom>
        </p:spPr>
      </p:pic>
      <p:sp>
        <p:nvSpPr>
          <p:cNvPr id="36" name="CaixaDeTexto 35"/>
          <p:cNvSpPr txBox="1"/>
          <p:nvPr/>
        </p:nvSpPr>
        <p:spPr bwMode="auto">
          <a:xfrm>
            <a:off x="3062998" y="3089870"/>
            <a:ext cx="771365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>
            <a:spAutoFit/>
          </a:bodyPr>
          <a:lstStyle/>
          <a:p>
            <a:r>
              <a:rPr lang="pt-BR" sz="2000" b="1" dirty="0" smtClean="0">
                <a:solidFill>
                  <a:srgbClr val="4A5C61"/>
                </a:solidFill>
                <a:latin typeface="Arial Narrow"/>
                <a:cs typeface="Arial Narrow"/>
              </a:rPr>
              <a:t>SPDA</a:t>
            </a:r>
          </a:p>
        </p:txBody>
      </p:sp>
      <p:cxnSp>
        <p:nvCxnSpPr>
          <p:cNvPr id="37" name="Conector de seta reta 36"/>
          <p:cNvCxnSpPr>
            <a:stCxn id="31" idx="0"/>
          </p:cNvCxnSpPr>
          <p:nvPr/>
        </p:nvCxnSpPr>
        <p:spPr>
          <a:xfrm flipV="1">
            <a:off x="2326035" y="4890171"/>
            <a:ext cx="0" cy="124540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5" name="CaixaDeTexto 44"/>
          <p:cNvSpPr txBox="1"/>
          <p:nvPr/>
        </p:nvSpPr>
        <p:spPr bwMode="auto">
          <a:xfrm>
            <a:off x="13545072" y="7981108"/>
            <a:ext cx="58541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>
            <a:spAutoFit/>
          </a:bodyPr>
          <a:lstStyle/>
          <a:p>
            <a:r>
              <a:rPr lang="pt-BR" sz="1800" dirty="0" smtClean="0">
                <a:solidFill>
                  <a:srgbClr val="4A5C61"/>
                </a:solidFill>
                <a:latin typeface="Arial Narrow"/>
                <a:cs typeface="Arial Narrow"/>
              </a:rPr>
              <a:t>POS</a:t>
            </a:r>
          </a:p>
        </p:txBody>
      </p:sp>
      <p:sp>
        <p:nvSpPr>
          <p:cNvPr id="46" name="CaixaDeTexto 45"/>
          <p:cNvSpPr txBox="1"/>
          <p:nvPr/>
        </p:nvSpPr>
        <p:spPr bwMode="auto">
          <a:xfrm>
            <a:off x="6576822" y="4287342"/>
            <a:ext cx="112562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>
            <a:spAutoFit/>
          </a:bodyPr>
          <a:lstStyle/>
          <a:p>
            <a:r>
              <a:rPr lang="pt-BR" sz="1800" dirty="0" err="1" smtClean="0">
                <a:solidFill>
                  <a:srgbClr val="4A5C61"/>
                </a:solidFill>
                <a:latin typeface="Arial Narrow"/>
                <a:cs typeface="Arial Narrow"/>
              </a:rPr>
              <a:t>StudentSet</a:t>
            </a:r>
            <a:endParaRPr lang="pt-BR" sz="1800" dirty="0" smtClean="0">
              <a:solidFill>
                <a:srgbClr val="4A5C61"/>
              </a:solidFill>
              <a:latin typeface="Arial Narrow"/>
              <a:cs typeface="Arial Narrow"/>
            </a:endParaRPr>
          </a:p>
        </p:txBody>
      </p:sp>
      <p:sp>
        <p:nvSpPr>
          <p:cNvPr id="47" name="CaixaDeTexto 46"/>
          <p:cNvSpPr txBox="1"/>
          <p:nvPr/>
        </p:nvSpPr>
        <p:spPr bwMode="auto">
          <a:xfrm>
            <a:off x="6788565" y="5400459"/>
            <a:ext cx="90281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>
            <a:spAutoFit/>
          </a:bodyPr>
          <a:lstStyle/>
          <a:p>
            <a:r>
              <a:rPr lang="pt-BR" sz="1800" dirty="0" err="1" smtClean="0">
                <a:solidFill>
                  <a:srgbClr val="4A5C61"/>
                </a:solidFill>
                <a:latin typeface="Arial Narrow"/>
                <a:cs typeface="Arial Narrow"/>
              </a:rPr>
              <a:t>Location</a:t>
            </a:r>
            <a:endParaRPr lang="pt-BR" sz="1800" dirty="0" smtClean="0">
              <a:solidFill>
                <a:srgbClr val="4A5C61"/>
              </a:solidFill>
              <a:latin typeface="Arial Narrow"/>
              <a:cs typeface="Arial Narrow"/>
            </a:endParaRPr>
          </a:p>
        </p:txBody>
      </p:sp>
      <p:sp>
        <p:nvSpPr>
          <p:cNvPr id="53" name="CaixaDeTexto 52"/>
          <p:cNvSpPr txBox="1"/>
          <p:nvPr/>
        </p:nvSpPr>
        <p:spPr bwMode="auto">
          <a:xfrm>
            <a:off x="6832532" y="7650507"/>
            <a:ext cx="180941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r>
              <a:rPr lang="pt-BR" sz="1800" dirty="0" err="1" smtClean="0">
                <a:solidFill>
                  <a:srgbClr val="4A5C61"/>
                </a:solidFill>
                <a:latin typeface="Arial Narrow"/>
                <a:cs typeface="Arial Narrow"/>
              </a:rPr>
              <a:t>Suitability</a:t>
            </a:r>
            <a:endParaRPr lang="pt-BR" sz="1800" dirty="0" smtClean="0">
              <a:solidFill>
                <a:srgbClr val="4A5C61"/>
              </a:solidFill>
              <a:latin typeface="Arial Narrow"/>
              <a:cs typeface="Arial Narrow"/>
            </a:endParaRPr>
          </a:p>
        </p:txBody>
      </p:sp>
      <p:pic>
        <p:nvPicPr>
          <p:cNvPr id="54" name="Imagem 53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38725" y="4382385"/>
            <a:ext cx="722648" cy="722648"/>
          </a:xfrm>
          <a:prstGeom prst="rect">
            <a:avLst/>
          </a:prstGeom>
        </p:spPr>
      </p:pic>
      <p:pic>
        <p:nvPicPr>
          <p:cNvPr id="56" name="Imagem 5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84778" y="4844979"/>
            <a:ext cx="1177535" cy="1177535"/>
          </a:xfrm>
          <a:prstGeom prst="rect">
            <a:avLst/>
          </a:prstGeom>
        </p:spPr>
      </p:pic>
      <p:pic>
        <p:nvPicPr>
          <p:cNvPr id="57" name="Imagem 5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34292" y="5969978"/>
            <a:ext cx="1168501" cy="1168501"/>
          </a:xfrm>
          <a:prstGeom prst="rect">
            <a:avLst/>
          </a:prstGeom>
        </p:spPr>
      </p:pic>
      <p:sp>
        <p:nvSpPr>
          <p:cNvPr id="59" name="CaixaDeTexto 58"/>
          <p:cNvSpPr txBox="1"/>
          <p:nvPr/>
        </p:nvSpPr>
        <p:spPr bwMode="auto">
          <a:xfrm>
            <a:off x="7139636" y="6533311"/>
            <a:ext cx="66219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r>
              <a:rPr lang="pt-BR" sz="1800" dirty="0" smtClean="0">
                <a:solidFill>
                  <a:srgbClr val="4A5C61"/>
                </a:solidFill>
                <a:latin typeface="Arial Narrow"/>
                <a:cs typeface="Arial Narrow"/>
              </a:rPr>
              <a:t>Zone</a:t>
            </a:r>
          </a:p>
        </p:txBody>
      </p:sp>
      <p:pic>
        <p:nvPicPr>
          <p:cNvPr id="60" name="Imagem 59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74268" y="3135741"/>
            <a:ext cx="685121" cy="685121"/>
          </a:xfrm>
          <a:prstGeom prst="rect">
            <a:avLst/>
          </a:prstGeom>
        </p:spPr>
      </p:pic>
      <p:pic>
        <p:nvPicPr>
          <p:cNvPr id="62" name="Imagem 61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41305" y="4657442"/>
            <a:ext cx="481258" cy="481258"/>
          </a:xfrm>
          <a:prstGeom prst="rect">
            <a:avLst/>
          </a:prstGeom>
        </p:spPr>
      </p:pic>
      <p:cxnSp>
        <p:nvCxnSpPr>
          <p:cNvPr id="64" name="Conector de seta reta 63"/>
          <p:cNvCxnSpPr>
            <a:stCxn id="21" idx="3"/>
          </p:cNvCxnSpPr>
          <p:nvPr/>
        </p:nvCxnSpPr>
        <p:spPr>
          <a:xfrm>
            <a:off x="11351436" y="5564687"/>
            <a:ext cx="748522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5" name="CaixaDeTexto 64"/>
          <p:cNvSpPr txBox="1"/>
          <p:nvPr/>
        </p:nvSpPr>
        <p:spPr bwMode="auto">
          <a:xfrm>
            <a:off x="7067645" y="3084811"/>
            <a:ext cx="57252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>
            <a:spAutoFit/>
          </a:bodyPr>
          <a:lstStyle/>
          <a:p>
            <a:r>
              <a:rPr lang="pt-BR" sz="1800" dirty="0" smtClean="0">
                <a:solidFill>
                  <a:srgbClr val="4A5C61"/>
                </a:solidFill>
                <a:latin typeface="Arial Narrow"/>
                <a:cs typeface="Arial Narrow"/>
              </a:rPr>
              <a:t>Staff</a:t>
            </a:r>
          </a:p>
        </p:txBody>
      </p:sp>
      <p:pic>
        <p:nvPicPr>
          <p:cNvPr id="84" name="Imagem 83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3113" y="3656876"/>
            <a:ext cx="1219200" cy="1219200"/>
          </a:xfrm>
          <a:prstGeom prst="rect">
            <a:avLst/>
          </a:prstGeom>
        </p:spPr>
      </p:pic>
      <p:sp>
        <p:nvSpPr>
          <p:cNvPr id="97" name="CaixaDeTexto 96"/>
          <p:cNvSpPr txBox="1"/>
          <p:nvPr/>
        </p:nvSpPr>
        <p:spPr bwMode="auto">
          <a:xfrm>
            <a:off x="588018" y="2028149"/>
            <a:ext cx="615553" cy="68191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vert270" wrap="square" rtlCol="0">
            <a:spAutoFit/>
          </a:bodyPr>
          <a:lstStyle/>
          <a:p>
            <a:r>
              <a:rPr lang="pt-BR" sz="2800" dirty="0" smtClean="0">
                <a:solidFill>
                  <a:srgbClr val="4A5C61"/>
                </a:solidFill>
                <a:latin typeface="Arial Narrow"/>
                <a:cs typeface="Arial Narrow"/>
              </a:rPr>
              <a:t>Processo de Exportação dos dados para o </a:t>
            </a:r>
            <a:r>
              <a:rPr lang="pt-BR" sz="2800" dirty="0" err="1" smtClean="0">
                <a:solidFill>
                  <a:srgbClr val="4A5C61"/>
                </a:solidFill>
                <a:latin typeface="Arial Narrow"/>
                <a:cs typeface="Arial Narrow"/>
              </a:rPr>
              <a:t>Scientia</a:t>
            </a:r>
            <a:endParaRPr lang="pt-BR" sz="2800" dirty="0" smtClean="0">
              <a:solidFill>
                <a:srgbClr val="4A5C61"/>
              </a:solidFill>
              <a:latin typeface="Arial Narrow"/>
              <a:cs typeface="Arial Narrow"/>
            </a:endParaRPr>
          </a:p>
        </p:txBody>
      </p:sp>
      <p:pic>
        <p:nvPicPr>
          <p:cNvPr id="44" name="Imagem 4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41744" y="2745922"/>
            <a:ext cx="1168501" cy="1168501"/>
          </a:xfrm>
          <a:prstGeom prst="rect">
            <a:avLst/>
          </a:prstGeom>
        </p:spPr>
      </p:pic>
      <p:sp>
        <p:nvSpPr>
          <p:cNvPr id="49" name="CaixaDeTexto 48"/>
          <p:cNvSpPr txBox="1"/>
          <p:nvPr/>
        </p:nvSpPr>
        <p:spPr bwMode="auto">
          <a:xfrm>
            <a:off x="13428598" y="3432351"/>
            <a:ext cx="117532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>
            <a:spAutoFit/>
          </a:bodyPr>
          <a:lstStyle/>
          <a:p>
            <a:r>
              <a:rPr lang="pt-BR" sz="1800" dirty="0" err="1" smtClean="0">
                <a:solidFill>
                  <a:srgbClr val="4A5C61"/>
                </a:solidFill>
                <a:latin typeface="Arial Narrow"/>
                <a:cs typeface="Arial Narrow"/>
              </a:rPr>
              <a:t>Department</a:t>
            </a:r>
            <a:endParaRPr lang="pt-BR" sz="1800" dirty="0" smtClean="0">
              <a:solidFill>
                <a:srgbClr val="4A5C61"/>
              </a:solidFill>
              <a:latin typeface="Arial Narrow"/>
              <a:cs typeface="Arial Narrow"/>
            </a:endParaRPr>
          </a:p>
        </p:txBody>
      </p:sp>
      <p:sp>
        <p:nvSpPr>
          <p:cNvPr id="50" name="CaixaDeTexto 49"/>
          <p:cNvSpPr txBox="1"/>
          <p:nvPr/>
        </p:nvSpPr>
        <p:spPr bwMode="auto">
          <a:xfrm>
            <a:off x="13438017" y="4624490"/>
            <a:ext cx="159601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>
            <a:spAutoFit/>
          </a:bodyPr>
          <a:lstStyle/>
          <a:p>
            <a:r>
              <a:rPr lang="pt-BR" sz="1800" dirty="0" err="1" smtClean="0">
                <a:solidFill>
                  <a:srgbClr val="4A5C61"/>
                </a:solidFill>
                <a:latin typeface="Arial Narrow"/>
                <a:cs typeface="Arial Narrow"/>
              </a:rPr>
              <a:t>Template</a:t>
            </a:r>
            <a:r>
              <a:rPr lang="pt-BR" sz="1800" dirty="0" smtClean="0">
                <a:solidFill>
                  <a:srgbClr val="4A5C61"/>
                </a:solidFill>
                <a:latin typeface="Arial Narrow"/>
                <a:cs typeface="Arial Narrow"/>
              </a:rPr>
              <a:t> </a:t>
            </a:r>
            <a:r>
              <a:rPr lang="pt-BR" sz="1800" dirty="0" err="1" smtClean="0">
                <a:solidFill>
                  <a:srgbClr val="4A5C61"/>
                </a:solidFill>
                <a:latin typeface="Arial Narrow"/>
                <a:cs typeface="Arial Narrow"/>
              </a:rPr>
              <a:t>Activity</a:t>
            </a:r>
            <a:endParaRPr lang="pt-BR" sz="1800" dirty="0" smtClean="0">
              <a:solidFill>
                <a:srgbClr val="4A5C61"/>
              </a:solidFill>
              <a:latin typeface="Arial Narrow"/>
              <a:cs typeface="Arial Narrow"/>
            </a:endParaRPr>
          </a:p>
        </p:txBody>
      </p:sp>
      <p:pic>
        <p:nvPicPr>
          <p:cNvPr id="63" name="Imagem 6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83603" y="5037539"/>
            <a:ext cx="1168501" cy="1168501"/>
          </a:xfrm>
          <a:prstGeom prst="rect">
            <a:avLst/>
          </a:prstGeom>
        </p:spPr>
      </p:pic>
      <p:sp>
        <p:nvSpPr>
          <p:cNvPr id="68" name="CaixaDeTexto 67"/>
          <p:cNvSpPr txBox="1"/>
          <p:nvPr/>
        </p:nvSpPr>
        <p:spPr bwMode="auto">
          <a:xfrm>
            <a:off x="13522067" y="5709439"/>
            <a:ext cx="174111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>
            <a:spAutoFit/>
          </a:bodyPr>
          <a:lstStyle/>
          <a:p>
            <a:r>
              <a:rPr lang="pt-BR" sz="1800" dirty="0" err="1" smtClean="0">
                <a:solidFill>
                  <a:srgbClr val="4A5C61"/>
                </a:solidFill>
                <a:latin typeface="Arial Narrow"/>
                <a:cs typeface="Arial Narrow"/>
              </a:rPr>
              <a:t>Availability</a:t>
            </a:r>
            <a:r>
              <a:rPr lang="pt-BR" sz="1800" dirty="0" smtClean="0">
                <a:solidFill>
                  <a:srgbClr val="4A5C61"/>
                </a:solidFill>
                <a:latin typeface="Arial Narrow"/>
                <a:cs typeface="Arial Narrow"/>
              </a:rPr>
              <a:t> </a:t>
            </a:r>
            <a:r>
              <a:rPr lang="pt-BR" sz="1800" dirty="0" err="1" smtClean="0">
                <a:solidFill>
                  <a:srgbClr val="4A5C61"/>
                </a:solidFill>
                <a:latin typeface="Arial Narrow"/>
                <a:cs typeface="Arial Narrow"/>
              </a:rPr>
              <a:t>Pattern</a:t>
            </a:r>
            <a:endParaRPr lang="pt-BR" sz="1800" dirty="0" smtClean="0">
              <a:solidFill>
                <a:srgbClr val="4A5C61"/>
              </a:solidFill>
              <a:latin typeface="Arial Narrow"/>
              <a:cs typeface="Arial Narrow"/>
            </a:endParaRPr>
          </a:p>
        </p:txBody>
      </p:sp>
      <p:cxnSp>
        <p:nvCxnSpPr>
          <p:cNvPr id="70" name="Conector de seta reta 69"/>
          <p:cNvCxnSpPr>
            <a:stCxn id="21" idx="1"/>
          </p:cNvCxnSpPr>
          <p:nvPr/>
        </p:nvCxnSpPr>
        <p:spPr>
          <a:xfrm flipH="1">
            <a:off x="9212946" y="5564687"/>
            <a:ext cx="919290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9" name="Imagem 8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58970" y="5551213"/>
            <a:ext cx="475962" cy="475962"/>
          </a:xfrm>
          <a:prstGeom prst="rect">
            <a:avLst/>
          </a:prstGeom>
        </p:spPr>
      </p:pic>
      <p:pic>
        <p:nvPicPr>
          <p:cNvPr id="10" name="Imagem 9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58970" y="6620216"/>
            <a:ext cx="475962" cy="475962"/>
          </a:xfrm>
          <a:prstGeom prst="rect">
            <a:avLst/>
          </a:prstGeom>
        </p:spPr>
      </p:pic>
      <p:pic>
        <p:nvPicPr>
          <p:cNvPr id="11" name="Imagem 10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67853" y="5752833"/>
            <a:ext cx="483259" cy="483259"/>
          </a:xfrm>
          <a:prstGeom prst="rect">
            <a:avLst/>
          </a:prstGeom>
        </p:spPr>
      </p:pic>
      <p:pic>
        <p:nvPicPr>
          <p:cNvPr id="12" name="Imagem 11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51538" y="3439390"/>
            <a:ext cx="494814" cy="494814"/>
          </a:xfrm>
          <a:prstGeom prst="rect">
            <a:avLst/>
          </a:prstGeom>
        </p:spPr>
      </p:pic>
      <p:pic>
        <p:nvPicPr>
          <p:cNvPr id="13" name="Imagem 12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67688" y="6888591"/>
            <a:ext cx="477384" cy="477384"/>
          </a:xfrm>
          <a:prstGeom prst="rect">
            <a:avLst/>
          </a:prstGeom>
        </p:spPr>
      </p:pic>
      <p:pic>
        <p:nvPicPr>
          <p:cNvPr id="72" name="Imagem 7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93605" y="7372495"/>
            <a:ext cx="1168501" cy="1168501"/>
          </a:xfrm>
          <a:prstGeom prst="rect">
            <a:avLst/>
          </a:prstGeom>
        </p:spPr>
      </p:pic>
      <p:sp>
        <p:nvSpPr>
          <p:cNvPr id="75" name="CaixaDeTexto 74"/>
          <p:cNvSpPr txBox="1"/>
          <p:nvPr/>
        </p:nvSpPr>
        <p:spPr bwMode="auto">
          <a:xfrm>
            <a:off x="13510245" y="6971519"/>
            <a:ext cx="8066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>
            <a:spAutoFit/>
          </a:bodyPr>
          <a:lstStyle/>
          <a:p>
            <a:r>
              <a:rPr lang="pt-BR" sz="1800" dirty="0" smtClean="0">
                <a:solidFill>
                  <a:srgbClr val="4A5C61"/>
                </a:solidFill>
                <a:latin typeface="Arial Narrow"/>
                <a:cs typeface="Arial Narrow"/>
              </a:rPr>
              <a:t>Module</a:t>
            </a:r>
          </a:p>
        </p:txBody>
      </p:sp>
      <p:pic>
        <p:nvPicPr>
          <p:cNvPr id="15" name="Imagem 14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11389" y="8204532"/>
            <a:ext cx="339724" cy="339724"/>
          </a:xfrm>
          <a:prstGeom prst="rect">
            <a:avLst/>
          </a:prstGeom>
        </p:spPr>
      </p:pic>
      <p:pic>
        <p:nvPicPr>
          <p:cNvPr id="18" name="Imagem 17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36095" y="7995881"/>
            <a:ext cx="466698" cy="466698"/>
          </a:xfrm>
          <a:prstGeom prst="rect">
            <a:avLst/>
          </a:prstGeom>
        </p:spPr>
      </p:pic>
      <p:cxnSp>
        <p:nvCxnSpPr>
          <p:cNvPr id="29" name="Conector de seta reta 28"/>
          <p:cNvCxnSpPr>
            <a:stCxn id="21" idx="1"/>
          </p:cNvCxnSpPr>
          <p:nvPr/>
        </p:nvCxnSpPr>
        <p:spPr>
          <a:xfrm flipH="1" flipV="1">
            <a:off x="8861237" y="4638306"/>
            <a:ext cx="1270999" cy="92638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Conector de seta reta 37"/>
          <p:cNvCxnSpPr>
            <a:stCxn id="21" idx="1"/>
          </p:cNvCxnSpPr>
          <p:nvPr/>
        </p:nvCxnSpPr>
        <p:spPr>
          <a:xfrm flipH="1" flipV="1">
            <a:off x="8802793" y="3531978"/>
            <a:ext cx="1329443" cy="203270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Conector de seta reta 39"/>
          <p:cNvCxnSpPr>
            <a:stCxn id="21" idx="1"/>
            <a:endCxn id="57" idx="3"/>
          </p:cNvCxnSpPr>
          <p:nvPr/>
        </p:nvCxnSpPr>
        <p:spPr>
          <a:xfrm flipH="1">
            <a:off x="8802793" y="5564687"/>
            <a:ext cx="1329443" cy="98954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2" name="Conector de seta reta 41"/>
          <p:cNvCxnSpPr>
            <a:stCxn id="21" idx="1"/>
            <a:endCxn id="52" idx="3"/>
          </p:cNvCxnSpPr>
          <p:nvPr/>
        </p:nvCxnSpPr>
        <p:spPr>
          <a:xfrm flipH="1">
            <a:off x="8861237" y="5564687"/>
            <a:ext cx="1270999" cy="222733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7" name="Conector de seta reta 76"/>
          <p:cNvCxnSpPr>
            <a:stCxn id="21" idx="3"/>
            <a:endCxn id="44" idx="1"/>
          </p:cNvCxnSpPr>
          <p:nvPr/>
        </p:nvCxnSpPr>
        <p:spPr>
          <a:xfrm flipV="1">
            <a:off x="11351436" y="3330173"/>
            <a:ext cx="990308" cy="223451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9" name="Conector de seta reta 78"/>
          <p:cNvCxnSpPr>
            <a:stCxn id="21" idx="3"/>
          </p:cNvCxnSpPr>
          <p:nvPr/>
        </p:nvCxnSpPr>
        <p:spPr>
          <a:xfrm flipV="1">
            <a:off x="11351436" y="4624490"/>
            <a:ext cx="945981" cy="94019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3" name="Conector de seta reta 82"/>
          <p:cNvCxnSpPr>
            <a:stCxn id="21" idx="3"/>
            <a:endCxn id="74" idx="1"/>
          </p:cNvCxnSpPr>
          <p:nvPr/>
        </p:nvCxnSpPr>
        <p:spPr>
          <a:xfrm>
            <a:off x="11351436" y="5564687"/>
            <a:ext cx="1042169" cy="122355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6" name="Conector de seta reta 85"/>
          <p:cNvCxnSpPr>
            <a:stCxn id="21" idx="3"/>
            <a:endCxn id="72" idx="1"/>
          </p:cNvCxnSpPr>
          <p:nvPr/>
        </p:nvCxnSpPr>
        <p:spPr>
          <a:xfrm>
            <a:off x="11351436" y="5564687"/>
            <a:ext cx="1042169" cy="239205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1" name="CaixaDeTexto 80"/>
          <p:cNvSpPr txBox="1"/>
          <p:nvPr/>
        </p:nvSpPr>
        <p:spPr bwMode="auto">
          <a:xfrm>
            <a:off x="7688585" y="2309511"/>
            <a:ext cx="771365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>
            <a:spAutoFit/>
          </a:bodyPr>
          <a:lstStyle/>
          <a:p>
            <a:r>
              <a:rPr lang="pt-BR" sz="2000" b="1" dirty="0" smtClean="0">
                <a:solidFill>
                  <a:srgbClr val="4A5C61"/>
                </a:solidFill>
                <a:latin typeface="Arial Narrow"/>
                <a:cs typeface="Arial Narrow"/>
              </a:rPr>
              <a:t>SPDA</a:t>
            </a:r>
          </a:p>
        </p:txBody>
      </p:sp>
      <p:sp>
        <p:nvSpPr>
          <p:cNvPr id="82" name="CaixaDeTexto 81"/>
          <p:cNvSpPr txBox="1"/>
          <p:nvPr/>
        </p:nvSpPr>
        <p:spPr bwMode="auto">
          <a:xfrm>
            <a:off x="12438117" y="2347133"/>
            <a:ext cx="771365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>
            <a:spAutoFit/>
          </a:bodyPr>
          <a:lstStyle/>
          <a:p>
            <a:r>
              <a:rPr lang="pt-BR" sz="2000" b="1" dirty="0" smtClean="0">
                <a:solidFill>
                  <a:srgbClr val="4A5C61"/>
                </a:solidFill>
                <a:latin typeface="Arial Narrow"/>
                <a:cs typeface="Arial Narrow"/>
              </a:rPr>
              <a:t>SPDA</a:t>
            </a:r>
          </a:p>
        </p:txBody>
      </p:sp>
    </p:spTree>
    <p:extLst>
      <p:ext uri="{BB962C8B-B14F-4D97-AF65-F5344CB8AC3E}">
        <p14:creationId xmlns:p14="http://schemas.microsoft.com/office/powerpoint/2010/main" val="24076206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27" grpId="0"/>
      <p:bldP spid="45" grpId="0"/>
      <p:bldP spid="46" grpId="0"/>
      <p:bldP spid="47" grpId="0"/>
      <p:bldP spid="53" grpId="0"/>
      <p:bldP spid="59" grpId="0"/>
      <p:bldP spid="65" grpId="0"/>
      <p:bldP spid="49" grpId="0"/>
      <p:bldP spid="50" grpId="0"/>
      <p:bldP spid="68" grpId="0"/>
      <p:bldP spid="75" grpId="0"/>
      <p:bldP spid="81" grpId="0"/>
      <p:bldP spid="82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onteúdo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b="1" dirty="0" smtClean="0"/>
              <a:t>Restrições:</a:t>
            </a:r>
            <a:endParaRPr lang="pt-BR" b="1" dirty="0"/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pt-BR" dirty="0"/>
              <a:t>As informações enviadas pelo TOTVS Educacional para o </a:t>
            </a:r>
            <a:r>
              <a:rPr lang="pt-BR" i="1" dirty="0" err="1"/>
              <a:t>Scientia</a:t>
            </a:r>
            <a:r>
              <a:rPr lang="pt-BR" dirty="0"/>
              <a:t> possuem como ligação a informação incluída no campo de </a:t>
            </a:r>
            <a:r>
              <a:rPr lang="pt-BR" b="1" i="1" dirty="0" err="1"/>
              <a:t>hostkey</a:t>
            </a:r>
            <a:r>
              <a:rPr lang="pt-BR" dirty="0"/>
              <a:t> que fica visível nos cadastros dentro do </a:t>
            </a:r>
            <a:r>
              <a:rPr lang="pt-BR" i="1" dirty="0" err="1"/>
              <a:t>Scientia</a:t>
            </a:r>
            <a:r>
              <a:rPr lang="pt-BR" dirty="0"/>
              <a:t>. No entanto, este campo fica aberto para alteração por parte do usuário e caso seja realizada qualquer modificação o vínculo entre as informações será quebrado o que ocasionará erro na importação das informações no TOTVS Educacional. Por este motivo os </a:t>
            </a:r>
            <a:r>
              <a:rPr lang="pt-BR" b="1" dirty="0"/>
              <a:t>cadastros </a:t>
            </a:r>
            <a:r>
              <a:rPr lang="pt-BR" b="1" dirty="0" smtClean="0"/>
              <a:t>enviados </a:t>
            </a:r>
            <a:r>
              <a:rPr lang="pt-BR" b="1" dirty="0"/>
              <a:t>pelo TOTVS Educacional para o </a:t>
            </a:r>
            <a:r>
              <a:rPr lang="pt-BR" b="1" i="1" dirty="0" err="1"/>
              <a:t>Scientia</a:t>
            </a:r>
            <a:r>
              <a:rPr lang="pt-BR" b="1" dirty="0"/>
              <a:t> devem sempre ser alterados no TOTVS Educacional e depois reenviados ao </a:t>
            </a:r>
            <a:r>
              <a:rPr lang="pt-BR" b="1" dirty="0" err="1"/>
              <a:t>Scientia</a:t>
            </a:r>
            <a:r>
              <a:rPr lang="pt-BR" dirty="0" smtClean="0"/>
              <a:t>.</a:t>
            </a:r>
          </a:p>
          <a:p>
            <a:endParaRPr lang="pt-BR" dirty="0"/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pt-BR" dirty="0"/>
              <a:t>A estrutura de oferta criada/atualizada a partir da importação de informações do </a:t>
            </a:r>
            <a:r>
              <a:rPr lang="pt-BR" i="1" dirty="0" err="1"/>
              <a:t>Scientia</a:t>
            </a:r>
            <a:r>
              <a:rPr lang="pt-BR" dirty="0"/>
              <a:t> para o TOTVS Educacional poderá ser alterada sem problema algum dentro do TOTVS Educacional. </a:t>
            </a:r>
            <a:endParaRPr lang="pt-BR" dirty="0" smtClean="0"/>
          </a:p>
          <a:p>
            <a:endParaRPr lang="pt-BR" dirty="0"/>
          </a:p>
          <a:p>
            <a:endParaRPr lang="pt-BR" dirty="0"/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Integração TOTVS Educacional X </a:t>
            </a:r>
            <a:r>
              <a:rPr lang="pt-BR" dirty="0" err="1"/>
              <a:t>Scientia</a:t>
            </a:r>
            <a:r>
              <a:rPr lang="pt-BR" dirty="0"/>
              <a:t>: Modelo 2 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idx="13"/>
          </p:nvPr>
        </p:nvSpPr>
        <p:spPr/>
        <p:txBody>
          <a:bodyPr/>
          <a:lstStyle/>
          <a:p>
            <a:r>
              <a:rPr lang="pt-BR" dirty="0"/>
              <a:t>Exportação de dados para o </a:t>
            </a:r>
            <a:r>
              <a:rPr lang="pt-BR" dirty="0" err="1" smtClean="0"/>
              <a:t>Scientia</a:t>
            </a:r>
            <a:endParaRPr lang="pt-BR" dirty="0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3940D1D-B147-43FC-A96B-779C25C7BB73}" type="slidenum">
              <a:rPr lang="pt-BR" smtClean="0"/>
              <a:pPr/>
              <a:t>27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4420241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onteúdo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pt-BR" dirty="0"/>
              <a:t>Quando uma </a:t>
            </a:r>
            <a:r>
              <a:rPr lang="pt-BR" b="1" dirty="0"/>
              <a:t>turma/disciplina </a:t>
            </a:r>
            <a:r>
              <a:rPr lang="pt-BR" dirty="0"/>
              <a:t>está sendo </a:t>
            </a:r>
            <a:r>
              <a:rPr lang="pt-BR" b="1" dirty="0"/>
              <a:t>atualizada</a:t>
            </a:r>
            <a:r>
              <a:rPr lang="pt-BR" dirty="0"/>
              <a:t> pela integração todos os seus </a:t>
            </a:r>
            <a:r>
              <a:rPr lang="pt-BR" b="1" dirty="0"/>
              <a:t>anexos são excluídos</a:t>
            </a:r>
            <a:r>
              <a:rPr lang="pt-BR" dirty="0"/>
              <a:t> e </a:t>
            </a:r>
            <a:r>
              <a:rPr lang="pt-BR" b="1" dirty="0"/>
              <a:t>depois recriados </a:t>
            </a:r>
            <a:r>
              <a:rPr lang="pt-BR" dirty="0"/>
              <a:t>com base nas informações da turma/disciplina </a:t>
            </a:r>
            <a:r>
              <a:rPr lang="pt-BR" dirty="0" smtClean="0"/>
              <a:t>sugerida.</a:t>
            </a:r>
            <a:endParaRPr lang="pt-BR" dirty="0"/>
          </a:p>
          <a:p>
            <a:pPr lvl="0" algn="just"/>
            <a:endParaRPr lang="pt-BR" dirty="0" smtClean="0"/>
          </a:p>
          <a:p>
            <a:pPr marL="457200" lvl="0" indent="-457200" algn="just">
              <a:buFont typeface="Arial" panose="020B0604020202020204" pitchFamily="34" charset="0"/>
              <a:buChar char="•"/>
            </a:pPr>
            <a:r>
              <a:rPr lang="pt-BR" dirty="0" smtClean="0"/>
              <a:t>A </a:t>
            </a:r>
            <a:r>
              <a:rPr lang="pt-BR" dirty="0"/>
              <a:t>eliminação de um registro </a:t>
            </a:r>
            <a:r>
              <a:rPr lang="pt-BR" dirty="0" smtClean="0"/>
              <a:t>no </a:t>
            </a:r>
            <a:r>
              <a:rPr lang="pt-BR" dirty="0"/>
              <a:t>TOTVS </a:t>
            </a:r>
            <a:r>
              <a:rPr lang="pt-BR" dirty="0" smtClean="0"/>
              <a:t>Educacional, relacionado as tabelas integradas com o </a:t>
            </a:r>
            <a:r>
              <a:rPr lang="pt-BR" dirty="0" err="1" smtClean="0"/>
              <a:t>Scientia</a:t>
            </a:r>
            <a:r>
              <a:rPr lang="pt-BR" dirty="0" smtClean="0"/>
              <a:t>, inclui </a:t>
            </a:r>
            <a:r>
              <a:rPr lang="pt-BR" dirty="0"/>
              <a:t>um comando de exclusão na tabela temporária </a:t>
            </a:r>
            <a:r>
              <a:rPr lang="pt-BR" dirty="0" smtClean="0"/>
              <a:t>do SPDA, </a:t>
            </a:r>
            <a:r>
              <a:rPr lang="pt-BR" dirty="0"/>
              <a:t>desta forma para que a </a:t>
            </a:r>
            <a:r>
              <a:rPr lang="pt-BR" b="1" dirty="0"/>
              <a:t>eliminação seja efetivada</a:t>
            </a:r>
            <a:r>
              <a:rPr lang="pt-BR" dirty="0"/>
              <a:t> no </a:t>
            </a:r>
            <a:r>
              <a:rPr lang="pt-BR" i="1" dirty="0" err="1"/>
              <a:t>Scientia</a:t>
            </a:r>
            <a:r>
              <a:rPr lang="pt-BR" dirty="0"/>
              <a:t> o aplicativo </a:t>
            </a:r>
            <a:r>
              <a:rPr lang="pt-BR" b="1" i="1" dirty="0" err="1"/>
              <a:t>Syllabus</a:t>
            </a:r>
            <a:r>
              <a:rPr lang="pt-BR" b="1" i="1" dirty="0"/>
              <a:t> Plus Data </a:t>
            </a:r>
            <a:r>
              <a:rPr lang="pt-BR" b="1" i="1" dirty="0" err="1"/>
              <a:t>Adaptor</a:t>
            </a:r>
            <a:r>
              <a:rPr lang="pt-BR" b="1" i="1" dirty="0"/>
              <a:t> </a:t>
            </a:r>
            <a:r>
              <a:rPr lang="pt-BR" b="1" dirty="0"/>
              <a:t>deverá ser executado</a:t>
            </a:r>
            <a:r>
              <a:rPr lang="pt-BR" dirty="0"/>
              <a:t>.</a:t>
            </a:r>
          </a:p>
          <a:p>
            <a:endParaRPr lang="pt-BR" dirty="0"/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Integração TOTVS Educacional X </a:t>
            </a:r>
            <a:r>
              <a:rPr lang="pt-BR" dirty="0" err="1"/>
              <a:t>Scientia</a:t>
            </a:r>
            <a:r>
              <a:rPr lang="pt-BR" dirty="0"/>
              <a:t>: Modelo 2 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idx="13"/>
          </p:nvPr>
        </p:nvSpPr>
        <p:spPr/>
        <p:txBody>
          <a:bodyPr/>
          <a:lstStyle/>
          <a:p>
            <a:r>
              <a:rPr lang="pt-BR" dirty="0"/>
              <a:t>Exportação de dados para o </a:t>
            </a:r>
            <a:r>
              <a:rPr lang="pt-BR" dirty="0" err="1"/>
              <a:t>Scientia</a:t>
            </a:r>
            <a:endParaRPr lang="pt-BR" dirty="0"/>
          </a:p>
          <a:p>
            <a:endParaRPr lang="pt-BR" dirty="0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3940D1D-B147-43FC-A96B-779C25C7BB73}" type="slidenum">
              <a:rPr lang="pt-BR" smtClean="0"/>
              <a:pPr/>
              <a:t>28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4159177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Espaço Reservado para Conteúdo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85284" y="2285409"/>
            <a:ext cx="5501216" cy="5320579"/>
          </a:xfrm>
          <a:prstGeom prst="rect">
            <a:avLst/>
          </a:prstGeom>
          <a:scene3d>
            <a:camera prst="perspectiveRight"/>
            <a:lightRig rig="threePt" dir="t"/>
          </a:scene3d>
        </p:spPr>
      </p:pic>
      <p:pic>
        <p:nvPicPr>
          <p:cNvPr id="9" name="Imagem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90976" y="2943778"/>
            <a:ext cx="5450750" cy="5271770"/>
          </a:xfrm>
          <a:prstGeom prst="rect">
            <a:avLst/>
          </a:prstGeom>
          <a:scene3d>
            <a:camera prst="perspectiveRight"/>
            <a:lightRig rig="threePt" dir="t"/>
          </a:scene3d>
        </p:spPr>
      </p:pic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Integração TOTVS Educacional X </a:t>
            </a:r>
            <a:r>
              <a:rPr lang="pt-BR" dirty="0" err="1"/>
              <a:t>Scientia</a:t>
            </a:r>
            <a:r>
              <a:rPr lang="pt-BR" dirty="0"/>
              <a:t>: Modelo 2 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idx="13"/>
          </p:nvPr>
        </p:nvSpPr>
        <p:spPr/>
        <p:txBody>
          <a:bodyPr/>
          <a:lstStyle/>
          <a:p>
            <a:r>
              <a:rPr lang="pt-BR" dirty="0"/>
              <a:t>Exportação de dados para o </a:t>
            </a:r>
            <a:r>
              <a:rPr lang="pt-BR" dirty="0" err="1" smtClean="0"/>
              <a:t>Scientia</a:t>
            </a:r>
            <a:r>
              <a:rPr lang="pt-BR" dirty="0" smtClean="0"/>
              <a:t>: Processo</a:t>
            </a:r>
            <a:endParaRPr lang="pt-BR" dirty="0"/>
          </a:p>
          <a:p>
            <a:endParaRPr lang="pt-BR" dirty="0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3940D1D-B147-43FC-A96B-779C25C7BB73}" type="slidenum">
              <a:rPr lang="pt-BR" smtClean="0"/>
              <a:pPr/>
              <a:t>29</a:t>
            </a:fld>
            <a:endParaRPr lang="pt-BR" dirty="0"/>
          </a:p>
        </p:txBody>
      </p:sp>
      <p:pic>
        <p:nvPicPr>
          <p:cNvPr id="7" name="Imagem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28536" y="1383002"/>
            <a:ext cx="7732751" cy="7478840"/>
          </a:xfrm>
          <a:prstGeom prst="rect">
            <a:avLst/>
          </a:prstGeom>
        </p:spPr>
      </p:pic>
      <p:pic>
        <p:nvPicPr>
          <p:cNvPr id="11" name="Imagem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50854" y="3668431"/>
            <a:ext cx="5166360" cy="4996718"/>
          </a:xfrm>
          <a:prstGeom prst="rect">
            <a:avLst/>
          </a:prstGeom>
          <a:scene3d>
            <a:camera prst="perspectiveRight"/>
            <a:lightRig rig="threePt" dir="t"/>
          </a:scene3d>
        </p:spPr>
      </p:pic>
      <p:pic>
        <p:nvPicPr>
          <p:cNvPr id="8" name="Imagem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18746" y="1383002"/>
            <a:ext cx="7732751" cy="7478840"/>
          </a:xfrm>
          <a:prstGeom prst="rect">
            <a:avLst/>
          </a:prstGeom>
        </p:spPr>
      </p:pic>
      <p:pic>
        <p:nvPicPr>
          <p:cNvPr id="10" name="Imagem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35044" y="1383002"/>
            <a:ext cx="7732751" cy="7478840"/>
          </a:xfrm>
          <a:prstGeom prst="rect">
            <a:avLst/>
          </a:prstGeom>
        </p:spPr>
      </p:pic>
      <p:pic>
        <p:nvPicPr>
          <p:cNvPr id="12" name="Imagem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18745" y="1383002"/>
            <a:ext cx="7732751" cy="7478840"/>
          </a:xfrm>
          <a:prstGeom prst="rect">
            <a:avLst/>
          </a:prstGeom>
        </p:spPr>
      </p:pic>
      <p:pic>
        <p:nvPicPr>
          <p:cNvPr id="13" name="Imagem 1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018744" y="1361144"/>
            <a:ext cx="7743033" cy="74887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35858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"/>
                            </p:stCondLst>
                            <p:childTnLst>
                              <p:par>
                                <p:cTn id="2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000"/>
                            </p:stCondLst>
                            <p:childTnLst>
                              <p:par>
                                <p:cTn id="4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5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Icone-0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89900" y="2703530"/>
            <a:ext cx="1335069" cy="1335069"/>
          </a:xfrm>
          <a:prstGeom prst="rect">
            <a:avLst/>
          </a:prstGeom>
        </p:spPr>
      </p:pic>
      <p:sp>
        <p:nvSpPr>
          <p:cNvPr id="9" name="TextBox 5"/>
          <p:cNvSpPr txBox="1">
            <a:spLocks noChangeArrowheads="1"/>
          </p:cNvSpPr>
          <p:nvPr/>
        </p:nvSpPr>
        <p:spPr bwMode="auto">
          <a:xfrm>
            <a:off x="8124825" y="4572000"/>
            <a:ext cx="8124825" cy="738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t-BR" sz="4200" dirty="0" smtClean="0">
                <a:solidFill>
                  <a:schemeClr val="bg1"/>
                </a:solidFill>
                <a:latin typeface="Arial Narrow"/>
                <a:cs typeface="Arial Narrow"/>
              </a:rPr>
              <a:t>Objetivo</a:t>
            </a:r>
            <a:endParaRPr lang="pt-BR" sz="4200" dirty="0">
              <a:solidFill>
                <a:schemeClr val="bg1"/>
              </a:solidFill>
              <a:latin typeface="Arial Narrow"/>
              <a:cs typeface="Arial Narrow"/>
            </a:endParaRPr>
          </a:p>
        </p:txBody>
      </p:sp>
    </p:spTree>
    <p:extLst>
      <p:ext uri="{BB962C8B-B14F-4D97-AF65-F5344CB8AC3E}">
        <p14:creationId xmlns:p14="http://schemas.microsoft.com/office/powerpoint/2010/main" val="1086755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Integração TOTVS Educacional X </a:t>
            </a:r>
            <a:r>
              <a:rPr lang="pt-BR" dirty="0" err="1"/>
              <a:t>Scientia</a:t>
            </a:r>
            <a:r>
              <a:rPr lang="pt-BR" dirty="0"/>
              <a:t>: Modelo 2 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idx="13"/>
          </p:nvPr>
        </p:nvSpPr>
        <p:spPr>
          <a:xfrm>
            <a:off x="601800" y="1175133"/>
            <a:ext cx="3953487" cy="853016"/>
          </a:xfrm>
        </p:spPr>
        <p:txBody>
          <a:bodyPr/>
          <a:lstStyle/>
          <a:p>
            <a:r>
              <a:rPr lang="pt-BR" dirty="0"/>
              <a:t>Exportação de dados para o </a:t>
            </a:r>
            <a:r>
              <a:rPr lang="pt-BR" dirty="0" err="1"/>
              <a:t>Scientia</a:t>
            </a:r>
            <a:r>
              <a:rPr lang="pt-BR" dirty="0"/>
              <a:t>: </a:t>
            </a:r>
            <a:r>
              <a:rPr lang="pt-BR" dirty="0" smtClean="0"/>
              <a:t>Atualizar dados no SDB</a:t>
            </a:r>
            <a:endParaRPr lang="pt-BR" dirty="0"/>
          </a:p>
          <a:p>
            <a:endParaRPr lang="pt-BR" dirty="0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3940D1D-B147-43FC-A96B-779C25C7BB73}" type="slidenum">
              <a:rPr lang="pt-BR" smtClean="0"/>
              <a:pPr/>
              <a:t>30</a:t>
            </a:fld>
            <a:endParaRPr lang="pt-BR" dirty="0"/>
          </a:p>
        </p:txBody>
      </p:sp>
      <p:pic>
        <p:nvPicPr>
          <p:cNvPr id="6" name="Imagem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95327" y="3391164"/>
            <a:ext cx="1919920" cy="1919920"/>
          </a:xfrm>
          <a:prstGeom prst="rect">
            <a:avLst/>
          </a:prstGeom>
        </p:spPr>
      </p:pic>
      <p:pic>
        <p:nvPicPr>
          <p:cNvPr id="7" name="Imagem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47084" y="2712672"/>
            <a:ext cx="1724025" cy="857250"/>
          </a:xfrm>
          <a:prstGeom prst="rect">
            <a:avLst/>
          </a:prstGeom>
        </p:spPr>
      </p:pic>
      <p:sp>
        <p:nvSpPr>
          <p:cNvPr id="8" name="CaixaDeTexto 7"/>
          <p:cNvSpPr txBox="1"/>
          <p:nvPr/>
        </p:nvSpPr>
        <p:spPr bwMode="auto">
          <a:xfrm>
            <a:off x="5276211" y="3510783"/>
            <a:ext cx="771365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>
            <a:spAutoFit/>
          </a:bodyPr>
          <a:lstStyle/>
          <a:p>
            <a:r>
              <a:rPr lang="pt-BR" sz="2000" b="1" dirty="0" smtClean="0">
                <a:solidFill>
                  <a:srgbClr val="4A5C61"/>
                </a:solidFill>
                <a:latin typeface="Arial Narrow"/>
                <a:cs typeface="Arial Narrow"/>
              </a:rPr>
              <a:t>SPDA</a:t>
            </a:r>
          </a:p>
        </p:txBody>
      </p:sp>
      <p:sp>
        <p:nvSpPr>
          <p:cNvPr id="9" name="CaixaDeTexto 8"/>
          <p:cNvSpPr txBox="1"/>
          <p:nvPr/>
        </p:nvSpPr>
        <p:spPr bwMode="auto">
          <a:xfrm>
            <a:off x="12027237" y="3750844"/>
            <a:ext cx="630301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>
            <a:spAutoFit/>
          </a:bodyPr>
          <a:lstStyle/>
          <a:p>
            <a:r>
              <a:rPr lang="pt-BR" sz="2000" b="1" dirty="0" smtClean="0">
                <a:solidFill>
                  <a:srgbClr val="4A5C61"/>
                </a:solidFill>
                <a:latin typeface="Arial Narrow"/>
                <a:cs typeface="Arial Narrow"/>
              </a:rPr>
              <a:t>SDB</a:t>
            </a:r>
          </a:p>
        </p:txBody>
      </p:sp>
      <p:pic>
        <p:nvPicPr>
          <p:cNvPr id="10" name="Imagem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816508" y="2920562"/>
            <a:ext cx="1724025" cy="857250"/>
          </a:xfrm>
          <a:prstGeom prst="rect">
            <a:avLst/>
          </a:prstGeom>
        </p:spPr>
      </p:pic>
      <p:pic>
        <p:nvPicPr>
          <p:cNvPr id="11" name="Imagem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89027" y="3391164"/>
            <a:ext cx="1935920" cy="1935920"/>
          </a:xfrm>
          <a:prstGeom prst="rect">
            <a:avLst/>
          </a:prstGeom>
        </p:spPr>
      </p:pic>
      <p:sp>
        <p:nvSpPr>
          <p:cNvPr id="12" name="Retângulo 11"/>
          <p:cNvSpPr/>
          <p:nvPr/>
        </p:nvSpPr>
        <p:spPr>
          <a:xfrm>
            <a:off x="6047577" y="4753069"/>
            <a:ext cx="4583019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pt-BR" sz="2000" dirty="0"/>
              <a:t>No SPDA, executar o processo de extração </a:t>
            </a:r>
            <a:r>
              <a:rPr lang="pt-BR" sz="2000" dirty="0" smtClean="0"/>
              <a:t>de dados </a:t>
            </a:r>
            <a:r>
              <a:rPr lang="pt-BR" sz="2000" b="1" dirty="0" smtClean="0"/>
              <a:t>Menu</a:t>
            </a:r>
            <a:r>
              <a:rPr lang="pt-BR" sz="2000" b="1" dirty="0"/>
              <a:t>: </a:t>
            </a:r>
            <a:r>
              <a:rPr lang="pt-BR" sz="2000" b="1" dirty="0">
                <a:solidFill>
                  <a:schemeClr val="accent2">
                    <a:lumMod val="75000"/>
                  </a:schemeClr>
                </a:solidFill>
              </a:rPr>
              <a:t>Interface &gt; </a:t>
            </a:r>
            <a:r>
              <a:rPr lang="pt-BR" sz="2000" b="1" dirty="0" err="1">
                <a:solidFill>
                  <a:schemeClr val="accent2">
                    <a:lumMod val="75000"/>
                  </a:schemeClr>
                </a:solidFill>
              </a:rPr>
              <a:t>Extract</a:t>
            </a:r>
            <a:r>
              <a:rPr lang="pt-BR" sz="2000" b="1" dirty="0">
                <a:solidFill>
                  <a:schemeClr val="accent2">
                    <a:lumMod val="75000"/>
                  </a:schemeClr>
                </a:solidFill>
              </a:rPr>
              <a:t> Data </a:t>
            </a:r>
            <a:r>
              <a:rPr lang="pt-BR" sz="2000" b="1" dirty="0" err="1">
                <a:solidFill>
                  <a:schemeClr val="accent2">
                    <a:lumMod val="75000"/>
                  </a:schemeClr>
                </a:solidFill>
              </a:rPr>
              <a:t>From</a:t>
            </a:r>
            <a:r>
              <a:rPr lang="pt-BR" sz="2000" b="1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pt-BR" sz="2000" b="1" dirty="0" err="1" smtClean="0">
                <a:solidFill>
                  <a:schemeClr val="accent2">
                    <a:lumMod val="75000"/>
                  </a:schemeClr>
                </a:solidFill>
              </a:rPr>
              <a:t>TransferTables</a:t>
            </a:r>
            <a:r>
              <a:rPr lang="pt-BR" sz="2000" b="1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pt-BR" sz="2000" dirty="0" smtClean="0"/>
              <a:t>Selecionar </a:t>
            </a:r>
            <a:r>
              <a:rPr lang="pt-BR" sz="2000" dirty="0"/>
              <a:t>as entidades que deseja importar para o </a:t>
            </a:r>
            <a:r>
              <a:rPr lang="pt-BR" sz="2000" dirty="0" err="1"/>
              <a:t>Scientia</a:t>
            </a:r>
            <a:endParaRPr lang="pt-BR" sz="2000" dirty="0"/>
          </a:p>
        </p:txBody>
      </p:sp>
      <p:cxnSp>
        <p:nvCxnSpPr>
          <p:cNvPr id="14" name="Conector de seta reta 13"/>
          <p:cNvCxnSpPr/>
          <p:nvPr/>
        </p:nvCxnSpPr>
        <p:spPr>
          <a:xfrm>
            <a:off x="5850136" y="4343124"/>
            <a:ext cx="4522788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7" name="Imagem 1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74249" y="4759073"/>
            <a:ext cx="657225" cy="1028700"/>
          </a:xfrm>
          <a:prstGeom prst="rect">
            <a:avLst/>
          </a:prstGeom>
        </p:spPr>
      </p:pic>
      <p:pic>
        <p:nvPicPr>
          <p:cNvPr id="18" name="Imagem 1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620311" y="2011882"/>
            <a:ext cx="9915525" cy="6581775"/>
          </a:xfrm>
          <a:prstGeom prst="rect">
            <a:avLst/>
          </a:prstGeom>
        </p:spPr>
      </p:pic>
      <p:pic>
        <p:nvPicPr>
          <p:cNvPr id="19" name="Imagem 1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627125" y="2020227"/>
            <a:ext cx="9896475" cy="6581775"/>
          </a:xfrm>
          <a:prstGeom prst="rect">
            <a:avLst/>
          </a:prstGeom>
        </p:spPr>
      </p:pic>
      <p:pic>
        <p:nvPicPr>
          <p:cNvPr id="20" name="Imagem 19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926344" y="4609338"/>
            <a:ext cx="3676650" cy="1990725"/>
          </a:xfrm>
          <a:prstGeom prst="rect">
            <a:avLst/>
          </a:prstGeom>
        </p:spPr>
      </p:pic>
      <p:pic>
        <p:nvPicPr>
          <p:cNvPr id="23" name="Imagem 22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641107" y="2036494"/>
            <a:ext cx="9906000" cy="6610350"/>
          </a:xfrm>
          <a:prstGeom prst="rect">
            <a:avLst/>
          </a:prstGeom>
        </p:spPr>
      </p:pic>
      <p:pic>
        <p:nvPicPr>
          <p:cNvPr id="24" name="Imagem 23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678851" y="4396460"/>
            <a:ext cx="3771900" cy="2133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6464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Icone-0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89900" y="2703530"/>
            <a:ext cx="1335069" cy="1335069"/>
          </a:xfrm>
          <a:prstGeom prst="rect">
            <a:avLst/>
          </a:prstGeom>
        </p:spPr>
      </p:pic>
      <p:sp>
        <p:nvSpPr>
          <p:cNvPr id="9" name="TextBox 5"/>
          <p:cNvSpPr txBox="1">
            <a:spLocks noChangeArrowheads="1"/>
          </p:cNvSpPr>
          <p:nvPr/>
        </p:nvSpPr>
        <p:spPr bwMode="auto">
          <a:xfrm>
            <a:off x="8124825" y="4572000"/>
            <a:ext cx="8124825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4200" dirty="0" err="1" smtClean="0">
                <a:solidFill>
                  <a:schemeClr val="bg1"/>
                </a:solidFill>
                <a:latin typeface="Arial Narrow"/>
                <a:cs typeface="Arial Narrow"/>
              </a:rPr>
              <a:t>Importação</a:t>
            </a:r>
            <a:r>
              <a:rPr lang="en-US" sz="4200" dirty="0" smtClean="0">
                <a:solidFill>
                  <a:schemeClr val="bg1"/>
                </a:solidFill>
                <a:latin typeface="Arial Narrow"/>
                <a:cs typeface="Arial Narrow"/>
              </a:rPr>
              <a:t> de dados do </a:t>
            </a:r>
            <a:r>
              <a:rPr lang="en-US" sz="4200" dirty="0" err="1" smtClean="0">
                <a:solidFill>
                  <a:schemeClr val="bg1"/>
                </a:solidFill>
                <a:latin typeface="Arial Narrow"/>
                <a:cs typeface="Arial Narrow"/>
              </a:rPr>
              <a:t>Scientia</a:t>
            </a:r>
            <a:endParaRPr lang="en-US" sz="4200" dirty="0">
              <a:solidFill>
                <a:schemeClr val="bg1"/>
              </a:solidFill>
              <a:latin typeface="Arial Narrow"/>
              <a:cs typeface="Arial Narrow"/>
            </a:endParaRPr>
          </a:p>
        </p:txBody>
      </p:sp>
    </p:spTree>
    <p:extLst>
      <p:ext uri="{BB962C8B-B14F-4D97-AF65-F5344CB8AC3E}">
        <p14:creationId xmlns:p14="http://schemas.microsoft.com/office/powerpoint/2010/main" val="4040537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onteúdo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pt-BR" dirty="0"/>
              <a:t>O processo de </a:t>
            </a:r>
            <a:r>
              <a:rPr lang="pt-BR" b="1" dirty="0"/>
              <a:t>“Importação de dados do </a:t>
            </a:r>
            <a:r>
              <a:rPr lang="pt-BR" b="1" i="1" dirty="0" err="1"/>
              <a:t>Scientia</a:t>
            </a:r>
            <a:r>
              <a:rPr lang="pt-BR" b="1" i="1" dirty="0"/>
              <a:t> Enterprise</a:t>
            </a:r>
            <a:r>
              <a:rPr lang="pt-BR" b="1" dirty="0"/>
              <a:t>”</a:t>
            </a:r>
            <a:r>
              <a:rPr lang="pt-BR" dirty="0"/>
              <a:t> é a funcionalidade </a:t>
            </a:r>
            <a:r>
              <a:rPr lang="pt-BR" dirty="0" smtClean="0"/>
              <a:t>responsável por permitir </a:t>
            </a:r>
            <a:r>
              <a:rPr lang="pt-BR" dirty="0"/>
              <a:t>que as programações realizadas no </a:t>
            </a:r>
            <a:r>
              <a:rPr lang="pt-BR" i="1" dirty="0" err="1"/>
              <a:t>Scientia</a:t>
            </a:r>
            <a:r>
              <a:rPr lang="pt-BR" i="1" dirty="0"/>
              <a:t> </a:t>
            </a:r>
            <a:r>
              <a:rPr lang="pt-BR" i="1" dirty="0" err="1"/>
              <a:t>Timetabler</a:t>
            </a:r>
            <a:r>
              <a:rPr lang="pt-BR" dirty="0"/>
              <a:t> sejam importadas para o TOTVS Educacional. </a:t>
            </a:r>
            <a:endParaRPr lang="pt-BR" dirty="0" smtClean="0"/>
          </a:p>
          <a:p>
            <a:pPr algn="just"/>
            <a:endParaRPr lang="pt-BR" dirty="0"/>
          </a:p>
          <a:p>
            <a:pPr algn="just"/>
            <a:r>
              <a:rPr lang="pt-BR" dirty="0" smtClean="0"/>
              <a:t>Esta </a:t>
            </a:r>
            <a:r>
              <a:rPr lang="pt-BR" dirty="0"/>
              <a:t>importação cria as </a:t>
            </a:r>
            <a:r>
              <a:rPr lang="pt-BR" b="1" dirty="0"/>
              <a:t>turmas/disciplinas </a:t>
            </a:r>
            <a:r>
              <a:rPr lang="pt-BR" b="1" dirty="0" smtClean="0"/>
              <a:t>sugeridas</a:t>
            </a:r>
            <a:r>
              <a:rPr lang="pt-BR" dirty="0" smtClean="0"/>
              <a:t> </a:t>
            </a:r>
            <a:r>
              <a:rPr lang="pt-BR" dirty="0"/>
              <a:t>que contém os horários da oferta, as alocações de professores e salas, a identificação do grupo de alunos e a listagem dos logs de importação. </a:t>
            </a:r>
          </a:p>
          <a:p>
            <a:endParaRPr lang="pt-BR" dirty="0"/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Integração TOTVS Educacional X </a:t>
            </a:r>
            <a:r>
              <a:rPr lang="pt-BR" dirty="0" err="1"/>
              <a:t>Scientia</a:t>
            </a:r>
            <a:r>
              <a:rPr lang="pt-BR" dirty="0"/>
              <a:t>: Modelo 2 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idx="13"/>
          </p:nvPr>
        </p:nvSpPr>
        <p:spPr/>
        <p:txBody>
          <a:bodyPr/>
          <a:lstStyle/>
          <a:p>
            <a:r>
              <a:rPr lang="pt-BR" dirty="0"/>
              <a:t>Importação de dados do </a:t>
            </a:r>
            <a:r>
              <a:rPr lang="pt-BR" dirty="0" err="1"/>
              <a:t>Scientia</a:t>
            </a:r>
            <a:r>
              <a:rPr lang="pt-BR" dirty="0"/>
              <a:t>: Fluxo</a:t>
            </a:r>
          </a:p>
          <a:p>
            <a:endParaRPr lang="pt-BR" dirty="0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3940D1D-B147-43FC-A96B-779C25C7BB73}" type="slidenum">
              <a:rPr lang="pt-BR" smtClean="0"/>
              <a:pPr/>
              <a:t>32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658568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Integração TOTVS Educacional X </a:t>
            </a:r>
            <a:r>
              <a:rPr lang="pt-BR" dirty="0" err="1"/>
              <a:t>Scientia</a:t>
            </a:r>
            <a:r>
              <a:rPr lang="pt-BR" dirty="0"/>
              <a:t>: Modelo 2 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idx="13"/>
          </p:nvPr>
        </p:nvSpPr>
        <p:spPr>
          <a:xfrm>
            <a:off x="601800" y="1175133"/>
            <a:ext cx="3936333" cy="853016"/>
          </a:xfrm>
        </p:spPr>
        <p:txBody>
          <a:bodyPr/>
          <a:lstStyle/>
          <a:p>
            <a:r>
              <a:rPr lang="pt-BR" dirty="0"/>
              <a:t>Importação de dados do </a:t>
            </a:r>
            <a:r>
              <a:rPr lang="pt-BR" dirty="0" err="1"/>
              <a:t>Scientia</a:t>
            </a:r>
            <a:r>
              <a:rPr lang="pt-BR" dirty="0"/>
              <a:t>: Atualizar dados no </a:t>
            </a:r>
            <a:r>
              <a:rPr lang="pt-BR" dirty="0" smtClean="0"/>
              <a:t>RDB</a:t>
            </a:r>
            <a:endParaRPr lang="pt-BR" dirty="0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3940D1D-B147-43FC-A96B-779C25C7BB73}" type="slidenum">
              <a:rPr lang="pt-BR" smtClean="0"/>
              <a:pPr/>
              <a:t>33</a:t>
            </a:fld>
            <a:endParaRPr lang="pt-BR" dirty="0"/>
          </a:p>
        </p:txBody>
      </p:sp>
      <p:pic>
        <p:nvPicPr>
          <p:cNvPr id="6" name="Imagem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82311" y="5084813"/>
            <a:ext cx="714375" cy="838200"/>
          </a:xfrm>
          <a:prstGeom prst="rect">
            <a:avLst/>
          </a:prstGeom>
        </p:spPr>
      </p:pic>
      <p:pic>
        <p:nvPicPr>
          <p:cNvPr id="7" name="Imagem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800537" y="2633872"/>
            <a:ext cx="1724025" cy="857250"/>
          </a:xfrm>
          <a:prstGeom prst="rect">
            <a:avLst/>
          </a:prstGeom>
        </p:spPr>
      </p:pic>
      <p:pic>
        <p:nvPicPr>
          <p:cNvPr id="8" name="Imagem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19388" y="3162007"/>
            <a:ext cx="1998423" cy="1998423"/>
          </a:xfrm>
          <a:prstGeom prst="rect">
            <a:avLst/>
          </a:prstGeom>
        </p:spPr>
      </p:pic>
      <p:sp>
        <p:nvSpPr>
          <p:cNvPr id="9" name="CaixaDeTexto 8"/>
          <p:cNvSpPr txBox="1"/>
          <p:nvPr/>
        </p:nvSpPr>
        <p:spPr bwMode="auto">
          <a:xfrm>
            <a:off x="11529664" y="3431983"/>
            <a:ext cx="641522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>
            <a:spAutoFit/>
          </a:bodyPr>
          <a:lstStyle/>
          <a:p>
            <a:r>
              <a:rPr lang="pt-BR" sz="2000" b="1" dirty="0" smtClean="0">
                <a:solidFill>
                  <a:srgbClr val="4A5C61"/>
                </a:solidFill>
                <a:latin typeface="Arial Narrow"/>
                <a:cs typeface="Arial Narrow"/>
              </a:rPr>
              <a:t>RDB</a:t>
            </a:r>
          </a:p>
        </p:txBody>
      </p:sp>
      <p:sp>
        <p:nvSpPr>
          <p:cNvPr id="10" name="CaixaDeTexto 9"/>
          <p:cNvSpPr txBox="1"/>
          <p:nvPr/>
        </p:nvSpPr>
        <p:spPr bwMode="auto">
          <a:xfrm>
            <a:off x="5650228" y="3622333"/>
            <a:ext cx="630301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>
            <a:spAutoFit/>
          </a:bodyPr>
          <a:lstStyle/>
          <a:p>
            <a:r>
              <a:rPr lang="pt-BR" sz="2000" b="1" dirty="0" smtClean="0">
                <a:solidFill>
                  <a:srgbClr val="4A5C61"/>
                </a:solidFill>
                <a:latin typeface="Arial Narrow"/>
                <a:cs typeface="Arial Narrow"/>
              </a:rPr>
              <a:t>SDB</a:t>
            </a:r>
          </a:p>
        </p:txBody>
      </p:sp>
      <p:pic>
        <p:nvPicPr>
          <p:cNvPr id="11" name="Imagem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39499" y="2792051"/>
            <a:ext cx="1724025" cy="857250"/>
          </a:xfrm>
          <a:prstGeom prst="rect">
            <a:avLst/>
          </a:prstGeom>
        </p:spPr>
      </p:pic>
      <p:pic>
        <p:nvPicPr>
          <p:cNvPr id="12" name="Imagem 1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12018" y="3262653"/>
            <a:ext cx="1935920" cy="1935920"/>
          </a:xfrm>
          <a:prstGeom prst="rect">
            <a:avLst/>
          </a:prstGeom>
        </p:spPr>
      </p:pic>
      <p:sp>
        <p:nvSpPr>
          <p:cNvPr id="13" name="CaixaDeTexto 12"/>
          <p:cNvSpPr txBox="1"/>
          <p:nvPr/>
        </p:nvSpPr>
        <p:spPr>
          <a:xfrm>
            <a:off x="5831715" y="4947079"/>
            <a:ext cx="416328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pt-BR" sz="2000" dirty="0"/>
              <a:t>Após </a:t>
            </a:r>
            <a:r>
              <a:rPr lang="pt-BR" sz="2000" dirty="0" smtClean="0"/>
              <a:t>agendar tarefas no Scientia </a:t>
            </a:r>
            <a:r>
              <a:rPr lang="pt-BR" sz="2000" dirty="0"/>
              <a:t>Enterprise, executar o </a:t>
            </a:r>
            <a:r>
              <a:rPr lang="pt-BR" sz="2000" dirty="0" smtClean="0"/>
              <a:t>aplicativo de </a:t>
            </a:r>
            <a:r>
              <a:rPr lang="pt-BR" sz="2000" dirty="0"/>
              <a:t>atualização do </a:t>
            </a:r>
            <a:r>
              <a:rPr lang="pt-BR" sz="2000" dirty="0" smtClean="0"/>
              <a:t>RDB:</a:t>
            </a:r>
            <a:endParaRPr lang="pt-BR" sz="2000" dirty="0"/>
          </a:p>
          <a:p>
            <a:pPr lvl="0"/>
            <a:r>
              <a:rPr lang="pt-BR" sz="2000" b="1" dirty="0" err="1" smtClean="0">
                <a:solidFill>
                  <a:schemeClr val="accent2">
                    <a:lumMod val="75000"/>
                  </a:schemeClr>
                </a:solidFill>
              </a:rPr>
              <a:t>Run</a:t>
            </a:r>
            <a:r>
              <a:rPr lang="pt-BR" sz="2000" b="1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pt-BR" sz="2000" b="1" dirty="0" err="1">
                <a:solidFill>
                  <a:schemeClr val="accent2">
                    <a:lumMod val="75000"/>
                  </a:schemeClr>
                </a:solidFill>
              </a:rPr>
              <a:t>Scheduled</a:t>
            </a:r>
            <a:r>
              <a:rPr lang="pt-BR" sz="2000" b="1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pt-BR" sz="2000" b="1" dirty="0" err="1">
                <a:solidFill>
                  <a:schemeClr val="accent2">
                    <a:lumMod val="75000"/>
                  </a:schemeClr>
                </a:solidFill>
              </a:rPr>
              <a:t>Extract</a:t>
            </a:r>
            <a:endParaRPr lang="pt-BR" sz="20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cxnSp>
        <p:nvCxnSpPr>
          <p:cNvPr id="15" name="Conector de seta reta 14"/>
          <p:cNvCxnSpPr>
            <a:stCxn id="12" idx="3"/>
          </p:cNvCxnSpPr>
          <p:nvPr/>
        </p:nvCxnSpPr>
        <p:spPr>
          <a:xfrm>
            <a:off x="5947938" y="4230613"/>
            <a:ext cx="3687129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7" name="Imagem 1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969713" y="2316013"/>
            <a:ext cx="11440553" cy="56087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19017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" name="Imagem 6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85354" y="2513019"/>
            <a:ext cx="1168501" cy="1168501"/>
          </a:xfrm>
          <a:prstGeom prst="rect">
            <a:avLst/>
          </a:prstGeom>
        </p:spPr>
      </p:pic>
      <p:pic>
        <p:nvPicPr>
          <p:cNvPr id="55" name="Imagem 5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81727" y="3452474"/>
            <a:ext cx="1166195" cy="1166195"/>
          </a:xfrm>
          <a:prstGeom prst="rect">
            <a:avLst/>
          </a:prstGeom>
        </p:spPr>
      </p:pic>
      <p:pic>
        <p:nvPicPr>
          <p:cNvPr id="52" name="Imagem 5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55335" y="6860231"/>
            <a:ext cx="1168501" cy="1168501"/>
          </a:xfrm>
          <a:prstGeom prst="rect">
            <a:avLst/>
          </a:prstGeom>
        </p:spPr>
      </p:pic>
      <p:sp>
        <p:nvSpPr>
          <p:cNvPr id="6" name="Título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Integração TOTVS Educacional X </a:t>
            </a:r>
            <a:r>
              <a:rPr lang="pt-BR" dirty="0" err="1"/>
              <a:t>Scientia</a:t>
            </a:r>
            <a:r>
              <a:rPr lang="pt-BR" dirty="0"/>
              <a:t>: Modelo 2 </a:t>
            </a:r>
          </a:p>
        </p:txBody>
      </p:sp>
      <p:sp>
        <p:nvSpPr>
          <p:cNvPr id="8" name="Espaço Reservado para Texto 7"/>
          <p:cNvSpPr>
            <a:spLocks noGrp="1"/>
          </p:cNvSpPr>
          <p:nvPr>
            <p:ph type="body" idx="13"/>
          </p:nvPr>
        </p:nvSpPr>
        <p:spPr/>
        <p:txBody>
          <a:bodyPr/>
          <a:lstStyle/>
          <a:p>
            <a:r>
              <a:rPr lang="pt-BR" dirty="0" smtClean="0"/>
              <a:t>Importação de dados do </a:t>
            </a:r>
            <a:r>
              <a:rPr lang="pt-BR" dirty="0" err="1" smtClean="0"/>
              <a:t>Scientia</a:t>
            </a:r>
            <a:r>
              <a:rPr lang="pt-BR" dirty="0" smtClean="0"/>
              <a:t>: Fluxo</a:t>
            </a:r>
            <a:endParaRPr lang="pt-BR" dirty="0"/>
          </a:p>
          <a:p>
            <a:endParaRPr lang="pt-BR" dirty="0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3940D1D-B147-43FC-A96B-779C25C7BB73}" type="slidenum">
              <a:rPr lang="pt-BR" smtClean="0"/>
              <a:pPr/>
              <a:t>34</a:t>
            </a:fld>
            <a:endParaRPr lang="pt-BR" dirty="0"/>
          </a:p>
        </p:txBody>
      </p:sp>
      <p:sp>
        <p:nvSpPr>
          <p:cNvPr id="16" name="Retângulo 15"/>
          <p:cNvSpPr/>
          <p:nvPr/>
        </p:nvSpPr>
        <p:spPr>
          <a:xfrm>
            <a:off x="5910453" y="2028150"/>
            <a:ext cx="9654670" cy="6519368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21" name="Imagem 2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0292" y="4781087"/>
            <a:ext cx="1219200" cy="1219200"/>
          </a:xfrm>
          <a:prstGeom prst="rect">
            <a:avLst/>
          </a:prstGeom>
        </p:spPr>
      </p:pic>
      <p:pic>
        <p:nvPicPr>
          <p:cNvPr id="22" name="Imagem 2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38014" y="4781087"/>
            <a:ext cx="1219200" cy="1219200"/>
          </a:xfrm>
          <a:prstGeom prst="rect">
            <a:avLst/>
          </a:prstGeom>
        </p:spPr>
      </p:pic>
      <p:sp>
        <p:nvSpPr>
          <p:cNvPr id="27" name="CaixaDeTexto 26"/>
          <p:cNvSpPr txBox="1"/>
          <p:nvPr/>
        </p:nvSpPr>
        <p:spPr bwMode="auto">
          <a:xfrm>
            <a:off x="6267156" y="4274491"/>
            <a:ext cx="1169339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r>
              <a:rPr lang="pt-BR" sz="1800" dirty="0" smtClean="0">
                <a:solidFill>
                  <a:srgbClr val="4A5C61"/>
                </a:solidFill>
                <a:latin typeface="Arial Narrow"/>
                <a:cs typeface="Arial Narrow"/>
              </a:rPr>
              <a:t>Processo Importação</a:t>
            </a:r>
          </a:p>
        </p:txBody>
      </p:sp>
      <p:sp>
        <p:nvSpPr>
          <p:cNvPr id="28" name="CaixaDeTexto 27"/>
          <p:cNvSpPr txBox="1"/>
          <p:nvPr/>
        </p:nvSpPr>
        <p:spPr bwMode="auto">
          <a:xfrm>
            <a:off x="7891897" y="4286286"/>
            <a:ext cx="164386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pPr algn="ctr"/>
            <a:r>
              <a:rPr lang="pt-BR" sz="1800" dirty="0" smtClean="0">
                <a:solidFill>
                  <a:srgbClr val="4A5C61"/>
                </a:solidFill>
                <a:latin typeface="Arial Narrow"/>
                <a:cs typeface="Arial Narrow"/>
              </a:rPr>
              <a:t>Turma/disciplina sugerida</a:t>
            </a:r>
          </a:p>
        </p:txBody>
      </p:sp>
      <p:pic>
        <p:nvPicPr>
          <p:cNvPr id="31" name="Imagem 3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8075" y="6135575"/>
            <a:ext cx="1935920" cy="1935920"/>
          </a:xfrm>
          <a:prstGeom prst="rect">
            <a:avLst/>
          </a:prstGeom>
        </p:spPr>
      </p:pic>
      <p:pic>
        <p:nvPicPr>
          <p:cNvPr id="32" name="Imagem 3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134734" y="5719759"/>
            <a:ext cx="1085850" cy="971550"/>
          </a:xfrm>
          <a:prstGeom prst="rect">
            <a:avLst/>
          </a:prstGeom>
        </p:spPr>
      </p:pic>
      <p:sp>
        <p:nvSpPr>
          <p:cNvPr id="33" name="CaixaDeTexto 32"/>
          <p:cNvSpPr txBox="1"/>
          <p:nvPr/>
        </p:nvSpPr>
        <p:spPr bwMode="auto">
          <a:xfrm>
            <a:off x="3142450" y="6719500"/>
            <a:ext cx="189981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>
            <a:spAutoFit/>
          </a:bodyPr>
          <a:lstStyle/>
          <a:p>
            <a:r>
              <a:rPr lang="pt-BR" sz="1800" dirty="0" smtClean="0">
                <a:solidFill>
                  <a:srgbClr val="4A5C61"/>
                </a:solidFill>
                <a:latin typeface="Arial Narrow"/>
                <a:cs typeface="Arial Narrow"/>
              </a:rPr>
              <a:t>TOTVS Educacional</a:t>
            </a:r>
          </a:p>
        </p:txBody>
      </p:sp>
      <p:pic>
        <p:nvPicPr>
          <p:cNvPr id="34" name="Imagem 3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333871" y="2291759"/>
            <a:ext cx="1724025" cy="857250"/>
          </a:xfrm>
          <a:prstGeom prst="rect">
            <a:avLst/>
          </a:prstGeom>
        </p:spPr>
      </p:pic>
      <p:pic>
        <p:nvPicPr>
          <p:cNvPr id="35" name="Imagem 34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2722" y="2819894"/>
            <a:ext cx="1998423" cy="1998423"/>
          </a:xfrm>
          <a:prstGeom prst="rect">
            <a:avLst/>
          </a:prstGeom>
        </p:spPr>
      </p:pic>
      <p:sp>
        <p:nvSpPr>
          <p:cNvPr id="36" name="CaixaDeTexto 35"/>
          <p:cNvSpPr txBox="1"/>
          <p:nvPr/>
        </p:nvSpPr>
        <p:spPr bwMode="auto">
          <a:xfrm>
            <a:off x="3062998" y="3089870"/>
            <a:ext cx="641522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>
            <a:spAutoFit/>
          </a:bodyPr>
          <a:lstStyle/>
          <a:p>
            <a:r>
              <a:rPr lang="pt-BR" sz="2000" b="1" dirty="0" smtClean="0">
                <a:solidFill>
                  <a:srgbClr val="4A5C61"/>
                </a:solidFill>
                <a:latin typeface="Arial Narrow"/>
                <a:cs typeface="Arial Narrow"/>
              </a:rPr>
              <a:t>RDB</a:t>
            </a:r>
          </a:p>
        </p:txBody>
      </p:sp>
      <p:cxnSp>
        <p:nvCxnSpPr>
          <p:cNvPr id="37" name="Conector de seta reta 36"/>
          <p:cNvCxnSpPr>
            <a:stCxn id="31" idx="0"/>
          </p:cNvCxnSpPr>
          <p:nvPr/>
        </p:nvCxnSpPr>
        <p:spPr>
          <a:xfrm flipV="1">
            <a:off x="2326035" y="4890171"/>
            <a:ext cx="0" cy="124540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5" name="CaixaDeTexto 44"/>
          <p:cNvSpPr txBox="1"/>
          <p:nvPr/>
        </p:nvSpPr>
        <p:spPr bwMode="auto">
          <a:xfrm>
            <a:off x="11792420" y="3228333"/>
            <a:ext cx="89960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>
            <a:spAutoFit/>
          </a:bodyPr>
          <a:lstStyle/>
          <a:p>
            <a:r>
              <a:rPr lang="pt-BR" sz="1800" dirty="0" smtClean="0">
                <a:solidFill>
                  <a:srgbClr val="4A5C61"/>
                </a:solidFill>
                <a:latin typeface="Arial Narrow"/>
                <a:cs typeface="Arial Narrow"/>
              </a:rPr>
              <a:t>Horários</a:t>
            </a:r>
          </a:p>
        </p:txBody>
      </p:sp>
      <p:sp>
        <p:nvSpPr>
          <p:cNvPr id="46" name="CaixaDeTexto 45"/>
          <p:cNvSpPr txBox="1"/>
          <p:nvPr/>
        </p:nvSpPr>
        <p:spPr bwMode="auto">
          <a:xfrm>
            <a:off x="11823837" y="4239435"/>
            <a:ext cx="159934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>
            <a:spAutoFit/>
          </a:bodyPr>
          <a:lstStyle/>
          <a:p>
            <a:r>
              <a:rPr lang="pt-BR" sz="1800" dirty="0" smtClean="0">
                <a:solidFill>
                  <a:srgbClr val="4A5C61"/>
                </a:solidFill>
                <a:latin typeface="Arial Narrow"/>
                <a:cs typeface="Arial Narrow"/>
              </a:rPr>
              <a:t>Grupo de Alunos</a:t>
            </a:r>
          </a:p>
        </p:txBody>
      </p:sp>
      <p:sp>
        <p:nvSpPr>
          <p:cNvPr id="47" name="CaixaDeTexto 46"/>
          <p:cNvSpPr txBox="1"/>
          <p:nvPr/>
        </p:nvSpPr>
        <p:spPr bwMode="auto">
          <a:xfrm>
            <a:off x="11850074" y="5444543"/>
            <a:ext cx="50206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>
            <a:spAutoFit/>
          </a:bodyPr>
          <a:lstStyle/>
          <a:p>
            <a:r>
              <a:rPr lang="pt-BR" sz="1800" dirty="0" smtClean="0">
                <a:solidFill>
                  <a:srgbClr val="4A5C61"/>
                </a:solidFill>
                <a:latin typeface="Arial Narrow"/>
                <a:cs typeface="Arial Narrow"/>
              </a:rPr>
              <a:t>Log</a:t>
            </a:r>
          </a:p>
        </p:txBody>
      </p:sp>
      <p:pic>
        <p:nvPicPr>
          <p:cNvPr id="48" name="Imagem 47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80137" y="2453965"/>
            <a:ext cx="1143700" cy="1143700"/>
          </a:xfrm>
          <a:prstGeom prst="rect">
            <a:avLst/>
          </a:prstGeom>
        </p:spPr>
      </p:pic>
      <p:pic>
        <p:nvPicPr>
          <p:cNvPr id="51" name="Imagem 50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62849" y="7497229"/>
            <a:ext cx="612484" cy="612484"/>
          </a:xfrm>
          <a:prstGeom prst="rect">
            <a:avLst/>
          </a:prstGeom>
        </p:spPr>
      </p:pic>
      <p:sp>
        <p:nvSpPr>
          <p:cNvPr id="53" name="CaixaDeTexto 52"/>
          <p:cNvSpPr txBox="1"/>
          <p:nvPr/>
        </p:nvSpPr>
        <p:spPr bwMode="auto">
          <a:xfrm>
            <a:off x="11809311" y="7218669"/>
            <a:ext cx="1809418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r>
              <a:rPr lang="pt-BR" sz="1800" dirty="0" smtClean="0">
                <a:solidFill>
                  <a:srgbClr val="4A5C61"/>
                </a:solidFill>
                <a:latin typeface="Arial Narrow"/>
                <a:cs typeface="Arial Narrow"/>
              </a:rPr>
              <a:t>Turmas/Disciplinas associadas</a:t>
            </a:r>
          </a:p>
        </p:txBody>
      </p:sp>
      <p:pic>
        <p:nvPicPr>
          <p:cNvPr id="54" name="Imagem 53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3394" y="4102983"/>
            <a:ext cx="722648" cy="722648"/>
          </a:xfrm>
          <a:prstGeom prst="rect">
            <a:avLst/>
          </a:prstGeom>
        </p:spPr>
      </p:pic>
      <p:pic>
        <p:nvPicPr>
          <p:cNvPr id="56" name="Imagem 5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5443" y="4601030"/>
            <a:ext cx="1177535" cy="1177535"/>
          </a:xfrm>
          <a:prstGeom prst="rect">
            <a:avLst/>
          </a:prstGeom>
        </p:spPr>
      </p:pic>
      <p:pic>
        <p:nvPicPr>
          <p:cNvPr id="57" name="Imagem 5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74477" y="5700620"/>
            <a:ext cx="1168501" cy="1168501"/>
          </a:xfrm>
          <a:prstGeom prst="rect">
            <a:avLst/>
          </a:prstGeom>
        </p:spPr>
      </p:pic>
      <p:pic>
        <p:nvPicPr>
          <p:cNvPr id="58" name="Imagem 57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81991" y="6337618"/>
            <a:ext cx="612484" cy="612484"/>
          </a:xfrm>
          <a:prstGeom prst="rect">
            <a:avLst/>
          </a:prstGeom>
        </p:spPr>
      </p:pic>
      <p:sp>
        <p:nvSpPr>
          <p:cNvPr id="59" name="CaixaDeTexto 58"/>
          <p:cNvSpPr txBox="1"/>
          <p:nvPr/>
        </p:nvSpPr>
        <p:spPr bwMode="auto">
          <a:xfrm>
            <a:off x="11828453" y="6118196"/>
            <a:ext cx="1809418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r>
              <a:rPr lang="pt-BR" sz="1800" dirty="0" smtClean="0">
                <a:solidFill>
                  <a:srgbClr val="4A5C61"/>
                </a:solidFill>
                <a:latin typeface="Arial Narrow"/>
                <a:cs typeface="Arial Narrow"/>
              </a:rPr>
              <a:t>Turmas/Disciplinas gerenciadas</a:t>
            </a:r>
          </a:p>
        </p:txBody>
      </p:sp>
      <p:pic>
        <p:nvPicPr>
          <p:cNvPr id="60" name="Imagem 59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31035" y="3179438"/>
            <a:ext cx="685121" cy="685121"/>
          </a:xfrm>
          <a:prstGeom prst="rect">
            <a:avLst/>
          </a:prstGeom>
        </p:spPr>
      </p:pic>
      <p:pic>
        <p:nvPicPr>
          <p:cNvPr id="62" name="Imagem 61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30107" y="5390687"/>
            <a:ext cx="481258" cy="481258"/>
          </a:xfrm>
          <a:prstGeom prst="rect">
            <a:avLst/>
          </a:prstGeom>
        </p:spPr>
      </p:pic>
      <p:cxnSp>
        <p:nvCxnSpPr>
          <p:cNvPr id="64" name="Conector de seta reta 63"/>
          <p:cNvCxnSpPr>
            <a:stCxn id="21" idx="3"/>
            <a:endCxn id="22" idx="1"/>
          </p:cNvCxnSpPr>
          <p:nvPr/>
        </p:nvCxnSpPr>
        <p:spPr>
          <a:xfrm>
            <a:off x="7389492" y="5390687"/>
            <a:ext cx="748522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5" name="CaixaDeTexto 64"/>
          <p:cNvSpPr txBox="1"/>
          <p:nvPr/>
        </p:nvSpPr>
        <p:spPr bwMode="auto">
          <a:xfrm>
            <a:off x="14034943" y="3248904"/>
            <a:ext cx="119616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>
            <a:spAutoFit/>
          </a:bodyPr>
          <a:lstStyle/>
          <a:p>
            <a:r>
              <a:rPr lang="pt-BR" sz="1800" dirty="0" smtClean="0">
                <a:solidFill>
                  <a:srgbClr val="4A5C61"/>
                </a:solidFill>
                <a:latin typeface="Arial Narrow"/>
                <a:cs typeface="Arial Narrow"/>
              </a:rPr>
              <a:t>Professores</a:t>
            </a:r>
          </a:p>
        </p:txBody>
      </p:sp>
      <p:cxnSp>
        <p:nvCxnSpPr>
          <p:cNvPr id="67" name="Conector de seta reta 66"/>
          <p:cNvCxnSpPr>
            <a:stCxn id="48" idx="3"/>
          </p:cNvCxnSpPr>
          <p:nvPr/>
        </p:nvCxnSpPr>
        <p:spPr>
          <a:xfrm>
            <a:off x="11823837" y="3025815"/>
            <a:ext cx="1061517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9" name="Conector de seta reta 68"/>
          <p:cNvCxnSpPr/>
          <p:nvPr/>
        </p:nvCxnSpPr>
        <p:spPr>
          <a:xfrm flipV="1">
            <a:off x="9603331" y="3097269"/>
            <a:ext cx="1134457" cy="223831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1" name="Conector de seta reta 70"/>
          <p:cNvCxnSpPr>
            <a:endCxn id="55" idx="1"/>
          </p:cNvCxnSpPr>
          <p:nvPr/>
        </p:nvCxnSpPr>
        <p:spPr>
          <a:xfrm flipV="1">
            <a:off x="9603331" y="4035572"/>
            <a:ext cx="1078396" cy="130001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3" name="Conector de seta reta 72"/>
          <p:cNvCxnSpPr/>
          <p:nvPr/>
        </p:nvCxnSpPr>
        <p:spPr>
          <a:xfrm flipV="1">
            <a:off x="9603331" y="5072513"/>
            <a:ext cx="1023367" cy="26307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0" name="Conector de seta reta 79"/>
          <p:cNvCxnSpPr/>
          <p:nvPr/>
        </p:nvCxnSpPr>
        <p:spPr>
          <a:xfrm>
            <a:off x="9603331" y="5335583"/>
            <a:ext cx="1023367" cy="78261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2" name="Conector de seta reta 81"/>
          <p:cNvCxnSpPr/>
          <p:nvPr/>
        </p:nvCxnSpPr>
        <p:spPr>
          <a:xfrm>
            <a:off x="9603331" y="5335583"/>
            <a:ext cx="1010615" cy="188308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84" name="Imagem 83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6155" y="6551391"/>
            <a:ext cx="1219200" cy="1219200"/>
          </a:xfrm>
          <a:prstGeom prst="rect">
            <a:avLst/>
          </a:prstGeom>
        </p:spPr>
      </p:pic>
      <p:sp>
        <p:nvSpPr>
          <p:cNvPr id="97" name="CaixaDeTexto 96"/>
          <p:cNvSpPr txBox="1"/>
          <p:nvPr/>
        </p:nvSpPr>
        <p:spPr bwMode="auto">
          <a:xfrm>
            <a:off x="616205" y="2142279"/>
            <a:ext cx="615553" cy="6260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vert270" wrap="square" rtlCol="0">
            <a:spAutoFit/>
          </a:bodyPr>
          <a:lstStyle/>
          <a:p>
            <a:r>
              <a:rPr lang="pt-BR" sz="2800" dirty="0" smtClean="0">
                <a:solidFill>
                  <a:srgbClr val="4A5C61"/>
                </a:solidFill>
                <a:latin typeface="Arial Narrow"/>
                <a:cs typeface="Arial Narrow"/>
              </a:rPr>
              <a:t>Processo de Importação dos dados do </a:t>
            </a:r>
            <a:r>
              <a:rPr lang="pt-BR" sz="2800" dirty="0" err="1" smtClean="0">
                <a:solidFill>
                  <a:srgbClr val="4A5C61"/>
                </a:solidFill>
                <a:latin typeface="Arial Narrow"/>
                <a:cs typeface="Arial Narrow"/>
              </a:rPr>
              <a:t>Scientia</a:t>
            </a:r>
            <a:endParaRPr lang="pt-BR" sz="2800" dirty="0" smtClean="0">
              <a:solidFill>
                <a:srgbClr val="4A5C61"/>
              </a:solidFill>
              <a:latin typeface="Arial Narrow"/>
              <a:cs typeface="Arial Narrow"/>
            </a:endParaRPr>
          </a:p>
        </p:txBody>
      </p:sp>
    </p:spTree>
    <p:extLst>
      <p:ext uri="{BB962C8B-B14F-4D97-AF65-F5344CB8AC3E}">
        <p14:creationId xmlns:p14="http://schemas.microsoft.com/office/powerpoint/2010/main" val="5014828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27" grpId="0"/>
      <p:bldP spid="28" grpId="0"/>
      <p:bldP spid="45" grpId="0"/>
      <p:bldP spid="46" grpId="0"/>
      <p:bldP spid="47" grpId="0"/>
      <p:bldP spid="53" grpId="0"/>
      <p:bldP spid="59" grpId="0"/>
      <p:bldP spid="65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Espaço Reservado para Conteúdo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4465" y="2325329"/>
            <a:ext cx="7263332" cy="5272900"/>
          </a:xfrm>
          <a:prstGeom prst="rect">
            <a:avLst/>
          </a:prstGeom>
          <a:scene3d>
            <a:camera prst="perspectiveRight"/>
            <a:lightRig rig="threePt" dir="t"/>
          </a:scene3d>
        </p:spPr>
      </p:pic>
      <p:pic>
        <p:nvPicPr>
          <p:cNvPr id="6" name="Espaço Reservado para Conteúdo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162424" y="1361541"/>
            <a:ext cx="9553575" cy="6935528"/>
          </a:xfrm>
          <a:prstGeom prst="rect">
            <a:avLst/>
          </a:prstGeom>
        </p:spPr>
      </p:pic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Integração TOTVS Educacional X </a:t>
            </a:r>
            <a:r>
              <a:rPr lang="pt-BR" dirty="0" err="1"/>
              <a:t>Scientia</a:t>
            </a:r>
            <a:r>
              <a:rPr lang="pt-BR" dirty="0"/>
              <a:t>: Modelo 2 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idx="13"/>
          </p:nvPr>
        </p:nvSpPr>
        <p:spPr/>
        <p:txBody>
          <a:bodyPr/>
          <a:lstStyle/>
          <a:p>
            <a:r>
              <a:rPr lang="pt-BR" dirty="0"/>
              <a:t>Importação de dados do </a:t>
            </a:r>
            <a:r>
              <a:rPr lang="pt-BR" dirty="0" err="1"/>
              <a:t>Scientia</a:t>
            </a:r>
            <a:r>
              <a:rPr lang="pt-BR" dirty="0"/>
              <a:t>: Processo</a:t>
            </a:r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3940D1D-B147-43FC-A96B-779C25C7BB73}" type="slidenum">
              <a:rPr lang="pt-BR" smtClean="0"/>
              <a:pPr/>
              <a:t>35</a:t>
            </a:fld>
            <a:endParaRPr lang="pt-BR" dirty="0"/>
          </a:p>
        </p:txBody>
      </p:sp>
      <p:pic>
        <p:nvPicPr>
          <p:cNvPr id="9" name="Imagem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41588" y="2920644"/>
            <a:ext cx="7397887" cy="5370581"/>
          </a:xfrm>
          <a:prstGeom prst="rect">
            <a:avLst/>
          </a:prstGeom>
          <a:scene3d>
            <a:camera prst="perspectiveRight"/>
            <a:lightRig rig="threePt" dir="t"/>
          </a:scene3d>
        </p:spPr>
      </p:pic>
      <p:pic>
        <p:nvPicPr>
          <p:cNvPr id="8" name="Imagem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57006" y="1361541"/>
            <a:ext cx="9553575" cy="6935528"/>
          </a:xfrm>
          <a:prstGeom prst="rect">
            <a:avLst/>
          </a:prstGeom>
        </p:spPr>
      </p:pic>
      <p:pic>
        <p:nvPicPr>
          <p:cNvPr id="11" name="Imagem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15359" y="3538176"/>
            <a:ext cx="7335794" cy="5325504"/>
          </a:xfrm>
          <a:prstGeom prst="rect">
            <a:avLst/>
          </a:prstGeom>
          <a:scene3d>
            <a:camera prst="perspectiveRight"/>
            <a:lightRig rig="threePt" dir="t"/>
          </a:scene3d>
        </p:spPr>
      </p:pic>
      <p:pic>
        <p:nvPicPr>
          <p:cNvPr id="10" name="Imagem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62425" y="1373165"/>
            <a:ext cx="9558992" cy="6939461"/>
          </a:xfrm>
          <a:prstGeom prst="rect">
            <a:avLst/>
          </a:prstGeom>
        </p:spPr>
      </p:pic>
      <p:pic>
        <p:nvPicPr>
          <p:cNvPr id="12" name="Imagem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162425" y="1371970"/>
            <a:ext cx="9531884" cy="6919781"/>
          </a:xfrm>
          <a:prstGeom prst="rect">
            <a:avLst/>
          </a:prstGeom>
        </p:spPr>
      </p:pic>
      <p:pic>
        <p:nvPicPr>
          <p:cNvPr id="13" name="Imagem 1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164595" y="1370499"/>
            <a:ext cx="9592917" cy="69640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02702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000"/>
                            </p:stCondLst>
                            <p:childTnLst>
                              <p:par>
                                <p:cTn id="3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onteúdo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pt-BR" dirty="0" smtClean="0"/>
              <a:t>O processo de importação tem como primeiro passo a </a:t>
            </a:r>
            <a:r>
              <a:rPr lang="pt-BR" b="1" dirty="0" smtClean="0"/>
              <a:t>exclusão</a:t>
            </a:r>
            <a:r>
              <a:rPr lang="pt-BR" dirty="0" smtClean="0"/>
              <a:t> </a:t>
            </a:r>
            <a:r>
              <a:rPr lang="pt-BR" b="1" dirty="0" smtClean="0"/>
              <a:t>de todas as turmas/disciplinas sugeridas</a:t>
            </a:r>
            <a:r>
              <a:rPr lang="pt-BR" dirty="0" smtClean="0"/>
              <a:t>  que tenham vínculo com as </a:t>
            </a:r>
            <a:r>
              <a:rPr lang="pt-BR" b="1" dirty="0" smtClean="0"/>
              <a:t>disciplinas selecionadas no processo</a:t>
            </a:r>
            <a:r>
              <a:rPr lang="pt-BR" dirty="0" smtClean="0"/>
              <a:t>. Em um segundo momento as turmas/disciplinas sugeridas relacionadas a essas disciplinas são novamente criadas com base nas informações atualizadas no </a:t>
            </a:r>
            <a:r>
              <a:rPr lang="pt-BR" dirty="0" err="1" smtClean="0"/>
              <a:t>Scientia</a:t>
            </a:r>
            <a:r>
              <a:rPr lang="pt-BR" dirty="0" smtClean="0"/>
              <a:t>.</a:t>
            </a:r>
          </a:p>
          <a:p>
            <a:pPr algn="just"/>
            <a:endParaRPr lang="pt-BR" dirty="0" smtClean="0"/>
          </a:p>
          <a:p>
            <a:pPr algn="just"/>
            <a:r>
              <a:rPr lang="pt-BR" b="1" u="sng" dirty="0" smtClean="0"/>
              <a:t>Turmas/disciplinas sugeridas com logs já solucionados:</a:t>
            </a:r>
            <a:r>
              <a:rPr lang="pt-BR" b="1" dirty="0" smtClean="0"/>
              <a:t> </a:t>
            </a:r>
          </a:p>
          <a:p>
            <a:pPr algn="just"/>
            <a:r>
              <a:rPr lang="pt-BR" dirty="0" smtClean="0"/>
              <a:t>Se as disciplinas associadas a essas turmas/disciplinas sugeridas forem selecionadas no processo, o usuário terá que </a:t>
            </a:r>
            <a:r>
              <a:rPr lang="pt-BR" b="1" dirty="0" smtClean="0"/>
              <a:t>reavaliar todo o log refazendo os acertos</a:t>
            </a:r>
            <a:r>
              <a:rPr lang="pt-BR" dirty="0" smtClean="0"/>
              <a:t>.</a:t>
            </a:r>
          </a:p>
          <a:p>
            <a:pPr algn="just"/>
            <a:r>
              <a:rPr lang="pt-BR" dirty="0" smtClean="0"/>
              <a:t>Desta forma é recomendado que antes da execução do processo de importação o usuário execute o processo de criação de oferta para as turmas/disciplinas já validadas.</a:t>
            </a:r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Integração TOTVS Educacional X </a:t>
            </a:r>
            <a:r>
              <a:rPr lang="pt-BR" dirty="0" err="1"/>
              <a:t>Scientia</a:t>
            </a:r>
            <a:r>
              <a:rPr lang="pt-BR" dirty="0"/>
              <a:t>: Modelo 2 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idx="13"/>
          </p:nvPr>
        </p:nvSpPr>
        <p:spPr/>
        <p:txBody>
          <a:bodyPr/>
          <a:lstStyle/>
          <a:p>
            <a:r>
              <a:rPr lang="pt-BR" dirty="0"/>
              <a:t>Importação de dados do </a:t>
            </a:r>
            <a:r>
              <a:rPr lang="pt-BR" dirty="0" err="1"/>
              <a:t>Scientia</a:t>
            </a:r>
            <a:r>
              <a:rPr lang="pt-BR" dirty="0"/>
              <a:t>: Processo</a:t>
            </a:r>
          </a:p>
          <a:p>
            <a:endParaRPr lang="pt-BR" dirty="0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3940D1D-B147-43FC-A96B-779C25C7BB73}" type="slidenum">
              <a:rPr lang="pt-BR" smtClean="0"/>
              <a:pPr/>
              <a:t>36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41725008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Icone-0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89900" y="2703530"/>
            <a:ext cx="1335069" cy="1335069"/>
          </a:xfrm>
          <a:prstGeom prst="rect">
            <a:avLst/>
          </a:prstGeom>
        </p:spPr>
      </p:pic>
      <p:sp>
        <p:nvSpPr>
          <p:cNvPr id="9" name="TextBox 5"/>
          <p:cNvSpPr txBox="1">
            <a:spLocks noChangeArrowheads="1"/>
          </p:cNvSpPr>
          <p:nvPr/>
        </p:nvSpPr>
        <p:spPr bwMode="auto">
          <a:xfrm>
            <a:off x="8124825" y="4572000"/>
            <a:ext cx="8124825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4200" dirty="0" err="1" smtClean="0">
                <a:solidFill>
                  <a:schemeClr val="bg1"/>
                </a:solidFill>
                <a:latin typeface="Arial Narrow"/>
                <a:cs typeface="Arial Narrow"/>
              </a:rPr>
              <a:t>Turmas</a:t>
            </a:r>
            <a:r>
              <a:rPr lang="en-US" sz="4200" dirty="0" smtClean="0">
                <a:solidFill>
                  <a:schemeClr val="bg1"/>
                </a:solidFill>
                <a:latin typeface="Arial Narrow"/>
                <a:cs typeface="Arial Narrow"/>
              </a:rPr>
              <a:t>/</a:t>
            </a:r>
            <a:r>
              <a:rPr lang="en-US" sz="4200" dirty="0" err="1" smtClean="0">
                <a:solidFill>
                  <a:schemeClr val="bg1"/>
                </a:solidFill>
                <a:latin typeface="Arial Narrow"/>
                <a:cs typeface="Arial Narrow"/>
              </a:rPr>
              <a:t>disciplinas</a:t>
            </a:r>
            <a:r>
              <a:rPr lang="en-US" sz="4200" dirty="0" smtClean="0">
                <a:solidFill>
                  <a:schemeClr val="bg1"/>
                </a:solidFill>
                <a:latin typeface="Arial Narrow"/>
                <a:cs typeface="Arial Narrow"/>
              </a:rPr>
              <a:t> </a:t>
            </a:r>
            <a:r>
              <a:rPr lang="en-US" sz="4200" dirty="0" err="1" smtClean="0">
                <a:solidFill>
                  <a:schemeClr val="bg1"/>
                </a:solidFill>
                <a:latin typeface="Arial Narrow"/>
                <a:cs typeface="Arial Narrow"/>
              </a:rPr>
              <a:t>sugeridas</a:t>
            </a:r>
            <a:endParaRPr lang="en-US" sz="4200" dirty="0">
              <a:solidFill>
                <a:schemeClr val="bg1"/>
              </a:solidFill>
              <a:latin typeface="Arial Narrow"/>
              <a:cs typeface="Arial Narrow"/>
            </a:endParaRPr>
          </a:p>
        </p:txBody>
      </p:sp>
    </p:spTree>
    <p:extLst>
      <p:ext uri="{BB962C8B-B14F-4D97-AF65-F5344CB8AC3E}">
        <p14:creationId xmlns:p14="http://schemas.microsoft.com/office/powerpoint/2010/main" val="1980404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onteúdo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pt-BR" dirty="0"/>
              <a:t>O cadastro de </a:t>
            </a:r>
            <a:r>
              <a:rPr lang="pt-BR" b="1" dirty="0"/>
              <a:t>“Turma/disciplina </a:t>
            </a:r>
            <a:r>
              <a:rPr lang="pt-BR" b="1" dirty="0" smtClean="0"/>
              <a:t>sugerida”</a:t>
            </a:r>
            <a:r>
              <a:rPr lang="pt-BR" dirty="0" smtClean="0"/>
              <a:t> </a:t>
            </a:r>
            <a:r>
              <a:rPr lang="pt-BR" dirty="0"/>
              <a:t>é uma estrutura intermediária que permite ao usuário verificar as informações e ajustá-las em caso de pendências no log de importação. </a:t>
            </a:r>
            <a:endParaRPr lang="pt-BR" dirty="0" smtClean="0"/>
          </a:p>
          <a:p>
            <a:pPr algn="just"/>
            <a:endParaRPr lang="pt-BR" dirty="0"/>
          </a:p>
          <a:p>
            <a:pPr algn="just"/>
            <a:r>
              <a:rPr lang="pt-BR" dirty="0" smtClean="0"/>
              <a:t>Os </a:t>
            </a:r>
            <a:r>
              <a:rPr lang="pt-BR" dirty="0"/>
              <a:t>ajustes são necessários para que as regras de negócio relacionadas a oferta do TOTVS Educacional sejam atendidas e a estrutura de oferta possa ser criada. </a:t>
            </a:r>
            <a:endParaRPr lang="pt-BR" dirty="0" smtClean="0"/>
          </a:p>
          <a:p>
            <a:pPr algn="just"/>
            <a:endParaRPr lang="pt-BR" dirty="0" smtClean="0"/>
          </a:p>
          <a:p>
            <a:pPr algn="just"/>
            <a:r>
              <a:rPr lang="pt-BR" dirty="0" smtClean="0"/>
              <a:t>Outro </a:t>
            </a:r>
            <a:r>
              <a:rPr lang="pt-BR" dirty="0"/>
              <a:t>ponto importante é que alterações na alocação de salas, horários e professores não podem ser realizadas na turma/disciplina </a:t>
            </a:r>
            <a:r>
              <a:rPr lang="pt-BR" dirty="0" smtClean="0"/>
              <a:t>sugerida, </a:t>
            </a:r>
            <a:r>
              <a:rPr lang="pt-BR" dirty="0"/>
              <a:t>o usuário deverá faze-las no </a:t>
            </a:r>
            <a:r>
              <a:rPr lang="pt-BR" i="1" dirty="0" err="1"/>
              <a:t>Scientia</a:t>
            </a:r>
            <a:r>
              <a:rPr lang="pt-BR" dirty="0"/>
              <a:t>.</a:t>
            </a:r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Integração TOTVS Educacional X </a:t>
            </a:r>
            <a:r>
              <a:rPr lang="pt-BR" dirty="0" err="1"/>
              <a:t>Scientia</a:t>
            </a:r>
            <a:r>
              <a:rPr lang="pt-BR" dirty="0"/>
              <a:t>: Modelo 2 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idx="13"/>
          </p:nvPr>
        </p:nvSpPr>
        <p:spPr/>
        <p:txBody>
          <a:bodyPr/>
          <a:lstStyle/>
          <a:p>
            <a:r>
              <a:rPr lang="pt-BR" dirty="0" smtClean="0"/>
              <a:t>Turmas/Disciplinas sugeridas</a:t>
            </a:r>
            <a:endParaRPr lang="pt-BR" dirty="0"/>
          </a:p>
          <a:p>
            <a:endParaRPr lang="pt-BR" dirty="0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3940D1D-B147-43FC-A96B-779C25C7BB73}" type="slidenum">
              <a:rPr lang="pt-BR" smtClean="0"/>
              <a:pPr/>
              <a:t>38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612061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onteúdo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pt-BR" dirty="0" smtClean="0"/>
              <a:t>Cadastro de turmas/disciplinas sugeridas possibilita ao usuário a manipulação e conferência dos dados. A partir desta funcionalidade pode-se </a:t>
            </a:r>
            <a:r>
              <a:rPr lang="pt-BR" dirty="0"/>
              <a:t>ter acesso aos seguintes anexos</a:t>
            </a:r>
            <a:r>
              <a:rPr lang="pt-BR" dirty="0" smtClean="0"/>
              <a:t>:</a:t>
            </a:r>
            <a:endParaRPr lang="pt-BR" dirty="0"/>
          </a:p>
          <a:p>
            <a:pPr lvl="1" algn="just"/>
            <a:r>
              <a:rPr lang="pt-BR" dirty="0"/>
              <a:t>Grupo de alunos da turma/disciplina </a:t>
            </a:r>
            <a:r>
              <a:rPr lang="pt-BR" dirty="0" smtClean="0"/>
              <a:t>sugerida</a:t>
            </a:r>
            <a:endParaRPr lang="pt-BR" dirty="0"/>
          </a:p>
          <a:p>
            <a:pPr lvl="1" algn="just"/>
            <a:r>
              <a:rPr lang="pt-BR" dirty="0"/>
              <a:t>Horários da turma/disciplina </a:t>
            </a:r>
            <a:r>
              <a:rPr lang="pt-BR" dirty="0" smtClean="0"/>
              <a:t>sugerida</a:t>
            </a:r>
          </a:p>
          <a:p>
            <a:pPr lvl="1" algn="just"/>
            <a:r>
              <a:rPr lang="pt-BR" dirty="0" err="1" smtClean="0"/>
              <a:t>Subturmas</a:t>
            </a:r>
            <a:endParaRPr lang="pt-BR" dirty="0" smtClean="0"/>
          </a:p>
          <a:p>
            <a:pPr lvl="1" algn="just"/>
            <a:r>
              <a:rPr lang="pt-BR" dirty="0" smtClean="0"/>
              <a:t>Turmas/disciplinas associadas</a:t>
            </a:r>
            <a:endParaRPr lang="pt-BR" dirty="0"/>
          </a:p>
          <a:p>
            <a:pPr lvl="1" algn="just"/>
            <a:r>
              <a:rPr lang="pt-BR" dirty="0"/>
              <a:t>Turmas/disciplinas </a:t>
            </a:r>
            <a:r>
              <a:rPr lang="pt-BR" dirty="0" smtClean="0"/>
              <a:t>gerenciadas</a:t>
            </a:r>
            <a:endParaRPr lang="pt-BR" dirty="0"/>
          </a:p>
          <a:p>
            <a:pPr lvl="1" algn="just"/>
            <a:r>
              <a:rPr lang="pt-BR" dirty="0"/>
              <a:t>Log da turma/disciplina </a:t>
            </a:r>
            <a:r>
              <a:rPr lang="pt-BR" dirty="0" smtClean="0"/>
              <a:t>sugerida</a:t>
            </a:r>
          </a:p>
          <a:p>
            <a:pPr lvl="1" algn="just"/>
            <a:endParaRPr lang="pt-BR" dirty="0" smtClean="0"/>
          </a:p>
          <a:p>
            <a:pPr indent="-452438" algn="just"/>
            <a:r>
              <a:rPr lang="pt-BR" dirty="0" smtClean="0"/>
              <a:t>Uma </a:t>
            </a:r>
            <a:r>
              <a:rPr lang="pt-BR" dirty="0"/>
              <a:t>turma/disciplina </a:t>
            </a:r>
            <a:r>
              <a:rPr lang="pt-BR" dirty="0" smtClean="0"/>
              <a:t>sugerida </a:t>
            </a:r>
            <a:r>
              <a:rPr lang="pt-BR" dirty="0"/>
              <a:t>só pode originar uma oferta no TOTVS Educacional quando todos os logs estiverem com o status “solucionado”. </a:t>
            </a:r>
          </a:p>
          <a:p>
            <a:pPr lvl="1"/>
            <a:endParaRPr lang="pt-BR" dirty="0"/>
          </a:p>
          <a:p>
            <a:r>
              <a:rPr lang="pt-BR" dirty="0"/>
              <a:t> </a:t>
            </a:r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Integração TOTVS Educacional X </a:t>
            </a:r>
            <a:r>
              <a:rPr lang="pt-BR" dirty="0" err="1"/>
              <a:t>Scientia</a:t>
            </a:r>
            <a:r>
              <a:rPr lang="pt-BR" dirty="0"/>
              <a:t>: Modelo 2 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idx="13"/>
          </p:nvPr>
        </p:nvSpPr>
        <p:spPr/>
        <p:txBody>
          <a:bodyPr/>
          <a:lstStyle/>
          <a:p>
            <a:r>
              <a:rPr lang="pt-BR" dirty="0"/>
              <a:t>Turmas/Disciplinas </a:t>
            </a:r>
            <a:r>
              <a:rPr lang="pt-BR" dirty="0" smtClean="0"/>
              <a:t>sugeridas</a:t>
            </a:r>
            <a:endParaRPr lang="pt-BR" dirty="0"/>
          </a:p>
          <a:p>
            <a:endParaRPr lang="pt-BR" dirty="0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3940D1D-B147-43FC-A96B-779C25C7BB73}" type="slidenum">
              <a:rPr lang="pt-BR" smtClean="0"/>
              <a:pPr/>
              <a:t>39</a:t>
            </a:fld>
            <a:endParaRPr lang="pt-BR" dirty="0"/>
          </a:p>
        </p:txBody>
      </p:sp>
      <p:sp>
        <p:nvSpPr>
          <p:cNvPr id="6" name="CaixaDeTexto 5"/>
          <p:cNvSpPr txBox="1"/>
          <p:nvPr/>
        </p:nvSpPr>
        <p:spPr bwMode="auto">
          <a:xfrm>
            <a:off x="601800" y="7796345"/>
            <a:ext cx="1422806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>
            <a:spAutoFit/>
          </a:bodyPr>
          <a:lstStyle/>
          <a:p>
            <a:r>
              <a:rPr lang="pt-BR" sz="2800" dirty="0" smtClean="0">
                <a:solidFill>
                  <a:srgbClr val="FF0000"/>
                </a:solidFill>
                <a:latin typeface="Arial Narrow"/>
                <a:cs typeface="Arial Narrow"/>
              </a:rPr>
              <a:t>Importante: turmas/disciplinas sugeridas não podem ser excluídas e nem criadas pelo TOTVS Educacional.</a:t>
            </a:r>
          </a:p>
        </p:txBody>
      </p:sp>
    </p:spTree>
    <p:extLst>
      <p:ext uri="{BB962C8B-B14F-4D97-AF65-F5344CB8AC3E}">
        <p14:creationId xmlns:p14="http://schemas.microsoft.com/office/powerpoint/2010/main" val="6715737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Integração TOTVS Educacional X </a:t>
            </a:r>
            <a:r>
              <a:rPr lang="pt-BR" dirty="0" err="1"/>
              <a:t>Scientia</a:t>
            </a:r>
            <a:r>
              <a:rPr lang="pt-BR" dirty="0"/>
              <a:t>: Modelo 2 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3"/>
          </p:nvPr>
        </p:nvSpPr>
        <p:spPr>
          <a:xfrm>
            <a:off x="601800" y="1175133"/>
            <a:ext cx="4153080" cy="853016"/>
          </a:xfrm>
        </p:spPr>
        <p:txBody>
          <a:bodyPr/>
          <a:lstStyle/>
          <a:p>
            <a:r>
              <a:rPr lang="pt-BR" dirty="0" smtClean="0"/>
              <a:t>Objetivo</a:t>
            </a:r>
            <a:endParaRPr lang="pt-BR" dirty="0"/>
          </a:p>
        </p:txBody>
      </p:sp>
      <p:sp>
        <p:nvSpPr>
          <p:cNvPr id="4" name="Espaço Reservado para Conteúdo 3"/>
          <p:cNvSpPr>
            <a:spLocks noGrp="1"/>
          </p:cNvSpPr>
          <p:nvPr>
            <p:ph idx="14"/>
          </p:nvPr>
        </p:nvSpPr>
        <p:spPr>
          <a:xfrm>
            <a:off x="765545" y="2090861"/>
            <a:ext cx="14882304" cy="6658652"/>
          </a:xfrm>
        </p:spPr>
        <p:txBody>
          <a:bodyPr/>
          <a:lstStyle/>
          <a:p>
            <a:endParaRPr lang="pt-BR" dirty="0" smtClean="0"/>
          </a:p>
          <a:p>
            <a:pPr algn="just"/>
            <a:r>
              <a:rPr lang="pt-BR" dirty="0" smtClean="0"/>
              <a:t>O objetivo da integração </a:t>
            </a:r>
            <a:r>
              <a:rPr lang="pt-BR" dirty="0"/>
              <a:t>do TOTVS Educacional com o </a:t>
            </a:r>
            <a:r>
              <a:rPr lang="pt-BR" dirty="0" err="1"/>
              <a:t>Scientia</a:t>
            </a:r>
            <a:r>
              <a:rPr lang="pt-BR" dirty="0"/>
              <a:t> Enterprise </a:t>
            </a:r>
            <a:r>
              <a:rPr lang="pt-BR" dirty="0" smtClean="0"/>
              <a:t>é </a:t>
            </a:r>
            <a:r>
              <a:rPr lang="pt-BR" dirty="0"/>
              <a:t>possibilitar a utilização das funcionalidades de </a:t>
            </a:r>
            <a:r>
              <a:rPr lang="pt-BR" b="1" dirty="0"/>
              <a:t>geração de quadro de horário, alocação de professores e alocação de salas </a:t>
            </a:r>
            <a:r>
              <a:rPr lang="pt-BR" dirty="0" smtClean="0"/>
              <a:t>no </a:t>
            </a:r>
            <a:r>
              <a:rPr lang="pt-BR" dirty="0" err="1"/>
              <a:t>Scientia</a:t>
            </a:r>
            <a:r>
              <a:rPr lang="pt-BR" dirty="0"/>
              <a:t> </a:t>
            </a:r>
            <a:r>
              <a:rPr lang="pt-BR" dirty="0" err="1" smtClean="0"/>
              <a:t>Timetabler</a:t>
            </a:r>
            <a:r>
              <a:rPr lang="pt-BR" dirty="0" smtClean="0"/>
              <a:t>, tornando o processo de </a:t>
            </a:r>
            <a:r>
              <a:rPr lang="pt-BR" b="1" dirty="0" smtClean="0"/>
              <a:t>criação de oferta de turmas e turmas/disciplinas </a:t>
            </a:r>
            <a:r>
              <a:rPr lang="pt-BR" dirty="0" smtClean="0"/>
              <a:t>muito mais </a:t>
            </a:r>
            <a:r>
              <a:rPr lang="pt-BR" b="1" dirty="0" smtClean="0"/>
              <a:t>ágil, simples </a:t>
            </a:r>
            <a:r>
              <a:rPr lang="pt-BR" dirty="0" smtClean="0"/>
              <a:t>e com </a:t>
            </a:r>
            <a:r>
              <a:rPr lang="pt-BR" b="1" dirty="0" smtClean="0"/>
              <a:t>menor custo</a:t>
            </a:r>
            <a:r>
              <a:rPr lang="pt-BR" dirty="0" smtClean="0"/>
              <a:t> de operação.</a:t>
            </a:r>
            <a:endParaRPr lang="pt-BR" dirty="0"/>
          </a:p>
          <a:p>
            <a:endParaRPr lang="pt-BR" dirty="0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3940D1D-B147-43FC-A96B-779C25C7BB73}" type="slidenum">
              <a:rPr lang="pt-BR" smtClean="0"/>
              <a:pPr/>
              <a:t>4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651308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onteúdo 1"/>
          <p:cNvSpPr>
            <a:spLocks noGrp="1"/>
          </p:cNvSpPr>
          <p:nvPr>
            <p:ph idx="1"/>
          </p:nvPr>
        </p:nvSpPr>
        <p:spPr>
          <a:xfrm>
            <a:off x="601799" y="7200056"/>
            <a:ext cx="15046049" cy="1005863"/>
          </a:xfrm>
        </p:spPr>
        <p:txBody>
          <a:bodyPr/>
          <a:lstStyle/>
          <a:p>
            <a:pPr algn="just"/>
            <a:r>
              <a:rPr lang="pt-BR" dirty="0" smtClean="0"/>
              <a:t>O código da turma só deverá ser informado pelo usuário quando a turma/disciplina sugerida não estiver associada a uma matriz aplicada. Quando este campo estiver preenchido o valor do código da turma é gerado com base na máscara da turma informada no cadastro de curso do TOTVS Educacional</a:t>
            </a:r>
            <a:endParaRPr lang="pt-BR" dirty="0"/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Integração TOTVS Educacional X </a:t>
            </a:r>
            <a:r>
              <a:rPr lang="pt-BR" dirty="0" err="1"/>
              <a:t>Scientia</a:t>
            </a:r>
            <a:r>
              <a:rPr lang="pt-BR" dirty="0"/>
              <a:t>: Modelo 2 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idx="13"/>
          </p:nvPr>
        </p:nvSpPr>
        <p:spPr/>
        <p:txBody>
          <a:bodyPr/>
          <a:lstStyle/>
          <a:p>
            <a:r>
              <a:rPr lang="pt-BR" dirty="0"/>
              <a:t>Turmas/Disciplinas </a:t>
            </a:r>
            <a:r>
              <a:rPr lang="pt-BR" dirty="0" smtClean="0"/>
              <a:t>sugeridas</a:t>
            </a:r>
            <a:endParaRPr lang="pt-BR" dirty="0"/>
          </a:p>
          <a:p>
            <a:endParaRPr lang="pt-BR" dirty="0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3940D1D-B147-43FC-A96B-779C25C7BB73}" type="slidenum">
              <a:rPr lang="pt-BR" smtClean="0"/>
              <a:pPr/>
              <a:t>40</a:t>
            </a:fld>
            <a:endParaRPr lang="pt-BR" dirty="0"/>
          </a:p>
        </p:txBody>
      </p:sp>
      <p:pic>
        <p:nvPicPr>
          <p:cNvPr id="6" name="Imagem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49892" y="1733087"/>
            <a:ext cx="9065645" cy="5326066"/>
          </a:xfrm>
          <a:prstGeom prst="rect">
            <a:avLst/>
          </a:prstGeom>
        </p:spPr>
      </p:pic>
      <p:pic>
        <p:nvPicPr>
          <p:cNvPr id="7" name="Imagem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49892" y="1744981"/>
            <a:ext cx="9065645" cy="5326066"/>
          </a:xfrm>
          <a:prstGeom prst="rect">
            <a:avLst/>
          </a:prstGeom>
          <a:scene3d>
            <a:camera prst="orthographicFront"/>
            <a:lightRig rig="threePt" dir="t"/>
          </a:scene3d>
          <a:sp3d prstMaterial="translucentPowder"/>
        </p:spPr>
      </p:pic>
      <p:pic>
        <p:nvPicPr>
          <p:cNvPr id="8" name="Imagem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119783" y="5553241"/>
            <a:ext cx="1740313" cy="484061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9" name="Imagem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9025" y="2339012"/>
            <a:ext cx="5686425" cy="4438650"/>
          </a:xfrm>
          <a:prstGeom prst="rect">
            <a:avLst/>
          </a:prstGeom>
        </p:spPr>
      </p:pic>
      <p:cxnSp>
        <p:nvCxnSpPr>
          <p:cNvPr id="11" name="Conector de seta reta 10"/>
          <p:cNvCxnSpPr>
            <a:stCxn id="8" idx="1"/>
          </p:cNvCxnSpPr>
          <p:nvPr/>
        </p:nvCxnSpPr>
        <p:spPr>
          <a:xfrm flipH="1" flipV="1">
            <a:off x="6320589" y="4558337"/>
            <a:ext cx="3799194" cy="123693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545093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ítulo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Integração TOTVS Educacional X </a:t>
            </a:r>
            <a:r>
              <a:rPr lang="pt-BR" dirty="0" err="1"/>
              <a:t>Scientia</a:t>
            </a:r>
            <a:r>
              <a:rPr lang="pt-BR" dirty="0"/>
              <a:t>: Modelo 2 </a:t>
            </a:r>
          </a:p>
        </p:txBody>
      </p:sp>
      <p:sp>
        <p:nvSpPr>
          <p:cNvPr id="8" name="Espaço Reservado para Texto 7"/>
          <p:cNvSpPr>
            <a:spLocks noGrp="1"/>
          </p:cNvSpPr>
          <p:nvPr>
            <p:ph type="body" idx="13"/>
          </p:nvPr>
        </p:nvSpPr>
        <p:spPr/>
        <p:txBody>
          <a:bodyPr/>
          <a:lstStyle/>
          <a:p>
            <a:r>
              <a:rPr lang="pt-BR" dirty="0" smtClean="0"/>
              <a:t>Turmas/disciplinas sugeridas: Grupo de Alunos</a:t>
            </a:r>
            <a:endParaRPr lang="pt-BR" dirty="0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3940D1D-B147-43FC-A96B-779C25C7BB73}" type="slidenum">
              <a:rPr lang="pt-BR" smtClean="0"/>
              <a:pPr/>
              <a:t>41</a:t>
            </a:fld>
            <a:endParaRPr lang="pt-BR" dirty="0"/>
          </a:p>
        </p:txBody>
      </p:sp>
      <p:pic>
        <p:nvPicPr>
          <p:cNvPr id="14" name="Espaço Reservado para Conteúdo 13"/>
          <p:cNvPicPr>
            <a:picLocks noGrp="1" noChangeAspect="1"/>
          </p:cNvPicPr>
          <p:nvPr>
            <p:ph idx="14"/>
          </p:nvPr>
        </p:nvPicPr>
        <p:blipFill>
          <a:blip r:embed="rId2"/>
          <a:stretch>
            <a:fillRect/>
          </a:stretch>
        </p:blipFill>
        <p:spPr>
          <a:xfrm>
            <a:off x="5783580" y="2355319"/>
            <a:ext cx="9864269" cy="5795258"/>
          </a:xfrm>
          <a:prstGeom prst="rect">
            <a:avLst/>
          </a:prstGeom>
        </p:spPr>
      </p:pic>
      <p:sp>
        <p:nvSpPr>
          <p:cNvPr id="15" name="CaixaDeTexto 14"/>
          <p:cNvSpPr txBox="1"/>
          <p:nvPr/>
        </p:nvSpPr>
        <p:spPr bwMode="auto">
          <a:xfrm>
            <a:off x="668999" y="2194898"/>
            <a:ext cx="4930320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pPr algn="just"/>
            <a:r>
              <a:rPr lang="pt-BR" sz="2800" b="1" dirty="0" smtClean="0">
                <a:solidFill>
                  <a:srgbClr val="4A5C61"/>
                </a:solidFill>
                <a:latin typeface="Arial Narrow"/>
                <a:cs typeface="Arial Narrow"/>
              </a:rPr>
              <a:t>Anexo: Grupo de alunos </a:t>
            </a:r>
            <a:r>
              <a:rPr lang="pt-BR" sz="2800" dirty="0" smtClean="0">
                <a:solidFill>
                  <a:srgbClr val="4A5C61"/>
                </a:solidFill>
                <a:latin typeface="Arial Narrow"/>
                <a:cs typeface="Arial Narrow"/>
              </a:rPr>
              <a:t>– lista os</a:t>
            </a:r>
          </a:p>
          <a:p>
            <a:pPr algn="just"/>
            <a:r>
              <a:rPr lang="pt-BR" sz="2800" dirty="0" smtClean="0">
                <a:solidFill>
                  <a:srgbClr val="4A5C61"/>
                </a:solidFill>
                <a:latin typeface="Arial Narrow"/>
                <a:cs typeface="Arial Narrow"/>
              </a:rPr>
              <a:t>grupos de alunos associado as </a:t>
            </a:r>
            <a:r>
              <a:rPr lang="pt-BR" sz="2800" dirty="0" err="1" smtClean="0">
                <a:solidFill>
                  <a:srgbClr val="4A5C61"/>
                </a:solidFill>
                <a:latin typeface="Arial Narrow"/>
                <a:cs typeface="Arial Narrow"/>
              </a:rPr>
              <a:t>activities</a:t>
            </a:r>
            <a:r>
              <a:rPr lang="pt-BR" sz="2800" dirty="0" smtClean="0">
                <a:solidFill>
                  <a:srgbClr val="4A5C61"/>
                </a:solidFill>
                <a:latin typeface="Arial Narrow"/>
                <a:cs typeface="Arial Narrow"/>
              </a:rPr>
              <a:t> que originaram a turma/disciplina sugerida.</a:t>
            </a:r>
          </a:p>
          <a:p>
            <a:endParaRPr lang="pt-BR" sz="2800" dirty="0" smtClean="0">
              <a:solidFill>
                <a:srgbClr val="4A5C61"/>
              </a:solidFill>
              <a:latin typeface="Arial Narrow"/>
              <a:cs typeface="Arial Narrow"/>
            </a:endParaRPr>
          </a:p>
        </p:txBody>
      </p:sp>
      <p:sp>
        <p:nvSpPr>
          <p:cNvPr id="2" name="Retângulo 1"/>
          <p:cNvSpPr/>
          <p:nvPr/>
        </p:nvSpPr>
        <p:spPr>
          <a:xfrm>
            <a:off x="5925312" y="4049027"/>
            <a:ext cx="3108960" cy="104241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cxnSp>
        <p:nvCxnSpPr>
          <p:cNvPr id="6" name="Conector de seta reta 5"/>
          <p:cNvCxnSpPr>
            <a:stCxn id="10" idx="0"/>
          </p:cNvCxnSpPr>
          <p:nvPr/>
        </p:nvCxnSpPr>
        <p:spPr>
          <a:xfrm flipV="1">
            <a:off x="3134160" y="4626864"/>
            <a:ext cx="2858351" cy="96926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CaixaDeTexto 9"/>
          <p:cNvSpPr txBox="1"/>
          <p:nvPr/>
        </p:nvSpPr>
        <p:spPr bwMode="auto">
          <a:xfrm>
            <a:off x="668999" y="5596128"/>
            <a:ext cx="4930321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pPr algn="just"/>
            <a:r>
              <a:rPr lang="pt-BR" sz="2800" b="1" dirty="0" smtClean="0">
                <a:solidFill>
                  <a:srgbClr val="4A5C61"/>
                </a:solidFill>
                <a:latin typeface="Arial Narrow"/>
                <a:cs typeface="Arial Narrow"/>
              </a:rPr>
              <a:t>Informação importante para:</a:t>
            </a:r>
          </a:p>
          <a:p>
            <a:pPr marL="457200" indent="-457200" algn="just">
              <a:buFont typeface="Wingdings" panose="05000000000000000000" pitchFamily="2" charset="2"/>
              <a:buChar char="q"/>
            </a:pPr>
            <a:r>
              <a:rPr lang="pt-BR" sz="2800" dirty="0" smtClean="0">
                <a:solidFill>
                  <a:srgbClr val="4A5C61"/>
                </a:solidFill>
                <a:latin typeface="Arial Narrow"/>
                <a:cs typeface="Arial Narrow"/>
              </a:rPr>
              <a:t>Determinar os horários da turma/disciplina sugeridas</a:t>
            </a:r>
          </a:p>
          <a:p>
            <a:pPr marL="457200" indent="-457200" algn="just">
              <a:buFont typeface="Wingdings" panose="05000000000000000000" pitchFamily="2" charset="2"/>
              <a:buChar char="q"/>
            </a:pPr>
            <a:r>
              <a:rPr lang="pt-BR" sz="2800" dirty="0" smtClean="0">
                <a:solidFill>
                  <a:srgbClr val="4A5C61"/>
                </a:solidFill>
                <a:latin typeface="Arial Narrow"/>
                <a:cs typeface="Arial Narrow"/>
              </a:rPr>
              <a:t>Determinar as turmas/disciplinas associadas</a:t>
            </a:r>
          </a:p>
        </p:txBody>
      </p:sp>
    </p:spTree>
    <p:extLst>
      <p:ext uri="{BB962C8B-B14F-4D97-AF65-F5344CB8AC3E}">
        <p14:creationId xmlns:p14="http://schemas.microsoft.com/office/powerpoint/2010/main" val="21602767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0" grpId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Espaço Reservado para Conteúdo 8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5980" y="2500257"/>
            <a:ext cx="1203431" cy="1203431"/>
          </a:xfrm>
        </p:spPr>
      </p:pic>
      <p:sp>
        <p:nvSpPr>
          <p:cNvPr id="6" name="Título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Integração TOTVS Educacional X </a:t>
            </a:r>
            <a:r>
              <a:rPr lang="pt-BR" dirty="0" err="1"/>
              <a:t>Scientia</a:t>
            </a:r>
            <a:r>
              <a:rPr lang="pt-BR" dirty="0"/>
              <a:t>: Modelo 2 </a:t>
            </a:r>
          </a:p>
        </p:txBody>
      </p:sp>
      <p:sp>
        <p:nvSpPr>
          <p:cNvPr id="8" name="Espaço Reservado para Texto 7"/>
          <p:cNvSpPr>
            <a:spLocks noGrp="1"/>
          </p:cNvSpPr>
          <p:nvPr>
            <p:ph type="body" idx="13"/>
          </p:nvPr>
        </p:nvSpPr>
        <p:spPr/>
        <p:txBody>
          <a:bodyPr/>
          <a:lstStyle/>
          <a:p>
            <a:r>
              <a:rPr lang="pt-BR" dirty="0"/>
              <a:t>Turmas/disciplinas </a:t>
            </a:r>
            <a:r>
              <a:rPr lang="pt-BR" dirty="0" smtClean="0"/>
              <a:t>sugeridas</a:t>
            </a:r>
            <a:r>
              <a:rPr lang="pt-BR" dirty="0"/>
              <a:t>: Grupo de Alunos</a:t>
            </a:r>
          </a:p>
          <a:p>
            <a:endParaRPr lang="pt-BR" dirty="0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3940D1D-B147-43FC-A96B-779C25C7BB73}" type="slidenum">
              <a:rPr lang="pt-BR" smtClean="0"/>
              <a:pPr/>
              <a:t>42</a:t>
            </a:fld>
            <a:endParaRPr lang="pt-BR" dirty="0"/>
          </a:p>
        </p:txBody>
      </p:sp>
      <p:sp>
        <p:nvSpPr>
          <p:cNvPr id="11" name="CaixaDeTexto 10"/>
          <p:cNvSpPr txBox="1"/>
          <p:nvPr/>
        </p:nvSpPr>
        <p:spPr bwMode="auto">
          <a:xfrm>
            <a:off x="1415177" y="3582738"/>
            <a:ext cx="1939313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>
            <a:spAutoFit/>
          </a:bodyPr>
          <a:lstStyle/>
          <a:p>
            <a:r>
              <a:rPr lang="pt-BR" sz="2000" dirty="0" smtClean="0">
                <a:solidFill>
                  <a:srgbClr val="4A5C61"/>
                </a:solidFill>
                <a:latin typeface="Arial Narrow"/>
                <a:cs typeface="Arial Narrow"/>
              </a:rPr>
              <a:t>Grupo de Alunos A</a:t>
            </a:r>
          </a:p>
        </p:txBody>
      </p:sp>
      <p:pic>
        <p:nvPicPr>
          <p:cNvPr id="15" name="Espaço Reservado para Conteúdo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4835" y="4129152"/>
            <a:ext cx="1203431" cy="1203431"/>
          </a:xfrm>
          <a:prstGeom prst="rect">
            <a:avLst/>
          </a:prstGeom>
        </p:spPr>
      </p:pic>
      <p:sp>
        <p:nvSpPr>
          <p:cNvPr id="16" name="CaixaDeTexto 15"/>
          <p:cNvSpPr txBox="1"/>
          <p:nvPr/>
        </p:nvSpPr>
        <p:spPr bwMode="auto">
          <a:xfrm>
            <a:off x="1415177" y="5141762"/>
            <a:ext cx="1950855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>
            <a:spAutoFit/>
          </a:bodyPr>
          <a:lstStyle/>
          <a:p>
            <a:r>
              <a:rPr lang="pt-BR" sz="2000" dirty="0" smtClean="0">
                <a:solidFill>
                  <a:srgbClr val="4A5C61"/>
                </a:solidFill>
                <a:latin typeface="Arial Narrow"/>
                <a:cs typeface="Arial Narrow"/>
              </a:rPr>
              <a:t>Grupo de Alunos B</a:t>
            </a:r>
          </a:p>
        </p:txBody>
      </p:sp>
      <p:pic>
        <p:nvPicPr>
          <p:cNvPr id="17" name="Espaço Reservado para Conteúdo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4835" y="6072629"/>
            <a:ext cx="1203431" cy="1203431"/>
          </a:xfrm>
          <a:prstGeom prst="rect">
            <a:avLst/>
          </a:prstGeom>
        </p:spPr>
      </p:pic>
      <p:sp>
        <p:nvSpPr>
          <p:cNvPr id="18" name="CaixaDeTexto 17"/>
          <p:cNvSpPr txBox="1"/>
          <p:nvPr/>
        </p:nvSpPr>
        <p:spPr bwMode="auto">
          <a:xfrm>
            <a:off x="1415177" y="7100246"/>
            <a:ext cx="1962076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>
            <a:spAutoFit/>
          </a:bodyPr>
          <a:lstStyle/>
          <a:p>
            <a:r>
              <a:rPr lang="pt-BR" sz="2000" dirty="0" smtClean="0">
                <a:solidFill>
                  <a:srgbClr val="4A5C61"/>
                </a:solidFill>
                <a:latin typeface="Arial Narrow"/>
                <a:cs typeface="Arial Narrow"/>
              </a:rPr>
              <a:t>Grupo de Alunos </a:t>
            </a:r>
            <a:r>
              <a:rPr lang="pt-BR" sz="2000" dirty="0">
                <a:solidFill>
                  <a:srgbClr val="4A5C61"/>
                </a:solidFill>
                <a:latin typeface="Arial Narrow"/>
                <a:cs typeface="Arial Narrow"/>
              </a:rPr>
              <a:t>C</a:t>
            </a:r>
            <a:endParaRPr lang="pt-BR" sz="2000" dirty="0" smtClean="0">
              <a:solidFill>
                <a:srgbClr val="4A5C61"/>
              </a:solidFill>
              <a:latin typeface="Arial Narrow"/>
              <a:cs typeface="Arial Narrow"/>
            </a:endParaRPr>
          </a:p>
        </p:txBody>
      </p:sp>
      <p:pic>
        <p:nvPicPr>
          <p:cNvPr id="19" name="Imagem 1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8067" y="2596017"/>
            <a:ext cx="1041585" cy="1041585"/>
          </a:xfrm>
          <a:prstGeom prst="rect">
            <a:avLst/>
          </a:prstGeom>
        </p:spPr>
      </p:pic>
      <p:sp>
        <p:nvSpPr>
          <p:cNvPr id="21" name="CaixaDeTexto 20"/>
          <p:cNvSpPr txBox="1"/>
          <p:nvPr/>
        </p:nvSpPr>
        <p:spPr bwMode="auto">
          <a:xfrm>
            <a:off x="5816276" y="3437547"/>
            <a:ext cx="2475358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>
            <a:spAutoFit/>
          </a:bodyPr>
          <a:lstStyle/>
          <a:p>
            <a:r>
              <a:rPr lang="pt-BR" sz="2000" dirty="0" smtClean="0">
                <a:solidFill>
                  <a:srgbClr val="4A5C61"/>
                </a:solidFill>
                <a:latin typeface="Arial Narrow"/>
                <a:cs typeface="Arial Narrow"/>
              </a:rPr>
              <a:t>Segunda 08:00 as 08:50</a:t>
            </a:r>
          </a:p>
        </p:txBody>
      </p:sp>
      <p:pic>
        <p:nvPicPr>
          <p:cNvPr id="22" name="Imagem 2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30941" y="4032256"/>
            <a:ext cx="1041585" cy="1041585"/>
          </a:xfrm>
          <a:prstGeom prst="rect">
            <a:avLst/>
          </a:prstGeom>
        </p:spPr>
      </p:pic>
      <p:sp>
        <p:nvSpPr>
          <p:cNvPr id="23" name="CaixaDeTexto 22"/>
          <p:cNvSpPr txBox="1"/>
          <p:nvPr/>
        </p:nvSpPr>
        <p:spPr bwMode="auto">
          <a:xfrm>
            <a:off x="5777881" y="4855982"/>
            <a:ext cx="2475358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>
            <a:spAutoFit/>
          </a:bodyPr>
          <a:lstStyle/>
          <a:p>
            <a:r>
              <a:rPr lang="pt-BR" sz="2000" dirty="0" smtClean="0">
                <a:solidFill>
                  <a:srgbClr val="4A5C61"/>
                </a:solidFill>
                <a:latin typeface="Arial Narrow"/>
                <a:cs typeface="Arial Narrow"/>
              </a:rPr>
              <a:t>Segunda 09:00 as 09:50</a:t>
            </a:r>
          </a:p>
        </p:txBody>
      </p:sp>
      <p:pic>
        <p:nvPicPr>
          <p:cNvPr id="24" name="Imagem 2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30941" y="5357373"/>
            <a:ext cx="1041585" cy="1041585"/>
          </a:xfrm>
          <a:prstGeom prst="rect">
            <a:avLst/>
          </a:prstGeom>
        </p:spPr>
      </p:pic>
      <p:sp>
        <p:nvSpPr>
          <p:cNvPr id="25" name="CaixaDeTexto 24"/>
          <p:cNvSpPr txBox="1"/>
          <p:nvPr/>
        </p:nvSpPr>
        <p:spPr bwMode="auto">
          <a:xfrm>
            <a:off x="5745744" y="6244245"/>
            <a:ext cx="2147511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>
            <a:spAutoFit/>
          </a:bodyPr>
          <a:lstStyle/>
          <a:p>
            <a:r>
              <a:rPr lang="pt-BR" sz="2000" dirty="0" smtClean="0">
                <a:solidFill>
                  <a:srgbClr val="4A5C61"/>
                </a:solidFill>
                <a:latin typeface="Arial Narrow"/>
                <a:cs typeface="Arial Narrow"/>
              </a:rPr>
              <a:t>Terça 08:00 as 08:50</a:t>
            </a:r>
          </a:p>
        </p:txBody>
      </p:sp>
      <p:sp>
        <p:nvSpPr>
          <p:cNvPr id="26" name="CaixaDeTexto 25"/>
          <p:cNvSpPr txBox="1"/>
          <p:nvPr/>
        </p:nvSpPr>
        <p:spPr bwMode="auto">
          <a:xfrm>
            <a:off x="5802736" y="2284792"/>
            <a:ext cx="2308645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>
            <a:spAutoFit/>
          </a:bodyPr>
          <a:lstStyle/>
          <a:p>
            <a:r>
              <a:rPr lang="pt-BR" sz="2000" b="1" dirty="0" err="1" smtClean="0">
                <a:solidFill>
                  <a:srgbClr val="4A5C61"/>
                </a:solidFill>
                <a:latin typeface="Arial Narrow"/>
                <a:cs typeface="Arial Narrow"/>
              </a:rPr>
              <a:t>Activity</a:t>
            </a:r>
            <a:r>
              <a:rPr lang="pt-BR" sz="2000" b="1" dirty="0" smtClean="0">
                <a:solidFill>
                  <a:srgbClr val="4A5C61"/>
                </a:solidFill>
                <a:latin typeface="Arial Narrow"/>
                <a:cs typeface="Arial Narrow"/>
              </a:rPr>
              <a:t>: Economia II </a:t>
            </a:r>
          </a:p>
        </p:txBody>
      </p:sp>
      <p:pic>
        <p:nvPicPr>
          <p:cNvPr id="27" name="Imagem 2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30941" y="6889236"/>
            <a:ext cx="1041585" cy="1041585"/>
          </a:xfrm>
          <a:prstGeom prst="rect">
            <a:avLst/>
          </a:prstGeom>
        </p:spPr>
      </p:pic>
      <p:sp>
        <p:nvSpPr>
          <p:cNvPr id="28" name="CaixaDeTexto 27"/>
          <p:cNvSpPr txBox="1"/>
          <p:nvPr/>
        </p:nvSpPr>
        <p:spPr bwMode="auto">
          <a:xfrm>
            <a:off x="5777881" y="7723416"/>
            <a:ext cx="2147511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>
            <a:spAutoFit/>
          </a:bodyPr>
          <a:lstStyle/>
          <a:p>
            <a:r>
              <a:rPr lang="pt-BR" sz="2000" dirty="0" smtClean="0">
                <a:solidFill>
                  <a:srgbClr val="4A5C61"/>
                </a:solidFill>
                <a:latin typeface="Arial Narrow"/>
                <a:cs typeface="Arial Narrow"/>
              </a:rPr>
              <a:t>Terça 09:00 as 09:50</a:t>
            </a:r>
          </a:p>
        </p:txBody>
      </p:sp>
      <p:cxnSp>
        <p:nvCxnSpPr>
          <p:cNvPr id="30" name="Conector de seta reta 29"/>
          <p:cNvCxnSpPr/>
          <p:nvPr/>
        </p:nvCxnSpPr>
        <p:spPr>
          <a:xfrm flipV="1">
            <a:off x="3108960" y="3108960"/>
            <a:ext cx="2468880" cy="20790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Conector de seta reta 31"/>
          <p:cNvCxnSpPr/>
          <p:nvPr/>
        </p:nvCxnSpPr>
        <p:spPr>
          <a:xfrm>
            <a:off x="3153690" y="3316864"/>
            <a:ext cx="2209298" cy="119824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Conector de seta reta 33"/>
          <p:cNvCxnSpPr/>
          <p:nvPr/>
        </p:nvCxnSpPr>
        <p:spPr>
          <a:xfrm flipV="1">
            <a:off x="3212480" y="5921260"/>
            <a:ext cx="2476257" cy="96797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Conector de seta reta 35"/>
          <p:cNvCxnSpPr/>
          <p:nvPr/>
        </p:nvCxnSpPr>
        <p:spPr>
          <a:xfrm>
            <a:off x="3212480" y="6889236"/>
            <a:ext cx="2365360" cy="38682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Conector de seta reta 37"/>
          <p:cNvCxnSpPr/>
          <p:nvPr/>
        </p:nvCxnSpPr>
        <p:spPr>
          <a:xfrm flipV="1">
            <a:off x="3128992" y="3283822"/>
            <a:ext cx="2448848" cy="159585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Conector de seta reta 39"/>
          <p:cNvCxnSpPr/>
          <p:nvPr/>
        </p:nvCxnSpPr>
        <p:spPr>
          <a:xfrm flipV="1">
            <a:off x="3108960" y="4622823"/>
            <a:ext cx="2254028" cy="25685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41" name="Imagem 4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3598" y="2586691"/>
            <a:ext cx="1330817" cy="1330817"/>
          </a:xfrm>
          <a:prstGeom prst="rect">
            <a:avLst/>
          </a:prstGeom>
        </p:spPr>
      </p:pic>
      <p:pic>
        <p:nvPicPr>
          <p:cNvPr id="42" name="Imagem 4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77939" y="3243108"/>
            <a:ext cx="705647" cy="705647"/>
          </a:xfrm>
          <a:prstGeom prst="rect">
            <a:avLst/>
          </a:prstGeom>
        </p:spPr>
      </p:pic>
      <p:pic>
        <p:nvPicPr>
          <p:cNvPr id="43" name="Imagem 4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3598" y="5304112"/>
            <a:ext cx="1330817" cy="1330817"/>
          </a:xfrm>
          <a:prstGeom prst="rect">
            <a:avLst/>
          </a:prstGeom>
        </p:spPr>
      </p:pic>
      <p:pic>
        <p:nvPicPr>
          <p:cNvPr id="44" name="Imagem 4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77939" y="5960529"/>
            <a:ext cx="705647" cy="705647"/>
          </a:xfrm>
          <a:prstGeom prst="rect">
            <a:avLst/>
          </a:prstGeom>
        </p:spPr>
      </p:pic>
      <p:sp>
        <p:nvSpPr>
          <p:cNvPr id="48" name="CaixaDeTexto 47"/>
          <p:cNvSpPr txBox="1"/>
          <p:nvPr/>
        </p:nvSpPr>
        <p:spPr bwMode="auto">
          <a:xfrm>
            <a:off x="10862346" y="3808883"/>
            <a:ext cx="1780028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r>
              <a:rPr lang="pt-BR" sz="2000" dirty="0" smtClean="0">
                <a:solidFill>
                  <a:srgbClr val="4A5C61"/>
                </a:solidFill>
                <a:latin typeface="Arial Narrow"/>
                <a:cs typeface="Arial Narrow"/>
              </a:rPr>
              <a:t>Turma/Disciplina sugerida 1 </a:t>
            </a:r>
          </a:p>
        </p:txBody>
      </p:sp>
      <p:sp>
        <p:nvSpPr>
          <p:cNvPr id="49" name="CaixaDeTexto 48"/>
          <p:cNvSpPr txBox="1"/>
          <p:nvPr/>
        </p:nvSpPr>
        <p:spPr bwMode="auto">
          <a:xfrm>
            <a:off x="10848993" y="6566349"/>
            <a:ext cx="1998328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r>
              <a:rPr lang="pt-BR" sz="2000" dirty="0" smtClean="0">
                <a:solidFill>
                  <a:srgbClr val="4A5C61"/>
                </a:solidFill>
                <a:latin typeface="Arial Narrow"/>
                <a:cs typeface="Arial Narrow"/>
              </a:rPr>
              <a:t>Turma/Disciplina sugerida 2 </a:t>
            </a:r>
          </a:p>
        </p:txBody>
      </p:sp>
      <p:pic>
        <p:nvPicPr>
          <p:cNvPr id="50" name="Espaço Reservado para Conteúdo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38777" y="2023656"/>
            <a:ext cx="1203431" cy="1203431"/>
          </a:xfrm>
          <a:prstGeom prst="rect">
            <a:avLst/>
          </a:prstGeom>
        </p:spPr>
      </p:pic>
      <p:sp>
        <p:nvSpPr>
          <p:cNvPr id="51" name="CaixaDeTexto 50"/>
          <p:cNvSpPr txBox="1"/>
          <p:nvPr/>
        </p:nvSpPr>
        <p:spPr bwMode="auto">
          <a:xfrm>
            <a:off x="13817974" y="3033658"/>
            <a:ext cx="1939313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>
            <a:spAutoFit/>
          </a:bodyPr>
          <a:lstStyle/>
          <a:p>
            <a:r>
              <a:rPr lang="pt-BR" sz="2000" dirty="0" smtClean="0">
                <a:solidFill>
                  <a:srgbClr val="4A5C61"/>
                </a:solidFill>
                <a:latin typeface="Arial Narrow"/>
                <a:cs typeface="Arial Narrow"/>
              </a:rPr>
              <a:t>Grupo de Alunos A</a:t>
            </a:r>
          </a:p>
        </p:txBody>
      </p:sp>
      <p:pic>
        <p:nvPicPr>
          <p:cNvPr id="52" name="Espaço Reservado para Conteúdo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27632" y="3652551"/>
            <a:ext cx="1203431" cy="1203431"/>
          </a:xfrm>
          <a:prstGeom prst="rect">
            <a:avLst/>
          </a:prstGeom>
        </p:spPr>
      </p:pic>
      <p:sp>
        <p:nvSpPr>
          <p:cNvPr id="53" name="CaixaDeTexto 52"/>
          <p:cNvSpPr txBox="1"/>
          <p:nvPr/>
        </p:nvSpPr>
        <p:spPr bwMode="auto">
          <a:xfrm>
            <a:off x="13806432" y="4736319"/>
            <a:ext cx="1950855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>
            <a:spAutoFit/>
          </a:bodyPr>
          <a:lstStyle/>
          <a:p>
            <a:r>
              <a:rPr lang="pt-BR" sz="2000" dirty="0" smtClean="0">
                <a:solidFill>
                  <a:srgbClr val="4A5C61"/>
                </a:solidFill>
                <a:latin typeface="Arial Narrow"/>
                <a:cs typeface="Arial Narrow"/>
              </a:rPr>
              <a:t>Grupo de Alunos B</a:t>
            </a:r>
          </a:p>
        </p:txBody>
      </p:sp>
      <p:pic>
        <p:nvPicPr>
          <p:cNvPr id="54" name="Espaço Reservado para Conteúdo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43830" y="5610126"/>
            <a:ext cx="1203431" cy="1203431"/>
          </a:xfrm>
          <a:prstGeom prst="rect">
            <a:avLst/>
          </a:prstGeom>
        </p:spPr>
      </p:pic>
      <p:sp>
        <p:nvSpPr>
          <p:cNvPr id="55" name="CaixaDeTexto 54"/>
          <p:cNvSpPr txBox="1"/>
          <p:nvPr/>
        </p:nvSpPr>
        <p:spPr bwMode="auto">
          <a:xfrm>
            <a:off x="13823027" y="6674319"/>
            <a:ext cx="1962076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>
            <a:spAutoFit/>
          </a:bodyPr>
          <a:lstStyle/>
          <a:p>
            <a:r>
              <a:rPr lang="pt-BR" sz="2000" dirty="0" smtClean="0">
                <a:solidFill>
                  <a:srgbClr val="4A5C61"/>
                </a:solidFill>
                <a:latin typeface="Arial Narrow"/>
                <a:cs typeface="Arial Narrow"/>
              </a:rPr>
              <a:t>Grupo de Alunos </a:t>
            </a:r>
            <a:r>
              <a:rPr lang="pt-BR" sz="2000" dirty="0">
                <a:solidFill>
                  <a:srgbClr val="4A5C61"/>
                </a:solidFill>
                <a:latin typeface="Arial Narrow"/>
                <a:cs typeface="Arial Narrow"/>
              </a:rPr>
              <a:t>C</a:t>
            </a:r>
            <a:endParaRPr lang="pt-BR" sz="2000" dirty="0" smtClean="0">
              <a:solidFill>
                <a:srgbClr val="4A5C61"/>
              </a:solidFill>
              <a:latin typeface="Arial Narrow"/>
              <a:cs typeface="Arial Narrow"/>
            </a:endParaRPr>
          </a:p>
        </p:txBody>
      </p:sp>
      <p:cxnSp>
        <p:nvCxnSpPr>
          <p:cNvPr id="60" name="Conector de seta reta 59"/>
          <p:cNvCxnSpPr>
            <a:stCxn id="19" idx="3"/>
          </p:cNvCxnSpPr>
          <p:nvPr/>
        </p:nvCxnSpPr>
        <p:spPr>
          <a:xfrm flipV="1">
            <a:off x="6919652" y="3108960"/>
            <a:ext cx="4023946" cy="785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2" name="Conector de seta reta 61"/>
          <p:cNvCxnSpPr>
            <a:stCxn id="22" idx="3"/>
          </p:cNvCxnSpPr>
          <p:nvPr/>
        </p:nvCxnSpPr>
        <p:spPr>
          <a:xfrm flipV="1">
            <a:off x="6872526" y="3316865"/>
            <a:ext cx="3989820" cy="123618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4" name="Conector de seta reta 63"/>
          <p:cNvCxnSpPr>
            <a:stCxn id="24" idx="3"/>
            <a:endCxn id="43" idx="1"/>
          </p:cNvCxnSpPr>
          <p:nvPr/>
        </p:nvCxnSpPr>
        <p:spPr>
          <a:xfrm>
            <a:off x="6872526" y="5878166"/>
            <a:ext cx="4071072" cy="9135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6" name="Conector de seta reta 65"/>
          <p:cNvCxnSpPr/>
          <p:nvPr/>
        </p:nvCxnSpPr>
        <p:spPr>
          <a:xfrm flipV="1">
            <a:off x="6999338" y="6103205"/>
            <a:ext cx="3944260" cy="130682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8" name="Conector de seta reta 67"/>
          <p:cNvCxnSpPr/>
          <p:nvPr/>
        </p:nvCxnSpPr>
        <p:spPr>
          <a:xfrm flipH="1">
            <a:off x="12464016" y="2901057"/>
            <a:ext cx="1442813" cy="18635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0" name="Conector de seta reta 69"/>
          <p:cNvCxnSpPr/>
          <p:nvPr/>
        </p:nvCxnSpPr>
        <p:spPr>
          <a:xfrm flipH="1" flipV="1">
            <a:off x="12512851" y="3316864"/>
            <a:ext cx="1310176" cy="110149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2" name="Conector de seta reta 71"/>
          <p:cNvCxnSpPr/>
          <p:nvPr/>
        </p:nvCxnSpPr>
        <p:spPr>
          <a:xfrm flipH="1">
            <a:off x="12464016" y="6273774"/>
            <a:ext cx="1295657" cy="831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291216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/>
      <p:bldP spid="49" grpId="0"/>
      <p:bldP spid="51" grpId="0"/>
      <p:bldP spid="53" grpId="0"/>
      <p:bldP spid="55" grpId="0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Espaço Reservado para Conteúdo 8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5980" y="2500257"/>
            <a:ext cx="1203431" cy="1203431"/>
          </a:xfrm>
        </p:spPr>
      </p:pic>
      <p:sp>
        <p:nvSpPr>
          <p:cNvPr id="6" name="Título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Integração TOTVS Educacional X </a:t>
            </a:r>
            <a:r>
              <a:rPr lang="pt-BR" dirty="0" err="1"/>
              <a:t>Scientia</a:t>
            </a:r>
            <a:r>
              <a:rPr lang="pt-BR" dirty="0"/>
              <a:t>: Modelo 2 </a:t>
            </a:r>
          </a:p>
        </p:txBody>
      </p:sp>
      <p:sp>
        <p:nvSpPr>
          <p:cNvPr id="8" name="Espaço Reservado para Texto 7"/>
          <p:cNvSpPr>
            <a:spLocks noGrp="1"/>
          </p:cNvSpPr>
          <p:nvPr>
            <p:ph type="body" idx="13"/>
          </p:nvPr>
        </p:nvSpPr>
        <p:spPr/>
        <p:txBody>
          <a:bodyPr/>
          <a:lstStyle/>
          <a:p>
            <a:r>
              <a:rPr lang="pt-BR" dirty="0"/>
              <a:t>Turmas/disciplinas </a:t>
            </a:r>
            <a:r>
              <a:rPr lang="pt-BR" dirty="0" smtClean="0"/>
              <a:t>sugeridas</a:t>
            </a:r>
            <a:r>
              <a:rPr lang="pt-BR" dirty="0"/>
              <a:t>: Grupo de Alunos</a:t>
            </a:r>
          </a:p>
          <a:p>
            <a:endParaRPr lang="pt-BR" dirty="0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3940D1D-B147-43FC-A96B-779C25C7BB73}" type="slidenum">
              <a:rPr lang="pt-BR" smtClean="0"/>
              <a:pPr/>
              <a:t>43</a:t>
            </a:fld>
            <a:endParaRPr lang="pt-BR" dirty="0"/>
          </a:p>
        </p:txBody>
      </p:sp>
      <p:sp>
        <p:nvSpPr>
          <p:cNvPr id="11" name="CaixaDeTexto 10"/>
          <p:cNvSpPr txBox="1"/>
          <p:nvPr/>
        </p:nvSpPr>
        <p:spPr bwMode="auto">
          <a:xfrm>
            <a:off x="1415177" y="3637602"/>
            <a:ext cx="1939313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>
            <a:spAutoFit/>
          </a:bodyPr>
          <a:lstStyle/>
          <a:p>
            <a:r>
              <a:rPr lang="pt-BR" sz="2000" dirty="0" smtClean="0">
                <a:solidFill>
                  <a:srgbClr val="4A5C61"/>
                </a:solidFill>
                <a:latin typeface="Arial Narrow"/>
                <a:cs typeface="Arial Narrow"/>
              </a:rPr>
              <a:t>Grupo de Alunos A</a:t>
            </a:r>
          </a:p>
        </p:txBody>
      </p:sp>
      <p:pic>
        <p:nvPicPr>
          <p:cNvPr id="15" name="Espaço Reservado para Conteúdo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4835" y="4129152"/>
            <a:ext cx="1203431" cy="1203431"/>
          </a:xfrm>
          <a:prstGeom prst="rect">
            <a:avLst/>
          </a:prstGeom>
        </p:spPr>
      </p:pic>
      <p:sp>
        <p:nvSpPr>
          <p:cNvPr id="16" name="CaixaDeTexto 15"/>
          <p:cNvSpPr txBox="1"/>
          <p:nvPr/>
        </p:nvSpPr>
        <p:spPr bwMode="auto">
          <a:xfrm>
            <a:off x="1504032" y="5266497"/>
            <a:ext cx="1950855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>
            <a:spAutoFit/>
          </a:bodyPr>
          <a:lstStyle/>
          <a:p>
            <a:r>
              <a:rPr lang="pt-BR" sz="2000" dirty="0" smtClean="0">
                <a:solidFill>
                  <a:srgbClr val="4A5C61"/>
                </a:solidFill>
                <a:latin typeface="Arial Narrow"/>
                <a:cs typeface="Arial Narrow"/>
              </a:rPr>
              <a:t>Grupo de Alunos B</a:t>
            </a:r>
          </a:p>
        </p:txBody>
      </p:sp>
      <p:pic>
        <p:nvPicPr>
          <p:cNvPr id="17" name="Espaço Reservado para Conteúdo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4835" y="6072629"/>
            <a:ext cx="1203431" cy="1203431"/>
          </a:xfrm>
          <a:prstGeom prst="rect">
            <a:avLst/>
          </a:prstGeom>
        </p:spPr>
      </p:pic>
      <p:sp>
        <p:nvSpPr>
          <p:cNvPr id="18" name="CaixaDeTexto 17"/>
          <p:cNvSpPr txBox="1"/>
          <p:nvPr/>
        </p:nvSpPr>
        <p:spPr bwMode="auto">
          <a:xfrm>
            <a:off x="1504032" y="7209974"/>
            <a:ext cx="1962076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>
            <a:spAutoFit/>
          </a:bodyPr>
          <a:lstStyle/>
          <a:p>
            <a:r>
              <a:rPr lang="pt-BR" sz="2000" dirty="0" smtClean="0">
                <a:solidFill>
                  <a:srgbClr val="4A5C61"/>
                </a:solidFill>
                <a:latin typeface="Arial Narrow"/>
                <a:cs typeface="Arial Narrow"/>
              </a:rPr>
              <a:t>Grupo de Alunos </a:t>
            </a:r>
            <a:r>
              <a:rPr lang="pt-BR" sz="2000" dirty="0">
                <a:solidFill>
                  <a:srgbClr val="4A5C61"/>
                </a:solidFill>
                <a:latin typeface="Arial Narrow"/>
                <a:cs typeface="Arial Narrow"/>
              </a:rPr>
              <a:t>C</a:t>
            </a:r>
            <a:endParaRPr lang="pt-BR" sz="2000" dirty="0" smtClean="0">
              <a:solidFill>
                <a:srgbClr val="4A5C61"/>
              </a:solidFill>
              <a:latin typeface="Arial Narrow"/>
              <a:cs typeface="Arial Narrow"/>
            </a:endParaRPr>
          </a:p>
        </p:txBody>
      </p:sp>
      <p:pic>
        <p:nvPicPr>
          <p:cNvPr id="19" name="Imagem 1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8067" y="2596017"/>
            <a:ext cx="1041585" cy="1041585"/>
          </a:xfrm>
          <a:prstGeom prst="rect">
            <a:avLst/>
          </a:prstGeom>
        </p:spPr>
      </p:pic>
      <p:sp>
        <p:nvSpPr>
          <p:cNvPr id="21" name="CaixaDeTexto 20"/>
          <p:cNvSpPr txBox="1"/>
          <p:nvPr/>
        </p:nvSpPr>
        <p:spPr bwMode="auto">
          <a:xfrm>
            <a:off x="5798643" y="3460830"/>
            <a:ext cx="2475358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>
            <a:spAutoFit/>
          </a:bodyPr>
          <a:lstStyle/>
          <a:p>
            <a:r>
              <a:rPr lang="pt-BR" sz="2000" dirty="0" smtClean="0">
                <a:solidFill>
                  <a:srgbClr val="4A5C61"/>
                </a:solidFill>
                <a:latin typeface="Arial Narrow"/>
                <a:cs typeface="Arial Narrow"/>
              </a:rPr>
              <a:t>Segunda 08:00 as 08:50</a:t>
            </a:r>
          </a:p>
        </p:txBody>
      </p:sp>
      <p:pic>
        <p:nvPicPr>
          <p:cNvPr id="22" name="Imagem 2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30941" y="4032256"/>
            <a:ext cx="1041585" cy="1041585"/>
          </a:xfrm>
          <a:prstGeom prst="rect">
            <a:avLst/>
          </a:prstGeom>
        </p:spPr>
      </p:pic>
      <p:sp>
        <p:nvSpPr>
          <p:cNvPr id="23" name="CaixaDeTexto 22"/>
          <p:cNvSpPr txBox="1"/>
          <p:nvPr/>
        </p:nvSpPr>
        <p:spPr bwMode="auto">
          <a:xfrm>
            <a:off x="5750491" y="4859242"/>
            <a:ext cx="2475358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>
            <a:spAutoFit/>
          </a:bodyPr>
          <a:lstStyle/>
          <a:p>
            <a:r>
              <a:rPr lang="pt-BR" sz="2000" dirty="0" smtClean="0">
                <a:solidFill>
                  <a:srgbClr val="4A5C61"/>
                </a:solidFill>
                <a:latin typeface="Arial Narrow"/>
                <a:cs typeface="Arial Narrow"/>
              </a:rPr>
              <a:t>Segunda 09:00 as 09:50</a:t>
            </a:r>
          </a:p>
        </p:txBody>
      </p:sp>
      <p:pic>
        <p:nvPicPr>
          <p:cNvPr id="24" name="Imagem 2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30941" y="5357373"/>
            <a:ext cx="1041585" cy="1041585"/>
          </a:xfrm>
          <a:prstGeom prst="rect">
            <a:avLst/>
          </a:prstGeom>
        </p:spPr>
      </p:pic>
      <p:sp>
        <p:nvSpPr>
          <p:cNvPr id="25" name="CaixaDeTexto 24"/>
          <p:cNvSpPr txBox="1"/>
          <p:nvPr/>
        </p:nvSpPr>
        <p:spPr bwMode="auto">
          <a:xfrm>
            <a:off x="5775386" y="6184276"/>
            <a:ext cx="2147511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>
            <a:spAutoFit/>
          </a:bodyPr>
          <a:lstStyle/>
          <a:p>
            <a:r>
              <a:rPr lang="pt-BR" sz="2000" dirty="0" smtClean="0">
                <a:solidFill>
                  <a:srgbClr val="4A5C61"/>
                </a:solidFill>
                <a:latin typeface="Arial Narrow"/>
                <a:cs typeface="Arial Narrow"/>
              </a:rPr>
              <a:t>Terça 08:00 as 08:50</a:t>
            </a:r>
          </a:p>
        </p:txBody>
      </p:sp>
      <p:sp>
        <p:nvSpPr>
          <p:cNvPr id="26" name="CaixaDeTexto 25"/>
          <p:cNvSpPr txBox="1"/>
          <p:nvPr/>
        </p:nvSpPr>
        <p:spPr bwMode="auto">
          <a:xfrm>
            <a:off x="5802736" y="2284792"/>
            <a:ext cx="2308645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>
            <a:spAutoFit/>
          </a:bodyPr>
          <a:lstStyle/>
          <a:p>
            <a:r>
              <a:rPr lang="pt-BR" sz="2000" b="1" dirty="0" err="1" smtClean="0">
                <a:solidFill>
                  <a:srgbClr val="4A5C61"/>
                </a:solidFill>
                <a:latin typeface="Arial Narrow"/>
                <a:cs typeface="Arial Narrow"/>
              </a:rPr>
              <a:t>Activity</a:t>
            </a:r>
            <a:r>
              <a:rPr lang="pt-BR" sz="2000" b="1" dirty="0" smtClean="0">
                <a:solidFill>
                  <a:srgbClr val="4A5C61"/>
                </a:solidFill>
                <a:latin typeface="Arial Narrow"/>
                <a:cs typeface="Arial Narrow"/>
              </a:rPr>
              <a:t>: Economia II</a:t>
            </a:r>
            <a:r>
              <a:rPr lang="pt-BR" sz="2000" dirty="0" smtClean="0">
                <a:solidFill>
                  <a:srgbClr val="4A5C61"/>
                </a:solidFill>
                <a:latin typeface="Arial Narrow"/>
                <a:cs typeface="Arial Narrow"/>
              </a:rPr>
              <a:t> </a:t>
            </a:r>
          </a:p>
        </p:txBody>
      </p:sp>
      <p:pic>
        <p:nvPicPr>
          <p:cNvPr id="27" name="Imagem 2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30941" y="6889236"/>
            <a:ext cx="1041585" cy="1041585"/>
          </a:xfrm>
          <a:prstGeom prst="rect">
            <a:avLst/>
          </a:prstGeom>
        </p:spPr>
      </p:pic>
      <p:sp>
        <p:nvSpPr>
          <p:cNvPr id="28" name="CaixaDeTexto 27"/>
          <p:cNvSpPr txBox="1"/>
          <p:nvPr/>
        </p:nvSpPr>
        <p:spPr bwMode="auto">
          <a:xfrm>
            <a:off x="5747560" y="7730766"/>
            <a:ext cx="2147511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>
            <a:spAutoFit/>
          </a:bodyPr>
          <a:lstStyle/>
          <a:p>
            <a:r>
              <a:rPr lang="pt-BR" sz="2000" dirty="0" smtClean="0">
                <a:solidFill>
                  <a:srgbClr val="4A5C61"/>
                </a:solidFill>
                <a:latin typeface="Arial Narrow"/>
                <a:cs typeface="Arial Narrow"/>
              </a:rPr>
              <a:t>Terça 09:00 as 09:50</a:t>
            </a:r>
          </a:p>
        </p:txBody>
      </p:sp>
      <p:cxnSp>
        <p:nvCxnSpPr>
          <p:cNvPr id="30" name="Conector de seta reta 29"/>
          <p:cNvCxnSpPr/>
          <p:nvPr/>
        </p:nvCxnSpPr>
        <p:spPr>
          <a:xfrm flipV="1">
            <a:off x="3108960" y="3108960"/>
            <a:ext cx="2468880" cy="20790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Conector de seta reta 31"/>
          <p:cNvCxnSpPr/>
          <p:nvPr/>
        </p:nvCxnSpPr>
        <p:spPr>
          <a:xfrm>
            <a:off x="3153690" y="3316864"/>
            <a:ext cx="2209298" cy="119824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Conector de seta reta 33"/>
          <p:cNvCxnSpPr/>
          <p:nvPr/>
        </p:nvCxnSpPr>
        <p:spPr>
          <a:xfrm flipV="1">
            <a:off x="3212480" y="5987345"/>
            <a:ext cx="2365360" cy="90189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Conector de seta reta 35"/>
          <p:cNvCxnSpPr/>
          <p:nvPr/>
        </p:nvCxnSpPr>
        <p:spPr>
          <a:xfrm>
            <a:off x="3212480" y="6889236"/>
            <a:ext cx="2365360" cy="38682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Conector de seta reta 37"/>
          <p:cNvCxnSpPr/>
          <p:nvPr/>
        </p:nvCxnSpPr>
        <p:spPr>
          <a:xfrm>
            <a:off x="3128992" y="4879674"/>
            <a:ext cx="2448848" cy="99849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Conector de seta reta 39"/>
          <p:cNvCxnSpPr/>
          <p:nvPr/>
        </p:nvCxnSpPr>
        <p:spPr>
          <a:xfrm flipV="1">
            <a:off x="3108960" y="4622823"/>
            <a:ext cx="2254028" cy="25685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" name="Imagem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0033" y="4521054"/>
            <a:ext cx="631882" cy="631882"/>
          </a:xfrm>
          <a:prstGeom prst="rect">
            <a:avLst/>
          </a:prstGeom>
        </p:spPr>
      </p:pic>
      <p:pic>
        <p:nvPicPr>
          <p:cNvPr id="57" name="Espaço Reservado para Conteúdo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22687" y="2434171"/>
            <a:ext cx="1203431" cy="1203431"/>
          </a:xfrm>
          <a:prstGeom prst="rect">
            <a:avLst/>
          </a:prstGeom>
        </p:spPr>
      </p:pic>
      <p:sp>
        <p:nvSpPr>
          <p:cNvPr id="58" name="CaixaDeTexto 57"/>
          <p:cNvSpPr txBox="1"/>
          <p:nvPr/>
        </p:nvSpPr>
        <p:spPr bwMode="auto">
          <a:xfrm>
            <a:off x="12301884" y="3457216"/>
            <a:ext cx="1950855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>
            <a:spAutoFit/>
          </a:bodyPr>
          <a:lstStyle/>
          <a:p>
            <a:r>
              <a:rPr lang="pt-BR" sz="2000" dirty="0" smtClean="0">
                <a:solidFill>
                  <a:srgbClr val="4A5C61"/>
                </a:solidFill>
                <a:latin typeface="Arial Narrow"/>
                <a:cs typeface="Arial Narrow"/>
              </a:rPr>
              <a:t>Grupo de Alunos B</a:t>
            </a:r>
          </a:p>
        </p:txBody>
      </p:sp>
      <p:sp>
        <p:nvSpPr>
          <p:cNvPr id="12" name="CaixaDeTexto 11"/>
          <p:cNvSpPr txBox="1"/>
          <p:nvPr/>
        </p:nvSpPr>
        <p:spPr bwMode="auto">
          <a:xfrm>
            <a:off x="11706789" y="3837657"/>
            <a:ext cx="3050066" cy="954107"/>
          </a:xfrm>
          <a:prstGeom prst="rect">
            <a:avLst/>
          </a:prstGeom>
          <a:noFill/>
          <a:ln w="12700" cap="flat">
            <a:solidFill>
              <a:srgbClr val="FF0000"/>
            </a:solidFill>
            <a:bevel/>
            <a:headEnd/>
            <a:tailEnd/>
          </a:ln>
          <a:effectLst/>
        </p:spPr>
        <p:txBody>
          <a:bodyPr wrap="square" rtlCol="0">
            <a:spAutoFit/>
          </a:bodyPr>
          <a:lstStyle/>
          <a:p>
            <a:pPr algn="ctr"/>
            <a:r>
              <a:rPr lang="pt-BR" sz="2800" b="1" dirty="0" smtClean="0">
                <a:solidFill>
                  <a:srgbClr val="FF0000"/>
                </a:solidFill>
                <a:latin typeface="Arial Narrow"/>
                <a:cs typeface="Arial Narrow"/>
              </a:rPr>
              <a:t>Não compartilha as mesmas </a:t>
            </a:r>
            <a:r>
              <a:rPr lang="pt-BR" sz="2800" b="1" dirty="0" err="1" smtClean="0">
                <a:solidFill>
                  <a:srgbClr val="FF0000"/>
                </a:solidFill>
                <a:latin typeface="Arial Narrow"/>
                <a:cs typeface="Arial Narrow"/>
              </a:rPr>
              <a:t>activities</a:t>
            </a:r>
            <a:r>
              <a:rPr lang="pt-BR" sz="2800" b="1" dirty="0" smtClean="0">
                <a:solidFill>
                  <a:srgbClr val="FF0000"/>
                </a:solidFill>
                <a:latin typeface="Arial Narrow"/>
                <a:cs typeface="Arial Narrow"/>
              </a:rPr>
              <a:t>.</a:t>
            </a:r>
          </a:p>
        </p:txBody>
      </p:sp>
      <p:pic>
        <p:nvPicPr>
          <p:cNvPr id="59" name="Espaço Reservado para Conteúdo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34519" y="6023762"/>
            <a:ext cx="1203431" cy="1203431"/>
          </a:xfrm>
          <a:prstGeom prst="rect">
            <a:avLst/>
          </a:prstGeom>
        </p:spPr>
      </p:pic>
      <p:sp>
        <p:nvSpPr>
          <p:cNvPr id="61" name="CaixaDeTexto 60"/>
          <p:cNvSpPr txBox="1"/>
          <p:nvPr/>
        </p:nvSpPr>
        <p:spPr bwMode="auto">
          <a:xfrm>
            <a:off x="10970979" y="7068452"/>
            <a:ext cx="1939313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>
            <a:spAutoFit/>
          </a:bodyPr>
          <a:lstStyle/>
          <a:p>
            <a:r>
              <a:rPr lang="pt-BR" sz="2000" dirty="0" smtClean="0">
                <a:solidFill>
                  <a:srgbClr val="4A5C61"/>
                </a:solidFill>
                <a:latin typeface="Arial Narrow"/>
                <a:cs typeface="Arial Narrow"/>
              </a:rPr>
              <a:t>Grupo de Alunos A</a:t>
            </a:r>
          </a:p>
        </p:txBody>
      </p:sp>
      <p:pic>
        <p:nvPicPr>
          <p:cNvPr id="63" name="Espaço Reservado para Conteúdo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20774" y="6022173"/>
            <a:ext cx="1203431" cy="1203431"/>
          </a:xfrm>
          <a:prstGeom prst="rect">
            <a:avLst/>
          </a:prstGeom>
        </p:spPr>
      </p:pic>
      <p:sp>
        <p:nvSpPr>
          <p:cNvPr id="65" name="CaixaDeTexto 64"/>
          <p:cNvSpPr txBox="1"/>
          <p:nvPr/>
        </p:nvSpPr>
        <p:spPr bwMode="auto">
          <a:xfrm>
            <a:off x="13662255" y="7068452"/>
            <a:ext cx="1962076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>
            <a:spAutoFit/>
          </a:bodyPr>
          <a:lstStyle/>
          <a:p>
            <a:r>
              <a:rPr lang="pt-BR" sz="2000" dirty="0" smtClean="0">
                <a:solidFill>
                  <a:srgbClr val="4A5C61"/>
                </a:solidFill>
                <a:latin typeface="Arial Narrow"/>
                <a:cs typeface="Arial Narrow"/>
              </a:rPr>
              <a:t>Grupo de Alunos </a:t>
            </a:r>
            <a:r>
              <a:rPr lang="pt-BR" sz="2000" dirty="0">
                <a:solidFill>
                  <a:srgbClr val="4A5C61"/>
                </a:solidFill>
                <a:latin typeface="Arial Narrow"/>
                <a:cs typeface="Arial Narrow"/>
              </a:rPr>
              <a:t>C</a:t>
            </a:r>
            <a:endParaRPr lang="pt-BR" sz="2000" dirty="0" smtClean="0">
              <a:solidFill>
                <a:srgbClr val="4A5C61"/>
              </a:solidFill>
              <a:latin typeface="Arial Narrow"/>
              <a:cs typeface="Arial Narrow"/>
            </a:endParaRPr>
          </a:p>
        </p:txBody>
      </p:sp>
      <p:cxnSp>
        <p:nvCxnSpPr>
          <p:cNvPr id="14" name="Conector de seta reta 13"/>
          <p:cNvCxnSpPr/>
          <p:nvPr/>
        </p:nvCxnSpPr>
        <p:spPr>
          <a:xfrm flipH="1">
            <a:off x="11843720" y="4879674"/>
            <a:ext cx="903016" cy="119854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Conector de seta reta 30"/>
          <p:cNvCxnSpPr/>
          <p:nvPr/>
        </p:nvCxnSpPr>
        <p:spPr>
          <a:xfrm>
            <a:off x="13662255" y="4879674"/>
            <a:ext cx="681924" cy="119295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Conector de seta reta 36"/>
          <p:cNvCxnSpPr/>
          <p:nvPr/>
        </p:nvCxnSpPr>
        <p:spPr>
          <a:xfrm>
            <a:off x="3128992" y="4865072"/>
            <a:ext cx="2433765" cy="2217576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67" name="Imagem 6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5781" y="5199609"/>
            <a:ext cx="631882" cy="631882"/>
          </a:xfrm>
          <a:prstGeom prst="rect">
            <a:avLst/>
          </a:prstGeom>
        </p:spPr>
      </p:pic>
      <p:cxnSp>
        <p:nvCxnSpPr>
          <p:cNvPr id="45" name="Conector de seta reta 44"/>
          <p:cNvCxnSpPr/>
          <p:nvPr/>
        </p:nvCxnSpPr>
        <p:spPr>
          <a:xfrm flipV="1">
            <a:off x="3153690" y="3316865"/>
            <a:ext cx="2424150" cy="1548207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Elipse 2"/>
          <p:cNvSpPr/>
          <p:nvPr/>
        </p:nvSpPr>
        <p:spPr>
          <a:xfrm>
            <a:off x="5108865" y="4392835"/>
            <a:ext cx="333686" cy="341700"/>
          </a:xfrm>
          <a:prstGeom prst="ellipse">
            <a:avLst/>
          </a:prstGeom>
          <a:noFill/>
          <a:ln w="2540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41" name="Elipse 40"/>
          <p:cNvSpPr/>
          <p:nvPr/>
        </p:nvSpPr>
        <p:spPr>
          <a:xfrm>
            <a:off x="5333937" y="5755266"/>
            <a:ext cx="333686" cy="341700"/>
          </a:xfrm>
          <a:prstGeom prst="ellipse">
            <a:avLst/>
          </a:prstGeom>
          <a:noFill/>
          <a:ln w="2540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3208846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7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" grpId="0"/>
      <p:bldP spid="12" grpId="0" animBg="1"/>
      <p:bldP spid="61" grpId="0"/>
      <p:bldP spid="65" grpId="0"/>
      <p:bldP spid="3" grpId="0" animBg="1"/>
      <p:bldP spid="41" grpId="0" animBg="1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Integração TOTVS Educacional X </a:t>
            </a:r>
            <a:r>
              <a:rPr lang="pt-BR" dirty="0" err="1"/>
              <a:t>Scientia</a:t>
            </a:r>
            <a:r>
              <a:rPr lang="pt-BR" dirty="0"/>
              <a:t>: Modelo 2 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3"/>
          </p:nvPr>
        </p:nvSpPr>
        <p:spPr/>
        <p:txBody>
          <a:bodyPr/>
          <a:lstStyle/>
          <a:p>
            <a:r>
              <a:rPr lang="pt-BR" dirty="0" smtClean="0"/>
              <a:t>Turmas/disciplinas sugeridas: horários</a:t>
            </a:r>
            <a:endParaRPr lang="pt-BR" dirty="0"/>
          </a:p>
        </p:txBody>
      </p:sp>
      <p:pic>
        <p:nvPicPr>
          <p:cNvPr id="11" name="Espaço Reservado para Conteúdo 10"/>
          <p:cNvPicPr>
            <a:picLocks noGrp="1" noChangeAspect="1"/>
          </p:cNvPicPr>
          <p:nvPr>
            <p:ph idx="14"/>
          </p:nvPr>
        </p:nvPicPr>
        <p:blipFill>
          <a:blip r:embed="rId2"/>
          <a:stretch>
            <a:fillRect/>
          </a:stretch>
        </p:blipFill>
        <p:spPr>
          <a:xfrm>
            <a:off x="5129212" y="2444626"/>
            <a:ext cx="10241658" cy="6016974"/>
          </a:xfrm>
          <a:prstGeom prst="rect">
            <a:avLst/>
          </a:prstGeom>
        </p:spPr>
      </p:pic>
      <p:sp>
        <p:nvSpPr>
          <p:cNvPr id="5" name="Espaço Reservado para Número de Slide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3940D1D-B147-43FC-A96B-779C25C7BB73}" type="slidenum">
              <a:rPr lang="pt-BR" smtClean="0"/>
              <a:pPr/>
              <a:t>44</a:t>
            </a:fld>
            <a:endParaRPr lang="pt-BR" dirty="0"/>
          </a:p>
        </p:txBody>
      </p:sp>
      <p:sp>
        <p:nvSpPr>
          <p:cNvPr id="8" name="CaixaDeTexto 7"/>
          <p:cNvSpPr txBox="1"/>
          <p:nvPr/>
        </p:nvSpPr>
        <p:spPr bwMode="auto">
          <a:xfrm>
            <a:off x="601800" y="2451444"/>
            <a:ext cx="4226873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pPr algn="just"/>
            <a:r>
              <a:rPr lang="pt-BR" sz="2800" b="1" dirty="0" smtClean="0">
                <a:solidFill>
                  <a:srgbClr val="4A5C61"/>
                </a:solidFill>
                <a:latin typeface="Arial Narrow"/>
                <a:cs typeface="Arial Narrow"/>
              </a:rPr>
              <a:t>Anexo: Horários </a:t>
            </a:r>
            <a:r>
              <a:rPr lang="pt-BR" sz="2800" dirty="0" smtClean="0">
                <a:solidFill>
                  <a:srgbClr val="4A5C61"/>
                </a:solidFill>
                <a:latin typeface="Arial Narrow"/>
                <a:cs typeface="Arial Narrow"/>
              </a:rPr>
              <a:t>– cada </a:t>
            </a:r>
            <a:r>
              <a:rPr lang="pt-BR" sz="2800" dirty="0" err="1" smtClean="0">
                <a:solidFill>
                  <a:srgbClr val="4A5C61"/>
                </a:solidFill>
                <a:latin typeface="Arial Narrow"/>
                <a:cs typeface="Arial Narrow"/>
              </a:rPr>
              <a:t>activity</a:t>
            </a:r>
            <a:r>
              <a:rPr lang="pt-BR" sz="2800" dirty="0" smtClean="0">
                <a:solidFill>
                  <a:srgbClr val="4A5C61"/>
                </a:solidFill>
                <a:latin typeface="Arial Narrow"/>
                <a:cs typeface="Arial Narrow"/>
              </a:rPr>
              <a:t> é responsável por gerar um  horário em uma turma/disciplina sugerida.</a:t>
            </a:r>
          </a:p>
          <a:p>
            <a:endParaRPr lang="pt-BR" sz="2800" dirty="0" smtClean="0">
              <a:solidFill>
                <a:srgbClr val="4A5C61"/>
              </a:solidFill>
              <a:latin typeface="Arial Narrow"/>
              <a:cs typeface="Arial Narrow"/>
            </a:endParaRPr>
          </a:p>
        </p:txBody>
      </p:sp>
    </p:spTree>
    <p:extLst>
      <p:ext uri="{BB962C8B-B14F-4D97-AF65-F5344CB8AC3E}">
        <p14:creationId xmlns:p14="http://schemas.microsoft.com/office/powerpoint/2010/main" val="3183505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Espaço Reservado para Conteúdo 8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5980" y="2596017"/>
            <a:ext cx="1203431" cy="1203431"/>
          </a:xfrm>
        </p:spPr>
      </p:pic>
      <p:sp>
        <p:nvSpPr>
          <p:cNvPr id="6" name="Título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Integração TOTVS Educacional X </a:t>
            </a:r>
            <a:r>
              <a:rPr lang="pt-BR" dirty="0" err="1"/>
              <a:t>Scientia</a:t>
            </a:r>
            <a:r>
              <a:rPr lang="pt-BR" dirty="0"/>
              <a:t>: Modelo 2 </a:t>
            </a:r>
          </a:p>
        </p:txBody>
      </p:sp>
      <p:sp>
        <p:nvSpPr>
          <p:cNvPr id="8" name="Espaço Reservado para Texto 7"/>
          <p:cNvSpPr>
            <a:spLocks noGrp="1"/>
          </p:cNvSpPr>
          <p:nvPr>
            <p:ph type="body" idx="13"/>
          </p:nvPr>
        </p:nvSpPr>
        <p:spPr/>
        <p:txBody>
          <a:bodyPr/>
          <a:lstStyle/>
          <a:p>
            <a:r>
              <a:rPr lang="pt-BR" dirty="0"/>
              <a:t>Turmas/disciplinas </a:t>
            </a:r>
            <a:r>
              <a:rPr lang="pt-BR" dirty="0" smtClean="0"/>
              <a:t>sugeridas</a:t>
            </a:r>
            <a:r>
              <a:rPr lang="pt-BR" dirty="0"/>
              <a:t>: </a:t>
            </a:r>
            <a:r>
              <a:rPr lang="pt-BR" dirty="0" smtClean="0"/>
              <a:t>Horários</a:t>
            </a:r>
            <a:endParaRPr lang="pt-BR" dirty="0"/>
          </a:p>
          <a:p>
            <a:endParaRPr lang="pt-BR" dirty="0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3940D1D-B147-43FC-A96B-779C25C7BB73}" type="slidenum">
              <a:rPr lang="pt-BR" smtClean="0"/>
              <a:pPr/>
              <a:t>45</a:t>
            </a:fld>
            <a:endParaRPr lang="pt-BR" dirty="0"/>
          </a:p>
        </p:txBody>
      </p:sp>
      <p:sp>
        <p:nvSpPr>
          <p:cNvPr id="11" name="CaixaDeTexto 10"/>
          <p:cNvSpPr txBox="1"/>
          <p:nvPr/>
        </p:nvSpPr>
        <p:spPr bwMode="auto">
          <a:xfrm>
            <a:off x="1415177" y="3637602"/>
            <a:ext cx="1939313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>
            <a:spAutoFit/>
          </a:bodyPr>
          <a:lstStyle/>
          <a:p>
            <a:r>
              <a:rPr lang="pt-BR" sz="2000" dirty="0" smtClean="0">
                <a:solidFill>
                  <a:srgbClr val="4A5C61"/>
                </a:solidFill>
                <a:latin typeface="Arial Narrow"/>
                <a:cs typeface="Arial Narrow"/>
              </a:rPr>
              <a:t>Grupo de Alunos A</a:t>
            </a:r>
          </a:p>
        </p:txBody>
      </p:sp>
      <p:pic>
        <p:nvPicPr>
          <p:cNvPr id="15" name="Espaço Reservado para Conteúdo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4835" y="4129152"/>
            <a:ext cx="1203431" cy="1203431"/>
          </a:xfrm>
          <a:prstGeom prst="rect">
            <a:avLst/>
          </a:prstGeom>
        </p:spPr>
      </p:pic>
      <p:sp>
        <p:nvSpPr>
          <p:cNvPr id="16" name="CaixaDeTexto 15"/>
          <p:cNvSpPr txBox="1"/>
          <p:nvPr/>
        </p:nvSpPr>
        <p:spPr bwMode="auto">
          <a:xfrm>
            <a:off x="1415177" y="5148674"/>
            <a:ext cx="1950855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>
            <a:spAutoFit/>
          </a:bodyPr>
          <a:lstStyle/>
          <a:p>
            <a:r>
              <a:rPr lang="pt-BR" sz="2000" dirty="0" smtClean="0">
                <a:solidFill>
                  <a:srgbClr val="4A5C61"/>
                </a:solidFill>
                <a:latin typeface="Arial Narrow"/>
                <a:cs typeface="Arial Narrow"/>
              </a:rPr>
              <a:t>Grupo de Alunos B</a:t>
            </a:r>
          </a:p>
        </p:txBody>
      </p:sp>
      <p:pic>
        <p:nvPicPr>
          <p:cNvPr id="17" name="Espaço Reservado para Conteúdo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4835" y="6072629"/>
            <a:ext cx="1203431" cy="1203431"/>
          </a:xfrm>
          <a:prstGeom prst="rect">
            <a:avLst/>
          </a:prstGeom>
        </p:spPr>
      </p:pic>
      <p:sp>
        <p:nvSpPr>
          <p:cNvPr id="18" name="CaixaDeTexto 17"/>
          <p:cNvSpPr txBox="1"/>
          <p:nvPr/>
        </p:nvSpPr>
        <p:spPr bwMode="auto">
          <a:xfrm>
            <a:off x="1415177" y="7078498"/>
            <a:ext cx="1962076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>
            <a:spAutoFit/>
          </a:bodyPr>
          <a:lstStyle/>
          <a:p>
            <a:r>
              <a:rPr lang="pt-BR" sz="2000" dirty="0" smtClean="0">
                <a:solidFill>
                  <a:srgbClr val="4A5C61"/>
                </a:solidFill>
                <a:latin typeface="Arial Narrow"/>
                <a:cs typeface="Arial Narrow"/>
              </a:rPr>
              <a:t>Grupo de Alunos </a:t>
            </a:r>
            <a:r>
              <a:rPr lang="pt-BR" sz="2000" dirty="0">
                <a:solidFill>
                  <a:srgbClr val="4A5C61"/>
                </a:solidFill>
                <a:latin typeface="Arial Narrow"/>
                <a:cs typeface="Arial Narrow"/>
              </a:rPr>
              <a:t>C</a:t>
            </a:r>
            <a:endParaRPr lang="pt-BR" sz="2000" dirty="0" smtClean="0">
              <a:solidFill>
                <a:srgbClr val="4A5C61"/>
              </a:solidFill>
              <a:latin typeface="Arial Narrow"/>
              <a:cs typeface="Arial Narrow"/>
            </a:endParaRPr>
          </a:p>
        </p:txBody>
      </p:sp>
      <p:pic>
        <p:nvPicPr>
          <p:cNvPr id="19" name="Imagem 1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8067" y="2596017"/>
            <a:ext cx="1041585" cy="1041585"/>
          </a:xfrm>
          <a:prstGeom prst="rect">
            <a:avLst/>
          </a:prstGeom>
        </p:spPr>
      </p:pic>
      <p:sp>
        <p:nvSpPr>
          <p:cNvPr id="21" name="CaixaDeTexto 20"/>
          <p:cNvSpPr txBox="1"/>
          <p:nvPr/>
        </p:nvSpPr>
        <p:spPr bwMode="auto">
          <a:xfrm>
            <a:off x="5792870" y="3437547"/>
            <a:ext cx="2475358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>
            <a:spAutoFit/>
          </a:bodyPr>
          <a:lstStyle/>
          <a:p>
            <a:r>
              <a:rPr lang="pt-BR" sz="2000" dirty="0" smtClean="0">
                <a:solidFill>
                  <a:srgbClr val="4A5C61"/>
                </a:solidFill>
                <a:latin typeface="Arial Narrow"/>
                <a:cs typeface="Arial Narrow"/>
              </a:rPr>
              <a:t>Segunda 08:00 as 08:50</a:t>
            </a:r>
          </a:p>
        </p:txBody>
      </p:sp>
      <p:pic>
        <p:nvPicPr>
          <p:cNvPr id="22" name="Imagem 2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30941" y="4032256"/>
            <a:ext cx="1041585" cy="1041585"/>
          </a:xfrm>
          <a:prstGeom prst="rect">
            <a:avLst/>
          </a:prstGeom>
        </p:spPr>
      </p:pic>
      <p:sp>
        <p:nvSpPr>
          <p:cNvPr id="23" name="CaixaDeTexto 22"/>
          <p:cNvSpPr txBox="1"/>
          <p:nvPr/>
        </p:nvSpPr>
        <p:spPr bwMode="auto">
          <a:xfrm>
            <a:off x="5802736" y="4901281"/>
            <a:ext cx="2475358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>
            <a:spAutoFit/>
          </a:bodyPr>
          <a:lstStyle/>
          <a:p>
            <a:r>
              <a:rPr lang="pt-BR" sz="2000" dirty="0" smtClean="0">
                <a:solidFill>
                  <a:srgbClr val="4A5C61"/>
                </a:solidFill>
                <a:latin typeface="Arial Narrow"/>
                <a:cs typeface="Arial Narrow"/>
              </a:rPr>
              <a:t>Segunda 09:00 as 09:50</a:t>
            </a:r>
          </a:p>
        </p:txBody>
      </p:sp>
      <p:pic>
        <p:nvPicPr>
          <p:cNvPr id="24" name="Imagem 2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30941" y="5357373"/>
            <a:ext cx="1041585" cy="1041585"/>
          </a:xfrm>
          <a:prstGeom prst="rect">
            <a:avLst/>
          </a:prstGeom>
        </p:spPr>
      </p:pic>
      <p:sp>
        <p:nvSpPr>
          <p:cNvPr id="25" name="CaixaDeTexto 24"/>
          <p:cNvSpPr txBox="1"/>
          <p:nvPr/>
        </p:nvSpPr>
        <p:spPr bwMode="auto">
          <a:xfrm>
            <a:off x="5746591" y="6208437"/>
            <a:ext cx="2147511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>
            <a:spAutoFit/>
          </a:bodyPr>
          <a:lstStyle/>
          <a:p>
            <a:r>
              <a:rPr lang="pt-BR" sz="2000" dirty="0" smtClean="0">
                <a:solidFill>
                  <a:srgbClr val="4A5C61"/>
                </a:solidFill>
                <a:latin typeface="Arial Narrow"/>
                <a:cs typeface="Arial Narrow"/>
              </a:rPr>
              <a:t>Terça 08:00 as 08:50</a:t>
            </a:r>
          </a:p>
        </p:txBody>
      </p:sp>
      <p:sp>
        <p:nvSpPr>
          <p:cNvPr id="26" name="CaixaDeTexto 25"/>
          <p:cNvSpPr txBox="1"/>
          <p:nvPr/>
        </p:nvSpPr>
        <p:spPr bwMode="auto">
          <a:xfrm>
            <a:off x="5802736" y="2284792"/>
            <a:ext cx="2308645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>
            <a:spAutoFit/>
          </a:bodyPr>
          <a:lstStyle/>
          <a:p>
            <a:r>
              <a:rPr lang="pt-BR" sz="2000" b="1" dirty="0" err="1" smtClean="0">
                <a:solidFill>
                  <a:srgbClr val="4A5C61"/>
                </a:solidFill>
                <a:latin typeface="Arial Narrow"/>
                <a:cs typeface="Arial Narrow"/>
              </a:rPr>
              <a:t>Activity</a:t>
            </a:r>
            <a:r>
              <a:rPr lang="pt-BR" sz="2000" b="1" dirty="0" smtClean="0">
                <a:solidFill>
                  <a:srgbClr val="4A5C61"/>
                </a:solidFill>
                <a:latin typeface="Arial Narrow"/>
                <a:cs typeface="Arial Narrow"/>
              </a:rPr>
              <a:t>: Economia II </a:t>
            </a:r>
          </a:p>
        </p:txBody>
      </p:sp>
      <p:pic>
        <p:nvPicPr>
          <p:cNvPr id="27" name="Imagem 2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30941" y="6889236"/>
            <a:ext cx="1041585" cy="1041585"/>
          </a:xfrm>
          <a:prstGeom prst="rect">
            <a:avLst/>
          </a:prstGeom>
        </p:spPr>
      </p:pic>
      <p:sp>
        <p:nvSpPr>
          <p:cNvPr id="28" name="CaixaDeTexto 27"/>
          <p:cNvSpPr txBox="1"/>
          <p:nvPr/>
        </p:nvSpPr>
        <p:spPr bwMode="auto">
          <a:xfrm>
            <a:off x="5771027" y="7776233"/>
            <a:ext cx="2147511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>
            <a:spAutoFit/>
          </a:bodyPr>
          <a:lstStyle/>
          <a:p>
            <a:r>
              <a:rPr lang="pt-BR" sz="2000" dirty="0" smtClean="0">
                <a:solidFill>
                  <a:srgbClr val="4A5C61"/>
                </a:solidFill>
                <a:latin typeface="Arial Narrow"/>
                <a:cs typeface="Arial Narrow"/>
              </a:rPr>
              <a:t>Terça 09:00 as 09:50</a:t>
            </a:r>
          </a:p>
        </p:txBody>
      </p:sp>
      <p:cxnSp>
        <p:nvCxnSpPr>
          <p:cNvPr id="30" name="Conector de seta reta 29"/>
          <p:cNvCxnSpPr/>
          <p:nvPr/>
        </p:nvCxnSpPr>
        <p:spPr>
          <a:xfrm flipV="1">
            <a:off x="3108960" y="3108960"/>
            <a:ext cx="2468880" cy="20790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Conector de seta reta 31"/>
          <p:cNvCxnSpPr/>
          <p:nvPr/>
        </p:nvCxnSpPr>
        <p:spPr>
          <a:xfrm>
            <a:off x="3153690" y="3316864"/>
            <a:ext cx="2209298" cy="119824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Conector de seta reta 33"/>
          <p:cNvCxnSpPr/>
          <p:nvPr/>
        </p:nvCxnSpPr>
        <p:spPr>
          <a:xfrm flipV="1">
            <a:off x="3212480" y="5921260"/>
            <a:ext cx="2476257" cy="96797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Conector de seta reta 35"/>
          <p:cNvCxnSpPr/>
          <p:nvPr/>
        </p:nvCxnSpPr>
        <p:spPr>
          <a:xfrm>
            <a:off x="3212480" y="6889236"/>
            <a:ext cx="2365360" cy="38682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Conector de seta reta 37"/>
          <p:cNvCxnSpPr/>
          <p:nvPr/>
        </p:nvCxnSpPr>
        <p:spPr>
          <a:xfrm flipV="1">
            <a:off x="3128992" y="3283822"/>
            <a:ext cx="2448848" cy="159585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Conector de seta reta 39"/>
          <p:cNvCxnSpPr/>
          <p:nvPr/>
        </p:nvCxnSpPr>
        <p:spPr>
          <a:xfrm flipV="1">
            <a:off x="3108960" y="4622823"/>
            <a:ext cx="2254028" cy="25685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41" name="Imagem 4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63438" y="2586691"/>
            <a:ext cx="1330817" cy="1330817"/>
          </a:xfrm>
          <a:prstGeom prst="rect">
            <a:avLst/>
          </a:prstGeom>
        </p:spPr>
      </p:pic>
      <p:pic>
        <p:nvPicPr>
          <p:cNvPr id="42" name="Imagem 4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97779" y="3243108"/>
            <a:ext cx="705647" cy="705647"/>
          </a:xfrm>
          <a:prstGeom prst="rect">
            <a:avLst/>
          </a:prstGeom>
        </p:spPr>
      </p:pic>
      <p:pic>
        <p:nvPicPr>
          <p:cNvPr id="43" name="Imagem 4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63438" y="5304112"/>
            <a:ext cx="1330817" cy="1330817"/>
          </a:xfrm>
          <a:prstGeom prst="rect">
            <a:avLst/>
          </a:prstGeom>
        </p:spPr>
      </p:pic>
      <p:pic>
        <p:nvPicPr>
          <p:cNvPr id="44" name="Imagem 4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97779" y="5960529"/>
            <a:ext cx="705647" cy="705647"/>
          </a:xfrm>
          <a:prstGeom prst="rect">
            <a:avLst/>
          </a:prstGeom>
        </p:spPr>
      </p:pic>
      <p:sp>
        <p:nvSpPr>
          <p:cNvPr id="48" name="CaixaDeTexto 47"/>
          <p:cNvSpPr txBox="1"/>
          <p:nvPr/>
        </p:nvSpPr>
        <p:spPr bwMode="auto">
          <a:xfrm>
            <a:off x="9677983" y="3900323"/>
            <a:ext cx="1780028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r>
              <a:rPr lang="pt-BR" sz="2000" dirty="0" smtClean="0">
                <a:solidFill>
                  <a:srgbClr val="4A5C61"/>
                </a:solidFill>
                <a:latin typeface="Arial Narrow"/>
                <a:cs typeface="Arial Narrow"/>
              </a:rPr>
              <a:t>Turma/Disciplina sugerida 1 </a:t>
            </a:r>
          </a:p>
        </p:txBody>
      </p:sp>
      <p:sp>
        <p:nvSpPr>
          <p:cNvPr id="49" name="CaixaDeTexto 48"/>
          <p:cNvSpPr txBox="1"/>
          <p:nvPr/>
        </p:nvSpPr>
        <p:spPr bwMode="auto">
          <a:xfrm>
            <a:off x="9660529" y="6568174"/>
            <a:ext cx="1998328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r>
              <a:rPr lang="pt-BR" sz="2000" dirty="0" smtClean="0">
                <a:solidFill>
                  <a:srgbClr val="4A5C61"/>
                </a:solidFill>
                <a:latin typeface="Arial Narrow"/>
                <a:cs typeface="Arial Narrow"/>
              </a:rPr>
              <a:t>Turma/Disciplina sugerida 2 </a:t>
            </a:r>
          </a:p>
        </p:txBody>
      </p:sp>
      <p:sp>
        <p:nvSpPr>
          <p:cNvPr id="51" name="CaixaDeTexto 50"/>
          <p:cNvSpPr txBox="1"/>
          <p:nvPr/>
        </p:nvSpPr>
        <p:spPr bwMode="auto">
          <a:xfrm>
            <a:off x="12925131" y="2491791"/>
            <a:ext cx="1625819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r>
              <a:rPr lang="pt-BR" sz="2000" dirty="0" smtClean="0">
                <a:solidFill>
                  <a:srgbClr val="4A5C61"/>
                </a:solidFill>
                <a:latin typeface="Arial Narrow"/>
                <a:cs typeface="Arial Narrow"/>
              </a:rPr>
              <a:t>Segunda  08:00 as 08:50</a:t>
            </a:r>
          </a:p>
        </p:txBody>
      </p:sp>
      <p:sp>
        <p:nvSpPr>
          <p:cNvPr id="53" name="CaixaDeTexto 52"/>
          <p:cNvSpPr txBox="1"/>
          <p:nvPr/>
        </p:nvSpPr>
        <p:spPr bwMode="auto">
          <a:xfrm>
            <a:off x="12925131" y="3918387"/>
            <a:ext cx="1625819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r>
              <a:rPr lang="pt-BR" sz="2000" dirty="0" smtClean="0">
                <a:solidFill>
                  <a:srgbClr val="4A5C61"/>
                </a:solidFill>
                <a:latin typeface="Arial Narrow"/>
                <a:cs typeface="Arial Narrow"/>
              </a:rPr>
              <a:t>Segunda</a:t>
            </a:r>
          </a:p>
          <a:p>
            <a:r>
              <a:rPr lang="pt-BR" sz="2000" dirty="0" smtClean="0">
                <a:solidFill>
                  <a:srgbClr val="4A5C61"/>
                </a:solidFill>
                <a:latin typeface="Arial Narrow"/>
                <a:cs typeface="Arial Narrow"/>
              </a:rPr>
              <a:t> 09:00 as 09:50</a:t>
            </a:r>
          </a:p>
        </p:txBody>
      </p:sp>
      <p:cxnSp>
        <p:nvCxnSpPr>
          <p:cNvPr id="60" name="Conector de seta reta 59"/>
          <p:cNvCxnSpPr>
            <a:stCxn id="19" idx="3"/>
          </p:cNvCxnSpPr>
          <p:nvPr/>
        </p:nvCxnSpPr>
        <p:spPr>
          <a:xfrm>
            <a:off x="6919652" y="3116810"/>
            <a:ext cx="2554184" cy="10687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2" name="Conector de seta reta 61"/>
          <p:cNvCxnSpPr>
            <a:stCxn id="22" idx="3"/>
          </p:cNvCxnSpPr>
          <p:nvPr/>
        </p:nvCxnSpPr>
        <p:spPr>
          <a:xfrm flipV="1">
            <a:off x="6872526" y="3482518"/>
            <a:ext cx="2601310" cy="107053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4" name="Conector de seta reta 63"/>
          <p:cNvCxnSpPr>
            <a:stCxn id="24" idx="3"/>
            <a:endCxn id="43" idx="1"/>
          </p:cNvCxnSpPr>
          <p:nvPr/>
        </p:nvCxnSpPr>
        <p:spPr>
          <a:xfrm>
            <a:off x="6872526" y="5878166"/>
            <a:ext cx="2790912" cy="9135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6" name="Conector de seta reta 65"/>
          <p:cNvCxnSpPr>
            <a:stCxn id="27" idx="3"/>
          </p:cNvCxnSpPr>
          <p:nvPr/>
        </p:nvCxnSpPr>
        <p:spPr>
          <a:xfrm flipV="1">
            <a:off x="6872526" y="6072629"/>
            <a:ext cx="2745916" cy="133740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8" name="Conector de seta reta 67"/>
          <p:cNvCxnSpPr/>
          <p:nvPr/>
        </p:nvCxnSpPr>
        <p:spPr>
          <a:xfrm flipH="1">
            <a:off x="11183857" y="2989891"/>
            <a:ext cx="1065836" cy="9752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0" name="Conector de seta reta 69"/>
          <p:cNvCxnSpPr/>
          <p:nvPr/>
        </p:nvCxnSpPr>
        <p:spPr>
          <a:xfrm flipH="1" flipV="1">
            <a:off x="11232691" y="3316865"/>
            <a:ext cx="1048019" cy="89174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7" name="CaixaDeTexto 56"/>
          <p:cNvSpPr txBox="1"/>
          <p:nvPr/>
        </p:nvSpPr>
        <p:spPr bwMode="auto">
          <a:xfrm>
            <a:off x="12912687" y="5500551"/>
            <a:ext cx="1638263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r>
              <a:rPr lang="pt-BR" sz="2000" dirty="0" smtClean="0">
                <a:solidFill>
                  <a:srgbClr val="4A5C61"/>
                </a:solidFill>
                <a:latin typeface="Arial Narrow"/>
                <a:cs typeface="Arial Narrow"/>
              </a:rPr>
              <a:t>Terça</a:t>
            </a:r>
          </a:p>
          <a:p>
            <a:r>
              <a:rPr lang="pt-BR" sz="2000" dirty="0" smtClean="0">
                <a:solidFill>
                  <a:srgbClr val="4A5C61"/>
                </a:solidFill>
                <a:latin typeface="Arial Narrow"/>
                <a:cs typeface="Arial Narrow"/>
              </a:rPr>
              <a:t>08:00 as 08:50</a:t>
            </a:r>
          </a:p>
        </p:txBody>
      </p:sp>
      <p:sp>
        <p:nvSpPr>
          <p:cNvPr id="58" name="CaixaDeTexto 57"/>
          <p:cNvSpPr txBox="1"/>
          <p:nvPr/>
        </p:nvSpPr>
        <p:spPr bwMode="auto">
          <a:xfrm>
            <a:off x="12955838" y="7032485"/>
            <a:ext cx="1595112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r>
              <a:rPr lang="pt-BR" sz="2000" dirty="0" smtClean="0">
                <a:solidFill>
                  <a:srgbClr val="4A5C61"/>
                </a:solidFill>
                <a:latin typeface="Arial Narrow"/>
                <a:cs typeface="Arial Narrow"/>
              </a:rPr>
              <a:t>Terça</a:t>
            </a:r>
          </a:p>
          <a:p>
            <a:r>
              <a:rPr lang="pt-BR" sz="2000" dirty="0" smtClean="0">
                <a:solidFill>
                  <a:srgbClr val="4A5C61"/>
                </a:solidFill>
                <a:latin typeface="Arial Narrow"/>
                <a:cs typeface="Arial Narrow"/>
              </a:rPr>
              <a:t>09:00 as 09:50</a:t>
            </a:r>
          </a:p>
        </p:txBody>
      </p:sp>
      <p:cxnSp>
        <p:nvCxnSpPr>
          <p:cNvPr id="59" name="Conector de seta reta 58"/>
          <p:cNvCxnSpPr/>
          <p:nvPr/>
        </p:nvCxnSpPr>
        <p:spPr>
          <a:xfrm flipH="1">
            <a:off x="11085904" y="5992218"/>
            <a:ext cx="958287" cy="10319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1" name="Conector de seta reta 60"/>
          <p:cNvCxnSpPr/>
          <p:nvPr/>
        </p:nvCxnSpPr>
        <p:spPr>
          <a:xfrm flipH="1" flipV="1">
            <a:off x="11134738" y="6324859"/>
            <a:ext cx="961369" cy="82065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50" name="Imagem 4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80710" y="2417319"/>
            <a:ext cx="846872" cy="846872"/>
          </a:xfrm>
          <a:prstGeom prst="rect">
            <a:avLst/>
          </a:prstGeom>
        </p:spPr>
      </p:pic>
      <p:pic>
        <p:nvPicPr>
          <p:cNvPr id="52" name="Imagem 5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95217" y="3918387"/>
            <a:ext cx="846872" cy="846872"/>
          </a:xfrm>
          <a:prstGeom prst="rect">
            <a:avLst/>
          </a:prstGeom>
        </p:spPr>
      </p:pic>
      <p:pic>
        <p:nvPicPr>
          <p:cNvPr id="54" name="Imagem 5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44798" y="5454729"/>
            <a:ext cx="846872" cy="846872"/>
          </a:xfrm>
          <a:prstGeom prst="rect">
            <a:avLst/>
          </a:prstGeom>
        </p:spPr>
      </p:pic>
      <p:pic>
        <p:nvPicPr>
          <p:cNvPr id="55" name="Imagem 5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44798" y="6893498"/>
            <a:ext cx="846872" cy="8468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943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" grpId="0"/>
      <p:bldP spid="53" grpId="0"/>
      <p:bldP spid="57" grpId="0"/>
      <p:bldP spid="58" grpId="0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Integração TOTVS Educacional X </a:t>
            </a:r>
            <a:r>
              <a:rPr lang="pt-BR" dirty="0" err="1"/>
              <a:t>Scientia</a:t>
            </a:r>
            <a:r>
              <a:rPr lang="pt-BR" dirty="0"/>
              <a:t>: Modelo 2 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3"/>
          </p:nvPr>
        </p:nvSpPr>
        <p:spPr/>
        <p:txBody>
          <a:bodyPr/>
          <a:lstStyle/>
          <a:p>
            <a:r>
              <a:rPr lang="pt-BR" dirty="0" smtClean="0"/>
              <a:t>Turmas/disciplinas sugeridas: horários - Professores</a:t>
            </a:r>
            <a:endParaRPr lang="pt-BR" dirty="0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3940D1D-B147-43FC-A96B-779C25C7BB73}" type="slidenum">
              <a:rPr lang="pt-BR" smtClean="0"/>
              <a:pPr/>
              <a:t>46</a:t>
            </a:fld>
            <a:endParaRPr lang="pt-BR" dirty="0"/>
          </a:p>
        </p:txBody>
      </p:sp>
      <p:sp>
        <p:nvSpPr>
          <p:cNvPr id="8" name="CaixaDeTexto 7"/>
          <p:cNvSpPr txBox="1"/>
          <p:nvPr/>
        </p:nvSpPr>
        <p:spPr bwMode="auto">
          <a:xfrm>
            <a:off x="601800" y="2434037"/>
            <a:ext cx="4018325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pPr algn="just"/>
            <a:r>
              <a:rPr lang="pt-BR" sz="2800" b="1" dirty="0" smtClean="0">
                <a:solidFill>
                  <a:srgbClr val="4A5C61"/>
                </a:solidFill>
                <a:latin typeface="Arial Narrow"/>
                <a:cs typeface="Arial Narrow"/>
              </a:rPr>
              <a:t>Anexo: Professor do horário da turma/disciplina sugerida </a:t>
            </a:r>
            <a:r>
              <a:rPr lang="pt-BR" sz="2800" dirty="0" smtClean="0">
                <a:solidFill>
                  <a:srgbClr val="4A5C61"/>
                </a:solidFill>
                <a:latin typeface="Arial Narrow"/>
                <a:cs typeface="Arial Narrow"/>
              </a:rPr>
              <a:t>– para cada </a:t>
            </a:r>
            <a:r>
              <a:rPr lang="pt-BR" sz="2800" dirty="0" err="1" smtClean="0">
                <a:solidFill>
                  <a:srgbClr val="4A5C61"/>
                </a:solidFill>
                <a:latin typeface="Arial Narrow"/>
                <a:cs typeface="Arial Narrow"/>
              </a:rPr>
              <a:t>activity</a:t>
            </a:r>
            <a:r>
              <a:rPr lang="pt-BR" sz="2800" dirty="0" smtClean="0">
                <a:solidFill>
                  <a:srgbClr val="4A5C61"/>
                </a:solidFill>
                <a:latin typeface="Arial Narrow"/>
                <a:cs typeface="Arial Narrow"/>
              </a:rPr>
              <a:t> pode-se ter 0 a N professores vinculados.</a:t>
            </a:r>
          </a:p>
          <a:p>
            <a:endParaRPr lang="pt-BR" sz="2800" dirty="0" smtClean="0">
              <a:solidFill>
                <a:srgbClr val="4A5C61"/>
              </a:solidFill>
              <a:latin typeface="Arial Narrow"/>
              <a:cs typeface="Arial Narrow"/>
            </a:endParaRPr>
          </a:p>
        </p:txBody>
      </p:sp>
      <p:pic>
        <p:nvPicPr>
          <p:cNvPr id="9" name="Espaço Reservado para Conteúdo 8"/>
          <p:cNvPicPr>
            <a:picLocks noGrp="1" noChangeAspect="1"/>
          </p:cNvPicPr>
          <p:nvPr>
            <p:ph idx="14"/>
          </p:nvPr>
        </p:nvPicPr>
        <p:blipFill>
          <a:blip r:embed="rId2"/>
          <a:stretch>
            <a:fillRect/>
          </a:stretch>
        </p:blipFill>
        <p:spPr>
          <a:xfrm>
            <a:off x="4931722" y="2439732"/>
            <a:ext cx="10716127" cy="57552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4327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Espaço Reservado para Conteúdo 8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7068" y="2596017"/>
            <a:ext cx="1203431" cy="1203431"/>
          </a:xfrm>
        </p:spPr>
      </p:pic>
      <p:sp>
        <p:nvSpPr>
          <p:cNvPr id="6" name="Título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Integração TOTVS Educacional X </a:t>
            </a:r>
            <a:r>
              <a:rPr lang="pt-BR" dirty="0" err="1"/>
              <a:t>Scientia</a:t>
            </a:r>
            <a:r>
              <a:rPr lang="pt-BR" dirty="0"/>
              <a:t>: Modelo 2 </a:t>
            </a:r>
          </a:p>
        </p:txBody>
      </p:sp>
      <p:sp>
        <p:nvSpPr>
          <p:cNvPr id="8" name="Espaço Reservado para Texto 7"/>
          <p:cNvSpPr>
            <a:spLocks noGrp="1"/>
          </p:cNvSpPr>
          <p:nvPr>
            <p:ph type="body" idx="13"/>
          </p:nvPr>
        </p:nvSpPr>
        <p:spPr/>
        <p:txBody>
          <a:bodyPr/>
          <a:lstStyle/>
          <a:p>
            <a:r>
              <a:rPr lang="pt-BR" dirty="0"/>
              <a:t>Turmas/disciplinas </a:t>
            </a:r>
            <a:r>
              <a:rPr lang="pt-BR" dirty="0" smtClean="0"/>
              <a:t>sugeridas</a:t>
            </a:r>
            <a:r>
              <a:rPr lang="pt-BR" dirty="0"/>
              <a:t>: </a:t>
            </a:r>
            <a:r>
              <a:rPr lang="pt-BR" dirty="0" smtClean="0"/>
              <a:t>Horários - Professores</a:t>
            </a:r>
            <a:endParaRPr lang="pt-BR" dirty="0"/>
          </a:p>
          <a:p>
            <a:endParaRPr lang="pt-BR" dirty="0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4"/>
          </p:nvPr>
        </p:nvSpPr>
        <p:spPr>
          <a:xfrm>
            <a:off x="12254400" y="8474400"/>
            <a:ext cx="3790950" cy="485775"/>
          </a:xfrm>
        </p:spPr>
        <p:txBody>
          <a:bodyPr/>
          <a:lstStyle/>
          <a:p>
            <a:fld id="{03940D1D-B147-43FC-A96B-779C25C7BB73}" type="slidenum">
              <a:rPr lang="pt-BR" smtClean="0"/>
              <a:pPr/>
              <a:t>47</a:t>
            </a:fld>
            <a:endParaRPr lang="pt-BR" dirty="0"/>
          </a:p>
        </p:txBody>
      </p:sp>
      <p:sp>
        <p:nvSpPr>
          <p:cNvPr id="11" name="CaixaDeTexto 10"/>
          <p:cNvSpPr txBox="1"/>
          <p:nvPr/>
        </p:nvSpPr>
        <p:spPr bwMode="auto">
          <a:xfrm>
            <a:off x="976265" y="3637602"/>
            <a:ext cx="1939313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>
            <a:spAutoFit/>
          </a:bodyPr>
          <a:lstStyle/>
          <a:p>
            <a:r>
              <a:rPr lang="pt-BR" sz="2000" dirty="0" smtClean="0">
                <a:solidFill>
                  <a:srgbClr val="4A5C61"/>
                </a:solidFill>
                <a:latin typeface="Arial Narrow"/>
                <a:cs typeface="Arial Narrow"/>
              </a:rPr>
              <a:t>Grupo de Alunos A</a:t>
            </a:r>
          </a:p>
        </p:txBody>
      </p:sp>
      <p:pic>
        <p:nvPicPr>
          <p:cNvPr id="15" name="Espaço Reservado para Conteúdo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5923" y="4129152"/>
            <a:ext cx="1203431" cy="1203431"/>
          </a:xfrm>
          <a:prstGeom prst="rect">
            <a:avLst/>
          </a:prstGeom>
        </p:spPr>
      </p:pic>
      <p:sp>
        <p:nvSpPr>
          <p:cNvPr id="16" name="CaixaDeTexto 15"/>
          <p:cNvSpPr txBox="1"/>
          <p:nvPr/>
        </p:nvSpPr>
        <p:spPr bwMode="auto">
          <a:xfrm>
            <a:off x="1016505" y="5197917"/>
            <a:ext cx="1950855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>
            <a:spAutoFit/>
          </a:bodyPr>
          <a:lstStyle/>
          <a:p>
            <a:r>
              <a:rPr lang="pt-BR" sz="2000" dirty="0" smtClean="0">
                <a:solidFill>
                  <a:srgbClr val="4A5C61"/>
                </a:solidFill>
                <a:latin typeface="Arial Narrow"/>
                <a:cs typeface="Arial Narrow"/>
              </a:rPr>
              <a:t>Grupo de Alunos B</a:t>
            </a:r>
          </a:p>
        </p:txBody>
      </p:sp>
      <p:pic>
        <p:nvPicPr>
          <p:cNvPr id="17" name="Espaço Reservado para Conteúdo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5923" y="6072629"/>
            <a:ext cx="1203431" cy="1203431"/>
          </a:xfrm>
          <a:prstGeom prst="rect">
            <a:avLst/>
          </a:prstGeom>
        </p:spPr>
      </p:pic>
      <p:sp>
        <p:nvSpPr>
          <p:cNvPr id="18" name="CaixaDeTexto 17"/>
          <p:cNvSpPr txBox="1"/>
          <p:nvPr/>
        </p:nvSpPr>
        <p:spPr bwMode="auto">
          <a:xfrm>
            <a:off x="1021845" y="7093489"/>
            <a:ext cx="1962076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>
            <a:spAutoFit/>
          </a:bodyPr>
          <a:lstStyle/>
          <a:p>
            <a:r>
              <a:rPr lang="pt-BR" sz="2000" dirty="0" smtClean="0">
                <a:solidFill>
                  <a:srgbClr val="4A5C61"/>
                </a:solidFill>
                <a:latin typeface="Arial Narrow"/>
                <a:cs typeface="Arial Narrow"/>
              </a:rPr>
              <a:t>Grupo de Alunos </a:t>
            </a:r>
            <a:r>
              <a:rPr lang="pt-BR" sz="2000" dirty="0">
                <a:solidFill>
                  <a:srgbClr val="4A5C61"/>
                </a:solidFill>
                <a:latin typeface="Arial Narrow"/>
                <a:cs typeface="Arial Narrow"/>
              </a:rPr>
              <a:t>C</a:t>
            </a:r>
            <a:endParaRPr lang="pt-BR" sz="2000" dirty="0" smtClean="0">
              <a:solidFill>
                <a:srgbClr val="4A5C61"/>
              </a:solidFill>
              <a:latin typeface="Arial Narrow"/>
              <a:cs typeface="Arial Narrow"/>
            </a:endParaRPr>
          </a:p>
        </p:txBody>
      </p:sp>
      <p:pic>
        <p:nvPicPr>
          <p:cNvPr id="19" name="Imagem 1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2942" y="2464112"/>
            <a:ext cx="1041585" cy="1041585"/>
          </a:xfrm>
          <a:prstGeom prst="rect">
            <a:avLst/>
          </a:prstGeom>
        </p:spPr>
      </p:pic>
      <p:sp>
        <p:nvSpPr>
          <p:cNvPr id="21" name="CaixaDeTexto 20"/>
          <p:cNvSpPr txBox="1"/>
          <p:nvPr/>
        </p:nvSpPr>
        <p:spPr bwMode="auto">
          <a:xfrm>
            <a:off x="3821091" y="3323802"/>
            <a:ext cx="1664585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r>
              <a:rPr lang="pt-BR" sz="2000" dirty="0" smtClean="0">
                <a:solidFill>
                  <a:srgbClr val="4A5C61"/>
                </a:solidFill>
                <a:latin typeface="Arial Narrow"/>
                <a:cs typeface="Arial Narrow"/>
              </a:rPr>
              <a:t>Segunda   08:00 as 08:50</a:t>
            </a:r>
          </a:p>
        </p:txBody>
      </p:sp>
      <p:pic>
        <p:nvPicPr>
          <p:cNvPr id="22" name="Imagem 2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2392" y="4010079"/>
            <a:ext cx="1041585" cy="1041585"/>
          </a:xfrm>
          <a:prstGeom prst="rect">
            <a:avLst/>
          </a:prstGeom>
        </p:spPr>
      </p:pic>
      <p:sp>
        <p:nvSpPr>
          <p:cNvPr id="23" name="CaixaDeTexto 22"/>
          <p:cNvSpPr txBox="1"/>
          <p:nvPr/>
        </p:nvSpPr>
        <p:spPr bwMode="auto">
          <a:xfrm>
            <a:off x="3814118" y="4880745"/>
            <a:ext cx="1654275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r>
              <a:rPr lang="pt-BR" sz="2000" dirty="0" smtClean="0">
                <a:solidFill>
                  <a:srgbClr val="4A5C61"/>
                </a:solidFill>
                <a:latin typeface="Arial Narrow"/>
                <a:cs typeface="Arial Narrow"/>
              </a:rPr>
              <a:t>Segunda   09:00 as 09:50</a:t>
            </a:r>
          </a:p>
        </p:txBody>
      </p:sp>
      <p:pic>
        <p:nvPicPr>
          <p:cNvPr id="24" name="Imagem 2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6300" y="5567078"/>
            <a:ext cx="1041585" cy="1041585"/>
          </a:xfrm>
          <a:prstGeom prst="rect">
            <a:avLst/>
          </a:prstGeom>
        </p:spPr>
      </p:pic>
      <p:sp>
        <p:nvSpPr>
          <p:cNvPr id="25" name="CaixaDeTexto 24"/>
          <p:cNvSpPr txBox="1"/>
          <p:nvPr/>
        </p:nvSpPr>
        <p:spPr bwMode="auto">
          <a:xfrm>
            <a:off x="3860683" y="6405366"/>
            <a:ext cx="1611618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r>
              <a:rPr lang="pt-BR" sz="2000" dirty="0" smtClean="0">
                <a:solidFill>
                  <a:srgbClr val="4A5C61"/>
                </a:solidFill>
                <a:latin typeface="Arial Narrow"/>
                <a:cs typeface="Arial Narrow"/>
              </a:rPr>
              <a:t>Terça</a:t>
            </a:r>
          </a:p>
          <a:p>
            <a:r>
              <a:rPr lang="pt-BR" sz="2000" dirty="0" smtClean="0">
                <a:solidFill>
                  <a:srgbClr val="4A5C61"/>
                </a:solidFill>
                <a:latin typeface="Arial Narrow"/>
                <a:cs typeface="Arial Narrow"/>
              </a:rPr>
              <a:t>08:00 as 08:50</a:t>
            </a:r>
          </a:p>
        </p:txBody>
      </p:sp>
      <p:sp>
        <p:nvSpPr>
          <p:cNvPr id="26" name="CaixaDeTexto 25"/>
          <p:cNvSpPr txBox="1"/>
          <p:nvPr/>
        </p:nvSpPr>
        <p:spPr bwMode="auto">
          <a:xfrm>
            <a:off x="3807611" y="2015727"/>
            <a:ext cx="2308645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>
            <a:spAutoFit/>
          </a:bodyPr>
          <a:lstStyle/>
          <a:p>
            <a:r>
              <a:rPr lang="pt-BR" sz="2000" b="1" dirty="0" err="1" smtClean="0">
                <a:solidFill>
                  <a:srgbClr val="4A5C61"/>
                </a:solidFill>
                <a:latin typeface="Arial Narrow"/>
                <a:cs typeface="Arial Narrow"/>
              </a:rPr>
              <a:t>Activity</a:t>
            </a:r>
            <a:r>
              <a:rPr lang="pt-BR" sz="2000" b="1" dirty="0" smtClean="0">
                <a:solidFill>
                  <a:srgbClr val="4A5C61"/>
                </a:solidFill>
                <a:latin typeface="Arial Narrow"/>
                <a:cs typeface="Arial Narrow"/>
              </a:rPr>
              <a:t>: Economia II </a:t>
            </a:r>
          </a:p>
        </p:txBody>
      </p:sp>
      <p:pic>
        <p:nvPicPr>
          <p:cNvPr id="27" name="Imagem 2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6300" y="7098941"/>
            <a:ext cx="1041585" cy="1041585"/>
          </a:xfrm>
          <a:prstGeom prst="rect">
            <a:avLst/>
          </a:prstGeom>
        </p:spPr>
      </p:pic>
      <p:sp>
        <p:nvSpPr>
          <p:cNvPr id="28" name="CaixaDeTexto 27"/>
          <p:cNvSpPr txBox="1"/>
          <p:nvPr/>
        </p:nvSpPr>
        <p:spPr bwMode="auto">
          <a:xfrm>
            <a:off x="3839253" y="7922918"/>
            <a:ext cx="1611618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r>
              <a:rPr lang="pt-BR" sz="2000" dirty="0" smtClean="0">
                <a:solidFill>
                  <a:srgbClr val="4A5C61"/>
                </a:solidFill>
                <a:latin typeface="Arial Narrow"/>
                <a:cs typeface="Arial Narrow"/>
              </a:rPr>
              <a:t>Terça</a:t>
            </a:r>
          </a:p>
          <a:p>
            <a:r>
              <a:rPr lang="pt-BR" sz="2000" dirty="0" smtClean="0">
                <a:solidFill>
                  <a:srgbClr val="4A5C61"/>
                </a:solidFill>
                <a:latin typeface="Arial Narrow"/>
                <a:cs typeface="Arial Narrow"/>
              </a:rPr>
              <a:t>09:00 as 09:50</a:t>
            </a:r>
          </a:p>
        </p:txBody>
      </p:sp>
      <p:cxnSp>
        <p:nvCxnSpPr>
          <p:cNvPr id="30" name="Conector de seta reta 29"/>
          <p:cNvCxnSpPr/>
          <p:nvPr/>
        </p:nvCxnSpPr>
        <p:spPr>
          <a:xfrm flipV="1">
            <a:off x="2670048" y="2974303"/>
            <a:ext cx="1056237" cy="34256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Conector de seta reta 31"/>
          <p:cNvCxnSpPr/>
          <p:nvPr/>
        </p:nvCxnSpPr>
        <p:spPr>
          <a:xfrm>
            <a:off x="2670048" y="3307489"/>
            <a:ext cx="1013576" cy="116187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Conector de seta reta 33"/>
          <p:cNvCxnSpPr/>
          <p:nvPr/>
        </p:nvCxnSpPr>
        <p:spPr>
          <a:xfrm flipV="1">
            <a:off x="2773568" y="6183615"/>
            <a:ext cx="910056" cy="70562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Conector de seta reta 35"/>
          <p:cNvCxnSpPr/>
          <p:nvPr/>
        </p:nvCxnSpPr>
        <p:spPr>
          <a:xfrm>
            <a:off x="2773568" y="6889236"/>
            <a:ext cx="952717" cy="72084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Conector de seta reta 37"/>
          <p:cNvCxnSpPr/>
          <p:nvPr/>
        </p:nvCxnSpPr>
        <p:spPr>
          <a:xfrm flipV="1">
            <a:off x="2690080" y="2984905"/>
            <a:ext cx="1087462" cy="189476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Conector de seta reta 39"/>
          <p:cNvCxnSpPr/>
          <p:nvPr/>
        </p:nvCxnSpPr>
        <p:spPr>
          <a:xfrm flipV="1">
            <a:off x="2690080" y="4598555"/>
            <a:ext cx="993544" cy="28111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41" name="Imagem 4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59805" y="3503575"/>
            <a:ext cx="1330817" cy="1330817"/>
          </a:xfrm>
          <a:prstGeom prst="rect">
            <a:avLst/>
          </a:prstGeom>
        </p:spPr>
      </p:pic>
      <p:pic>
        <p:nvPicPr>
          <p:cNvPr id="42" name="Imagem 4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4146" y="4159992"/>
            <a:ext cx="705647" cy="705647"/>
          </a:xfrm>
          <a:prstGeom prst="rect">
            <a:avLst/>
          </a:prstGeom>
        </p:spPr>
      </p:pic>
      <p:pic>
        <p:nvPicPr>
          <p:cNvPr id="43" name="Imagem 4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59805" y="6220996"/>
            <a:ext cx="1330817" cy="1330817"/>
          </a:xfrm>
          <a:prstGeom prst="rect">
            <a:avLst/>
          </a:prstGeom>
        </p:spPr>
      </p:pic>
      <p:pic>
        <p:nvPicPr>
          <p:cNvPr id="44" name="Imagem 4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4146" y="6877413"/>
            <a:ext cx="705647" cy="705647"/>
          </a:xfrm>
          <a:prstGeom prst="rect">
            <a:avLst/>
          </a:prstGeom>
        </p:spPr>
      </p:pic>
      <p:sp>
        <p:nvSpPr>
          <p:cNvPr id="48" name="CaixaDeTexto 47"/>
          <p:cNvSpPr txBox="1"/>
          <p:nvPr/>
        </p:nvSpPr>
        <p:spPr bwMode="auto">
          <a:xfrm>
            <a:off x="8478553" y="4817207"/>
            <a:ext cx="1780028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r>
              <a:rPr lang="pt-BR" sz="2000" dirty="0" smtClean="0">
                <a:solidFill>
                  <a:srgbClr val="4A5C61"/>
                </a:solidFill>
                <a:latin typeface="Arial Narrow"/>
                <a:cs typeface="Arial Narrow"/>
              </a:rPr>
              <a:t>Turma/Disciplina sugerida 1 </a:t>
            </a:r>
          </a:p>
        </p:txBody>
      </p:sp>
      <p:sp>
        <p:nvSpPr>
          <p:cNvPr id="49" name="CaixaDeTexto 48"/>
          <p:cNvSpPr txBox="1"/>
          <p:nvPr/>
        </p:nvSpPr>
        <p:spPr bwMode="auto">
          <a:xfrm>
            <a:off x="8465200" y="7551813"/>
            <a:ext cx="1998328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r>
              <a:rPr lang="pt-BR" sz="2000" dirty="0" smtClean="0">
                <a:solidFill>
                  <a:srgbClr val="4A5C61"/>
                </a:solidFill>
                <a:latin typeface="Arial Narrow"/>
                <a:cs typeface="Arial Narrow"/>
              </a:rPr>
              <a:t>Turma/Disciplina sugerida 2 </a:t>
            </a:r>
          </a:p>
        </p:txBody>
      </p:sp>
      <p:sp>
        <p:nvSpPr>
          <p:cNvPr id="51" name="CaixaDeTexto 50"/>
          <p:cNvSpPr txBox="1"/>
          <p:nvPr/>
        </p:nvSpPr>
        <p:spPr bwMode="auto">
          <a:xfrm>
            <a:off x="11046981" y="3201179"/>
            <a:ext cx="1595641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r>
              <a:rPr lang="pt-BR" sz="2000" dirty="0" smtClean="0">
                <a:solidFill>
                  <a:srgbClr val="4A5C61"/>
                </a:solidFill>
                <a:latin typeface="Arial Narrow"/>
                <a:cs typeface="Arial Narrow"/>
              </a:rPr>
              <a:t>Segunda 08:00 as 08:50</a:t>
            </a:r>
          </a:p>
        </p:txBody>
      </p:sp>
      <p:sp>
        <p:nvSpPr>
          <p:cNvPr id="53" name="CaixaDeTexto 52"/>
          <p:cNvSpPr txBox="1"/>
          <p:nvPr/>
        </p:nvSpPr>
        <p:spPr bwMode="auto">
          <a:xfrm>
            <a:off x="11046980" y="4911643"/>
            <a:ext cx="1595641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r>
              <a:rPr lang="pt-BR" sz="2000" dirty="0" smtClean="0">
                <a:solidFill>
                  <a:srgbClr val="4A5C61"/>
                </a:solidFill>
                <a:latin typeface="Arial Narrow"/>
                <a:cs typeface="Arial Narrow"/>
              </a:rPr>
              <a:t>Segunda 09:00 as 09:50</a:t>
            </a:r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8400" y="2552338"/>
            <a:ext cx="846872" cy="846872"/>
          </a:xfrm>
          <a:prstGeom prst="rect">
            <a:avLst/>
          </a:prstGeom>
        </p:spPr>
      </p:pic>
      <p:sp>
        <p:nvSpPr>
          <p:cNvPr id="57" name="CaixaDeTexto 56"/>
          <p:cNvSpPr txBox="1"/>
          <p:nvPr/>
        </p:nvSpPr>
        <p:spPr bwMode="auto">
          <a:xfrm>
            <a:off x="11040084" y="6482620"/>
            <a:ext cx="1595641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r>
              <a:rPr lang="pt-BR" sz="2000" dirty="0" smtClean="0">
                <a:solidFill>
                  <a:srgbClr val="4A5C61"/>
                </a:solidFill>
                <a:latin typeface="Arial Narrow"/>
                <a:cs typeface="Arial Narrow"/>
              </a:rPr>
              <a:t>Terça</a:t>
            </a:r>
          </a:p>
          <a:p>
            <a:r>
              <a:rPr lang="pt-BR" sz="2000" dirty="0" smtClean="0">
                <a:solidFill>
                  <a:srgbClr val="4A5C61"/>
                </a:solidFill>
                <a:latin typeface="Arial Narrow"/>
                <a:cs typeface="Arial Narrow"/>
              </a:rPr>
              <a:t>08:00 as 08:50</a:t>
            </a:r>
          </a:p>
        </p:txBody>
      </p:sp>
      <p:sp>
        <p:nvSpPr>
          <p:cNvPr id="58" name="CaixaDeTexto 57"/>
          <p:cNvSpPr txBox="1"/>
          <p:nvPr/>
        </p:nvSpPr>
        <p:spPr bwMode="auto">
          <a:xfrm>
            <a:off x="11046718" y="8027001"/>
            <a:ext cx="1595641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r>
              <a:rPr lang="pt-BR" sz="2000" dirty="0" smtClean="0">
                <a:solidFill>
                  <a:srgbClr val="4A5C61"/>
                </a:solidFill>
                <a:latin typeface="Arial Narrow"/>
                <a:cs typeface="Arial Narrow"/>
              </a:rPr>
              <a:t>Terça</a:t>
            </a:r>
          </a:p>
          <a:p>
            <a:r>
              <a:rPr lang="pt-BR" sz="2000" dirty="0" smtClean="0">
                <a:solidFill>
                  <a:srgbClr val="4A5C61"/>
                </a:solidFill>
                <a:latin typeface="Arial Narrow"/>
                <a:cs typeface="Arial Narrow"/>
              </a:rPr>
              <a:t>09:00 as 9:50</a:t>
            </a:r>
          </a:p>
        </p:txBody>
      </p:sp>
      <p:pic>
        <p:nvPicPr>
          <p:cNvPr id="73" name="Imagem 7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3319" y="2585757"/>
            <a:ext cx="685121" cy="685121"/>
          </a:xfrm>
          <a:prstGeom prst="rect">
            <a:avLst/>
          </a:prstGeom>
        </p:spPr>
      </p:pic>
      <p:sp>
        <p:nvSpPr>
          <p:cNvPr id="74" name="CaixaDeTexto 73"/>
          <p:cNvSpPr txBox="1"/>
          <p:nvPr/>
        </p:nvSpPr>
        <p:spPr bwMode="auto">
          <a:xfrm>
            <a:off x="6407227" y="2884390"/>
            <a:ext cx="1309974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>
            <a:spAutoFit/>
          </a:bodyPr>
          <a:lstStyle/>
          <a:p>
            <a:r>
              <a:rPr lang="pt-BR" sz="2000" dirty="0" smtClean="0">
                <a:solidFill>
                  <a:srgbClr val="4A5C61"/>
                </a:solidFill>
                <a:latin typeface="Arial Narrow"/>
                <a:cs typeface="Arial Narrow"/>
              </a:rPr>
              <a:t>Professores</a:t>
            </a:r>
          </a:p>
        </p:txBody>
      </p:sp>
      <p:pic>
        <p:nvPicPr>
          <p:cNvPr id="75" name="Imagem 7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3039" y="4124919"/>
            <a:ext cx="685121" cy="685121"/>
          </a:xfrm>
          <a:prstGeom prst="rect">
            <a:avLst/>
          </a:prstGeom>
        </p:spPr>
      </p:pic>
      <p:sp>
        <p:nvSpPr>
          <p:cNvPr id="76" name="CaixaDeTexto 75"/>
          <p:cNvSpPr txBox="1"/>
          <p:nvPr/>
        </p:nvSpPr>
        <p:spPr bwMode="auto">
          <a:xfrm>
            <a:off x="6452758" y="4396215"/>
            <a:ext cx="1309974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>
            <a:spAutoFit/>
          </a:bodyPr>
          <a:lstStyle/>
          <a:p>
            <a:r>
              <a:rPr lang="pt-BR" sz="2000" dirty="0" smtClean="0">
                <a:solidFill>
                  <a:srgbClr val="4A5C61"/>
                </a:solidFill>
                <a:latin typeface="Arial Narrow"/>
                <a:cs typeface="Arial Narrow"/>
              </a:rPr>
              <a:t>Professores</a:t>
            </a:r>
          </a:p>
        </p:txBody>
      </p:sp>
      <p:pic>
        <p:nvPicPr>
          <p:cNvPr id="77" name="Imagem 7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89118" y="5726510"/>
            <a:ext cx="685121" cy="685121"/>
          </a:xfrm>
          <a:prstGeom prst="rect">
            <a:avLst/>
          </a:prstGeom>
        </p:spPr>
      </p:pic>
      <p:sp>
        <p:nvSpPr>
          <p:cNvPr id="78" name="CaixaDeTexto 77"/>
          <p:cNvSpPr txBox="1"/>
          <p:nvPr/>
        </p:nvSpPr>
        <p:spPr bwMode="auto">
          <a:xfrm>
            <a:off x="6493026" y="6024259"/>
            <a:ext cx="1309974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>
            <a:spAutoFit/>
          </a:bodyPr>
          <a:lstStyle/>
          <a:p>
            <a:r>
              <a:rPr lang="pt-BR" sz="2000" dirty="0" smtClean="0">
                <a:solidFill>
                  <a:srgbClr val="4A5C61"/>
                </a:solidFill>
                <a:latin typeface="Arial Narrow"/>
                <a:cs typeface="Arial Narrow"/>
              </a:rPr>
              <a:t>Professores</a:t>
            </a:r>
          </a:p>
        </p:txBody>
      </p:sp>
      <p:pic>
        <p:nvPicPr>
          <p:cNvPr id="79" name="Imagem 7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6385" y="7253509"/>
            <a:ext cx="685121" cy="685121"/>
          </a:xfrm>
          <a:prstGeom prst="rect">
            <a:avLst/>
          </a:prstGeom>
        </p:spPr>
      </p:pic>
      <p:sp>
        <p:nvSpPr>
          <p:cNvPr id="80" name="CaixaDeTexto 79"/>
          <p:cNvSpPr txBox="1"/>
          <p:nvPr/>
        </p:nvSpPr>
        <p:spPr bwMode="auto">
          <a:xfrm>
            <a:off x="6521923" y="7531574"/>
            <a:ext cx="1309974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>
            <a:spAutoFit/>
          </a:bodyPr>
          <a:lstStyle/>
          <a:p>
            <a:r>
              <a:rPr lang="pt-BR" sz="2000" dirty="0" smtClean="0">
                <a:solidFill>
                  <a:srgbClr val="4A5C61"/>
                </a:solidFill>
                <a:latin typeface="Arial Narrow"/>
                <a:cs typeface="Arial Narrow"/>
              </a:rPr>
              <a:t>Professores</a:t>
            </a:r>
          </a:p>
        </p:txBody>
      </p:sp>
      <p:pic>
        <p:nvPicPr>
          <p:cNvPr id="81" name="Imagem 80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1538" y="3225158"/>
            <a:ext cx="642208" cy="642208"/>
          </a:xfrm>
          <a:prstGeom prst="rect">
            <a:avLst/>
          </a:prstGeom>
        </p:spPr>
      </p:pic>
      <p:sp>
        <p:nvSpPr>
          <p:cNvPr id="82" name="CaixaDeTexto 81"/>
          <p:cNvSpPr txBox="1"/>
          <p:nvPr/>
        </p:nvSpPr>
        <p:spPr bwMode="auto">
          <a:xfrm>
            <a:off x="6449436" y="3500045"/>
            <a:ext cx="712054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>
            <a:spAutoFit/>
          </a:bodyPr>
          <a:lstStyle/>
          <a:p>
            <a:r>
              <a:rPr lang="pt-BR" sz="2000" dirty="0" smtClean="0">
                <a:solidFill>
                  <a:srgbClr val="4A5C61"/>
                </a:solidFill>
                <a:latin typeface="Arial Narrow"/>
                <a:cs typeface="Arial Narrow"/>
              </a:rPr>
              <a:t>Salas</a:t>
            </a:r>
          </a:p>
        </p:txBody>
      </p:sp>
      <p:pic>
        <p:nvPicPr>
          <p:cNvPr id="83" name="Imagem 82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85429" y="4790586"/>
            <a:ext cx="642208" cy="642208"/>
          </a:xfrm>
          <a:prstGeom prst="rect">
            <a:avLst/>
          </a:prstGeom>
        </p:spPr>
      </p:pic>
      <p:sp>
        <p:nvSpPr>
          <p:cNvPr id="84" name="CaixaDeTexto 83"/>
          <p:cNvSpPr txBox="1"/>
          <p:nvPr/>
        </p:nvSpPr>
        <p:spPr bwMode="auto">
          <a:xfrm>
            <a:off x="6452758" y="5065473"/>
            <a:ext cx="712054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>
            <a:spAutoFit/>
          </a:bodyPr>
          <a:lstStyle/>
          <a:p>
            <a:r>
              <a:rPr lang="pt-BR" sz="2000" dirty="0" smtClean="0">
                <a:solidFill>
                  <a:srgbClr val="4A5C61"/>
                </a:solidFill>
                <a:latin typeface="Arial Narrow"/>
                <a:cs typeface="Arial Narrow"/>
              </a:rPr>
              <a:t>Salas</a:t>
            </a:r>
          </a:p>
        </p:txBody>
      </p:sp>
      <p:pic>
        <p:nvPicPr>
          <p:cNvPr id="85" name="Imagem 84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9699" y="6372073"/>
            <a:ext cx="642208" cy="642208"/>
          </a:xfrm>
          <a:prstGeom prst="rect">
            <a:avLst/>
          </a:prstGeom>
        </p:spPr>
      </p:pic>
      <p:sp>
        <p:nvSpPr>
          <p:cNvPr id="86" name="CaixaDeTexto 85"/>
          <p:cNvSpPr txBox="1"/>
          <p:nvPr/>
        </p:nvSpPr>
        <p:spPr bwMode="auto">
          <a:xfrm>
            <a:off x="6534460" y="6600595"/>
            <a:ext cx="712054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>
            <a:spAutoFit/>
          </a:bodyPr>
          <a:lstStyle/>
          <a:p>
            <a:r>
              <a:rPr lang="pt-BR" sz="2000" dirty="0" smtClean="0">
                <a:solidFill>
                  <a:srgbClr val="4A5C61"/>
                </a:solidFill>
                <a:latin typeface="Arial Narrow"/>
                <a:cs typeface="Arial Narrow"/>
              </a:rPr>
              <a:t>Salas</a:t>
            </a:r>
          </a:p>
        </p:txBody>
      </p:sp>
      <p:pic>
        <p:nvPicPr>
          <p:cNvPr id="87" name="Imagem 86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9699" y="7933722"/>
            <a:ext cx="642208" cy="642208"/>
          </a:xfrm>
          <a:prstGeom prst="rect">
            <a:avLst/>
          </a:prstGeom>
        </p:spPr>
      </p:pic>
      <p:sp>
        <p:nvSpPr>
          <p:cNvPr id="88" name="CaixaDeTexto 87"/>
          <p:cNvSpPr txBox="1"/>
          <p:nvPr/>
        </p:nvSpPr>
        <p:spPr bwMode="auto">
          <a:xfrm>
            <a:off x="6537576" y="8208609"/>
            <a:ext cx="712054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>
            <a:spAutoFit/>
          </a:bodyPr>
          <a:lstStyle/>
          <a:p>
            <a:r>
              <a:rPr lang="pt-BR" sz="2000" dirty="0" smtClean="0">
                <a:solidFill>
                  <a:srgbClr val="4A5C61"/>
                </a:solidFill>
                <a:latin typeface="Arial Narrow"/>
                <a:cs typeface="Arial Narrow"/>
              </a:rPr>
              <a:t>Salas</a:t>
            </a:r>
          </a:p>
        </p:txBody>
      </p:sp>
      <p:cxnSp>
        <p:nvCxnSpPr>
          <p:cNvPr id="90" name="Conector reto 89"/>
          <p:cNvCxnSpPr/>
          <p:nvPr/>
        </p:nvCxnSpPr>
        <p:spPr>
          <a:xfrm>
            <a:off x="8184510" y="2335767"/>
            <a:ext cx="0" cy="6625671"/>
          </a:xfrm>
          <a:prstGeom prst="line">
            <a:avLst/>
          </a:prstGeom>
          <a:ln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91" name="Imagem 9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36827" y="4214553"/>
            <a:ext cx="846872" cy="846872"/>
          </a:xfrm>
          <a:prstGeom prst="rect">
            <a:avLst/>
          </a:prstGeom>
        </p:spPr>
      </p:pic>
      <p:pic>
        <p:nvPicPr>
          <p:cNvPr id="92" name="Imagem 9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07725" y="5770425"/>
            <a:ext cx="846872" cy="846872"/>
          </a:xfrm>
          <a:prstGeom prst="rect">
            <a:avLst/>
          </a:prstGeom>
        </p:spPr>
      </p:pic>
      <p:pic>
        <p:nvPicPr>
          <p:cNvPr id="93" name="Imagem 9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07725" y="7292432"/>
            <a:ext cx="846872" cy="846872"/>
          </a:xfrm>
          <a:prstGeom prst="rect">
            <a:avLst/>
          </a:prstGeom>
        </p:spPr>
      </p:pic>
      <p:sp>
        <p:nvSpPr>
          <p:cNvPr id="99" name="Seta para a direita 98"/>
          <p:cNvSpPr/>
          <p:nvPr/>
        </p:nvSpPr>
        <p:spPr>
          <a:xfrm>
            <a:off x="7891995" y="3745444"/>
            <a:ext cx="635806" cy="423403"/>
          </a:xfrm>
          <a:prstGeom prst="rightArrow">
            <a:avLst/>
          </a:prstGeom>
          <a:gradFill flip="none" rotWithShape="1">
            <a:gsLst>
              <a:gs pos="0">
                <a:schemeClr val="accent2">
                  <a:lumMod val="0"/>
                  <a:lumOff val="100000"/>
                </a:schemeClr>
              </a:gs>
              <a:gs pos="35000">
                <a:schemeClr val="accent2">
                  <a:lumMod val="0"/>
                  <a:lumOff val="100000"/>
                </a:schemeClr>
              </a:gs>
              <a:gs pos="100000">
                <a:schemeClr val="accent2">
                  <a:lumMod val="100000"/>
                </a:schemeClr>
              </a:gs>
            </a:gsLst>
            <a:path path="circle">
              <a:fillToRect l="50000" t="-80000" r="50000" b="180000"/>
            </a:path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00" name="Seta para a direita 99"/>
          <p:cNvSpPr/>
          <p:nvPr/>
        </p:nvSpPr>
        <p:spPr>
          <a:xfrm>
            <a:off x="7867347" y="6718519"/>
            <a:ext cx="635806" cy="423403"/>
          </a:xfrm>
          <a:prstGeom prst="rightArrow">
            <a:avLst/>
          </a:prstGeom>
          <a:gradFill flip="none" rotWithShape="1">
            <a:gsLst>
              <a:gs pos="0">
                <a:schemeClr val="accent2">
                  <a:lumMod val="0"/>
                  <a:lumOff val="100000"/>
                </a:schemeClr>
              </a:gs>
              <a:gs pos="35000">
                <a:schemeClr val="accent2">
                  <a:lumMod val="0"/>
                  <a:lumOff val="100000"/>
                </a:schemeClr>
              </a:gs>
              <a:gs pos="100000">
                <a:schemeClr val="accent2">
                  <a:lumMod val="100000"/>
                </a:schemeClr>
              </a:gs>
            </a:gsLst>
            <a:path path="circle">
              <a:fillToRect l="50000" t="-80000" r="50000" b="180000"/>
            </a:path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101" name="Imagem 100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50245" y="2608746"/>
            <a:ext cx="685121" cy="685121"/>
          </a:xfrm>
          <a:prstGeom prst="rect">
            <a:avLst/>
          </a:prstGeom>
        </p:spPr>
      </p:pic>
      <p:sp>
        <p:nvSpPr>
          <p:cNvPr id="102" name="CaixaDeTexto 101"/>
          <p:cNvSpPr txBox="1"/>
          <p:nvPr/>
        </p:nvSpPr>
        <p:spPr bwMode="auto">
          <a:xfrm>
            <a:off x="13754153" y="2907379"/>
            <a:ext cx="1309974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>
            <a:spAutoFit/>
          </a:bodyPr>
          <a:lstStyle/>
          <a:p>
            <a:r>
              <a:rPr lang="pt-BR" sz="2000" dirty="0" smtClean="0">
                <a:solidFill>
                  <a:srgbClr val="4A5C61"/>
                </a:solidFill>
                <a:latin typeface="Arial Narrow"/>
                <a:cs typeface="Arial Narrow"/>
              </a:rPr>
              <a:t>Professores</a:t>
            </a:r>
          </a:p>
        </p:txBody>
      </p:sp>
      <p:pic>
        <p:nvPicPr>
          <p:cNvPr id="103" name="Imagem 10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79868" y="4257433"/>
            <a:ext cx="685121" cy="685121"/>
          </a:xfrm>
          <a:prstGeom prst="rect">
            <a:avLst/>
          </a:prstGeom>
        </p:spPr>
      </p:pic>
      <p:sp>
        <p:nvSpPr>
          <p:cNvPr id="104" name="CaixaDeTexto 103"/>
          <p:cNvSpPr txBox="1"/>
          <p:nvPr/>
        </p:nvSpPr>
        <p:spPr bwMode="auto">
          <a:xfrm>
            <a:off x="13759587" y="4528729"/>
            <a:ext cx="1309974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>
            <a:spAutoFit/>
          </a:bodyPr>
          <a:lstStyle/>
          <a:p>
            <a:r>
              <a:rPr lang="pt-BR" sz="2000" dirty="0" smtClean="0">
                <a:solidFill>
                  <a:srgbClr val="4A5C61"/>
                </a:solidFill>
                <a:latin typeface="Arial Narrow"/>
                <a:cs typeface="Arial Narrow"/>
              </a:rPr>
              <a:t>Professores</a:t>
            </a:r>
          </a:p>
        </p:txBody>
      </p:sp>
      <p:pic>
        <p:nvPicPr>
          <p:cNvPr id="105" name="Imagem 10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95947" y="5804160"/>
            <a:ext cx="685121" cy="685121"/>
          </a:xfrm>
          <a:prstGeom prst="rect">
            <a:avLst/>
          </a:prstGeom>
        </p:spPr>
      </p:pic>
      <p:sp>
        <p:nvSpPr>
          <p:cNvPr id="106" name="CaixaDeTexto 105"/>
          <p:cNvSpPr txBox="1"/>
          <p:nvPr/>
        </p:nvSpPr>
        <p:spPr bwMode="auto">
          <a:xfrm>
            <a:off x="13799855" y="6101909"/>
            <a:ext cx="1309974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>
            <a:spAutoFit/>
          </a:bodyPr>
          <a:lstStyle/>
          <a:p>
            <a:r>
              <a:rPr lang="pt-BR" sz="2000" dirty="0" smtClean="0">
                <a:solidFill>
                  <a:srgbClr val="4A5C61"/>
                </a:solidFill>
                <a:latin typeface="Arial Narrow"/>
                <a:cs typeface="Arial Narrow"/>
              </a:rPr>
              <a:t>Professores</a:t>
            </a:r>
          </a:p>
        </p:txBody>
      </p:sp>
      <p:pic>
        <p:nvPicPr>
          <p:cNvPr id="107" name="Imagem 10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43214" y="7312871"/>
            <a:ext cx="685121" cy="685121"/>
          </a:xfrm>
          <a:prstGeom prst="rect">
            <a:avLst/>
          </a:prstGeom>
        </p:spPr>
      </p:pic>
      <p:sp>
        <p:nvSpPr>
          <p:cNvPr id="108" name="CaixaDeTexto 107"/>
          <p:cNvSpPr txBox="1"/>
          <p:nvPr/>
        </p:nvSpPr>
        <p:spPr bwMode="auto">
          <a:xfrm>
            <a:off x="13828752" y="7590936"/>
            <a:ext cx="1309974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>
            <a:spAutoFit/>
          </a:bodyPr>
          <a:lstStyle/>
          <a:p>
            <a:r>
              <a:rPr lang="pt-BR" sz="2000" dirty="0" smtClean="0">
                <a:solidFill>
                  <a:srgbClr val="4A5C61"/>
                </a:solidFill>
                <a:latin typeface="Arial Narrow"/>
                <a:cs typeface="Arial Narrow"/>
              </a:rPr>
              <a:t>Professores</a:t>
            </a:r>
          </a:p>
        </p:txBody>
      </p:sp>
      <p:pic>
        <p:nvPicPr>
          <p:cNvPr id="109" name="Imagem 10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08464" y="3248147"/>
            <a:ext cx="642208" cy="642208"/>
          </a:xfrm>
          <a:prstGeom prst="rect">
            <a:avLst/>
          </a:prstGeom>
        </p:spPr>
      </p:pic>
      <p:sp>
        <p:nvSpPr>
          <p:cNvPr id="110" name="CaixaDeTexto 109"/>
          <p:cNvSpPr txBox="1"/>
          <p:nvPr/>
        </p:nvSpPr>
        <p:spPr bwMode="auto">
          <a:xfrm>
            <a:off x="13796362" y="3523034"/>
            <a:ext cx="712054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>
            <a:spAutoFit/>
          </a:bodyPr>
          <a:lstStyle/>
          <a:p>
            <a:r>
              <a:rPr lang="pt-BR" sz="2000" dirty="0" smtClean="0">
                <a:solidFill>
                  <a:srgbClr val="4A5C61"/>
                </a:solidFill>
                <a:latin typeface="Arial Narrow"/>
                <a:cs typeface="Arial Narrow"/>
              </a:rPr>
              <a:t>Salas</a:t>
            </a:r>
          </a:p>
        </p:txBody>
      </p:sp>
      <p:pic>
        <p:nvPicPr>
          <p:cNvPr id="111" name="Imagem 110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92258" y="4923100"/>
            <a:ext cx="642208" cy="642208"/>
          </a:xfrm>
          <a:prstGeom prst="rect">
            <a:avLst/>
          </a:prstGeom>
        </p:spPr>
      </p:pic>
      <p:sp>
        <p:nvSpPr>
          <p:cNvPr id="112" name="CaixaDeTexto 111"/>
          <p:cNvSpPr txBox="1"/>
          <p:nvPr/>
        </p:nvSpPr>
        <p:spPr bwMode="auto">
          <a:xfrm>
            <a:off x="13759587" y="5197987"/>
            <a:ext cx="712054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>
            <a:spAutoFit/>
          </a:bodyPr>
          <a:lstStyle/>
          <a:p>
            <a:r>
              <a:rPr lang="pt-BR" sz="2000" dirty="0" smtClean="0">
                <a:solidFill>
                  <a:srgbClr val="4A5C61"/>
                </a:solidFill>
                <a:latin typeface="Arial Narrow"/>
                <a:cs typeface="Arial Narrow"/>
              </a:rPr>
              <a:t>Salas</a:t>
            </a:r>
          </a:p>
        </p:txBody>
      </p:sp>
      <p:pic>
        <p:nvPicPr>
          <p:cNvPr id="113" name="Imagem 112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76528" y="6449723"/>
            <a:ext cx="642208" cy="642208"/>
          </a:xfrm>
          <a:prstGeom prst="rect">
            <a:avLst/>
          </a:prstGeom>
        </p:spPr>
      </p:pic>
      <p:sp>
        <p:nvSpPr>
          <p:cNvPr id="114" name="CaixaDeTexto 113"/>
          <p:cNvSpPr txBox="1"/>
          <p:nvPr/>
        </p:nvSpPr>
        <p:spPr bwMode="auto">
          <a:xfrm>
            <a:off x="13841289" y="6678245"/>
            <a:ext cx="712054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>
            <a:spAutoFit/>
          </a:bodyPr>
          <a:lstStyle/>
          <a:p>
            <a:r>
              <a:rPr lang="pt-BR" sz="2000" dirty="0" smtClean="0">
                <a:solidFill>
                  <a:srgbClr val="4A5C61"/>
                </a:solidFill>
                <a:latin typeface="Arial Narrow"/>
                <a:cs typeface="Arial Narrow"/>
              </a:rPr>
              <a:t>Salas</a:t>
            </a:r>
          </a:p>
        </p:txBody>
      </p:sp>
      <p:pic>
        <p:nvPicPr>
          <p:cNvPr id="115" name="Imagem 114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76528" y="7993084"/>
            <a:ext cx="642208" cy="642208"/>
          </a:xfrm>
          <a:prstGeom prst="rect">
            <a:avLst/>
          </a:prstGeom>
        </p:spPr>
      </p:pic>
      <p:sp>
        <p:nvSpPr>
          <p:cNvPr id="116" name="CaixaDeTexto 115"/>
          <p:cNvSpPr txBox="1"/>
          <p:nvPr/>
        </p:nvSpPr>
        <p:spPr bwMode="auto">
          <a:xfrm>
            <a:off x="13844405" y="8267971"/>
            <a:ext cx="712054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>
            <a:spAutoFit/>
          </a:bodyPr>
          <a:lstStyle/>
          <a:p>
            <a:r>
              <a:rPr lang="pt-BR" sz="2000" dirty="0" smtClean="0">
                <a:solidFill>
                  <a:srgbClr val="4A5C61"/>
                </a:solidFill>
                <a:latin typeface="Arial Narrow"/>
                <a:cs typeface="Arial Narrow"/>
              </a:rPr>
              <a:t>Salas</a:t>
            </a:r>
          </a:p>
        </p:txBody>
      </p:sp>
      <p:sp>
        <p:nvSpPr>
          <p:cNvPr id="2" name="Retângulo 1"/>
          <p:cNvSpPr/>
          <p:nvPr/>
        </p:nvSpPr>
        <p:spPr>
          <a:xfrm>
            <a:off x="3821436" y="2578811"/>
            <a:ext cx="3877477" cy="1398696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89" name="Retângulo 88"/>
          <p:cNvSpPr/>
          <p:nvPr/>
        </p:nvSpPr>
        <p:spPr>
          <a:xfrm>
            <a:off x="3827114" y="4120855"/>
            <a:ext cx="3877477" cy="1398696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94" name="Retângulo 93"/>
          <p:cNvSpPr/>
          <p:nvPr/>
        </p:nvSpPr>
        <p:spPr>
          <a:xfrm>
            <a:off x="3829097" y="5672725"/>
            <a:ext cx="3877477" cy="1398696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96" name="Retângulo 95"/>
          <p:cNvSpPr/>
          <p:nvPr/>
        </p:nvSpPr>
        <p:spPr>
          <a:xfrm>
            <a:off x="3845136" y="7210023"/>
            <a:ext cx="3877477" cy="1398696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4" name="CaixaDeTexto 3"/>
          <p:cNvSpPr txBox="1"/>
          <p:nvPr/>
        </p:nvSpPr>
        <p:spPr bwMode="auto">
          <a:xfrm rot="16200000">
            <a:off x="5005157" y="3018315"/>
            <a:ext cx="1396536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>
            <a:spAutoFit/>
          </a:bodyPr>
          <a:lstStyle/>
          <a:p>
            <a:r>
              <a:rPr lang="pt-BR" sz="2800" dirty="0" smtClean="0">
                <a:solidFill>
                  <a:srgbClr val="FF0000"/>
                </a:solidFill>
                <a:latin typeface="Arial Narrow"/>
                <a:cs typeface="Arial Narrow"/>
              </a:rPr>
              <a:t>Alocação</a:t>
            </a:r>
          </a:p>
        </p:txBody>
      </p:sp>
      <p:sp>
        <p:nvSpPr>
          <p:cNvPr id="98" name="CaixaDeTexto 97"/>
          <p:cNvSpPr txBox="1"/>
          <p:nvPr/>
        </p:nvSpPr>
        <p:spPr bwMode="auto">
          <a:xfrm rot="16200000">
            <a:off x="5012037" y="4597648"/>
            <a:ext cx="1396536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>
            <a:spAutoFit/>
          </a:bodyPr>
          <a:lstStyle/>
          <a:p>
            <a:r>
              <a:rPr lang="pt-BR" sz="2800" dirty="0" smtClean="0">
                <a:solidFill>
                  <a:srgbClr val="FF0000"/>
                </a:solidFill>
                <a:latin typeface="Arial Narrow"/>
                <a:cs typeface="Arial Narrow"/>
              </a:rPr>
              <a:t>Alocação</a:t>
            </a:r>
          </a:p>
        </p:txBody>
      </p:sp>
      <p:sp>
        <p:nvSpPr>
          <p:cNvPr id="117" name="CaixaDeTexto 116"/>
          <p:cNvSpPr txBox="1"/>
          <p:nvPr/>
        </p:nvSpPr>
        <p:spPr bwMode="auto">
          <a:xfrm rot="16200000">
            <a:off x="5029386" y="6117954"/>
            <a:ext cx="1396536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>
            <a:spAutoFit/>
          </a:bodyPr>
          <a:lstStyle/>
          <a:p>
            <a:r>
              <a:rPr lang="pt-BR" sz="2800" dirty="0" smtClean="0">
                <a:solidFill>
                  <a:srgbClr val="FF0000"/>
                </a:solidFill>
                <a:latin typeface="Arial Narrow"/>
                <a:cs typeface="Arial Narrow"/>
              </a:rPr>
              <a:t>Alocação</a:t>
            </a:r>
          </a:p>
        </p:txBody>
      </p:sp>
      <p:sp>
        <p:nvSpPr>
          <p:cNvPr id="118" name="CaixaDeTexto 117"/>
          <p:cNvSpPr txBox="1"/>
          <p:nvPr/>
        </p:nvSpPr>
        <p:spPr bwMode="auto">
          <a:xfrm rot="16200000">
            <a:off x="5029393" y="7687836"/>
            <a:ext cx="1396536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>
            <a:spAutoFit/>
          </a:bodyPr>
          <a:lstStyle/>
          <a:p>
            <a:r>
              <a:rPr lang="pt-BR" sz="2800" dirty="0" smtClean="0">
                <a:solidFill>
                  <a:srgbClr val="FF0000"/>
                </a:solidFill>
                <a:latin typeface="Arial Narrow"/>
                <a:cs typeface="Arial Narrow"/>
              </a:rPr>
              <a:t>Alocação</a:t>
            </a:r>
          </a:p>
        </p:txBody>
      </p:sp>
      <p:cxnSp>
        <p:nvCxnSpPr>
          <p:cNvPr id="10" name="Conector de seta reta 9"/>
          <p:cNvCxnSpPr>
            <a:stCxn id="41" idx="3"/>
            <a:endCxn id="119" idx="1"/>
          </p:cNvCxnSpPr>
          <p:nvPr/>
        </p:nvCxnSpPr>
        <p:spPr>
          <a:xfrm flipV="1">
            <a:off x="9890622" y="3282097"/>
            <a:ext cx="997010" cy="88688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Conector de seta reta 12"/>
          <p:cNvCxnSpPr>
            <a:stCxn id="41" idx="3"/>
            <a:endCxn id="120" idx="1"/>
          </p:cNvCxnSpPr>
          <p:nvPr/>
        </p:nvCxnSpPr>
        <p:spPr>
          <a:xfrm>
            <a:off x="9890622" y="4168984"/>
            <a:ext cx="1003467" cy="68546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Conector de seta reta 19"/>
          <p:cNvCxnSpPr>
            <a:stCxn id="43" idx="3"/>
            <a:endCxn id="121" idx="1"/>
          </p:cNvCxnSpPr>
          <p:nvPr/>
        </p:nvCxnSpPr>
        <p:spPr>
          <a:xfrm flipV="1">
            <a:off x="9890622" y="6469075"/>
            <a:ext cx="1003467" cy="41733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Conector de seta reta 30"/>
          <p:cNvCxnSpPr>
            <a:stCxn id="43" idx="3"/>
            <a:endCxn id="122" idx="1"/>
          </p:cNvCxnSpPr>
          <p:nvPr/>
        </p:nvCxnSpPr>
        <p:spPr>
          <a:xfrm>
            <a:off x="9890622" y="6886405"/>
            <a:ext cx="1004398" cy="110639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9" name="Retângulo 118"/>
          <p:cNvSpPr/>
          <p:nvPr/>
        </p:nvSpPr>
        <p:spPr>
          <a:xfrm>
            <a:off x="10887632" y="2544084"/>
            <a:ext cx="4262294" cy="1476025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20" name="Retângulo 119"/>
          <p:cNvSpPr/>
          <p:nvPr/>
        </p:nvSpPr>
        <p:spPr>
          <a:xfrm>
            <a:off x="10894089" y="4133088"/>
            <a:ext cx="4262294" cy="1442726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21" name="Retângulo 120"/>
          <p:cNvSpPr/>
          <p:nvPr/>
        </p:nvSpPr>
        <p:spPr>
          <a:xfrm>
            <a:off x="10894089" y="5747712"/>
            <a:ext cx="4262294" cy="1442726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22" name="Retângulo 121"/>
          <p:cNvSpPr/>
          <p:nvPr/>
        </p:nvSpPr>
        <p:spPr>
          <a:xfrm>
            <a:off x="10895020" y="7271434"/>
            <a:ext cx="4262294" cy="1442726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036534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900" decel="100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900" decel="100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900" decel="100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10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900" decel="100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10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900" decel="100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10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900" decel="100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10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900" decel="100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10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900" decel="100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10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900" decel="100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3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10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6" dur="10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900" decel="1000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9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10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2" dur="10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900" decel="1000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5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10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8" dur="10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900" decel="1000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3" dur="10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4" dur="1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5" dur="900" decel="100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7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9" dur="10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0" dur="1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900" decel="100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3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5" dur="10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6" dur="1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7" dur="900" decel="100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9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1" dur="10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2" dur="10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3" dur="900" decel="1000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" dur="10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8" dur="10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900" decel="1000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1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3" dur="10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4" dur="10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5" dur="900" decel="1000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9" dur="10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0" dur="10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1" dur="900" decel="1000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3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5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6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7" dur="900" decel="100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9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1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2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3" dur="900" decel="100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5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9" dur="9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3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4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5" dur="900" decel="100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9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0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1" dur="900" decel="100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3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5" dur="10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6" dur="10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7" dur="900" decel="1000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9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1" dur="10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2" dur="10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3" dur="900" decel="1000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5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9" dur="9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1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3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5" dur="900" decel="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7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9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1" dur="900" decel="100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3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5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6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7" dur="900" decel="100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9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1" dur="10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2" dur="10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3" dur="900" decel="1000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7" dur="10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8" dur="10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9" dur="900" decel="1000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" grpId="0"/>
      <p:bldP spid="53" grpId="0"/>
      <p:bldP spid="57" grpId="0"/>
      <p:bldP spid="58" grpId="0"/>
      <p:bldP spid="74" grpId="0"/>
      <p:bldP spid="76" grpId="0"/>
      <p:bldP spid="78" grpId="0"/>
      <p:bldP spid="80" grpId="0"/>
      <p:bldP spid="82" grpId="0"/>
      <p:bldP spid="84" grpId="0"/>
      <p:bldP spid="86" grpId="0"/>
      <p:bldP spid="88" grpId="0"/>
      <p:bldP spid="99" grpId="0" animBg="1"/>
      <p:bldP spid="100" grpId="0" animBg="1"/>
      <p:bldP spid="102" grpId="0"/>
      <p:bldP spid="104" grpId="0"/>
      <p:bldP spid="106" grpId="0"/>
      <p:bldP spid="108" grpId="0"/>
      <p:bldP spid="110" grpId="0"/>
      <p:bldP spid="112" grpId="0"/>
      <p:bldP spid="114" grpId="0"/>
      <p:bldP spid="116" grpId="0"/>
      <p:bldP spid="2" grpId="0" animBg="1"/>
      <p:bldP spid="89" grpId="0" animBg="1"/>
      <p:bldP spid="94" grpId="0" animBg="1"/>
      <p:bldP spid="96" grpId="0" animBg="1"/>
      <p:bldP spid="4" grpId="0"/>
      <p:bldP spid="98" grpId="0"/>
      <p:bldP spid="117" grpId="0"/>
      <p:bldP spid="118" grpId="0"/>
      <p:bldP spid="119" grpId="0" animBg="1"/>
      <p:bldP spid="120" grpId="0" animBg="1"/>
      <p:bldP spid="121" grpId="0" animBg="1"/>
      <p:bldP spid="122" grpId="0" animBg="1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Integração TOTVS Educacional X </a:t>
            </a:r>
            <a:r>
              <a:rPr lang="pt-BR" dirty="0" err="1"/>
              <a:t>Scientia</a:t>
            </a:r>
            <a:r>
              <a:rPr lang="pt-BR" dirty="0"/>
              <a:t>: Modelo 2 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3"/>
          </p:nvPr>
        </p:nvSpPr>
        <p:spPr/>
        <p:txBody>
          <a:bodyPr/>
          <a:lstStyle/>
          <a:p>
            <a:r>
              <a:rPr lang="pt-BR" dirty="0"/>
              <a:t>Turmas/disciplinas </a:t>
            </a:r>
            <a:r>
              <a:rPr lang="pt-BR" dirty="0" smtClean="0"/>
              <a:t>sugeridas</a:t>
            </a:r>
            <a:r>
              <a:rPr lang="pt-BR" dirty="0"/>
              <a:t>: </a:t>
            </a:r>
            <a:r>
              <a:rPr lang="pt-BR" dirty="0" smtClean="0"/>
              <a:t>Turmas/disciplinas gerenciadas </a:t>
            </a:r>
            <a:endParaRPr lang="pt-BR" dirty="0"/>
          </a:p>
          <a:p>
            <a:endParaRPr lang="pt-BR" dirty="0"/>
          </a:p>
        </p:txBody>
      </p:sp>
      <p:sp>
        <p:nvSpPr>
          <p:cNvPr id="4" name="Espaço Reservado para Conteúdo 3"/>
          <p:cNvSpPr>
            <a:spLocks noGrp="1"/>
          </p:cNvSpPr>
          <p:nvPr>
            <p:ph idx="14"/>
          </p:nvPr>
        </p:nvSpPr>
        <p:spPr/>
        <p:txBody>
          <a:bodyPr/>
          <a:lstStyle/>
          <a:p>
            <a:r>
              <a:rPr lang="pt-BR" dirty="0" smtClean="0"/>
              <a:t> </a:t>
            </a:r>
            <a:endParaRPr lang="pt-BR" dirty="0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3940D1D-B147-43FC-A96B-779C25C7BB73}" type="slidenum">
              <a:rPr lang="pt-BR" smtClean="0"/>
              <a:pPr/>
              <a:t>48</a:t>
            </a:fld>
            <a:endParaRPr lang="pt-BR" dirty="0"/>
          </a:p>
        </p:txBody>
      </p:sp>
      <p:sp>
        <p:nvSpPr>
          <p:cNvPr id="6" name="CaixaDeTexto 5"/>
          <p:cNvSpPr txBox="1"/>
          <p:nvPr/>
        </p:nvSpPr>
        <p:spPr bwMode="auto">
          <a:xfrm>
            <a:off x="601800" y="2332923"/>
            <a:ext cx="4129417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pPr algn="just"/>
            <a:r>
              <a:rPr lang="pt-BR" sz="2800" b="1" dirty="0">
                <a:solidFill>
                  <a:srgbClr val="4A5C61"/>
                </a:solidFill>
                <a:latin typeface="Arial Narrow"/>
                <a:cs typeface="Arial Narrow"/>
              </a:rPr>
              <a:t>Anexo: </a:t>
            </a:r>
            <a:r>
              <a:rPr lang="pt-BR" sz="2800" b="1" dirty="0" smtClean="0">
                <a:solidFill>
                  <a:srgbClr val="4A5C61"/>
                </a:solidFill>
                <a:latin typeface="Arial Narrow"/>
                <a:cs typeface="Arial Narrow"/>
              </a:rPr>
              <a:t>Turmas/disciplinas gerenciadas </a:t>
            </a:r>
            <a:r>
              <a:rPr lang="pt-BR" sz="2800" dirty="0" smtClean="0">
                <a:solidFill>
                  <a:srgbClr val="4A5C61"/>
                </a:solidFill>
                <a:latin typeface="Arial Narrow"/>
                <a:cs typeface="Arial Narrow"/>
              </a:rPr>
              <a:t>– </a:t>
            </a:r>
            <a:r>
              <a:rPr lang="pt-BR" sz="2800" dirty="0">
                <a:solidFill>
                  <a:srgbClr val="4A5C61"/>
                </a:solidFill>
                <a:latin typeface="Arial Narrow"/>
                <a:cs typeface="Arial Narrow"/>
              </a:rPr>
              <a:t>caso a turma/disciplina </a:t>
            </a:r>
            <a:r>
              <a:rPr lang="pt-BR" sz="2800" dirty="0" smtClean="0">
                <a:solidFill>
                  <a:srgbClr val="4A5C61"/>
                </a:solidFill>
                <a:latin typeface="Arial Narrow"/>
                <a:cs typeface="Arial Narrow"/>
              </a:rPr>
              <a:t>sugerida </a:t>
            </a:r>
            <a:r>
              <a:rPr lang="pt-BR" sz="2800" dirty="0">
                <a:solidFill>
                  <a:srgbClr val="4A5C61"/>
                </a:solidFill>
                <a:latin typeface="Arial Narrow"/>
                <a:cs typeface="Arial Narrow"/>
              </a:rPr>
              <a:t>seja gerencial é listado </a:t>
            </a:r>
            <a:r>
              <a:rPr lang="pt-BR" sz="2800" dirty="0" smtClean="0">
                <a:solidFill>
                  <a:srgbClr val="4A5C61"/>
                </a:solidFill>
                <a:latin typeface="Arial Narrow"/>
                <a:cs typeface="Arial Narrow"/>
              </a:rPr>
              <a:t>suas </a:t>
            </a:r>
            <a:r>
              <a:rPr lang="pt-BR" sz="2800" dirty="0">
                <a:solidFill>
                  <a:srgbClr val="4A5C61"/>
                </a:solidFill>
                <a:latin typeface="Arial Narrow"/>
                <a:cs typeface="Arial Narrow"/>
              </a:rPr>
              <a:t>turmas/disciplinas </a:t>
            </a:r>
            <a:r>
              <a:rPr lang="pt-BR" sz="2800" dirty="0" smtClean="0">
                <a:solidFill>
                  <a:srgbClr val="4A5C61"/>
                </a:solidFill>
                <a:latin typeface="Arial Narrow"/>
                <a:cs typeface="Arial Narrow"/>
              </a:rPr>
              <a:t>sugeridas </a:t>
            </a:r>
            <a:r>
              <a:rPr lang="pt-BR" sz="2800" dirty="0">
                <a:solidFill>
                  <a:srgbClr val="4A5C61"/>
                </a:solidFill>
                <a:latin typeface="Arial Narrow"/>
                <a:cs typeface="Arial Narrow"/>
              </a:rPr>
              <a:t>gerenciadas</a:t>
            </a:r>
          </a:p>
          <a:p>
            <a:pPr algn="just"/>
            <a:endParaRPr lang="pt-BR" sz="2800" dirty="0" smtClean="0">
              <a:solidFill>
                <a:srgbClr val="4A5C61"/>
              </a:solidFill>
              <a:latin typeface="Arial Narrow"/>
              <a:cs typeface="Arial Narrow"/>
            </a:endParaRPr>
          </a:p>
          <a:p>
            <a:endParaRPr lang="pt-BR" sz="2800" dirty="0" smtClean="0">
              <a:solidFill>
                <a:srgbClr val="4A5C61"/>
              </a:solidFill>
              <a:latin typeface="Arial Narrow"/>
              <a:cs typeface="Arial Narrow"/>
            </a:endParaRPr>
          </a:p>
        </p:txBody>
      </p:sp>
      <p:pic>
        <p:nvPicPr>
          <p:cNvPr id="7" name="Imagem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11751" y="2332923"/>
            <a:ext cx="10636098" cy="59308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2698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Espaço Reservado para Conteúdo 8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390" y="2773940"/>
            <a:ext cx="1203431" cy="1203431"/>
          </a:xfrm>
        </p:spPr>
      </p:pic>
      <p:sp>
        <p:nvSpPr>
          <p:cNvPr id="6" name="Título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Integração TOTVS Educacional X </a:t>
            </a:r>
            <a:r>
              <a:rPr lang="pt-BR" dirty="0" err="1"/>
              <a:t>Scientia</a:t>
            </a:r>
            <a:r>
              <a:rPr lang="pt-BR" dirty="0"/>
              <a:t>: Modelo 2 </a:t>
            </a:r>
          </a:p>
        </p:txBody>
      </p:sp>
      <p:sp>
        <p:nvSpPr>
          <p:cNvPr id="8" name="Espaço Reservado para Texto 7"/>
          <p:cNvSpPr>
            <a:spLocks noGrp="1"/>
          </p:cNvSpPr>
          <p:nvPr>
            <p:ph type="body" idx="13"/>
          </p:nvPr>
        </p:nvSpPr>
        <p:spPr/>
        <p:txBody>
          <a:bodyPr/>
          <a:lstStyle/>
          <a:p>
            <a:r>
              <a:rPr lang="pt-BR" dirty="0"/>
              <a:t>Turmas/disciplinas </a:t>
            </a:r>
            <a:r>
              <a:rPr lang="pt-BR" dirty="0" smtClean="0"/>
              <a:t>sugeridas</a:t>
            </a:r>
            <a:r>
              <a:rPr lang="pt-BR" dirty="0"/>
              <a:t>: Turmas/disciplinas gerenciadas </a:t>
            </a:r>
          </a:p>
          <a:p>
            <a:endParaRPr lang="pt-BR" dirty="0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3940D1D-B147-43FC-A96B-779C25C7BB73}" type="slidenum">
              <a:rPr lang="pt-BR" smtClean="0"/>
              <a:pPr/>
              <a:t>49</a:t>
            </a:fld>
            <a:endParaRPr lang="pt-BR" dirty="0"/>
          </a:p>
        </p:txBody>
      </p:sp>
      <p:sp>
        <p:nvSpPr>
          <p:cNvPr id="11" name="CaixaDeTexto 10"/>
          <p:cNvSpPr txBox="1"/>
          <p:nvPr/>
        </p:nvSpPr>
        <p:spPr bwMode="auto">
          <a:xfrm>
            <a:off x="425587" y="3815525"/>
            <a:ext cx="1939313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>
            <a:spAutoFit/>
          </a:bodyPr>
          <a:lstStyle/>
          <a:p>
            <a:r>
              <a:rPr lang="pt-BR" sz="2000" dirty="0" smtClean="0">
                <a:solidFill>
                  <a:srgbClr val="4A5C61"/>
                </a:solidFill>
                <a:latin typeface="Arial Narrow"/>
                <a:cs typeface="Arial Narrow"/>
              </a:rPr>
              <a:t>Grupo de Alunos A</a:t>
            </a:r>
          </a:p>
        </p:txBody>
      </p:sp>
      <p:pic>
        <p:nvPicPr>
          <p:cNvPr id="15" name="Espaço Reservado para Conteúdo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5245" y="4307075"/>
            <a:ext cx="1203431" cy="1203431"/>
          </a:xfrm>
          <a:prstGeom prst="rect">
            <a:avLst/>
          </a:prstGeom>
        </p:spPr>
      </p:pic>
      <p:sp>
        <p:nvSpPr>
          <p:cNvPr id="16" name="CaixaDeTexto 15"/>
          <p:cNvSpPr txBox="1"/>
          <p:nvPr/>
        </p:nvSpPr>
        <p:spPr bwMode="auto">
          <a:xfrm>
            <a:off x="498110" y="5352980"/>
            <a:ext cx="1950855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>
            <a:spAutoFit/>
          </a:bodyPr>
          <a:lstStyle/>
          <a:p>
            <a:r>
              <a:rPr lang="pt-BR" sz="2000" dirty="0" smtClean="0">
                <a:solidFill>
                  <a:srgbClr val="4A5C61"/>
                </a:solidFill>
                <a:latin typeface="Arial Narrow"/>
                <a:cs typeface="Arial Narrow"/>
              </a:rPr>
              <a:t>Grupo de Alunos B</a:t>
            </a:r>
          </a:p>
        </p:txBody>
      </p:sp>
      <p:pic>
        <p:nvPicPr>
          <p:cNvPr id="17" name="Espaço Reservado para Conteúdo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603" y="6524932"/>
            <a:ext cx="1203431" cy="1203431"/>
          </a:xfrm>
          <a:prstGeom prst="rect">
            <a:avLst/>
          </a:prstGeom>
        </p:spPr>
      </p:pic>
      <p:sp>
        <p:nvSpPr>
          <p:cNvPr id="18" name="CaixaDeTexto 17"/>
          <p:cNvSpPr txBox="1"/>
          <p:nvPr/>
        </p:nvSpPr>
        <p:spPr bwMode="auto">
          <a:xfrm>
            <a:off x="601800" y="7543069"/>
            <a:ext cx="1962076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>
            <a:spAutoFit/>
          </a:bodyPr>
          <a:lstStyle/>
          <a:p>
            <a:r>
              <a:rPr lang="pt-BR" sz="2000" dirty="0" smtClean="0">
                <a:solidFill>
                  <a:srgbClr val="4A5C61"/>
                </a:solidFill>
                <a:latin typeface="Arial Narrow"/>
                <a:cs typeface="Arial Narrow"/>
              </a:rPr>
              <a:t>Grupo de Alunos </a:t>
            </a:r>
            <a:r>
              <a:rPr lang="pt-BR" sz="2000" dirty="0">
                <a:solidFill>
                  <a:srgbClr val="4A5C61"/>
                </a:solidFill>
                <a:latin typeface="Arial Narrow"/>
                <a:cs typeface="Arial Narrow"/>
              </a:rPr>
              <a:t>C</a:t>
            </a:r>
            <a:endParaRPr lang="pt-BR" sz="2000" dirty="0" smtClean="0">
              <a:solidFill>
                <a:srgbClr val="4A5C61"/>
              </a:solidFill>
              <a:latin typeface="Arial Narrow"/>
              <a:cs typeface="Arial Narrow"/>
            </a:endParaRPr>
          </a:p>
        </p:txBody>
      </p:sp>
      <p:pic>
        <p:nvPicPr>
          <p:cNvPr id="19" name="Imagem 1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8477" y="2773940"/>
            <a:ext cx="1041585" cy="1041585"/>
          </a:xfrm>
          <a:prstGeom prst="rect">
            <a:avLst/>
          </a:prstGeom>
        </p:spPr>
      </p:pic>
      <p:sp>
        <p:nvSpPr>
          <p:cNvPr id="21" name="CaixaDeTexto 20"/>
          <p:cNvSpPr txBox="1"/>
          <p:nvPr/>
        </p:nvSpPr>
        <p:spPr bwMode="auto">
          <a:xfrm>
            <a:off x="4782366" y="3597946"/>
            <a:ext cx="1907231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r>
              <a:rPr lang="pt-BR" sz="2000" dirty="0" smtClean="0">
                <a:solidFill>
                  <a:srgbClr val="4A5C61"/>
                </a:solidFill>
                <a:latin typeface="Arial Narrow"/>
                <a:cs typeface="Arial Narrow"/>
              </a:rPr>
              <a:t>Segunda </a:t>
            </a:r>
          </a:p>
          <a:p>
            <a:r>
              <a:rPr lang="pt-BR" sz="2000" dirty="0" smtClean="0">
                <a:solidFill>
                  <a:srgbClr val="4A5C61"/>
                </a:solidFill>
                <a:latin typeface="Arial Narrow"/>
                <a:cs typeface="Arial Narrow"/>
              </a:rPr>
              <a:t>08:00 as 08:50</a:t>
            </a:r>
          </a:p>
        </p:txBody>
      </p:sp>
      <p:pic>
        <p:nvPicPr>
          <p:cNvPr id="22" name="Imagem 2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1351" y="4210179"/>
            <a:ext cx="1041585" cy="1041585"/>
          </a:xfrm>
          <a:prstGeom prst="rect">
            <a:avLst/>
          </a:prstGeom>
        </p:spPr>
      </p:pic>
      <p:sp>
        <p:nvSpPr>
          <p:cNvPr id="23" name="CaixaDeTexto 22"/>
          <p:cNvSpPr txBox="1"/>
          <p:nvPr/>
        </p:nvSpPr>
        <p:spPr bwMode="auto">
          <a:xfrm>
            <a:off x="4781073" y="5085450"/>
            <a:ext cx="157447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>
            <a:spAutoFit/>
          </a:bodyPr>
          <a:lstStyle/>
          <a:p>
            <a:r>
              <a:rPr lang="pt-BR" sz="2000" dirty="0" smtClean="0">
                <a:solidFill>
                  <a:srgbClr val="4A5C61"/>
                </a:solidFill>
                <a:latin typeface="Arial Narrow"/>
                <a:cs typeface="Arial Narrow"/>
              </a:rPr>
              <a:t>Segunda </a:t>
            </a:r>
          </a:p>
          <a:p>
            <a:r>
              <a:rPr lang="pt-BR" sz="2000" dirty="0" smtClean="0">
                <a:solidFill>
                  <a:srgbClr val="4A5C61"/>
                </a:solidFill>
                <a:latin typeface="Arial Narrow"/>
                <a:cs typeface="Arial Narrow"/>
              </a:rPr>
              <a:t>09:00 as 09:50</a:t>
            </a:r>
          </a:p>
        </p:txBody>
      </p:sp>
      <p:pic>
        <p:nvPicPr>
          <p:cNvPr id="24" name="Imagem 2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5565" y="6007405"/>
            <a:ext cx="1041585" cy="1041585"/>
          </a:xfrm>
          <a:prstGeom prst="rect">
            <a:avLst/>
          </a:prstGeom>
        </p:spPr>
      </p:pic>
      <p:sp>
        <p:nvSpPr>
          <p:cNvPr id="25" name="CaixaDeTexto 24"/>
          <p:cNvSpPr txBox="1"/>
          <p:nvPr/>
        </p:nvSpPr>
        <p:spPr bwMode="auto">
          <a:xfrm>
            <a:off x="4841351" y="6848935"/>
            <a:ext cx="157447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>
            <a:spAutoFit/>
          </a:bodyPr>
          <a:lstStyle/>
          <a:p>
            <a:r>
              <a:rPr lang="pt-BR" sz="2000" dirty="0" smtClean="0">
                <a:solidFill>
                  <a:srgbClr val="4A5C61"/>
                </a:solidFill>
                <a:latin typeface="Arial Narrow"/>
                <a:cs typeface="Arial Narrow"/>
              </a:rPr>
              <a:t>Terça</a:t>
            </a:r>
          </a:p>
          <a:p>
            <a:r>
              <a:rPr lang="pt-BR" sz="2000" dirty="0" smtClean="0">
                <a:solidFill>
                  <a:srgbClr val="4A5C61"/>
                </a:solidFill>
                <a:latin typeface="Arial Narrow"/>
                <a:cs typeface="Arial Narrow"/>
              </a:rPr>
              <a:t>08:00 as 08:50</a:t>
            </a:r>
          </a:p>
        </p:txBody>
      </p:sp>
      <p:sp>
        <p:nvSpPr>
          <p:cNvPr id="26" name="CaixaDeTexto 25"/>
          <p:cNvSpPr txBox="1"/>
          <p:nvPr/>
        </p:nvSpPr>
        <p:spPr bwMode="auto">
          <a:xfrm>
            <a:off x="4806808" y="2417514"/>
            <a:ext cx="2308645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>
            <a:spAutoFit/>
          </a:bodyPr>
          <a:lstStyle/>
          <a:p>
            <a:r>
              <a:rPr lang="pt-BR" sz="2000" b="1" dirty="0" err="1" smtClean="0">
                <a:solidFill>
                  <a:srgbClr val="4A5C61"/>
                </a:solidFill>
                <a:latin typeface="Arial Narrow"/>
                <a:cs typeface="Arial Narrow"/>
              </a:rPr>
              <a:t>Activity</a:t>
            </a:r>
            <a:r>
              <a:rPr lang="pt-BR" sz="2000" b="1" dirty="0" smtClean="0">
                <a:solidFill>
                  <a:srgbClr val="4A5C61"/>
                </a:solidFill>
                <a:latin typeface="Arial Narrow"/>
                <a:cs typeface="Arial Narrow"/>
              </a:rPr>
              <a:t>: Economia II </a:t>
            </a:r>
          </a:p>
        </p:txBody>
      </p:sp>
      <p:pic>
        <p:nvPicPr>
          <p:cNvPr id="27" name="Imagem 2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1351" y="7485773"/>
            <a:ext cx="1041585" cy="1041585"/>
          </a:xfrm>
          <a:prstGeom prst="rect">
            <a:avLst/>
          </a:prstGeom>
        </p:spPr>
      </p:pic>
      <p:sp>
        <p:nvSpPr>
          <p:cNvPr id="28" name="CaixaDeTexto 27"/>
          <p:cNvSpPr txBox="1"/>
          <p:nvPr/>
        </p:nvSpPr>
        <p:spPr bwMode="auto">
          <a:xfrm>
            <a:off x="4781073" y="8289895"/>
            <a:ext cx="157447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>
            <a:spAutoFit/>
          </a:bodyPr>
          <a:lstStyle/>
          <a:p>
            <a:r>
              <a:rPr lang="pt-BR" sz="2000" dirty="0" smtClean="0">
                <a:solidFill>
                  <a:srgbClr val="4A5C61"/>
                </a:solidFill>
                <a:latin typeface="Arial Narrow"/>
                <a:cs typeface="Arial Narrow"/>
              </a:rPr>
              <a:t>Terça </a:t>
            </a:r>
          </a:p>
          <a:p>
            <a:r>
              <a:rPr lang="pt-BR" sz="2000" dirty="0" smtClean="0">
                <a:solidFill>
                  <a:srgbClr val="4A5C61"/>
                </a:solidFill>
                <a:latin typeface="Arial Narrow"/>
                <a:cs typeface="Arial Narrow"/>
              </a:rPr>
              <a:t>09:00 as 09:50</a:t>
            </a:r>
          </a:p>
        </p:txBody>
      </p:sp>
      <p:cxnSp>
        <p:nvCxnSpPr>
          <p:cNvPr id="30" name="Conector de seta reta 29"/>
          <p:cNvCxnSpPr/>
          <p:nvPr/>
        </p:nvCxnSpPr>
        <p:spPr>
          <a:xfrm flipV="1">
            <a:off x="2119370" y="3286883"/>
            <a:ext cx="2468880" cy="20790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Conector de seta reta 31"/>
          <p:cNvCxnSpPr/>
          <p:nvPr/>
        </p:nvCxnSpPr>
        <p:spPr>
          <a:xfrm>
            <a:off x="2119370" y="3494787"/>
            <a:ext cx="2254028" cy="119824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Conector de seta reta 33"/>
          <p:cNvCxnSpPr/>
          <p:nvPr/>
        </p:nvCxnSpPr>
        <p:spPr>
          <a:xfrm flipV="1">
            <a:off x="2241412" y="6510779"/>
            <a:ext cx="2441209" cy="68769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Conector de seta reta 35"/>
          <p:cNvCxnSpPr/>
          <p:nvPr/>
        </p:nvCxnSpPr>
        <p:spPr>
          <a:xfrm>
            <a:off x="2241412" y="7198478"/>
            <a:ext cx="2346838" cy="79790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Conector de seta reta 37"/>
          <p:cNvCxnSpPr/>
          <p:nvPr/>
        </p:nvCxnSpPr>
        <p:spPr>
          <a:xfrm flipV="1">
            <a:off x="2139402" y="3461746"/>
            <a:ext cx="2448848" cy="159585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Conector de seta reta 39"/>
          <p:cNvCxnSpPr/>
          <p:nvPr/>
        </p:nvCxnSpPr>
        <p:spPr>
          <a:xfrm flipV="1">
            <a:off x="2139402" y="4800746"/>
            <a:ext cx="2233996" cy="25685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41" name="Imagem 4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28027" y="1434241"/>
            <a:ext cx="1330817" cy="1330817"/>
          </a:xfrm>
          <a:prstGeom prst="rect">
            <a:avLst/>
          </a:prstGeom>
        </p:spPr>
      </p:pic>
      <p:pic>
        <p:nvPicPr>
          <p:cNvPr id="42" name="Imagem 4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62368" y="2090658"/>
            <a:ext cx="705647" cy="705647"/>
          </a:xfrm>
          <a:prstGeom prst="rect">
            <a:avLst/>
          </a:prstGeom>
        </p:spPr>
      </p:pic>
      <p:pic>
        <p:nvPicPr>
          <p:cNvPr id="43" name="Imagem 4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28027" y="6941213"/>
            <a:ext cx="1330817" cy="1330817"/>
          </a:xfrm>
          <a:prstGeom prst="rect">
            <a:avLst/>
          </a:prstGeom>
        </p:spPr>
      </p:pic>
      <p:pic>
        <p:nvPicPr>
          <p:cNvPr id="44" name="Imagem 4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62368" y="7597630"/>
            <a:ext cx="705647" cy="705647"/>
          </a:xfrm>
          <a:prstGeom prst="rect">
            <a:avLst/>
          </a:prstGeom>
        </p:spPr>
      </p:pic>
      <p:sp>
        <p:nvSpPr>
          <p:cNvPr id="48" name="CaixaDeTexto 47"/>
          <p:cNvSpPr txBox="1"/>
          <p:nvPr/>
        </p:nvSpPr>
        <p:spPr bwMode="auto">
          <a:xfrm>
            <a:off x="9508024" y="2611884"/>
            <a:ext cx="2746868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r>
              <a:rPr lang="pt-BR" sz="2000" dirty="0" smtClean="0">
                <a:solidFill>
                  <a:srgbClr val="4A5C61"/>
                </a:solidFill>
                <a:latin typeface="Arial Narrow"/>
                <a:cs typeface="Arial Narrow"/>
              </a:rPr>
              <a:t>Turma/Disciplina sugerida 1.1 - Gerenciada</a:t>
            </a:r>
          </a:p>
        </p:txBody>
      </p:sp>
      <p:sp>
        <p:nvSpPr>
          <p:cNvPr id="49" name="CaixaDeTexto 48"/>
          <p:cNvSpPr txBox="1"/>
          <p:nvPr/>
        </p:nvSpPr>
        <p:spPr bwMode="auto">
          <a:xfrm>
            <a:off x="9480845" y="8197496"/>
            <a:ext cx="3598748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r>
              <a:rPr lang="pt-BR" sz="2000" dirty="0" smtClean="0">
                <a:solidFill>
                  <a:srgbClr val="4A5C61"/>
                </a:solidFill>
                <a:latin typeface="Arial Narrow"/>
                <a:cs typeface="Arial Narrow"/>
              </a:rPr>
              <a:t>Turma/Disciplina sugerida 2 </a:t>
            </a:r>
          </a:p>
        </p:txBody>
      </p:sp>
      <p:pic>
        <p:nvPicPr>
          <p:cNvPr id="50" name="Imagem 4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28027" y="3197168"/>
            <a:ext cx="1330817" cy="1330817"/>
          </a:xfrm>
          <a:prstGeom prst="rect">
            <a:avLst/>
          </a:prstGeom>
        </p:spPr>
      </p:pic>
      <p:pic>
        <p:nvPicPr>
          <p:cNvPr id="52" name="Imagem 5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62368" y="3853585"/>
            <a:ext cx="705647" cy="705647"/>
          </a:xfrm>
          <a:prstGeom prst="rect">
            <a:avLst/>
          </a:prstGeom>
        </p:spPr>
      </p:pic>
      <p:sp>
        <p:nvSpPr>
          <p:cNvPr id="54" name="CaixaDeTexto 53"/>
          <p:cNvSpPr txBox="1"/>
          <p:nvPr/>
        </p:nvSpPr>
        <p:spPr bwMode="auto">
          <a:xfrm>
            <a:off x="9503626" y="4376351"/>
            <a:ext cx="2742827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r>
              <a:rPr lang="pt-BR" sz="2000" dirty="0" smtClean="0">
                <a:solidFill>
                  <a:srgbClr val="4A5C61"/>
                </a:solidFill>
                <a:latin typeface="Arial Narrow"/>
                <a:cs typeface="Arial Narrow"/>
              </a:rPr>
              <a:t>Turma/Disciplina sugerida 1 - Gerencial</a:t>
            </a:r>
          </a:p>
        </p:txBody>
      </p:sp>
      <p:pic>
        <p:nvPicPr>
          <p:cNvPr id="55" name="Imagem 5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08023" y="4954730"/>
            <a:ext cx="1330817" cy="1330817"/>
          </a:xfrm>
          <a:prstGeom prst="rect">
            <a:avLst/>
          </a:prstGeom>
        </p:spPr>
      </p:pic>
      <p:pic>
        <p:nvPicPr>
          <p:cNvPr id="56" name="Imagem 5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42364" y="5588287"/>
            <a:ext cx="705647" cy="705647"/>
          </a:xfrm>
          <a:prstGeom prst="rect">
            <a:avLst/>
          </a:prstGeom>
        </p:spPr>
      </p:pic>
      <p:sp>
        <p:nvSpPr>
          <p:cNvPr id="67" name="CaixaDeTexto 66"/>
          <p:cNvSpPr txBox="1"/>
          <p:nvPr/>
        </p:nvSpPr>
        <p:spPr bwMode="auto">
          <a:xfrm>
            <a:off x="9513713" y="6132970"/>
            <a:ext cx="2741179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r>
              <a:rPr lang="pt-BR" sz="2000" dirty="0" smtClean="0">
                <a:solidFill>
                  <a:srgbClr val="4A5C61"/>
                </a:solidFill>
                <a:latin typeface="Arial Narrow"/>
                <a:cs typeface="Arial Narrow"/>
              </a:rPr>
              <a:t>Turma/Disciplina sugerida 1.2 - Gerenciada</a:t>
            </a:r>
          </a:p>
        </p:txBody>
      </p:sp>
      <p:pic>
        <p:nvPicPr>
          <p:cNvPr id="76" name="Espaço Reservado para Conteúdo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87514" y="7110819"/>
            <a:ext cx="1203431" cy="1203431"/>
          </a:xfrm>
          <a:prstGeom prst="rect">
            <a:avLst/>
          </a:prstGeom>
        </p:spPr>
      </p:pic>
      <p:sp>
        <p:nvSpPr>
          <p:cNvPr id="77" name="CaixaDeTexto 76"/>
          <p:cNvSpPr txBox="1"/>
          <p:nvPr/>
        </p:nvSpPr>
        <p:spPr bwMode="auto">
          <a:xfrm>
            <a:off x="13966711" y="8179932"/>
            <a:ext cx="1962076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>
            <a:spAutoFit/>
          </a:bodyPr>
          <a:lstStyle/>
          <a:p>
            <a:r>
              <a:rPr lang="pt-BR" sz="2000" dirty="0" smtClean="0">
                <a:solidFill>
                  <a:srgbClr val="4A5C61"/>
                </a:solidFill>
                <a:latin typeface="Arial Narrow"/>
                <a:cs typeface="Arial Narrow"/>
              </a:rPr>
              <a:t>Grupo de Alunos </a:t>
            </a:r>
            <a:r>
              <a:rPr lang="pt-BR" sz="2000" dirty="0">
                <a:solidFill>
                  <a:srgbClr val="4A5C61"/>
                </a:solidFill>
                <a:latin typeface="Arial Narrow"/>
                <a:cs typeface="Arial Narrow"/>
              </a:rPr>
              <a:t>C</a:t>
            </a:r>
            <a:endParaRPr lang="pt-BR" sz="2000" dirty="0" smtClean="0">
              <a:solidFill>
                <a:srgbClr val="4A5C61"/>
              </a:solidFill>
              <a:latin typeface="Arial Narrow"/>
              <a:cs typeface="Arial Narrow"/>
            </a:endParaRPr>
          </a:p>
        </p:txBody>
      </p:sp>
      <p:pic>
        <p:nvPicPr>
          <p:cNvPr id="78" name="Espaço Reservado para Conteúdo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20526" y="1656897"/>
            <a:ext cx="1203431" cy="1203431"/>
          </a:xfrm>
          <a:prstGeom prst="rect">
            <a:avLst/>
          </a:prstGeom>
        </p:spPr>
      </p:pic>
      <p:sp>
        <p:nvSpPr>
          <p:cNvPr id="79" name="CaixaDeTexto 78"/>
          <p:cNvSpPr txBox="1"/>
          <p:nvPr/>
        </p:nvSpPr>
        <p:spPr bwMode="auto">
          <a:xfrm>
            <a:off x="13799723" y="2698482"/>
            <a:ext cx="1939313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>
            <a:spAutoFit/>
          </a:bodyPr>
          <a:lstStyle/>
          <a:p>
            <a:r>
              <a:rPr lang="pt-BR" sz="2000" dirty="0" smtClean="0">
                <a:solidFill>
                  <a:srgbClr val="4A5C61"/>
                </a:solidFill>
                <a:latin typeface="Arial Narrow"/>
                <a:cs typeface="Arial Narrow"/>
              </a:rPr>
              <a:t>Grupo de Alunos A</a:t>
            </a:r>
          </a:p>
        </p:txBody>
      </p:sp>
      <p:pic>
        <p:nvPicPr>
          <p:cNvPr id="80" name="Espaço Reservado para Conteúdo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03487" y="4913110"/>
            <a:ext cx="1203431" cy="1203431"/>
          </a:xfrm>
          <a:prstGeom prst="rect">
            <a:avLst/>
          </a:prstGeom>
        </p:spPr>
      </p:pic>
      <p:sp>
        <p:nvSpPr>
          <p:cNvPr id="81" name="CaixaDeTexto 80"/>
          <p:cNvSpPr txBox="1"/>
          <p:nvPr/>
        </p:nvSpPr>
        <p:spPr bwMode="auto">
          <a:xfrm>
            <a:off x="13882684" y="6050455"/>
            <a:ext cx="1950855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>
            <a:spAutoFit/>
          </a:bodyPr>
          <a:lstStyle/>
          <a:p>
            <a:r>
              <a:rPr lang="pt-BR" sz="2000" dirty="0" smtClean="0">
                <a:solidFill>
                  <a:srgbClr val="4A5C61"/>
                </a:solidFill>
                <a:latin typeface="Arial Narrow"/>
                <a:cs typeface="Arial Narrow"/>
              </a:rPr>
              <a:t>Grupo de Alunos B</a:t>
            </a:r>
          </a:p>
        </p:txBody>
      </p:sp>
      <p:cxnSp>
        <p:nvCxnSpPr>
          <p:cNvPr id="46" name="Conector de seta reta 45"/>
          <p:cNvCxnSpPr/>
          <p:nvPr/>
        </p:nvCxnSpPr>
        <p:spPr>
          <a:xfrm flipH="1">
            <a:off x="10925783" y="2090658"/>
            <a:ext cx="3040928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3" name="Conector de seta reta 82"/>
          <p:cNvCxnSpPr/>
          <p:nvPr/>
        </p:nvCxnSpPr>
        <p:spPr>
          <a:xfrm flipH="1">
            <a:off x="11109960" y="2090658"/>
            <a:ext cx="2856751" cy="188671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5" name="Conector de seta reta 84"/>
          <p:cNvCxnSpPr>
            <a:stCxn id="80" idx="1"/>
          </p:cNvCxnSpPr>
          <p:nvPr/>
        </p:nvCxnSpPr>
        <p:spPr>
          <a:xfrm flipH="1" flipV="1">
            <a:off x="11179026" y="4093909"/>
            <a:ext cx="2924461" cy="142091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7" name="Conector de seta reta 86"/>
          <p:cNvCxnSpPr>
            <a:stCxn id="80" idx="1"/>
          </p:cNvCxnSpPr>
          <p:nvPr/>
        </p:nvCxnSpPr>
        <p:spPr>
          <a:xfrm flipH="1" flipV="1">
            <a:off x="11109960" y="5510506"/>
            <a:ext cx="2993527" cy="432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9" name="Conector de seta reta 88"/>
          <p:cNvCxnSpPr/>
          <p:nvPr/>
        </p:nvCxnSpPr>
        <p:spPr>
          <a:xfrm flipH="1">
            <a:off x="10925783" y="7665910"/>
            <a:ext cx="3094743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1" name="Conector de seta reta 90"/>
          <p:cNvCxnSpPr>
            <a:stCxn id="24" idx="3"/>
          </p:cNvCxnSpPr>
          <p:nvPr/>
        </p:nvCxnSpPr>
        <p:spPr>
          <a:xfrm>
            <a:off x="5927150" y="6528198"/>
            <a:ext cx="3428670" cy="95757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3" name="Conector de seta reta 92"/>
          <p:cNvCxnSpPr>
            <a:stCxn id="27" idx="3"/>
            <a:endCxn id="43" idx="1"/>
          </p:cNvCxnSpPr>
          <p:nvPr/>
        </p:nvCxnSpPr>
        <p:spPr>
          <a:xfrm flipV="1">
            <a:off x="5882936" y="7606622"/>
            <a:ext cx="3545091" cy="39994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5" name="Conector de seta reta 94"/>
          <p:cNvCxnSpPr>
            <a:stCxn id="19" idx="3"/>
          </p:cNvCxnSpPr>
          <p:nvPr/>
        </p:nvCxnSpPr>
        <p:spPr>
          <a:xfrm>
            <a:off x="5930062" y="3294733"/>
            <a:ext cx="3425758" cy="43419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7" name="Conector de seta reta 96"/>
          <p:cNvCxnSpPr/>
          <p:nvPr/>
        </p:nvCxnSpPr>
        <p:spPr>
          <a:xfrm flipV="1">
            <a:off x="6045602" y="4045296"/>
            <a:ext cx="3331423" cy="71161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53" name="Imagem 5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31295" y="3733920"/>
            <a:ext cx="642431" cy="642431"/>
          </a:xfrm>
          <a:prstGeom prst="rect">
            <a:avLst/>
          </a:prstGeom>
        </p:spPr>
      </p:pic>
      <p:cxnSp>
        <p:nvCxnSpPr>
          <p:cNvPr id="59" name="Conector angulado 58"/>
          <p:cNvCxnSpPr>
            <a:stCxn id="50" idx="1"/>
            <a:endCxn id="41" idx="1"/>
          </p:cNvCxnSpPr>
          <p:nvPr/>
        </p:nvCxnSpPr>
        <p:spPr>
          <a:xfrm rot="10800000">
            <a:off x="9428027" y="2099651"/>
            <a:ext cx="12700" cy="1762927"/>
          </a:xfrm>
          <a:prstGeom prst="bentConnector3">
            <a:avLst>
              <a:gd name="adj1" fmla="val 6120000"/>
            </a:avLst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3" name="Conector angulado 62"/>
          <p:cNvCxnSpPr>
            <a:stCxn id="50" idx="1"/>
            <a:endCxn id="55" idx="1"/>
          </p:cNvCxnSpPr>
          <p:nvPr/>
        </p:nvCxnSpPr>
        <p:spPr>
          <a:xfrm rot="10800000" flipH="1" flipV="1">
            <a:off x="9428027" y="3862577"/>
            <a:ext cx="79996" cy="1757562"/>
          </a:xfrm>
          <a:prstGeom prst="bentConnector3">
            <a:avLst>
              <a:gd name="adj1" fmla="val -971599"/>
            </a:avLst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CaixaDeTexto 1"/>
          <p:cNvSpPr txBox="1"/>
          <p:nvPr/>
        </p:nvSpPr>
        <p:spPr bwMode="auto">
          <a:xfrm>
            <a:off x="6873623" y="5069667"/>
            <a:ext cx="7229864" cy="52322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none" rtlCol="0">
            <a:spAutoFit/>
          </a:bodyPr>
          <a:lstStyle/>
          <a:p>
            <a:r>
              <a:rPr lang="pt-BR" sz="2800" dirty="0">
                <a:solidFill>
                  <a:srgbClr val="FF0000"/>
                </a:solidFill>
                <a:latin typeface="Arial Narrow"/>
                <a:cs typeface="Arial Narrow"/>
              </a:rPr>
              <a:t>Parâmetro "Gerar turma/disciplina gerencial" marcado</a:t>
            </a:r>
            <a:endParaRPr lang="pt-BR" sz="2800" dirty="0" smtClean="0">
              <a:solidFill>
                <a:srgbClr val="FF0000"/>
              </a:solidFill>
              <a:latin typeface="Arial Narrow"/>
              <a:cs typeface="Arial Narrow"/>
            </a:endParaRPr>
          </a:p>
        </p:txBody>
      </p:sp>
    </p:spTree>
    <p:extLst>
      <p:ext uri="{BB962C8B-B14F-4D97-AF65-F5344CB8AC3E}">
        <p14:creationId xmlns:p14="http://schemas.microsoft.com/office/powerpoint/2010/main" val="7626381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1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0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2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10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10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4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8" dur="10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9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10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" dur="1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9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3" dur="10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4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5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9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0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3" dur="10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4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8" dur="1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9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0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3" dur="10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4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5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/>
      <p:bldP spid="49" grpId="0"/>
      <p:bldP spid="54" grpId="0"/>
      <p:bldP spid="67" grpId="0"/>
      <p:bldP spid="77" grpId="0"/>
      <p:bldP spid="79" grpId="0"/>
      <p:bldP spid="81" grpId="0"/>
      <p:bldP spid="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Icone-0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89900" y="2703530"/>
            <a:ext cx="1335069" cy="1335069"/>
          </a:xfrm>
          <a:prstGeom prst="rect">
            <a:avLst/>
          </a:prstGeom>
        </p:spPr>
      </p:pic>
      <p:sp>
        <p:nvSpPr>
          <p:cNvPr id="9" name="TextBox 5"/>
          <p:cNvSpPr txBox="1">
            <a:spLocks noChangeArrowheads="1"/>
          </p:cNvSpPr>
          <p:nvPr/>
        </p:nvSpPr>
        <p:spPr bwMode="auto">
          <a:xfrm>
            <a:off x="8124825" y="4572000"/>
            <a:ext cx="8124825" cy="738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t-BR" sz="4200" dirty="0" smtClean="0">
                <a:solidFill>
                  <a:schemeClr val="bg1"/>
                </a:solidFill>
                <a:latin typeface="Arial Narrow"/>
                <a:cs typeface="Arial Narrow"/>
              </a:rPr>
              <a:t>Visão</a:t>
            </a:r>
            <a:r>
              <a:rPr lang="en-US" sz="4200" dirty="0" smtClean="0">
                <a:solidFill>
                  <a:schemeClr val="bg1"/>
                </a:solidFill>
                <a:latin typeface="Arial Narrow"/>
                <a:cs typeface="Arial Narrow"/>
              </a:rPr>
              <a:t> </a:t>
            </a:r>
            <a:r>
              <a:rPr lang="pt-BR" sz="4200" dirty="0" smtClean="0">
                <a:solidFill>
                  <a:schemeClr val="bg1"/>
                </a:solidFill>
                <a:latin typeface="Arial Narrow"/>
                <a:cs typeface="Arial Narrow"/>
              </a:rPr>
              <a:t>geral</a:t>
            </a:r>
            <a:endParaRPr lang="pt-BR" sz="4200" dirty="0">
              <a:solidFill>
                <a:schemeClr val="bg1"/>
              </a:solidFill>
              <a:latin typeface="Arial Narrow"/>
              <a:cs typeface="Arial Narrow"/>
            </a:endParaRPr>
          </a:p>
        </p:txBody>
      </p:sp>
    </p:spTree>
    <p:extLst>
      <p:ext uri="{BB962C8B-B14F-4D97-AF65-F5344CB8AC3E}">
        <p14:creationId xmlns:p14="http://schemas.microsoft.com/office/powerpoint/2010/main" val="1410379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Integração TOTVS Educacional X </a:t>
            </a:r>
            <a:r>
              <a:rPr lang="pt-BR" dirty="0" err="1"/>
              <a:t>Scientia</a:t>
            </a:r>
            <a:r>
              <a:rPr lang="pt-BR" dirty="0"/>
              <a:t>: Modelo 2 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3"/>
          </p:nvPr>
        </p:nvSpPr>
        <p:spPr>
          <a:xfrm>
            <a:off x="601800" y="1175133"/>
            <a:ext cx="4175940" cy="853016"/>
          </a:xfrm>
        </p:spPr>
        <p:txBody>
          <a:bodyPr/>
          <a:lstStyle/>
          <a:p>
            <a:r>
              <a:rPr lang="pt-BR" dirty="0"/>
              <a:t>Turmas/disciplinas </a:t>
            </a:r>
            <a:r>
              <a:rPr lang="pt-BR" dirty="0" smtClean="0"/>
              <a:t>sugeridas</a:t>
            </a:r>
            <a:r>
              <a:rPr lang="pt-BR" dirty="0"/>
              <a:t>: </a:t>
            </a:r>
            <a:r>
              <a:rPr lang="pt-BR" dirty="0" smtClean="0"/>
              <a:t>Turmas/disciplinas associadas</a:t>
            </a:r>
            <a:endParaRPr lang="pt-BR" dirty="0"/>
          </a:p>
          <a:p>
            <a:endParaRPr lang="pt-BR" dirty="0"/>
          </a:p>
        </p:txBody>
      </p:sp>
      <p:sp>
        <p:nvSpPr>
          <p:cNvPr id="4" name="Espaço Reservado para Conteúdo 3"/>
          <p:cNvSpPr>
            <a:spLocks noGrp="1"/>
          </p:cNvSpPr>
          <p:nvPr>
            <p:ph idx="14"/>
          </p:nvPr>
        </p:nvSpPr>
        <p:spPr/>
        <p:txBody>
          <a:bodyPr/>
          <a:lstStyle/>
          <a:p>
            <a:r>
              <a:rPr lang="pt-BR" dirty="0" smtClean="0"/>
              <a:t> </a:t>
            </a:r>
            <a:endParaRPr lang="pt-BR" dirty="0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3940D1D-B147-43FC-A96B-779C25C7BB73}" type="slidenum">
              <a:rPr lang="pt-BR" smtClean="0"/>
              <a:pPr/>
              <a:t>50</a:t>
            </a:fld>
            <a:endParaRPr lang="pt-BR" dirty="0"/>
          </a:p>
        </p:txBody>
      </p:sp>
      <p:sp>
        <p:nvSpPr>
          <p:cNvPr id="6" name="CaixaDeTexto 5"/>
          <p:cNvSpPr txBox="1"/>
          <p:nvPr/>
        </p:nvSpPr>
        <p:spPr bwMode="auto">
          <a:xfrm>
            <a:off x="601800" y="2461260"/>
            <a:ext cx="4002283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pPr algn="just"/>
            <a:r>
              <a:rPr lang="pt-BR" sz="2800" b="1" dirty="0">
                <a:solidFill>
                  <a:srgbClr val="4A5C61"/>
                </a:solidFill>
                <a:latin typeface="Arial Narrow"/>
                <a:cs typeface="Arial Narrow"/>
              </a:rPr>
              <a:t>Anexo: </a:t>
            </a:r>
            <a:r>
              <a:rPr lang="pt-BR" sz="2800" b="1" dirty="0" smtClean="0">
                <a:solidFill>
                  <a:srgbClr val="4A5C61"/>
                </a:solidFill>
                <a:latin typeface="Arial Narrow"/>
                <a:cs typeface="Arial Narrow"/>
              </a:rPr>
              <a:t>Turmas/disciplinas associadas </a:t>
            </a:r>
            <a:r>
              <a:rPr lang="pt-BR" sz="2800" dirty="0" smtClean="0">
                <a:solidFill>
                  <a:srgbClr val="4A5C61"/>
                </a:solidFill>
                <a:latin typeface="Arial Narrow"/>
                <a:cs typeface="Arial Narrow"/>
              </a:rPr>
              <a:t>– lista a turma/disciplina vinculada.</a:t>
            </a:r>
          </a:p>
          <a:p>
            <a:endParaRPr lang="pt-BR" sz="2800" dirty="0" smtClean="0">
              <a:solidFill>
                <a:srgbClr val="4A5C61"/>
              </a:solidFill>
              <a:latin typeface="Arial Narrow"/>
              <a:cs typeface="Arial Narrow"/>
            </a:endParaRPr>
          </a:p>
        </p:txBody>
      </p:sp>
      <p:pic>
        <p:nvPicPr>
          <p:cNvPr id="7" name="Imagem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29212" y="2461260"/>
            <a:ext cx="10347008" cy="60788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0229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ítulo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Integração TOTVS Educacional X </a:t>
            </a:r>
            <a:r>
              <a:rPr lang="pt-BR" dirty="0" err="1"/>
              <a:t>Scientia</a:t>
            </a:r>
            <a:r>
              <a:rPr lang="pt-BR" dirty="0"/>
              <a:t>: Modelo 2 </a:t>
            </a:r>
          </a:p>
        </p:txBody>
      </p:sp>
      <p:sp>
        <p:nvSpPr>
          <p:cNvPr id="8" name="Espaço Reservado para Texto 7"/>
          <p:cNvSpPr>
            <a:spLocks noGrp="1"/>
          </p:cNvSpPr>
          <p:nvPr>
            <p:ph type="body" idx="13"/>
          </p:nvPr>
        </p:nvSpPr>
        <p:spPr/>
        <p:txBody>
          <a:bodyPr/>
          <a:lstStyle/>
          <a:p>
            <a:r>
              <a:rPr lang="pt-BR" dirty="0"/>
              <a:t>Turmas/disciplinas </a:t>
            </a:r>
            <a:r>
              <a:rPr lang="pt-BR" dirty="0" smtClean="0"/>
              <a:t>sugeridas</a:t>
            </a:r>
            <a:r>
              <a:rPr lang="pt-BR" dirty="0"/>
              <a:t>: Turmas/disciplinas associadas</a:t>
            </a:r>
          </a:p>
          <a:p>
            <a:endParaRPr lang="pt-BR" dirty="0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3940D1D-B147-43FC-A96B-779C25C7BB73}" type="slidenum">
              <a:rPr lang="pt-BR" smtClean="0"/>
              <a:pPr/>
              <a:t>51</a:t>
            </a:fld>
            <a:endParaRPr lang="pt-BR" dirty="0"/>
          </a:p>
        </p:txBody>
      </p:sp>
      <p:pic>
        <p:nvPicPr>
          <p:cNvPr id="17" name="Espaço Reservado para Conteúdo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014" y="3164512"/>
            <a:ext cx="1203431" cy="1203431"/>
          </a:xfrm>
          <a:prstGeom prst="rect">
            <a:avLst/>
          </a:prstGeom>
        </p:spPr>
      </p:pic>
      <p:sp>
        <p:nvSpPr>
          <p:cNvPr id="18" name="CaixaDeTexto 17"/>
          <p:cNvSpPr txBox="1"/>
          <p:nvPr/>
        </p:nvSpPr>
        <p:spPr bwMode="auto">
          <a:xfrm>
            <a:off x="589901" y="4301857"/>
            <a:ext cx="1939313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>
            <a:spAutoFit/>
          </a:bodyPr>
          <a:lstStyle/>
          <a:p>
            <a:r>
              <a:rPr lang="pt-BR" sz="2000" dirty="0" smtClean="0">
                <a:solidFill>
                  <a:srgbClr val="4A5C61"/>
                </a:solidFill>
                <a:latin typeface="Arial Narrow"/>
                <a:cs typeface="Arial Narrow"/>
              </a:rPr>
              <a:t>Grupo de Alunos A</a:t>
            </a:r>
          </a:p>
        </p:txBody>
      </p:sp>
      <p:pic>
        <p:nvPicPr>
          <p:cNvPr id="24" name="Imagem 2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608" y="3013143"/>
            <a:ext cx="1041585" cy="1041585"/>
          </a:xfrm>
          <a:prstGeom prst="rect">
            <a:avLst/>
          </a:prstGeom>
        </p:spPr>
      </p:pic>
      <p:sp>
        <p:nvSpPr>
          <p:cNvPr id="25" name="CaixaDeTexto 24"/>
          <p:cNvSpPr txBox="1"/>
          <p:nvPr/>
        </p:nvSpPr>
        <p:spPr bwMode="auto">
          <a:xfrm>
            <a:off x="5828090" y="3333880"/>
            <a:ext cx="2475358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>
            <a:spAutoFit/>
          </a:bodyPr>
          <a:lstStyle/>
          <a:p>
            <a:r>
              <a:rPr lang="pt-BR" sz="2000" dirty="0" smtClean="0">
                <a:solidFill>
                  <a:srgbClr val="4A5C61"/>
                </a:solidFill>
                <a:latin typeface="Arial Narrow"/>
                <a:cs typeface="Arial Narrow"/>
              </a:rPr>
              <a:t>Segunda 08:00 as 08:50</a:t>
            </a:r>
          </a:p>
        </p:txBody>
      </p:sp>
      <p:sp>
        <p:nvSpPr>
          <p:cNvPr id="26" name="CaixaDeTexto 25"/>
          <p:cNvSpPr txBox="1"/>
          <p:nvPr/>
        </p:nvSpPr>
        <p:spPr bwMode="auto">
          <a:xfrm>
            <a:off x="4590376" y="2771699"/>
            <a:ext cx="2308645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>
            <a:spAutoFit/>
          </a:bodyPr>
          <a:lstStyle/>
          <a:p>
            <a:r>
              <a:rPr lang="pt-BR" sz="2000" b="1" dirty="0" err="1" smtClean="0">
                <a:solidFill>
                  <a:srgbClr val="4A5C61"/>
                </a:solidFill>
                <a:latin typeface="Arial Narrow"/>
                <a:cs typeface="Arial Narrow"/>
              </a:rPr>
              <a:t>Activity</a:t>
            </a:r>
            <a:r>
              <a:rPr lang="pt-BR" sz="2000" b="1" dirty="0" smtClean="0">
                <a:solidFill>
                  <a:srgbClr val="4A5C61"/>
                </a:solidFill>
                <a:latin typeface="Arial Narrow"/>
                <a:cs typeface="Arial Narrow"/>
              </a:rPr>
              <a:t>: Economia II </a:t>
            </a:r>
          </a:p>
        </p:txBody>
      </p:sp>
      <p:pic>
        <p:nvPicPr>
          <p:cNvPr id="27" name="Imagem 2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608" y="3981119"/>
            <a:ext cx="1041585" cy="1041585"/>
          </a:xfrm>
          <a:prstGeom prst="rect">
            <a:avLst/>
          </a:prstGeom>
        </p:spPr>
      </p:pic>
      <p:sp>
        <p:nvSpPr>
          <p:cNvPr id="28" name="CaixaDeTexto 27"/>
          <p:cNvSpPr txBox="1"/>
          <p:nvPr/>
        </p:nvSpPr>
        <p:spPr bwMode="auto">
          <a:xfrm>
            <a:off x="5828090" y="4301856"/>
            <a:ext cx="2475358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>
            <a:spAutoFit/>
          </a:bodyPr>
          <a:lstStyle/>
          <a:p>
            <a:r>
              <a:rPr lang="pt-BR" sz="2000" dirty="0" smtClean="0">
                <a:solidFill>
                  <a:srgbClr val="4A5C61"/>
                </a:solidFill>
                <a:latin typeface="Arial Narrow"/>
                <a:cs typeface="Arial Narrow"/>
              </a:rPr>
              <a:t>Segunda 09:00 as 09:50</a:t>
            </a:r>
          </a:p>
        </p:txBody>
      </p:sp>
      <p:cxnSp>
        <p:nvCxnSpPr>
          <p:cNvPr id="34" name="Conector de seta reta 33"/>
          <p:cNvCxnSpPr/>
          <p:nvPr/>
        </p:nvCxnSpPr>
        <p:spPr>
          <a:xfrm flipV="1">
            <a:off x="2057147" y="3514923"/>
            <a:ext cx="2464420" cy="46619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Conector de seta reta 35"/>
          <p:cNvCxnSpPr/>
          <p:nvPr/>
        </p:nvCxnSpPr>
        <p:spPr>
          <a:xfrm>
            <a:off x="2057147" y="3981119"/>
            <a:ext cx="2365360" cy="38682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43" name="Imagem 4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74926" y="3260753"/>
            <a:ext cx="1330817" cy="1330817"/>
          </a:xfrm>
          <a:prstGeom prst="rect">
            <a:avLst/>
          </a:prstGeom>
        </p:spPr>
      </p:pic>
      <p:pic>
        <p:nvPicPr>
          <p:cNvPr id="44" name="Imagem 4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09267" y="3917170"/>
            <a:ext cx="705647" cy="705647"/>
          </a:xfrm>
          <a:prstGeom prst="rect">
            <a:avLst/>
          </a:prstGeom>
        </p:spPr>
      </p:pic>
      <p:sp>
        <p:nvSpPr>
          <p:cNvPr id="49" name="CaixaDeTexto 48"/>
          <p:cNvSpPr txBox="1"/>
          <p:nvPr/>
        </p:nvSpPr>
        <p:spPr bwMode="auto">
          <a:xfrm>
            <a:off x="9174926" y="4521658"/>
            <a:ext cx="2101785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r>
              <a:rPr lang="pt-BR" sz="2000" dirty="0" smtClean="0">
                <a:solidFill>
                  <a:srgbClr val="4A5C61"/>
                </a:solidFill>
                <a:latin typeface="Arial Narrow"/>
                <a:cs typeface="Arial Narrow"/>
              </a:rPr>
              <a:t>Turma/Disciplina sugerida</a:t>
            </a:r>
          </a:p>
        </p:txBody>
      </p:sp>
      <p:cxnSp>
        <p:nvCxnSpPr>
          <p:cNvPr id="91" name="Conector de seta reta 90"/>
          <p:cNvCxnSpPr>
            <a:stCxn id="25" idx="3"/>
          </p:cNvCxnSpPr>
          <p:nvPr/>
        </p:nvCxnSpPr>
        <p:spPr>
          <a:xfrm>
            <a:off x="8303448" y="3533935"/>
            <a:ext cx="871478" cy="20005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3" name="Conector de seta reta 92"/>
          <p:cNvCxnSpPr/>
          <p:nvPr/>
        </p:nvCxnSpPr>
        <p:spPr>
          <a:xfrm flipV="1">
            <a:off x="8267885" y="3985451"/>
            <a:ext cx="877978" cy="38249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CaixaDeTexto 2"/>
          <p:cNvSpPr txBox="1"/>
          <p:nvPr/>
        </p:nvSpPr>
        <p:spPr bwMode="auto">
          <a:xfrm>
            <a:off x="592704" y="2423915"/>
            <a:ext cx="287931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>
            <a:spAutoFit/>
          </a:bodyPr>
          <a:lstStyle/>
          <a:p>
            <a:r>
              <a:rPr lang="pt-BR" sz="2800" b="1" u="sng" dirty="0" smtClean="0">
                <a:solidFill>
                  <a:srgbClr val="4A5C61"/>
                </a:solidFill>
                <a:latin typeface="Arial Narrow"/>
                <a:cs typeface="Arial Narrow"/>
              </a:rPr>
              <a:t>Primeiro momento:</a:t>
            </a:r>
          </a:p>
        </p:txBody>
      </p:sp>
      <p:pic>
        <p:nvPicPr>
          <p:cNvPr id="10" name="Imagem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34283" y="3346220"/>
            <a:ext cx="1428012" cy="1428012"/>
          </a:xfrm>
          <a:prstGeom prst="rect">
            <a:avLst/>
          </a:prstGeom>
        </p:spPr>
      </p:pic>
      <p:cxnSp>
        <p:nvCxnSpPr>
          <p:cNvPr id="13" name="Conector de seta reta 12"/>
          <p:cNvCxnSpPr/>
          <p:nvPr/>
        </p:nvCxnSpPr>
        <p:spPr>
          <a:xfrm>
            <a:off x="10574297" y="4030633"/>
            <a:ext cx="1147896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4" name="Imagem 1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00288" y="3346220"/>
            <a:ext cx="1421952" cy="1421952"/>
          </a:xfrm>
          <a:prstGeom prst="rect">
            <a:avLst/>
          </a:prstGeom>
        </p:spPr>
      </p:pic>
      <p:cxnSp>
        <p:nvCxnSpPr>
          <p:cNvPr id="29" name="Conector de seta reta 28"/>
          <p:cNvCxnSpPr>
            <a:stCxn id="10" idx="3"/>
            <a:endCxn id="14" idx="1"/>
          </p:cNvCxnSpPr>
          <p:nvPr/>
        </p:nvCxnSpPr>
        <p:spPr>
          <a:xfrm flipV="1">
            <a:off x="13162295" y="4057196"/>
            <a:ext cx="837993" cy="303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63" name="Imagem 6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31734" y="4057196"/>
            <a:ext cx="705647" cy="705647"/>
          </a:xfrm>
          <a:prstGeom prst="rect">
            <a:avLst/>
          </a:prstGeom>
        </p:spPr>
      </p:pic>
      <p:sp>
        <p:nvSpPr>
          <p:cNvPr id="64" name="CaixaDeTexto 63"/>
          <p:cNvSpPr txBox="1"/>
          <p:nvPr/>
        </p:nvSpPr>
        <p:spPr bwMode="auto">
          <a:xfrm>
            <a:off x="13739826" y="4629826"/>
            <a:ext cx="2509824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r>
              <a:rPr lang="pt-BR" sz="2000" dirty="0" smtClean="0">
                <a:solidFill>
                  <a:srgbClr val="4A5C61"/>
                </a:solidFill>
                <a:latin typeface="Arial Narrow"/>
                <a:cs typeface="Arial Narrow"/>
              </a:rPr>
              <a:t>Turma/Disciplina XXX </a:t>
            </a:r>
          </a:p>
        </p:txBody>
      </p:sp>
      <p:sp>
        <p:nvSpPr>
          <p:cNvPr id="65" name="CaixaDeTexto 64"/>
          <p:cNvSpPr txBox="1"/>
          <p:nvPr/>
        </p:nvSpPr>
        <p:spPr bwMode="auto">
          <a:xfrm>
            <a:off x="601800" y="5744104"/>
            <a:ext cx="2945037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>
            <a:spAutoFit/>
          </a:bodyPr>
          <a:lstStyle/>
          <a:p>
            <a:r>
              <a:rPr lang="pt-BR" sz="2800" b="1" u="sng" dirty="0" smtClean="0">
                <a:solidFill>
                  <a:srgbClr val="4A5C61"/>
                </a:solidFill>
                <a:latin typeface="Arial Narrow"/>
                <a:cs typeface="Arial Narrow"/>
              </a:rPr>
              <a:t>Segundo momento:</a:t>
            </a:r>
          </a:p>
        </p:txBody>
      </p:sp>
      <p:pic>
        <p:nvPicPr>
          <p:cNvPr id="66" name="Imagem 6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4349" y="6543883"/>
            <a:ext cx="1428012" cy="1428012"/>
          </a:xfrm>
          <a:prstGeom prst="rect">
            <a:avLst/>
          </a:prstGeom>
        </p:spPr>
      </p:pic>
      <p:sp>
        <p:nvSpPr>
          <p:cNvPr id="68" name="CaixaDeTexto 67"/>
          <p:cNvSpPr txBox="1"/>
          <p:nvPr/>
        </p:nvSpPr>
        <p:spPr bwMode="auto">
          <a:xfrm>
            <a:off x="636938" y="7870736"/>
            <a:ext cx="149432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>
            <a:spAutoFit/>
          </a:bodyPr>
          <a:lstStyle/>
          <a:p>
            <a:r>
              <a:rPr lang="pt-BR" sz="2000" dirty="0" err="1" smtClean="0">
                <a:solidFill>
                  <a:srgbClr val="4A5C61"/>
                </a:solidFill>
                <a:latin typeface="Arial Narrow"/>
                <a:cs typeface="Arial Narrow"/>
              </a:rPr>
              <a:t>Reimportação</a:t>
            </a:r>
            <a:endParaRPr lang="pt-BR" sz="2000" dirty="0" smtClean="0">
              <a:solidFill>
                <a:srgbClr val="4A5C61"/>
              </a:solidFill>
              <a:latin typeface="Arial Narrow"/>
              <a:cs typeface="Arial Narrow"/>
            </a:endParaRPr>
          </a:p>
        </p:txBody>
      </p:sp>
      <p:sp>
        <p:nvSpPr>
          <p:cNvPr id="33" name="CaixaDeTexto 32"/>
          <p:cNvSpPr txBox="1"/>
          <p:nvPr/>
        </p:nvSpPr>
        <p:spPr bwMode="auto">
          <a:xfrm>
            <a:off x="11722193" y="4615624"/>
            <a:ext cx="1609703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r>
              <a:rPr lang="pt-BR" sz="2000" dirty="0" smtClean="0">
                <a:solidFill>
                  <a:srgbClr val="4A5C61"/>
                </a:solidFill>
                <a:latin typeface="Arial Narrow"/>
                <a:cs typeface="Arial Narrow"/>
              </a:rPr>
              <a:t>Criar/Atualizar oferta</a:t>
            </a:r>
          </a:p>
        </p:txBody>
      </p:sp>
      <p:pic>
        <p:nvPicPr>
          <p:cNvPr id="70" name="Imagem 6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91386" y="6609831"/>
            <a:ext cx="1330817" cy="1330817"/>
          </a:xfrm>
          <a:prstGeom prst="rect">
            <a:avLst/>
          </a:prstGeom>
        </p:spPr>
      </p:pic>
      <p:pic>
        <p:nvPicPr>
          <p:cNvPr id="71" name="Imagem 7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5727" y="7266248"/>
            <a:ext cx="705647" cy="705647"/>
          </a:xfrm>
          <a:prstGeom prst="rect">
            <a:avLst/>
          </a:prstGeom>
        </p:spPr>
      </p:pic>
      <p:sp>
        <p:nvSpPr>
          <p:cNvPr id="72" name="CaixaDeTexto 71"/>
          <p:cNvSpPr txBox="1"/>
          <p:nvPr/>
        </p:nvSpPr>
        <p:spPr bwMode="auto">
          <a:xfrm>
            <a:off x="4291386" y="7870736"/>
            <a:ext cx="2101785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r>
              <a:rPr lang="pt-BR" sz="2000" dirty="0" smtClean="0">
                <a:solidFill>
                  <a:srgbClr val="4A5C61"/>
                </a:solidFill>
                <a:latin typeface="Arial Narrow"/>
                <a:cs typeface="Arial Narrow"/>
              </a:rPr>
              <a:t>Turma/Disciplina sugerida </a:t>
            </a:r>
          </a:p>
        </p:txBody>
      </p:sp>
      <p:pic>
        <p:nvPicPr>
          <p:cNvPr id="73" name="Imagem 7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67885" y="6653295"/>
            <a:ext cx="1421952" cy="1421952"/>
          </a:xfrm>
          <a:prstGeom prst="rect">
            <a:avLst/>
          </a:prstGeom>
        </p:spPr>
      </p:pic>
      <p:pic>
        <p:nvPicPr>
          <p:cNvPr id="74" name="Imagem 7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99331" y="7234924"/>
            <a:ext cx="705647" cy="705647"/>
          </a:xfrm>
          <a:prstGeom prst="rect">
            <a:avLst/>
          </a:prstGeom>
        </p:spPr>
      </p:pic>
      <p:sp>
        <p:nvSpPr>
          <p:cNvPr id="75" name="CaixaDeTexto 74"/>
          <p:cNvSpPr txBox="1"/>
          <p:nvPr/>
        </p:nvSpPr>
        <p:spPr bwMode="auto">
          <a:xfrm>
            <a:off x="8007423" y="7936901"/>
            <a:ext cx="2509824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r>
              <a:rPr lang="pt-BR" sz="2000" dirty="0" smtClean="0">
                <a:solidFill>
                  <a:srgbClr val="4A5C61"/>
                </a:solidFill>
                <a:latin typeface="Arial Narrow"/>
                <a:cs typeface="Arial Narrow"/>
              </a:rPr>
              <a:t>Turma/Disciplina XXX </a:t>
            </a:r>
          </a:p>
        </p:txBody>
      </p:sp>
      <p:cxnSp>
        <p:nvCxnSpPr>
          <p:cNvPr id="37" name="Conector de seta reta 36"/>
          <p:cNvCxnSpPr>
            <a:endCxn id="70" idx="1"/>
          </p:cNvCxnSpPr>
          <p:nvPr/>
        </p:nvCxnSpPr>
        <p:spPr>
          <a:xfrm>
            <a:off x="2224269" y="7257889"/>
            <a:ext cx="2067117" cy="1735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CaixaDeTexto 3"/>
          <p:cNvSpPr txBox="1"/>
          <p:nvPr/>
        </p:nvSpPr>
        <p:spPr bwMode="auto">
          <a:xfrm>
            <a:off x="14079520" y="2879170"/>
            <a:ext cx="1263487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>
            <a:spAutoFit/>
          </a:bodyPr>
          <a:lstStyle/>
          <a:p>
            <a:r>
              <a:rPr lang="pt-BR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/>
                <a:cs typeface="Arial Narrow"/>
              </a:rPr>
              <a:t>Criação</a:t>
            </a:r>
          </a:p>
        </p:txBody>
      </p:sp>
      <p:pic>
        <p:nvPicPr>
          <p:cNvPr id="41" name="Imagem 4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0885" y="6717900"/>
            <a:ext cx="1428012" cy="1428012"/>
          </a:xfrm>
          <a:prstGeom prst="rect">
            <a:avLst/>
          </a:prstGeom>
        </p:spPr>
      </p:pic>
      <p:pic>
        <p:nvPicPr>
          <p:cNvPr id="45" name="Imagem 4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06890" y="6717900"/>
            <a:ext cx="1421952" cy="1421952"/>
          </a:xfrm>
          <a:prstGeom prst="rect">
            <a:avLst/>
          </a:prstGeom>
        </p:spPr>
      </p:pic>
      <p:cxnSp>
        <p:nvCxnSpPr>
          <p:cNvPr id="46" name="Conector de seta reta 45"/>
          <p:cNvCxnSpPr>
            <a:stCxn id="41" idx="3"/>
            <a:endCxn id="45" idx="1"/>
          </p:cNvCxnSpPr>
          <p:nvPr/>
        </p:nvCxnSpPr>
        <p:spPr>
          <a:xfrm flipV="1">
            <a:off x="12968897" y="7428876"/>
            <a:ext cx="837993" cy="303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48" name="Imagem 4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38336" y="7428876"/>
            <a:ext cx="705647" cy="705647"/>
          </a:xfrm>
          <a:prstGeom prst="rect">
            <a:avLst/>
          </a:prstGeom>
        </p:spPr>
      </p:pic>
      <p:sp>
        <p:nvSpPr>
          <p:cNvPr id="50" name="CaixaDeTexto 49"/>
          <p:cNvSpPr txBox="1"/>
          <p:nvPr/>
        </p:nvSpPr>
        <p:spPr bwMode="auto">
          <a:xfrm>
            <a:off x="13546428" y="8001506"/>
            <a:ext cx="2509824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r>
              <a:rPr lang="pt-BR" sz="2000" dirty="0" smtClean="0">
                <a:solidFill>
                  <a:srgbClr val="4A5C61"/>
                </a:solidFill>
                <a:latin typeface="Arial Narrow"/>
                <a:cs typeface="Arial Narrow"/>
              </a:rPr>
              <a:t>Turma/Disciplina XXX </a:t>
            </a:r>
          </a:p>
        </p:txBody>
      </p:sp>
      <p:sp>
        <p:nvSpPr>
          <p:cNvPr id="51" name="CaixaDeTexto 50"/>
          <p:cNvSpPr txBox="1"/>
          <p:nvPr/>
        </p:nvSpPr>
        <p:spPr bwMode="auto">
          <a:xfrm>
            <a:off x="11528795" y="7987304"/>
            <a:ext cx="1609703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r>
              <a:rPr lang="pt-BR" sz="2000" dirty="0" smtClean="0">
                <a:solidFill>
                  <a:srgbClr val="4A5C61"/>
                </a:solidFill>
                <a:latin typeface="Arial Narrow"/>
                <a:cs typeface="Arial Narrow"/>
              </a:rPr>
              <a:t>Criar/Atualizar oferta</a:t>
            </a:r>
          </a:p>
        </p:txBody>
      </p:sp>
      <p:sp>
        <p:nvSpPr>
          <p:cNvPr id="52" name="CaixaDeTexto 51"/>
          <p:cNvSpPr txBox="1"/>
          <p:nvPr/>
        </p:nvSpPr>
        <p:spPr bwMode="auto">
          <a:xfrm>
            <a:off x="13886122" y="6250850"/>
            <a:ext cx="1819729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>
            <a:spAutoFit/>
          </a:bodyPr>
          <a:lstStyle/>
          <a:p>
            <a:r>
              <a:rPr lang="pt-BR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/>
                <a:cs typeface="Arial Narrow"/>
              </a:rPr>
              <a:t>Atualização</a:t>
            </a:r>
          </a:p>
        </p:txBody>
      </p:sp>
      <p:cxnSp>
        <p:nvCxnSpPr>
          <p:cNvPr id="12" name="Conector angulado 11"/>
          <p:cNvCxnSpPr>
            <a:stCxn id="70" idx="0"/>
            <a:endCxn id="41" idx="0"/>
          </p:cNvCxnSpPr>
          <p:nvPr/>
        </p:nvCxnSpPr>
        <p:spPr>
          <a:xfrm rot="16200000" flipH="1">
            <a:off x="8551808" y="3014817"/>
            <a:ext cx="108069" cy="7298096"/>
          </a:xfrm>
          <a:prstGeom prst="bentConnector3">
            <a:avLst>
              <a:gd name="adj1" fmla="val -211532"/>
            </a:avLst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CaixaDeTexto 8"/>
          <p:cNvSpPr txBox="1"/>
          <p:nvPr/>
        </p:nvSpPr>
        <p:spPr bwMode="auto">
          <a:xfrm>
            <a:off x="3751239" y="8509565"/>
            <a:ext cx="1923604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>
            <a:spAutoFit/>
          </a:bodyPr>
          <a:lstStyle/>
          <a:p>
            <a:r>
              <a:rPr lang="pt-BR" sz="2000" b="1" dirty="0" smtClean="0">
                <a:solidFill>
                  <a:srgbClr val="4A5C6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/>
                <a:cs typeface="Arial Narrow"/>
              </a:rPr>
              <a:t>Verificar vínculos</a:t>
            </a:r>
          </a:p>
        </p:txBody>
      </p:sp>
      <p:cxnSp>
        <p:nvCxnSpPr>
          <p:cNvPr id="15" name="Conector angulado 14"/>
          <p:cNvCxnSpPr>
            <a:stCxn id="68" idx="2"/>
            <a:endCxn id="9" idx="1"/>
          </p:cNvCxnSpPr>
          <p:nvPr/>
        </p:nvCxnSpPr>
        <p:spPr>
          <a:xfrm rot="16200000" flipH="1">
            <a:off x="2348281" y="7306662"/>
            <a:ext cx="438774" cy="2367141"/>
          </a:xfrm>
          <a:prstGeom prst="bentConnector2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Conector angulado 20"/>
          <p:cNvCxnSpPr>
            <a:stCxn id="9" idx="3"/>
            <a:endCxn id="75" idx="2"/>
          </p:cNvCxnSpPr>
          <p:nvPr/>
        </p:nvCxnSpPr>
        <p:spPr>
          <a:xfrm flipV="1">
            <a:off x="5674843" y="8337011"/>
            <a:ext cx="3587492" cy="372609"/>
          </a:xfrm>
          <a:prstGeom prst="bentConnector2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Conector de seta reta 22"/>
          <p:cNvCxnSpPr>
            <a:stCxn id="70" idx="3"/>
          </p:cNvCxnSpPr>
          <p:nvPr/>
        </p:nvCxnSpPr>
        <p:spPr>
          <a:xfrm>
            <a:off x="5622203" y="7275240"/>
            <a:ext cx="2577128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240989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500"/>
                            </p:stCondLst>
                            <p:childTnLst>
                              <p:par>
                                <p:cTn id="1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4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5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8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9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2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3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4" fill="hold">
                      <p:stCondLst>
                        <p:cond delay="indefinite"/>
                      </p:stCondLst>
                      <p:childTnLst>
                        <p:par>
                          <p:cTn id="135" fill="hold">
                            <p:stCondLst>
                              <p:cond delay="0"/>
                            </p:stCondLst>
                            <p:childTnLst>
                              <p:par>
                                <p:cTn id="13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9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2" dur="500" fill="hold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3" dur="500" fill="hold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8" fill="hold">
                      <p:stCondLst>
                        <p:cond delay="indefinite"/>
                      </p:stCondLst>
                      <p:childTnLst>
                        <p:par>
                          <p:cTn id="149" fill="hold">
                            <p:stCondLst>
                              <p:cond delay="0"/>
                            </p:stCondLst>
                            <p:childTnLst>
                              <p:par>
                                <p:cTn id="15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0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4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5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9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" grpId="0"/>
      <p:bldP spid="64" grpId="0"/>
      <p:bldP spid="65" grpId="0"/>
      <p:bldP spid="68" grpId="0"/>
      <p:bldP spid="72" grpId="0"/>
      <p:bldP spid="75" grpId="0"/>
      <p:bldP spid="4" grpId="0"/>
      <p:bldP spid="50" grpId="0"/>
      <p:bldP spid="52" grpId="0"/>
      <p:bldP spid="9" grpId="0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Integração TOTVS Educacional X </a:t>
            </a:r>
            <a:r>
              <a:rPr lang="pt-BR" dirty="0" err="1"/>
              <a:t>Scientia</a:t>
            </a:r>
            <a:r>
              <a:rPr lang="pt-BR" dirty="0"/>
              <a:t>: Modelo 2 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3"/>
          </p:nvPr>
        </p:nvSpPr>
        <p:spPr>
          <a:xfrm>
            <a:off x="601800" y="1175133"/>
            <a:ext cx="4175940" cy="853016"/>
          </a:xfrm>
        </p:spPr>
        <p:txBody>
          <a:bodyPr/>
          <a:lstStyle/>
          <a:p>
            <a:r>
              <a:rPr lang="pt-BR" dirty="0"/>
              <a:t>Turmas/disciplinas </a:t>
            </a:r>
            <a:r>
              <a:rPr lang="pt-BR" dirty="0" smtClean="0"/>
              <a:t>sugeridas</a:t>
            </a:r>
            <a:r>
              <a:rPr lang="pt-BR" dirty="0"/>
              <a:t>: </a:t>
            </a:r>
            <a:r>
              <a:rPr lang="pt-BR" dirty="0" err="1" smtClean="0"/>
              <a:t>Subturmas</a:t>
            </a:r>
            <a:endParaRPr lang="pt-BR" dirty="0"/>
          </a:p>
          <a:p>
            <a:endParaRPr lang="pt-BR" dirty="0"/>
          </a:p>
        </p:txBody>
      </p:sp>
      <p:sp>
        <p:nvSpPr>
          <p:cNvPr id="4" name="Espaço Reservado para Conteúdo 3"/>
          <p:cNvSpPr>
            <a:spLocks noGrp="1"/>
          </p:cNvSpPr>
          <p:nvPr>
            <p:ph idx="14"/>
          </p:nvPr>
        </p:nvSpPr>
        <p:spPr/>
        <p:txBody>
          <a:bodyPr/>
          <a:lstStyle/>
          <a:p>
            <a:r>
              <a:rPr lang="pt-BR" dirty="0" smtClean="0"/>
              <a:t> </a:t>
            </a:r>
            <a:endParaRPr lang="pt-BR" dirty="0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3940D1D-B147-43FC-A96B-779C25C7BB73}" type="slidenum">
              <a:rPr lang="pt-BR" smtClean="0"/>
              <a:pPr/>
              <a:t>52</a:t>
            </a:fld>
            <a:endParaRPr lang="pt-BR" dirty="0"/>
          </a:p>
        </p:txBody>
      </p:sp>
      <p:sp>
        <p:nvSpPr>
          <p:cNvPr id="6" name="CaixaDeTexto 5"/>
          <p:cNvSpPr txBox="1"/>
          <p:nvPr/>
        </p:nvSpPr>
        <p:spPr bwMode="auto">
          <a:xfrm>
            <a:off x="602335" y="2458797"/>
            <a:ext cx="4414395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pPr algn="just"/>
            <a:r>
              <a:rPr lang="pt-BR" sz="2800" b="1" dirty="0">
                <a:solidFill>
                  <a:srgbClr val="4A5C61"/>
                </a:solidFill>
                <a:latin typeface="Arial Narrow"/>
                <a:cs typeface="Arial Narrow"/>
              </a:rPr>
              <a:t>Anexo: </a:t>
            </a:r>
            <a:r>
              <a:rPr lang="pt-BR" sz="2800" b="1" dirty="0" err="1" smtClean="0">
                <a:solidFill>
                  <a:srgbClr val="4A5C61"/>
                </a:solidFill>
                <a:latin typeface="Arial Narrow"/>
                <a:cs typeface="Arial Narrow"/>
              </a:rPr>
              <a:t>Subtumas</a:t>
            </a:r>
            <a:r>
              <a:rPr lang="pt-BR" sz="2800" b="1" dirty="0" smtClean="0">
                <a:solidFill>
                  <a:srgbClr val="4A5C61"/>
                </a:solidFill>
                <a:latin typeface="Arial Narrow"/>
                <a:cs typeface="Arial Narrow"/>
              </a:rPr>
              <a:t> </a:t>
            </a:r>
            <a:r>
              <a:rPr lang="pt-BR" sz="2800" dirty="0" smtClean="0">
                <a:solidFill>
                  <a:srgbClr val="4A5C61"/>
                </a:solidFill>
                <a:latin typeface="Arial Narrow"/>
                <a:cs typeface="Arial Narrow"/>
              </a:rPr>
              <a:t>– possibilita a definição de </a:t>
            </a:r>
            <a:r>
              <a:rPr lang="pt-BR" sz="2800" dirty="0" err="1" smtClean="0">
                <a:solidFill>
                  <a:srgbClr val="4A5C61"/>
                </a:solidFill>
                <a:latin typeface="Arial Narrow"/>
                <a:cs typeface="Arial Narrow"/>
              </a:rPr>
              <a:t>subturmas</a:t>
            </a:r>
            <a:r>
              <a:rPr lang="pt-BR" sz="2800" dirty="0" smtClean="0">
                <a:solidFill>
                  <a:srgbClr val="4A5C61"/>
                </a:solidFill>
                <a:latin typeface="Arial Narrow"/>
                <a:cs typeface="Arial Narrow"/>
              </a:rPr>
              <a:t> ainda na turma/disciplina sugerida.</a:t>
            </a:r>
            <a:endParaRPr lang="pt-BR" sz="2800" dirty="0">
              <a:solidFill>
                <a:srgbClr val="4A5C61"/>
              </a:solidFill>
              <a:latin typeface="Arial Narrow"/>
              <a:cs typeface="Arial Narrow"/>
            </a:endParaRPr>
          </a:p>
          <a:p>
            <a:pPr algn="just"/>
            <a:endParaRPr lang="pt-BR" sz="2800" dirty="0" smtClean="0">
              <a:solidFill>
                <a:srgbClr val="4A5C61"/>
              </a:solidFill>
              <a:latin typeface="Arial Narrow"/>
              <a:cs typeface="Arial Narrow"/>
            </a:endParaRPr>
          </a:p>
          <a:p>
            <a:endParaRPr lang="pt-BR" sz="2800" dirty="0" smtClean="0">
              <a:solidFill>
                <a:srgbClr val="4A5C61"/>
              </a:solidFill>
              <a:latin typeface="Arial Narrow"/>
              <a:cs typeface="Arial Narrow"/>
            </a:endParaRPr>
          </a:p>
        </p:txBody>
      </p:sp>
      <p:pic>
        <p:nvPicPr>
          <p:cNvPr id="7" name="Imagem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93895" y="2458797"/>
            <a:ext cx="10241473" cy="6016866"/>
          </a:xfrm>
          <a:prstGeom prst="rect">
            <a:avLst/>
          </a:prstGeom>
        </p:spPr>
      </p:pic>
      <p:pic>
        <p:nvPicPr>
          <p:cNvPr id="9" name="Imagem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58376" y="3793807"/>
            <a:ext cx="6477000" cy="3933825"/>
          </a:xfrm>
          <a:prstGeom prst="rect">
            <a:avLst/>
          </a:prstGeom>
        </p:spPr>
      </p:pic>
      <p:cxnSp>
        <p:nvCxnSpPr>
          <p:cNvPr id="10" name="Conector de seta reta 9"/>
          <p:cNvCxnSpPr/>
          <p:nvPr/>
        </p:nvCxnSpPr>
        <p:spPr>
          <a:xfrm flipH="1" flipV="1">
            <a:off x="5678906" y="3793807"/>
            <a:ext cx="2379470" cy="105090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40331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ítulo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Integração TOTVS Educacional X </a:t>
            </a:r>
            <a:r>
              <a:rPr lang="pt-BR" dirty="0" err="1"/>
              <a:t>Scientia</a:t>
            </a:r>
            <a:r>
              <a:rPr lang="pt-BR" dirty="0"/>
              <a:t>: Modelo 2 </a:t>
            </a:r>
          </a:p>
        </p:txBody>
      </p:sp>
      <p:sp>
        <p:nvSpPr>
          <p:cNvPr id="8" name="Espaço Reservado para Texto 7"/>
          <p:cNvSpPr>
            <a:spLocks noGrp="1"/>
          </p:cNvSpPr>
          <p:nvPr>
            <p:ph type="body" idx="13"/>
          </p:nvPr>
        </p:nvSpPr>
        <p:spPr/>
        <p:txBody>
          <a:bodyPr/>
          <a:lstStyle/>
          <a:p>
            <a:r>
              <a:rPr lang="pt-BR" dirty="0"/>
              <a:t>Turmas/disciplinas </a:t>
            </a:r>
            <a:r>
              <a:rPr lang="pt-BR" dirty="0" smtClean="0"/>
              <a:t>sugeridas</a:t>
            </a:r>
            <a:r>
              <a:rPr lang="pt-BR" dirty="0"/>
              <a:t>: </a:t>
            </a:r>
            <a:r>
              <a:rPr lang="pt-BR" dirty="0" err="1"/>
              <a:t>Subturmas</a:t>
            </a:r>
            <a:endParaRPr lang="pt-BR" dirty="0"/>
          </a:p>
          <a:p>
            <a:endParaRPr lang="pt-BR" dirty="0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3940D1D-B147-43FC-A96B-779C25C7BB73}" type="slidenum">
              <a:rPr lang="pt-BR" smtClean="0"/>
              <a:pPr/>
              <a:t>53</a:t>
            </a:fld>
            <a:endParaRPr lang="pt-BR" dirty="0"/>
          </a:p>
        </p:txBody>
      </p:sp>
      <p:pic>
        <p:nvPicPr>
          <p:cNvPr id="17" name="Espaço Reservado para Conteúdo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800" y="4235121"/>
            <a:ext cx="1203431" cy="1203431"/>
          </a:xfrm>
          <a:prstGeom prst="rect">
            <a:avLst/>
          </a:prstGeom>
        </p:spPr>
      </p:pic>
      <p:sp>
        <p:nvSpPr>
          <p:cNvPr id="18" name="CaixaDeTexto 17"/>
          <p:cNvSpPr txBox="1"/>
          <p:nvPr/>
        </p:nvSpPr>
        <p:spPr bwMode="auto">
          <a:xfrm>
            <a:off x="380997" y="5372466"/>
            <a:ext cx="1939313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>
            <a:spAutoFit/>
          </a:bodyPr>
          <a:lstStyle/>
          <a:p>
            <a:r>
              <a:rPr lang="pt-BR" sz="2000" dirty="0" smtClean="0">
                <a:solidFill>
                  <a:srgbClr val="4A5C61"/>
                </a:solidFill>
                <a:latin typeface="Arial Narrow"/>
                <a:cs typeface="Arial Narrow"/>
              </a:rPr>
              <a:t>Grupo de Alunos </a:t>
            </a:r>
            <a:r>
              <a:rPr lang="pt-BR" sz="2000" dirty="0">
                <a:solidFill>
                  <a:srgbClr val="4A5C61"/>
                </a:solidFill>
                <a:latin typeface="Arial Narrow"/>
                <a:cs typeface="Arial Narrow"/>
              </a:rPr>
              <a:t>A</a:t>
            </a:r>
            <a:endParaRPr lang="pt-BR" sz="2000" dirty="0" smtClean="0">
              <a:solidFill>
                <a:srgbClr val="4A5C61"/>
              </a:solidFill>
              <a:latin typeface="Arial Narrow"/>
              <a:cs typeface="Arial Narrow"/>
            </a:endParaRPr>
          </a:p>
        </p:txBody>
      </p:sp>
      <p:sp>
        <p:nvSpPr>
          <p:cNvPr id="25" name="CaixaDeTexto 24"/>
          <p:cNvSpPr txBox="1"/>
          <p:nvPr/>
        </p:nvSpPr>
        <p:spPr bwMode="auto">
          <a:xfrm>
            <a:off x="3529159" y="3113434"/>
            <a:ext cx="1561548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r>
              <a:rPr lang="pt-BR" sz="2000" dirty="0" smtClean="0">
                <a:solidFill>
                  <a:srgbClr val="4A5C61"/>
                </a:solidFill>
                <a:latin typeface="Arial Narrow"/>
                <a:cs typeface="Arial Narrow"/>
              </a:rPr>
              <a:t>Segunda 08:00 as 08:50</a:t>
            </a:r>
          </a:p>
        </p:txBody>
      </p:sp>
      <p:pic>
        <p:nvPicPr>
          <p:cNvPr id="27" name="Imagem 2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6834" y="2249838"/>
            <a:ext cx="1041585" cy="1041585"/>
          </a:xfrm>
          <a:prstGeom prst="rect">
            <a:avLst/>
          </a:prstGeom>
        </p:spPr>
      </p:pic>
      <p:sp>
        <p:nvSpPr>
          <p:cNvPr id="28" name="CaixaDeTexto 27"/>
          <p:cNvSpPr txBox="1"/>
          <p:nvPr/>
        </p:nvSpPr>
        <p:spPr bwMode="auto">
          <a:xfrm>
            <a:off x="3565530" y="7239740"/>
            <a:ext cx="1580455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r>
              <a:rPr lang="pt-BR" sz="2000" dirty="0" smtClean="0">
                <a:solidFill>
                  <a:srgbClr val="4A5C61"/>
                </a:solidFill>
                <a:latin typeface="Arial Narrow"/>
                <a:cs typeface="Arial Narrow"/>
              </a:rPr>
              <a:t>Segunda 09:00 as 09:50</a:t>
            </a:r>
          </a:p>
        </p:txBody>
      </p:sp>
      <p:cxnSp>
        <p:nvCxnSpPr>
          <p:cNvPr id="34" name="Conector de seta reta 33"/>
          <p:cNvCxnSpPr/>
          <p:nvPr/>
        </p:nvCxnSpPr>
        <p:spPr>
          <a:xfrm flipV="1">
            <a:off x="2014613" y="2845455"/>
            <a:ext cx="1460357" cy="205177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Conector de seta reta 35"/>
          <p:cNvCxnSpPr/>
          <p:nvPr/>
        </p:nvCxnSpPr>
        <p:spPr>
          <a:xfrm>
            <a:off x="2014613" y="4897226"/>
            <a:ext cx="1534144" cy="201269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43" name="Imagem 4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97208" y="3717502"/>
            <a:ext cx="1330817" cy="1330817"/>
          </a:xfrm>
          <a:prstGeom prst="rect">
            <a:avLst/>
          </a:prstGeom>
        </p:spPr>
      </p:pic>
      <p:pic>
        <p:nvPicPr>
          <p:cNvPr id="44" name="Imagem 4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31549" y="4373919"/>
            <a:ext cx="705647" cy="705647"/>
          </a:xfrm>
          <a:prstGeom prst="rect">
            <a:avLst/>
          </a:prstGeom>
        </p:spPr>
      </p:pic>
      <p:sp>
        <p:nvSpPr>
          <p:cNvPr id="49" name="CaixaDeTexto 48"/>
          <p:cNvSpPr txBox="1"/>
          <p:nvPr/>
        </p:nvSpPr>
        <p:spPr bwMode="auto">
          <a:xfrm>
            <a:off x="8343900" y="4978407"/>
            <a:ext cx="173736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r>
              <a:rPr lang="pt-BR" sz="2000" dirty="0" smtClean="0">
                <a:solidFill>
                  <a:srgbClr val="4A5C61"/>
                </a:solidFill>
                <a:latin typeface="Arial Narrow"/>
                <a:cs typeface="Arial Narrow"/>
              </a:rPr>
              <a:t>Turma/Disciplina sugerida </a:t>
            </a:r>
            <a:r>
              <a:rPr lang="pt-BR" sz="2000" dirty="0">
                <a:solidFill>
                  <a:srgbClr val="4A5C61"/>
                </a:solidFill>
                <a:latin typeface="Arial Narrow"/>
                <a:cs typeface="Arial Narrow"/>
              </a:rPr>
              <a:t>1</a:t>
            </a:r>
            <a:endParaRPr lang="pt-BR" sz="2000" dirty="0" smtClean="0">
              <a:solidFill>
                <a:srgbClr val="4A5C61"/>
              </a:solidFill>
              <a:latin typeface="Arial Narrow"/>
              <a:cs typeface="Arial Narrow"/>
            </a:endParaRPr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43864" y="1292404"/>
            <a:ext cx="781039" cy="781039"/>
          </a:xfrm>
          <a:prstGeom prst="rect">
            <a:avLst/>
          </a:prstGeom>
        </p:spPr>
      </p:pic>
      <p:pic>
        <p:nvPicPr>
          <p:cNvPr id="57" name="Imagem 5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43863" y="3401817"/>
            <a:ext cx="781039" cy="781039"/>
          </a:xfrm>
          <a:prstGeom prst="rect">
            <a:avLst/>
          </a:prstGeom>
        </p:spPr>
      </p:pic>
      <p:pic>
        <p:nvPicPr>
          <p:cNvPr id="58" name="Imagem 5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43865" y="7696523"/>
            <a:ext cx="781039" cy="781039"/>
          </a:xfrm>
          <a:prstGeom prst="rect">
            <a:avLst/>
          </a:prstGeom>
        </p:spPr>
      </p:pic>
      <p:pic>
        <p:nvPicPr>
          <p:cNvPr id="4" name="Imagem 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41389" y="2478639"/>
            <a:ext cx="803460" cy="803460"/>
          </a:xfrm>
          <a:prstGeom prst="rect">
            <a:avLst/>
          </a:prstGeom>
        </p:spPr>
      </p:pic>
      <p:sp>
        <p:nvSpPr>
          <p:cNvPr id="61" name="CaixaDeTexto 60"/>
          <p:cNvSpPr txBox="1"/>
          <p:nvPr/>
        </p:nvSpPr>
        <p:spPr bwMode="auto">
          <a:xfrm>
            <a:off x="3527893" y="1976589"/>
            <a:ext cx="2308645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>
            <a:spAutoFit/>
          </a:bodyPr>
          <a:lstStyle/>
          <a:p>
            <a:r>
              <a:rPr lang="pt-BR" sz="2000" b="1" dirty="0" err="1" smtClean="0">
                <a:solidFill>
                  <a:srgbClr val="4A5C61"/>
                </a:solidFill>
                <a:latin typeface="Arial Narrow"/>
                <a:cs typeface="Arial Narrow"/>
              </a:rPr>
              <a:t>Activity</a:t>
            </a:r>
            <a:r>
              <a:rPr lang="pt-BR" sz="2000" b="1" dirty="0" smtClean="0">
                <a:solidFill>
                  <a:srgbClr val="4A5C61"/>
                </a:solidFill>
                <a:latin typeface="Arial Narrow"/>
                <a:cs typeface="Arial Narrow"/>
              </a:rPr>
              <a:t>: Economia II </a:t>
            </a:r>
          </a:p>
        </p:txBody>
      </p:sp>
      <p:pic>
        <p:nvPicPr>
          <p:cNvPr id="62" name="Imagem 6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26312" y="6302061"/>
            <a:ext cx="1041585" cy="1041585"/>
          </a:xfrm>
          <a:prstGeom prst="rect">
            <a:avLst/>
          </a:prstGeom>
        </p:spPr>
      </p:pic>
      <p:pic>
        <p:nvPicPr>
          <p:cNvPr id="63" name="Imagem 6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1493" y="6555810"/>
            <a:ext cx="803460" cy="803460"/>
          </a:xfrm>
          <a:prstGeom prst="rect">
            <a:avLst/>
          </a:prstGeom>
        </p:spPr>
      </p:pic>
      <p:pic>
        <p:nvPicPr>
          <p:cNvPr id="64" name="Imagem 6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43866" y="5572521"/>
            <a:ext cx="781039" cy="781039"/>
          </a:xfrm>
          <a:prstGeom prst="rect">
            <a:avLst/>
          </a:prstGeom>
        </p:spPr>
      </p:pic>
      <p:sp>
        <p:nvSpPr>
          <p:cNvPr id="70" name="CaixaDeTexto 69"/>
          <p:cNvSpPr txBox="1"/>
          <p:nvPr/>
        </p:nvSpPr>
        <p:spPr bwMode="auto">
          <a:xfrm>
            <a:off x="3565530" y="6069889"/>
            <a:ext cx="2308645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>
            <a:spAutoFit/>
          </a:bodyPr>
          <a:lstStyle/>
          <a:p>
            <a:r>
              <a:rPr lang="pt-BR" sz="2000" b="1" dirty="0" err="1" smtClean="0">
                <a:solidFill>
                  <a:srgbClr val="4A5C61"/>
                </a:solidFill>
                <a:latin typeface="Arial Narrow"/>
                <a:cs typeface="Arial Narrow"/>
              </a:rPr>
              <a:t>Activity</a:t>
            </a:r>
            <a:r>
              <a:rPr lang="pt-BR" sz="2000" b="1" dirty="0" smtClean="0">
                <a:solidFill>
                  <a:srgbClr val="4A5C61"/>
                </a:solidFill>
                <a:latin typeface="Arial Narrow"/>
                <a:cs typeface="Arial Narrow"/>
              </a:rPr>
              <a:t>: Economia II </a:t>
            </a:r>
          </a:p>
        </p:txBody>
      </p:sp>
      <p:sp>
        <p:nvSpPr>
          <p:cNvPr id="33" name="CaixaDeTexto 32"/>
          <p:cNvSpPr txBox="1"/>
          <p:nvPr/>
        </p:nvSpPr>
        <p:spPr bwMode="auto">
          <a:xfrm>
            <a:off x="6560458" y="8386383"/>
            <a:ext cx="805029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>
            <a:spAutoFit/>
          </a:bodyPr>
          <a:lstStyle/>
          <a:p>
            <a:r>
              <a:rPr lang="pt-BR" sz="2000" dirty="0" smtClean="0">
                <a:solidFill>
                  <a:srgbClr val="4A5C61"/>
                </a:solidFill>
                <a:latin typeface="Arial Narrow"/>
                <a:cs typeface="Arial Narrow"/>
              </a:rPr>
              <a:t>Sala B</a:t>
            </a:r>
          </a:p>
        </p:txBody>
      </p:sp>
      <p:sp>
        <p:nvSpPr>
          <p:cNvPr id="72" name="CaixaDeTexto 71"/>
          <p:cNvSpPr txBox="1"/>
          <p:nvPr/>
        </p:nvSpPr>
        <p:spPr bwMode="auto">
          <a:xfrm>
            <a:off x="6519873" y="4182856"/>
            <a:ext cx="805029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>
            <a:spAutoFit/>
          </a:bodyPr>
          <a:lstStyle/>
          <a:p>
            <a:r>
              <a:rPr lang="pt-BR" sz="2000" dirty="0" smtClean="0">
                <a:solidFill>
                  <a:srgbClr val="4A5C61"/>
                </a:solidFill>
                <a:latin typeface="Arial Narrow"/>
                <a:cs typeface="Arial Narrow"/>
              </a:rPr>
              <a:t>Sala B</a:t>
            </a:r>
          </a:p>
        </p:txBody>
      </p:sp>
      <p:sp>
        <p:nvSpPr>
          <p:cNvPr id="73" name="CaixaDeTexto 72"/>
          <p:cNvSpPr txBox="1"/>
          <p:nvPr/>
        </p:nvSpPr>
        <p:spPr bwMode="auto">
          <a:xfrm>
            <a:off x="6572000" y="6327497"/>
            <a:ext cx="793487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>
            <a:spAutoFit/>
          </a:bodyPr>
          <a:lstStyle/>
          <a:p>
            <a:r>
              <a:rPr lang="pt-BR" sz="2000" dirty="0" smtClean="0">
                <a:solidFill>
                  <a:srgbClr val="4A5C61"/>
                </a:solidFill>
                <a:latin typeface="Arial Narrow"/>
                <a:cs typeface="Arial Narrow"/>
              </a:rPr>
              <a:t>Sala A</a:t>
            </a:r>
          </a:p>
        </p:txBody>
      </p:sp>
      <p:sp>
        <p:nvSpPr>
          <p:cNvPr id="74" name="CaixaDeTexto 73"/>
          <p:cNvSpPr txBox="1"/>
          <p:nvPr/>
        </p:nvSpPr>
        <p:spPr bwMode="auto">
          <a:xfrm>
            <a:off x="6543866" y="1990274"/>
            <a:ext cx="793487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>
            <a:spAutoFit/>
          </a:bodyPr>
          <a:lstStyle/>
          <a:p>
            <a:r>
              <a:rPr lang="pt-BR" sz="2000" dirty="0" smtClean="0">
                <a:solidFill>
                  <a:srgbClr val="4A5C61"/>
                </a:solidFill>
                <a:latin typeface="Arial Narrow"/>
                <a:cs typeface="Arial Narrow"/>
              </a:rPr>
              <a:t>Sala A</a:t>
            </a:r>
          </a:p>
        </p:txBody>
      </p:sp>
      <p:cxnSp>
        <p:nvCxnSpPr>
          <p:cNvPr id="37" name="Conector de seta reta 36"/>
          <p:cNvCxnSpPr>
            <a:endCxn id="3" idx="1"/>
          </p:cNvCxnSpPr>
          <p:nvPr/>
        </p:nvCxnSpPr>
        <p:spPr>
          <a:xfrm flipV="1">
            <a:off x="5129212" y="1682924"/>
            <a:ext cx="1414652" cy="99169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5" name="Conector de seta reta 44"/>
          <p:cNvCxnSpPr>
            <a:endCxn id="57" idx="1"/>
          </p:cNvCxnSpPr>
          <p:nvPr/>
        </p:nvCxnSpPr>
        <p:spPr>
          <a:xfrm>
            <a:off x="5144896" y="2669683"/>
            <a:ext cx="1398967" cy="112265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3" name="Conector de seta reta 52"/>
          <p:cNvCxnSpPr>
            <a:stCxn id="63" idx="3"/>
            <a:endCxn id="64" idx="1"/>
          </p:cNvCxnSpPr>
          <p:nvPr/>
        </p:nvCxnSpPr>
        <p:spPr>
          <a:xfrm flipV="1">
            <a:off x="4994953" y="5963041"/>
            <a:ext cx="1548913" cy="99449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0" name="Conector de seta reta 59"/>
          <p:cNvCxnSpPr>
            <a:stCxn id="63" idx="3"/>
            <a:endCxn id="58" idx="1"/>
          </p:cNvCxnSpPr>
          <p:nvPr/>
        </p:nvCxnSpPr>
        <p:spPr>
          <a:xfrm>
            <a:off x="4994953" y="6957540"/>
            <a:ext cx="1548912" cy="112950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6" name="Conector reto 65"/>
          <p:cNvCxnSpPr/>
          <p:nvPr/>
        </p:nvCxnSpPr>
        <p:spPr>
          <a:xfrm>
            <a:off x="7703820" y="1292404"/>
            <a:ext cx="0" cy="7348994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5" name="Conector de seta reta 74"/>
          <p:cNvCxnSpPr/>
          <p:nvPr/>
        </p:nvCxnSpPr>
        <p:spPr>
          <a:xfrm>
            <a:off x="7703820" y="4382911"/>
            <a:ext cx="640080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90" name="Imagem 8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96524" y="1894808"/>
            <a:ext cx="803460" cy="803460"/>
          </a:xfrm>
          <a:prstGeom prst="rect">
            <a:avLst/>
          </a:prstGeom>
        </p:spPr>
      </p:pic>
      <p:pic>
        <p:nvPicPr>
          <p:cNvPr id="92" name="Imagem 9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73712" y="3569520"/>
            <a:ext cx="803460" cy="803460"/>
          </a:xfrm>
          <a:prstGeom prst="rect">
            <a:avLst/>
          </a:prstGeom>
        </p:spPr>
      </p:pic>
      <p:pic>
        <p:nvPicPr>
          <p:cNvPr id="94" name="Imagem 9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37108" y="5616063"/>
            <a:ext cx="803460" cy="803460"/>
          </a:xfrm>
          <a:prstGeom prst="rect">
            <a:avLst/>
          </a:prstGeom>
        </p:spPr>
      </p:pic>
      <p:pic>
        <p:nvPicPr>
          <p:cNvPr id="96" name="Imagem 9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73712" y="7367945"/>
            <a:ext cx="803460" cy="803460"/>
          </a:xfrm>
          <a:prstGeom prst="rect">
            <a:avLst/>
          </a:prstGeom>
        </p:spPr>
      </p:pic>
      <p:sp>
        <p:nvSpPr>
          <p:cNvPr id="98" name="CaixaDeTexto 97"/>
          <p:cNvSpPr txBox="1"/>
          <p:nvPr/>
        </p:nvSpPr>
        <p:spPr bwMode="auto">
          <a:xfrm>
            <a:off x="11185041" y="2589586"/>
            <a:ext cx="1561548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r>
              <a:rPr lang="pt-BR" sz="2000" dirty="0" smtClean="0">
                <a:solidFill>
                  <a:schemeClr val="accent5">
                    <a:lumMod val="50000"/>
                  </a:schemeClr>
                </a:solidFill>
                <a:latin typeface="Arial Narrow"/>
                <a:cs typeface="Arial Narrow"/>
              </a:rPr>
              <a:t>Segunda 08:00 as 08:50</a:t>
            </a:r>
          </a:p>
        </p:txBody>
      </p:sp>
      <p:sp>
        <p:nvSpPr>
          <p:cNvPr id="99" name="CaixaDeTexto 98"/>
          <p:cNvSpPr txBox="1"/>
          <p:nvPr/>
        </p:nvSpPr>
        <p:spPr bwMode="auto">
          <a:xfrm>
            <a:off x="11194495" y="4226075"/>
            <a:ext cx="1561548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r>
              <a:rPr lang="pt-BR" sz="2000" dirty="0" smtClean="0">
                <a:solidFill>
                  <a:schemeClr val="accent5">
                    <a:lumMod val="50000"/>
                  </a:schemeClr>
                </a:solidFill>
                <a:latin typeface="Arial Narrow"/>
                <a:cs typeface="Arial Narrow"/>
              </a:rPr>
              <a:t>Segunda 08:00 as 08:50</a:t>
            </a:r>
          </a:p>
        </p:txBody>
      </p:sp>
      <p:sp>
        <p:nvSpPr>
          <p:cNvPr id="100" name="CaixaDeTexto 99"/>
          <p:cNvSpPr txBox="1"/>
          <p:nvPr/>
        </p:nvSpPr>
        <p:spPr bwMode="auto">
          <a:xfrm>
            <a:off x="11175588" y="6286264"/>
            <a:ext cx="1580455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r>
              <a:rPr lang="pt-BR" sz="2000" dirty="0" smtClean="0">
                <a:solidFill>
                  <a:srgbClr val="00739C"/>
                </a:solidFill>
                <a:latin typeface="Arial Narrow"/>
                <a:cs typeface="Arial Narrow"/>
              </a:rPr>
              <a:t>Segunda 09:00 as 09:50</a:t>
            </a:r>
          </a:p>
        </p:txBody>
      </p:sp>
      <p:sp>
        <p:nvSpPr>
          <p:cNvPr id="101" name="CaixaDeTexto 100"/>
          <p:cNvSpPr txBox="1"/>
          <p:nvPr/>
        </p:nvSpPr>
        <p:spPr bwMode="auto">
          <a:xfrm>
            <a:off x="11175588" y="8050254"/>
            <a:ext cx="1580455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r>
              <a:rPr lang="pt-BR" sz="2000" dirty="0" smtClean="0">
                <a:solidFill>
                  <a:srgbClr val="00739C"/>
                </a:solidFill>
                <a:latin typeface="Arial Narrow"/>
                <a:cs typeface="Arial Narrow"/>
              </a:rPr>
              <a:t>Segunda 09:00 as 09:50</a:t>
            </a:r>
          </a:p>
        </p:txBody>
      </p:sp>
      <p:cxnSp>
        <p:nvCxnSpPr>
          <p:cNvPr id="84" name="Conector de seta reta 83"/>
          <p:cNvCxnSpPr>
            <a:stCxn id="43" idx="3"/>
          </p:cNvCxnSpPr>
          <p:nvPr/>
        </p:nvCxnSpPr>
        <p:spPr>
          <a:xfrm flipV="1">
            <a:off x="9728025" y="2690222"/>
            <a:ext cx="1390795" cy="169268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8" name="Conector de seta reta 87"/>
          <p:cNvCxnSpPr>
            <a:stCxn id="43" idx="3"/>
            <a:endCxn id="59" idx="1"/>
          </p:cNvCxnSpPr>
          <p:nvPr/>
        </p:nvCxnSpPr>
        <p:spPr>
          <a:xfrm flipV="1">
            <a:off x="9728025" y="4235393"/>
            <a:ext cx="1366808" cy="14751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5" name="Conector de seta reta 104"/>
          <p:cNvCxnSpPr/>
          <p:nvPr/>
        </p:nvCxnSpPr>
        <p:spPr>
          <a:xfrm>
            <a:off x="9711428" y="4382911"/>
            <a:ext cx="1371561" cy="177733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9" name="Conector de seta reta 108"/>
          <p:cNvCxnSpPr>
            <a:stCxn id="43" idx="3"/>
          </p:cNvCxnSpPr>
          <p:nvPr/>
        </p:nvCxnSpPr>
        <p:spPr>
          <a:xfrm>
            <a:off x="9728025" y="4382911"/>
            <a:ext cx="1374137" cy="356037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11" name="Imagem 1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84853" y="2012742"/>
            <a:ext cx="781039" cy="781039"/>
          </a:xfrm>
          <a:prstGeom prst="rect">
            <a:avLst/>
          </a:prstGeom>
        </p:spPr>
      </p:pic>
      <p:sp>
        <p:nvSpPr>
          <p:cNvPr id="112" name="CaixaDeTexto 111"/>
          <p:cNvSpPr txBox="1"/>
          <p:nvPr/>
        </p:nvSpPr>
        <p:spPr bwMode="auto">
          <a:xfrm>
            <a:off x="12884855" y="2710612"/>
            <a:ext cx="793487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>
            <a:spAutoFit/>
          </a:bodyPr>
          <a:lstStyle/>
          <a:p>
            <a:r>
              <a:rPr lang="pt-BR" sz="2000" dirty="0" smtClean="0">
                <a:solidFill>
                  <a:srgbClr val="4A5C61"/>
                </a:solidFill>
                <a:latin typeface="Arial Narrow"/>
                <a:cs typeface="Arial Narrow"/>
              </a:rPr>
              <a:t>Sala A</a:t>
            </a:r>
          </a:p>
        </p:txBody>
      </p:sp>
      <p:pic>
        <p:nvPicPr>
          <p:cNvPr id="113" name="Imagem 11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19453" y="5725536"/>
            <a:ext cx="781039" cy="781039"/>
          </a:xfrm>
          <a:prstGeom prst="rect">
            <a:avLst/>
          </a:prstGeom>
        </p:spPr>
      </p:pic>
      <p:sp>
        <p:nvSpPr>
          <p:cNvPr id="114" name="CaixaDeTexto 113"/>
          <p:cNvSpPr txBox="1"/>
          <p:nvPr/>
        </p:nvSpPr>
        <p:spPr bwMode="auto">
          <a:xfrm>
            <a:off x="12919455" y="6423406"/>
            <a:ext cx="793487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>
            <a:spAutoFit/>
          </a:bodyPr>
          <a:lstStyle/>
          <a:p>
            <a:r>
              <a:rPr lang="pt-BR" sz="2000" dirty="0" smtClean="0">
                <a:solidFill>
                  <a:srgbClr val="4A5C61"/>
                </a:solidFill>
                <a:latin typeface="Arial Narrow"/>
                <a:cs typeface="Arial Narrow"/>
              </a:rPr>
              <a:t>Sala A</a:t>
            </a:r>
          </a:p>
        </p:txBody>
      </p:sp>
      <p:pic>
        <p:nvPicPr>
          <p:cNvPr id="115" name="Imagem 11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19453" y="3649392"/>
            <a:ext cx="781039" cy="781039"/>
          </a:xfrm>
          <a:prstGeom prst="rect">
            <a:avLst/>
          </a:prstGeom>
        </p:spPr>
      </p:pic>
      <p:sp>
        <p:nvSpPr>
          <p:cNvPr id="116" name="CaixaDeTexto 115"/>
          <p:cNvSpPr txBox="1"/>
          <p:nvPr/>
        </p:nvSpPr>
        <p:spPr bwMode="auto">
          <a:xfrm>
            <a:off x="12895463" y="4430431"/>
            <a:ext cx="805029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>
            <a:spAutoFit/>
          </a:bodyPr>
          <a:lstStyle/>
          <a:p>
            <a:r>
              <a:rPr lang="pt-BR" sz="2000" dirty="0" smtClean="0">
                <a:solidFill>
                  <a:srgbClr val="4A5C61"/>
                </a:solidFill>
                <a:latin typeface="Arial Narrow"/>
                <a:cs typeface="Arial Narrow"/>
              </a:rPr>
              <a:t>Sala B</a:t>
            </a:r>
          </a:p>
        </p:txBody>
      </p:sp>
      <p:pic>
        <p:nvPicPr>
          <p:cNvPr id="117" name="Imagem 11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52492" y="7480622"/>
            <a:ext cx="781039" cy="781039"/>
          </a:xfrm>
          <a:prstGeom prst="rect">
            <a:avLst/>
          </a:prstGeom>
        </p:spPr>
      </p:pic>
      <p:sp>
        <p:nvSpPr>
          <p:cNvPr id="118" name="CaixaDeTexto 117"/>
          <p:cNvSpPr txBox="1"/>
          <p:nvPr/>
        </p:nvSpPr>
        <p:spPr bwMode="auto">
          <a:xfrm>
            <a:off x="12928502" y="8261661"/>
            <a:ext cx="805029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>
            <a:spAutoFit/>
          </a:bodyPr>
          <a:lstStyle/>
          <a:p>
            <a:r>
              <a:rPr lang="pt-BR" sz="2000" dirty="0" smtClean="0">
                <a:solidFill>
                  <a:srgbClr val="4A5C61"/>
                </a:solidFill>
                <a:latin typeface="Arial Narrow"/>
                <a:cs typeface="Arial Narrow"/>
              </a:rPr>
              <a:t>Sala B</a:t>
            </a:r>
          </a:p>
        </p:txBody>
      </p:sp>
      <p:sp>
        <p:nvSpPr>
          <p:cNvPr id="119" name="CaixaDeTexto 118"/>
          <p:cNvSpPr txBox="1"/>
          <p:nvPr/>
        </p:nvSpPr>
        <p:spPr bwMode="auto">
          <a:xfrm rot="16200000">
            <a:off x="11460241" y="-986653"/>
            <a:ext cx="615553" cy="50689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vert" wrap="square" rtlCol="0">
            <a:spAutoFit/>
          </a:bodyPr>
          <a:lstStyle/>
          <a:p>
            <a:r>
              <a:rPr lang="pt-BR" sz="2800" b="1" dirty="0" smtClean="0">
                <a:solidFill>
                  <a:srgbClr val="FF0000"/>
                </a:solidFill>
                <a:latin typeface="Arial Narrow"/>
                <a:cs typeface="Arial Narrow"/>
              </a:rPr>
              <a:t>Definição de </a:t>
            </a:r>
            <a:r>
              <a:rPr lang="pt-BR" sz="2800" b="1" dirty="0" err="1" smtClean="0">
                <a:solidFill>
                  <a:srgbClr val="FF0000"/>
                </a:solidFill>
                <a:latin typeface="Arial Narrow"/>
                <a:cs typeface="Arial Narrow"/>
              </a:rPr>
              <a:t>subturma</a:t>
            </a:r>
            <a:r>
              <a:rPr lang="pt-BR" sz="2800" b="1" dirty="0" smtClean="0">
                <a:solidFill>
                  <a:srgbClr val="FF0000"/>
                </a:solidFill>
                <a:latin typeface="Arial Narrow"/>
                <a:cs typeface="Arial Narrow"/>
              </a:rPr>
              <a:t> obrigatória</a:t>
            </a:r>
          </a:p>
        </p:txBody>
      </p:sp>
      <p:sp>
        <p:nvSpPr>
          <p:cNvPr id="2" name="CaixaDeTexto 1"/>
          <p:cNvSpPr txBox="1"/>
          <p:nvPr/>
        </p:nvSpPr>
        <p:spPr bwMode="auto">
          <a:xfrm>
            <a:off x="3626312" y="4611996"/>
            <a:ext cx="11450571" cy="523220"/>
          </a:xfrm>
          <a:prstGeom prst="rect">
            <a:avLst/>
          </a:prstGeom>
          <a:noFill/>
          <a:ln w="12700">
            <a:solidFill>
              <a:srgbClr val="FF0000"/>
            </a:solidFill>
            <a:miter lim="800000"/>
            <a:headEnd/>
            <a:tailEnd/>
          </a:ln>
        </p:spPr>
        <p:txBody>
          <a:bodyPr wrap="none" rtlCol="0">
            <a:spAutoFit/>
          </a:bodyPr>
          <a:lstStyle/>
          <a:p>
            <a:r>
              <a:rPr lang="pt-BR" sz="2800" dirty="0">
                <a:solidFill>
                  <a:srgbClr val="FF0000"/>
                </a:solidFill>
                <a:latin typeface="Arial Narrow"/>
                <a:cs typeface="Arial Narrow"/>
              </a:rPr>
              <a:t>Parâmetro "Utilizar turma/disciplina e </a:t>
            </a:r>
            <a:r>
              <a:rPr lang="pt-BR" sz="2800" dirty="0" err="1">
                <a:solidFill>
                  <a:srgbClr val="FF0000"/>
                </a:solidFill>
                <a:latin typeface="Arial Narrow"/>
                <a:cs typeface="Arial Narrow"/>
              </a:rPr>
              <a:t>subturma</a:t>
            </a:r>
            <a:r>
              <a:rPr lang="pt-BR" sz="2800" dirty="0">
                <a:solidFill>
                  <a:srgbClr val="FF0000"/>
                </a:solidFill>
                <a:latin typeface="Arial Narrow"/>
                <a:cs typeface="Arial Narrow"/>
              </a:rPr>
              <a:t> com horários independentes" marcado</a:t>
            </a:r>
            <a:endParaRPr lang="pt-BR" sz="2800" dirty="0" smtClean="0">
              <a:solidFill>
                <a:srgbClr val="FF0000"/>
              </a:solidFill>
              <a:latin typeface="Arial Narrow"/>
              <a:cs typeface="Arial Narrow"/>
            </a:endParaRPr>
          </a:p>
        </p:txBody>
      </p:sp>
      <p:sp>
        <p:nvSpPr>
          <p:cNvPr id="7" name="Retângulo 6"/>
          <p:cNvSpPr/>
          <p:nvPr/>
        </p:nvSpPr>
        <p:spPr>
          <a:xfrm>
            <a:off x="11113470" y="1886856"/>
            <a:ext cx="2803698" cy="1357455"/>
          </a:xfrm>
          <a:prstGeom prst="rect">
            <a:avLst/>
          </a:prstGeom>
          <a:noFill/>
          <a:ln w="25400"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59" name="Retângulo 58"/>
          <p:cNvSpPr/>
          <p:nvPr/>
        </p:nvSpPr>
        <p:spPr>
          <a:xfrm>
            <a:off x="11094833" y="3556665"/>
            <a:ext cx="2803698" cy="1357455"/>
          </a:xfrm>
          <a:prstGeom prst="rect">
            <a:avLst/>
          </a:prstGeom>
          <a:noFill/>
          <a:ln w="25400"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65" name="Retângulo 64"/>
          <p:cNvSpPr/>
          <p:nvPr/>
        </p:nvSpPr>
        <p:spPr>
          <a:xfrm>
            <a:off x="11114612" y="5609386"/>
            <a:ext cx="2803698" cy="1357455"/>
          </a:xfrm>
          <a:prstGeom prst="rect">
            <a:avLst/>
          </a:prstGeom>
          <a:noFill/>
          <a:ln w="254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67" name="Retângulo 66"/>
          <p:cNvSpPr/>
          <p:nvPr/>
        </p:nvSpPr>
        <p:spPr>
          <a:xfrm>
            <a:off x="11118820" y="7380071"/>
            <a:ext cx="2803698" cy="1357455"/>
          </a:xfrm>
          <a:prstGeom prst="rect">
            <a:avLst/>
          </a:prstGeom>
          <a:noFill/>
          <a:ln w="2540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9" name="CaixaDeTexto 8"/>
          <p:cNvSpPr txBox="1"/>
          <p:nvPr/>
        </p:nvSpPr>
        <p:spPr bwMode="auto">
          <a:xfrm>
            <a:off x="4081576" y="4829820"/>
            <a:ext cx="332014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>
            <a:spAutoFit/>
          </a:bodyPr>
          <a:lstStyle/>
          <a:p>
            <a:r>
              <a:rPr lang="pt-BR" sz="2000" dirty="0" err="1" smtClean="0">
                <a:solidFill>
                  <a:srgbClr val="FF0000"/>
                </a:solidFill>
                <a:latin typeface="Arial Narrow"/>
                <a:cs typeface="Arial Narrow"/>
              </a:rPr>
              <a:t>Activites</a:t>
            </a:r>
            <a:r>
              <a:rPr lang="pt-BR" sz="2000" dirty="0" smtClean="0">
                <a:solidFill>
                  <a:srgbClr val="FF0000"/>
                </a:solidFill>
                <a:latin typeface="Arial Narrow"/>
                <a:cs typeface="Arial Narrow"/>
              </a:rPr>
              <a:t> associadas a duas salas</a:t>
            </a:r>
          </a:p>
        </p:txBody>
      </p:sp>
      <p:sp>
        <p:nvSpPr>
          <p:cNvPr id="10" name="CaixaDeTexto 9"/>
          <p:cNvSpPr txBox="1"/>
          <p:nvPr/>
        </p:nvSpPr>
        <p:spPr bwMode="auto">
          <a:xfrm rot="5400000">
            <a:off x="11092982" y="5048784"/>
            <a:ext cx="6564489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>
            <a:spAutoFit/>
          </a:bodyPr>
          <a:lstStyle/>
          <a:p>
            <a:r>
              <a:rPr lang="pt-BR" sz="2800" dirty="0" smtClean="0">
                <a:solidFill>
                  <a:srgbClr val="4A5C61"/>
                </a:solidFill>
                <a:latin typeface="Arial Narrow"/>
                <a:cs typeface="Arial Narrow"/>
              </a:rPr>
              <a:t>A mesma </a:t>
            </a:r>
            <a:r>
              <a:rPr lang="pt-BR" sz="2800" dirty="0" err="1" smtClean="0">
                <a:solidFill>
                  <a:srgbClr val="4A5C61"/>
                </a:solidFill>
                <a:latin typeface="Arial Narrow"/>
                <a:cs typeface="Arial Narrow"/>
              </a:rPr>
              <a:t>activity</a:t>
            </a:r>
            <a:r>
              <a:rPr lang="pt-BR" sz="2800" dirty="0" smtClean="0">
                <a:solidFill>
                  <a:srgbClr val="4A5C61"/>
                </a:solidFill>
                <a:latin typeface="Arial Narrow"/>
                <a:cs typeface="Arial Narrow"/>
              </a:rPr>
              <a:t> gera um horário para cada sala</a:t>
            </a:r>
          </a:p>
        </p:txBody>
      </p:sp>
    </p:spTree>
    <p:extLst>
      <p:ext uri="{BB962C8B-B14F-4D97-AF65-F5344CB8AC3E}">
        <p14:creationId xmlns:p14="http://schemas.microsoft.com/office/powerpoint/2010/main" val="17021557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10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10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10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10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10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3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10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10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3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10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8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" dur="10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3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" dur="10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8" dur="10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10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2" dur="10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3" dur="10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10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7" dur="10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8" dur="10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10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2" dur="10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3" dur="10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10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" dur="10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8" dur="10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10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2" dur="10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3" dur="10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4" dur="10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7" dur="10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8" dur="1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9" dur="1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2" dur="10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3" dur="1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4" dur="1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2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3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4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7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8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9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2" dur="1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3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4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0" fill="hold">
                      <p:stCondLst>
                        <p:cond delay="indefinite"/>
                      </p:stCondLst>
                      <p:childTnLst>
                        <p:par>
                          <p:cTn id="211" fill="hold">
                            <p:stCondLst>
                              <p:cond delay="0"/>
                            </p:stCondLst>
                            <p:childTnLst>
                              <p:par>
                                <p:cTn id="2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" grpId="0"/>
      <p:bldP spid="33" grpId="0"/>
      <p:bldP spid="72" grpId="0"/>
      <p:bldP spid="73" grpId="0"/>
      <p:bldP spid="74" grpId="0"/>
      <p:bldP spid="98" grpId="0"/>
      <p:bldP spid="99" grpId="0"/>
      <p:bldP spid="100" grpId="0"/>
      <p:bldP spid="101" grpId="0"/>
      <p:bldP spid="112" grpId="0"/>
      <p:bldP spid="114" grpId="0"/>
      <p:bldP spid="116" grpId="0"/>
      <p:bldP spid="118" grpId="0"/>
      <p:bldP spid="119" grpId="0"/>
      <p:bldP spid="2" grpId="0" animBg="1"/>
      <p:bldP spid="7" grpId="0" animBg="1"/>
      <p:bldP spid="59" grpId="0" animBg="1"/>
      <p:bldP spid="65" grpId="0" animBg="1"/>
      <p:bldP spid="67" grpId="0" animBg="1"/>
      <p:bldP spid="9" grpId="0"/>
      <p:bldP spid="10" grpId="0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Integração TOTVS Educacional X </a:t>
            </a:r>
            <a:r>
              <a:rPr lang="pt-BR" dirty="0" err="1"/>
              <a:t>Scientia</a:t>
            </a:r>
            <a:r>
              <a:rPr lang="pt-BR" dirty="0"/>
              <a:t>: Modelo 2 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3"/>
          </p:nvPr>
        </p:nvSpPr>
        <p:spPr>
          <a:xfrm>
            <a:off x="601800" y="1175133"/>
            <a:ext cx="4175940" cy="853016"/>
          </a:xfrm>
        </p:spPr>
        <p:txBody>
          <a:bodyPr/>
          <a:lstStyle/>
          <a:p>
            <a:r>
              <a:rPr lang="pt-BR" dirty="0"/>
              <a:t>Turmas/disciplinas </a:t>
            </a:r>
            <a:r>
              <a:rPr lang="pt-BR" dirty="0" smtClean="0"/>
              <a:t>sugeridas</a:t>
            </a:r>
            <a:r>
              <a:rPr lang="pt-BR" dirty="0"/>
              <a:t>: Log da turma/disciplina </a:t>
            </a:r>
            <a:r>
              <a:rPr lang="pt-BR" dirty="0" smtClean="0"/>
              <a:t>sugerida</a:t>
            </a:r>
            <a:endParaRPr lang="pt-BR" dirty="0"/>
          </a:p>
          <a:p>
            <a:endParaRPr lang="pt-BR" dirty="0"/>
          </a:p>
        </p:txBody>
      </p:sp>
      <p:sp>
        <p:nvSpPr>
          <p:cNvPr id="4" name="Espaço Reservado para Conteúdo 3"/>
          <p:cNvSpPr>
            <a:spLocks noGrp="1"/>
          </p:cNvSpPr>
          <p:nvPr>
            <p:ph idx="14"/>
          </p:nvPr>
        </p:nvSpPr>
        <p:spPr/>
        <p:txBody>
          <a:bodyPr/>
          <a:lstStyle/>
          <a:p>
            <a:r>
              <a:rPr lang="pt-BR" dirty="0" smtClean="0"/>
              <a:t> </a:t>
            </a:r>
            <a:endParaRPr lang="pt-BR" dirty="0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3940D1D-B147-43FC-A96B-779C25C7BB73}" type="slidenum">
              <a:rPr lang="pt-BR" smtClean="0"/>
              <a:pPr/>
              <a:t>54</a:t>
            </a:fld>
            <a:endParaRPr lang="pt-BR" dirty="0"/>
          </a:p>
        </p:txBody>
      </p:sp>
      <p:sp>
        <p:nvSpPr>
          <p:cNvPr id="6" name="CaixaDeTexto 5"/>
          <p:cNvSpPr txBox="1"/>
          <p:nvPr/>
        </p:nvSpPr>
        <p:spPr bwMode="auto">
          <a:xfrm>
            <a:off x="601800" y="2461260"/>
            <a:ext cx="4175939" cy="31085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pPr algn="just"/>
            <a:r>
              <a:rPr lang="pt-BR" sz="2800" b="1" dirty="0">
                <a:solidFill>
                  <a:srgbClr val="4A5C61"/>
                </a:solidFill>
                <a:latin typeface="Arial Narrow"/>
                <a:cs typeface="Arial Narrow"/>
              </a:rPr>
              <a:t>Anexo: </a:t>
            </a:r>
            <a:r>
              <a:rPr lang="pt-BR" sz="2800" b="1" dirty="0" smtClean="0">
                <a:solidFill>
                  <a:srgbClr val="4A5C61"/>
                </a:solidFill>
                <a:latin typeface="Arial Narrow"/>
                <a:cs typeface="Arial Narrow"/>
              </a:rPr>
              <a:t>Log da turma/disciplina sugerida </a:t>
            </a:r>
            <a:r>
              <a:rPr lang="pt-BR" sz="2800" dirty="0" smtClean="0">
                <a:solidFill>
                  <a:srgbClr val="4A5C61"/>
                </a:solidFill>
                <a:latin typeface="Arial Narrow"/>
                <a:cs typeface="Arial Narrow"/>
              </a:rPr>
              <a:t>– lista todos os problemas encontrados na criação da turma/disciplina sugerida.</a:t>
            </a:r>
            <a:endParaRPr lang="pt-BR" sz="2800" dirty="0">
              <a:solidFill>
                <a:srgbClr val="4A5C61"/>
              </a:solidFill>
              <a:latin typeface="Arial Narrow"/>
              <a:cs typeface="Arial Narrow"/>
            </a:endParaRPr>
          </a:p>
          <a:p>
            <a:pPr algn="just"/>
            <a:endParaRPr lang="pt-BR" sz="2800" dirty="0" smtClean="0">
              <a:solidFill>
                <a:srgbClr val="4A5C61"/>
              </a:solidFill>
              <a:latin typeface="Arial Narrow"/>
              <a:cs typeface="Arial Narrow"/>
            </a:endParaRPr>
          </a:p>
          <a:p>
            <a:endParaRPr lang="pt-BR" sz="2800" dirty="0" smtClean="0">
              <a:solidFill>
                <a:srgbClr val="4A5C61"/>
              </a:solidFill>
              <a:latin typeface="Arial Narrow"/>
              <a:cs typeface="Arial Narrow"/>
            </a:endParaRPr>
          </a:p>
        </p:txBody>
      </p:sp>
      <p:pic>
        <p:nvPicPr>
          <p:cNvPr id="8" name="Imagem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29212" y="2601047"/>
            <a:ext cx="9999345" cy="58746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4252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Icone-0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89900" y="2703530"/>
            <a:ext cx="1335069" cy="1335069"/>
          </a:xfrm>
          <a:prstGeom prst="rect">
            <a:avLst/>
          </a:prstGeom>
        </p:spPr>
      </p:pic>
      <p:sp>
        <p:nvSpPr>
          <p:cNvPr id="9" name="TextBox 5"/>
          <p:cNvSpPr txBox="1">
            <a:spLocks noChangeArrowheads="1"/>
          </p:cNvSpPr>
          <p:nvPr/>
        </p:nvSpPr>
        <p:spPr bwMode="auto">
          <a:xfrm>
            <a:off x="8124825" y="4572000"/>
            <a:ext cx="8124825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4200" dirty="0" err="1" smtClean="0">
                <a:solidFill>
                  <a:schemeClr val="bg1"/>
                </a:solidFill>
                <a:latin typeface="Arial Narrow"/>
                <a:cs typeface="Arial Narrow"/>
              </a:rPr>
              <a:t>Processo</a:t>
            </a:r>
            <a:r>
              <a:rPr lang="en-US" sz="4200" dirty="0" smtClean="0">
                <a:solidFill>
                  <a:schemeClr val="bg1"/>
                </a:solidFill>
                <a:latin typeface="Arial Narrow"/>
                <a:cs typeface="Arial Narrow"/>
              </a:rPr>
              <a:t> de </a:t>
            </a:r>
            <a:r>
              <a:rPr lang="en-US" sz="4200" dirty="0" err="1" smtClean="0">
                <a:solidFill>
                  <a:schemeClr val="bg1"/>
                </a:solidFill>
                <a:latin typeface="Arial Narrow"/>
                <a:cs typeface="Arial Narrow"/>
              </a:rPr>
              <a:t>atualização</a:t>
            </a:r>
            <a:r>
              <a:rPr lang="en-US" sz="4200" dirty="0" smtClean="0">
                <a:solidFill>
                  <a:schemeClr val="bg1"/>
                </a:solidFill>
                <a:latin typeface="Arial Narrow"/>
                <a:cs typeface="Arial Narrow"/>
              </a:rPr>
              <a:t> de </a:t>
            </a:r>
            <a:r>
              <a:rPr lang="en-US" sz="4200" dirty="0" err="1" smtClean="0">
                <a:solidFill>
                  <a:schemeClr val="bg1"/>
                </a:solidFill>
                <a:latin typeface="Arial Narrow"/>
                <a:cs typeface="Arial Narrow"/>
              </a:rPr>
              <a:t>informações</a:t>
            </a:r>
            <a:endParaRPr lang="en-US" sz="4200" dirty="0">
              <a:solidFill>
                <a:schemeClr val="bg1"/>
              </a:solidFill>
              <a:latin typeface="Arial Narrow"/>
              <a:cs typeface="Arial Narrow"/>
            </a:endParaRPr>
          </a:p>
        </p:txBody>
      </p:sp>
    </p:spTree>
    <p:extLst>
      <p:ext uri="{BB962C8B-B14F-4D97-AF65-F5344CB8AC3E}">
        <p14:creationId xmlns:p14="http://schemas.microsoft.com/office/powerpoint/2010/main" val="1412792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onteúdo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pt-BR" dirty="0" smtClean="0"/>
              <a:t>Para </a:t>
            </a:r>
            <a:r>
              <a:rPr lang="pt-BR" dirty="0"/>
              <a:t>tornar a operação de solucionar os logs pendentes das turmas/disciplinas </a:t>
            </a:r>
            <a:r>
              <a:rPr lang="pt-BR" dirty="0" smtClean="0"/>
              <a:t>sugeridas </a:t>
            </a:r>
            <a:r>
              <a:rPr lang="pt-BR" dirty="0"/>
              <a:t>mais ágil, o usuário tem a sua disposição o processo “</a:t>
            </a:r>
            <a:r>
              <a:rPr lang="pt-BR" b="1" dirty="0"/>
              <a:t>Atualização das informações das turmas/disciplinas </a:t>
            </a:r>
            <a:r>
              <a:rPr lang="pt-BR" b="1" dirty="0" smtClean="0"/>
              <a:t>sugeridas</a:t>
            </a:r>
            <a:r>
              <a:rPr lang="pt-BR" dirty="0"/>
              <a:t>”. </a:t>
            </a:r>
            <a:endParaRPr lang="pt-BR" dirty="0" smtClean="0"/>
          </a:p>
          <a:p>
            <a:pPr algn="just"/>
            <a:endParaRPr lang="pt-BR" dirty="0"/>
          </a:p>
          <a:p>
            <a:pPr algn="just"/>
            <a:r>
              <a:rPr lang="pt-BR" dirty="0" smtClean="0"/>
              <a:t>Este </a:t>
            </a:r>
            <a:r>
              <a:rPr lang="pt-BR" dirty="0"/>
              <a:t>processo possibilita o ajuste das informações em pacotes e ao final do processo executa a atualização do log das turmas/disciplinas </a:t>
            </a:r>
            <a:r>
              <a:rPr lang="pt-BR" dirty="0" smtClean="0"/>
              <a:t>sugeridas</a:t>
            </a:r>
            <a:r>
              <a:rPr lang="pt-BR" dirty="0"/>
              <a:t>.</a:t>
            </a:r>
          </a:p>
          <a:p>
            <a:endParaRPr lang="pt-BR" dirty="0"/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Integração TOTVS Educacional X </a:t>
            </a:r>
            <a:r>
              <a:rPr lang="pt-BR" dirty="0" err="1"/>
              <a:t>Scientia</a:t>
            </a:r>
            <a:r>
              <a:rPr lang="pt-BR" dirty="0"/>
              <a:t>: Modelo 2 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idx="13"/>
          </p:nvPr>
        </p:nvSpPr>
        <p:spPr/>
        <p:txBody>
          <a:bodyPr/>
          <a:lstStyle/>
          <a:p>
            <a:r>
              <a:rPr lang="pt-BR" dirty="0"/>
              <a:t>Processo de atualização de informações</a:t>
            </a:r>
          </a:p>
          <a:p>
            <a:endParaRPr lang="pt-BR" dirty="0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3940D1D-B147-43FC-A96B-779C25C7BB73}" type="slidenum">
              <a:rPr lang="pt-BR" smtClean="0"/>
              <a:pPr/>
              <a:t>56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952344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m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2525" y="2255238"/>
            <a:ext cx="5772150" cy="5476875"/>
          </a:xfrm>
          <a:prstGeom prst="rect">
            <a:avLst/>
          </a:prstGeom>
          <a:scene3d>
            <a:camera prst="perspectiveRight"/>
            <a:lightRig rig="threePt" dir="t"/>
          </a:scene3d>
        </p:spPr>
      </p:pic>
      <p:pic>
        <p:nvPicPr>
          <p:cNvPr id="6" name="Espaço Reservado para Conteúdo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129212" y="1648073"/>
            <a:ext cx="6953251" cy="6597557"/>
          </a:xfrm>
          <a:prstGeom prst="rect">
            <a:avLst/>
          </a:prstGeom>
        </p:spPr>
      </p:pic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Integração TOTVS Educacional X </a:t>
            </a:r>
            <a:r>
              <a:rPr lang="pt-BR" dirty="0" err="1"/>
              <a:t>Scientia</a:t>
            </a:r>
            <a:r>
              <a:rPr lang="pt-BR" dirty="0"/>
              <a:t>: Modelo 2 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idx="13"/>
          </p:nvPr>
        </p:nvSpPr>
        <p:spPr>
          <a:xfrm>
            <a:off x="601800" y="1175133"/>
            <a:ext cx="3970200" cy="853016"/>
          </a:xfrm>
        </p:spPr>
        <p:txBody>
          <a:bodyPr/>
          <a:lstStyle/>
          <a:p>
            <a:r>
              <a:rPr lang="pt-BR" dirty="0"/>
              <a:t>Processo de atualização de informações</a:t>
            </a:r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3940D1D-B147-43FC-A96B-779C25C7BB73}" type="slidenum">
              <a:rPr lang="pt-BR" smtClean="0"/>
              <a:pPr/>
              <a:t>57</a:t>
            </a:fld>
            <a:endParaRPr lang="pt-BR" dirty="0"/>
          </a:p>
        </p:txBody>
      </p:sp>
      <p:pic>
        <p:nvPicPr>
          <p:cNvPr id="9" name="Imagem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87853" y="3164523"/>
            <a:ext cx="5772150" cy="5476875"/>
          </a:xfrm>
          <a:prstGeom prst="rect">
            <a:avLst/>
          </a:prstGeom>
          <a:scene3d>
            <a:camera prst="perspectiveRight"/>
            <a:lightRig rig="threePt" dir="t"/>
          </a:scene3d>
        </p:spPr>
      </p:pic>
      <p:pic>
        <p:nvPicPr>
          <p:cNvPr id="8" name="Imagem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29211" y="1648073"/>
            <a:ext cx="6953251" cy="6597557"/>
          </a:xfrm>
          <a:prstGeom prst="rect">
            <a:avLst/>
          </a:prstGeom>
        </p:spPr>
      </p:pic>
      <p:pic>
        <p:nvPicPr>
          <p:cNvPr id="16" name="Imagem 1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29212" y="1624680"/>
            <a:ext cx="6953251" cy="6597557"/>
          </a:xfrm>
          <a:prstGeom prst="rect">
            <a:avLst/>
          </a:prstGeom>
          <a:scene3d>
            <a:camera prst="orthographicFront"/>
            <a:lightRig rig="threePt" dir="t"/>
          </a:scene3d>
          <a:sp3d prstMaterial="powder"/>
        </p:spPr>
      </p:pic>
      <p:pic>
        <p:nvPicPr>
          <p:cNvPr id="19" name="Imagem 1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64033" y="2924174"/>
            <a:ext cx="6599738" cy="1922146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20" name="Imagem 1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68508" y="4846320"/>
            <a:ext cx="4234955" cy="848106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21" name="Imagem 20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54891" y="2719659"/>
            <a:ext cx="994383" cy="994383"/>
          </a:xfrm>
          <a:prstGeom prst="rect">
            <a:avLst/>
          </a:prstGeom>
        </p:spPr>
      </p:pic>
      <p:sp>
        <p:nvSpPr>
          <p:cNvPr id="22" name="CaixaDeTexto 21"/>
          <p:cNvSpPr txBox="1"/>
          <p:nvPr/>
        </p:nvSpPr>
        <p:spPr bwMode="auto">
          <a:xfrm>
            <a:off x="13253150" y="2806622"/>
            <a:ext cx="2569945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pPr algn="just"/>
            <a:r>
              <a:rPr lang="pt-BR" sz="2400" dirty="0">
                <a:solidFill>
                  <a:srgbClr val="4A5C61"/>
                </a:solidFill>
                <a:latin typeface="Arial Narrow"/>
                <a:ea typeface="ヒラギノ角ゴ Pro W3" pitchFamily="-107" charset="-128"/>
                <a:cs typeface="Arial Narrow"/>
              </a:rPr>
              <a:t>Apenas turmas/disciplinas </a:t>
            </a:r>
            <a:r>
              <a:rPr lang="pt-BR" sz="2400" dirty="0" smtClean="0">
                <a:solidFill>
                  <a:srgbClr val="4A5C61"/>
                </a:solidFill>
                <a:latin typeface="Arial Narrow"/>
                <a:ea typeface="ヒラギノ角ゴ Pro W3" pitchFamily="-107" charset="-128"/>
                <a:cs typeface="Arial Narrow"/>
              </a:rPr>
              <a:t>sugeridas </a:t>
            </a:r>
            <a:r>
              <a:rPr lang="pt-BR" sz="2400" dirty="0">
                <a:solidFill>
                  <a:srgbClr val="4A5C61"/>
                </a:solidFill>
                <a:latin typeface="Arial Narrow"/>
                <a:ea typeface="ヒラギノ角ゴ Pro W3" pitchFamily="-107" charset="-128"/>
                <a:cs typeface="Arial Narrow"/>
              </a:rPr>
              <a:t>com estes campos nulos serão atualizadas pelo processo.</a:t>
            </a:r>
          </a:p>
        </p:txBody>
      </p:sp>
      <p:pic>
        <p:nvPicPr>
          <p:cNvPr id="11" name="Imagem 1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129210" y="1598277"/>
            <a:ext cx="6953251" cy="65975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41179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2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2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2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2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000"/>
                            </p:stCondLst>
                            <p:childTnLst>
                              <p:par>
                                <p:cTn id="3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</p:bld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Icone-0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89900" y="2703530"/>
            <a:ext cx="1335069" cy="1335069"/>
          </a:xfrm>
          <a:prstGeom prst="rect">
            <a:avLst/>
          </a:prstGeom>
        </p:spPr>
      </p:pic>
      <p:sp>
        <p:nvSpPr>
          <p:cNvPr id="9" name="TextBox 5"/>
          <p:cNvSpPr txBox="1">
            <a:spLocks noChangeArrowheads="1"/>
          </p:cNvSpPr>
          <p:nvPr/>
        </p:nvSpPr>
        <p:spPr bwMode="auto">
          <a:xfrm>
            <a:off x="8124825" y="4572000"/>
            <a:ext cx="8124825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4200" dirty="0" err="1" smtClean="0">
                <a:solidFill>
                  <a:schemeClr val="bg1"/>
                </a:solidFill>
                <a:latin typeface="Arial Narrow"/>
                <a:cs typeface="Arial Narrow"/>
              </a:rPr>
              <a:t>Processo</a:t>
            </a:r>
            <a:r>
              <a:rPr lang="en-US" sz="4200" dirty="0" smtClean="0">
                <a:solidFill>
                  <a:schemeClr val="bg1"/>
                </a:solidFill>
                <a:latin typeface="Arial Narrow"/>
                <a:cs typeface="Arial Narrow"/>
              </a:rPr>
              <a:t> de </a:t>
            </a:r>
            <a:r>
              <a:rPr lang="en-US" sz="4200" dirty="0" err="1" smtClean="0">
                <a:solidFill>
                  <a:schemeClr val="bg1"/>
                </a:solidFill>
                <a:latin typeface="Arial Narrow"/>
                <a:cs typeface="Arial Narrow"/>
              </a:rPr>
              <a:t>atualização</a:t>
            </a:r>
            <a:r>
              <a:rPr lang="en-US" sz="4200" dirty="0" smtClean="0">
                <a:solidFill>
                  <a:schemeClr val="bg1"/>
                </a:solidFill>
                <a:latin typeface="Arial Narrow"/>
                <a:cs typeface="Arial Narrow"/>
              </a:rPr>
              <a:t> de log</a:t>
            </a:r>
            <a:endParaRPr lang="en-US" sz="4200" dirty="0">
              <a:solidFill>
                <a:schemeClr val="bg1"/>
              </a:solidFill>
              <a:latin typeface="Arial Narrow"/>
              <a:cs typeface="Arial Narrow"/>
            </a:endParaRPr>
          </a:p>
        </p:txBody>
      </p:sp>
    </p:spTree>
    <p:extLst>
      <p:ext uri="{BB962C8B-B14F-4D97-AF65-F5344CB8AC3E}">
        <p14:creationId xmlns:p14="http://schemas.microsoft.com/office/powerpoint/2010/main" val="508928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onteúdo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pt-BR" dirty="0"/>
              <a:t>A solução de um log pendente também poderá ser realizada </a:t>
            </a:r>
            <a:r>
              <a:rPr lang="pt-BR" b="1" dirty="0"/>
              <a:t>alterando o registro da turma/disciplina </a:t>
            </a:r>
            <a:r>
              <a:rPr lang="pt-BR" b="1" dirty="0" smtClean="0"/>
              <a:t>sugerida </a:t>
            </a:r>
            <a:r>
              <a:rPr lang="pt-BR" b="1" dirty="0"/>
              <a:t>ou os registros ligados a um de seus anexos</a:t>
            </a:r>
            <a:r>
              <a:rPr lang="pt-BR" dirty="0"/>
              <a:t>. Em outros casos </a:t>
            </a:r>
            <a:r>
              <a:rPr lang="pt-BR" b="1" dirty="0"/>
              <a:t>o ajuste do log pode não estar diretamente ligado a turma/disciplina </a:t>
            </a:r>
            <a:r>
              <a:rPr lang="pt-BR" b="1" dirty="0" smtClean="0"/>
              <a:t>sugerida</a:t>
            </a:r>
            <a:r>
              <a:rPr lang="pt-BR" dirty="0" smtClean="0"/>
              <a:t>, </a:t>
            </a:r>
            <a:r>
              <a:rPr lang="pt-BR" dirty="0"/>
              <a:t>por exemplo, a necessidade de criação de um horário associado ao turno da turma/disciplina </a:t>
            </a:r>
            <a:r>
              <a:rPr lang="pt-BR" dirty="0" smtClean="0"/>
              <a:t>sugerida. </a:t>
            </a:r>
          </a:p>
          <a:p>
            <a:pPr algn="just"/>
            <a:endParaRPr lang="pt-BR" dirty="0"/>
          </a:p>
          <a:p>
            <a:pPr algn="just"/>
            <a:r>
              <a:rPr lang="pt-BR" dirty="0" smtClean="0"/>
              <a:t>Para </a:t>
            </a:r>
            <a:r>
              <a:rPr lang="pt-BR" dirty="0"/>
              <a:t>estes cenários o log da turma/disciplina </a:t>
            </a:r>
            <a:r>
              <a:rPr lang="pt-BR" dirty="0" smtClean="0"/>
              <a:t>sugerida </a:t>
            </a:r>
            <a:r>
              <a:rPr lang="pt-BR" dirty="0"/>
              <a:t>não é atualizado automaticamente e o usuário deve executar o processo “</a:t>
            </a:r>
            <a:r>
              <a:rPr lang="pt-BR" b="1" dirty="0"/>
              <a:t>Atualização do log das turmas/disciplinas </a:t>
            </a:r>
            <a:r>
              <a:rPr lang="pt-BR" b="1" dirty="0" smtClean="0"/>
              <a:t>sugeridas</a:t>
            </a:r>
            <a:r>
              <a:rPr lang="pt-BR" dirty="0"/>
              <a:t>”, que é responsável por atualizar o status dos logs das turmas/disciplinas </a:t>
            </a:r>
            <a:r>
              <a:rPr lang="pt-BR" dirty="0" smtClean="0"/>
              <a:t>sugeridas </a:t>
            </a:r>
            <a:r>
              <a:rPr lang="pt-BR" dirty="0"/>
              <a:t>selecionadas na visão.</a:t>
            </a:r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Integração TOTVS Educacional X </a:t>
            </a:r>
            <a:r>
              <a:rPr lang="pt-BR" dirty="0" err="1"/>
              <a:t>Scientia</a:t>
            </a:r>
            <a:r>
              <a:rPr lang="pt-BR" dirty="0"/>
              <a:t>: Modelo 2 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idx="13"/>
          </p:nvPr>
        </p:nvSpPr>
        <p:spPr>
          <a:xfrm>
            <a:off x="601801" y="1175133"/>
            <a:ext cx="3124380" cy="853016"/>
          </a:xfrm>
        </p:spPr>
        <p:txBody>
          <a:bodyPr/>
          <a:lstStyle/>
          <a:p>
            <a:r>
              <a:rPr lang="pt-BR" dirty="0"/>
              <a:t>Processo de atualização de log</a:t>
            </a:r>
          </a:p>
          <a:p>
            <a:endParaRPr lang="pt-BR" dirty="0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3940D1D-B147-43FC-A96B-779C25C7BB73}" type="slidenum">
              <a:rPr lang="pt-BR" smtClean="0"/>
              <a:pPr/>
              <a:t>59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730789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ço Reservado para Conteúdo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pt-BR" dirty="0"/>
              <a:t>Antes de todo início de período letivo as instituições de ensino possuem um árduo trabalho para estruturar toda a oferta de turmas e turmas/disciplinas de seus </a:t>
            </a:r>
            <a:r>
              <a:rPr lang="pt-BR" dirty="0" smtClean="0"/>
              <a:t>cursos, com o objetivo de deixar </a:t>
            </a:r>
            <a:r>
              <a:rPr lang="pt-BR" dirty="0"/>
              <a:t>tudo pronto </a:t>
            </a:r>
            <a:r>
              <a:rPr lang="pt-BR" dirty="0" smtClean="0"/>
              <a:t>para o </a:t>
            </a:r>
            <a:r>
              <a:rPr lang="pt-BR" dirty="0"/>
              <a:t>período de matrículas. </a:t>
            </a:r>
            <a:endParaRPr lang="pt-BR" dirty="0" smtClean="0"/>
          </a:p>
          <a:p>
            <a:pPr algn="just"/>
            <a:endParaRPr lang="pt-BR" dirty="0"/>
          </a:p>
          <a:p>
            <a:pPr algn="just"/>
            <a:r>
              <a:rPr lang="pt-BR" dirty="0" smtClean="0"/>
              <a:t>O </a:t>
            </a:r>
            <a:r>
              <a:rPr lang="pt-BR" dirty="0"/>
              <a:t>escopo deste trabalho de uma forma bem simplista é determinar o </a:t>
            </a:r>
            <a:r>
              <a:rPr lang="pt-BR" b="1" dirty="0"/>
              <a:t>número de turmas/disciplinas </a:t>
            </a:r>
            <a:r>
              <a:rPr lang="pt-BR" dirty="0"/>
              <a:t>que são necessárias e para cada uma </a:t>
            </a:r>
            <a:r>
              <a:rPr lang="pt-BR" b="1" dirty="0"/>
              <a:t>definir os horários</a:t>
            </a:r>
            <a:r>
              <a:rPr lang="pt-BR" dirty="0"/>
              <a:t>, as </a:t>
            </a:r>
            <a:r>
              <a:rPr lang="pt-BR" b="1" dirty="0"/>
              <a:t>salas</a:t>
            </a:r>
            <a:r>
              <a:rPr lang="pt-BR" dirty="0"/>
              <a:t> mais adequadas e os </a:t>
            </a:r>
            <a:r>
              <a:rPr lang="pt-BR" b="1" dirty="0"/>
              <a:t>professores</a:t>
            </a:r>
            <a:r>
              <a:rPr lang="pt-BR" dirty="0"/>
              <a:t> que irão ministra-las. </a:t>
            </a:r>
            <a:endParaRPr lang="pt-BR" b="1" dirty="0" smtClean="0"/>
          </a:p>
          <a:p>
            <a:pPr algn="just"/>
            <a:endParaRPr lang="pt-BR" dirty="0" smtClean="0"/>
          </a:p>
          <a:p>
            <a:pPr algn="ctr"/>
            <a:r>
              <a:rPr lang="pt-BR" b="1" dirty="0" smtClean="0"/>
              <a:t>Parece ser uma tarefa simples e fácil, correto? </a:t>
            </a:r>
          </a:p>
          <a:p>
            <a:pPr algn="ctr"/>
            <a:r>
              <a:rPr lang="pt-BR" sz="8000" b="1" dirty="0" smtClean="0">
                <a:solidFill>
                  <a:srgbClr val="FF0000"/>
                </a:solidFill>
              </a:rPr>
              <a:t>Errado!!!!</a:t>
            </a:r>
            <a:endParaRPr lang="pt-BR" sz="8000" b="1" dirty="0">
              <a:solidFill>
                <a:srgbClr val="FF0000"/>
              </a:solidFill>
            </a:endParaRPr>
          </a:p>
        </p:txBody>
      </p:sp>
      <p:sp>
        <p:nvSpPr>
          <p:cNvPr id="6" name="Título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Integração TOTVS Educacional X </a:t>
            </a:r>
            <a:r>
              <a:rPr lang="pt-BR" dirty="0" err="1"/>
              <a:t>Scientia</a:t>
            </a:r>
            <a:r>
              <a:rPr lang="pt-BR" dirty="0"/>
              <a:t>: Modelo 2 </a:t>
            </a:r>
          </a:p>
        </p:txBody>
      </p:sp>
      <p:sp>
        <p:nvSpPr>
          <p:cNvPr id="8" name="Espaço Reservado para Texto 7"/>
          <p:cNvSpPr>
            <a:spLocks noGrp="1"/>
          </p:cNvSpPr>
          <p:nvPr>
            <p:ph type="body" idx="13"/>
          </p:nvPr>
        </p:nvSpPr>
        <p:spPr/>
        <p:txBody>
          <a:bodyPr/>
          <a:lstStyle/>
          <a:p>
            <a:r>
              <a:rPr lang="pt-BR" dirty="0" smtClean="0"/>
              <a:t>Visão geral: Motivadores para Integração</a:t>
            </a:r>
            <a:endParaRPr lang="pt-BR" dirty="0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3940D1D-B147-43FC-A96B-779C25C7BB73}" type="slidenum">
              <a:rPr lang="pt-BR" smtClean="0"/>
              <a:pPr/>
              <a:t>6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9295860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Imagem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77341" y="2089279"/>
            <a:ext cx="12773025" cy="6600825"/>
          </a:xfrm>
          <a:prstGeom prst="rect">
            <a:avLst/>
          </a:prstGeom>
        </p:spPr>
      </p:pic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Integração TOTVS Educacional X </a:t>
            </a:r>
            <a:r>
              <a:rPr lang="pt-BR" dirty="0" err="1"/>
              <a:t>Scientia</a:t>
            </a:r>
            <a:r>
              <a:rPr lang="pt-BR" dirty="0"/>
              <a:t>: Modelo 2 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idx="13"/>
          </p:nvPr>
        </p:nvSpPr>
        <p:spPr>
          <a:xfrm>
            <a:off x="601801" y="1175133"/>
            <a:ext cx="3147240" cy="853016"/>
          </a:xfrm>
        </p:spPr>
        <p:txBody>
          <a:bodyPr/>
          <a:lstStyle/>
          <a:p>
            <a:r>
              <a:rPr lang="pt-BR" dirty="0"/>
              <a:t>Processo de atualização de log</a:t>
            </a:r>
          </a:p>
          <a:p>
            <a:endParaRPr lang="pt-BR" dirty="0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3940D1D-B147-43FC-A96B-779C25C7BB73}" type="slidenum">
              <a:rPr lang="pt-BR" smtClean="0"/>
              <a:pPr/>
              <a:t>60</a:t>
            </a:fld>
            <a:endParaRPr lang="pt-BR" dirty="0"/>
          </a:p>
        </p:txBody>
      </p:sp>
      <p:pic>
        <p:nvPicPr>
          <p:cNvPr id="10" name="Imagem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79304" y="2107655"/>
            <a:ext cx="12771062" cy="6643579"/>
          </a:xfrm>
          <a:prstGeom prst="rect">
            <a:avLst/>
          </a:prstGeom>
        </p:spPr>
      </p:pic>
      <p:pic>
        <p:nvPicPr>
          <p:cNvPr id="16" name="Imagem 1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79304" y="2097303"/>
            <a:ext cx="12771062" cy="6679615"/>
          </a:xfrm>
          <a:prstGeom prst="rect">
            <a:avLst/>
          </a:prstGeom>
        </p:spPr>
      </p:pic>
      <p:pic>
        <p:nvPicPr>
          <p:cNvPr id="18" name="Imagem 1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79304" y="2124247"/>
            <a:ext cx="12771062" cy="6665513"/>
          </a:xfrm>
          <a:prstGeom prst="rect">
            <a:avLst/>
          </a:prstGeom>
        </p:spPr>
      </p:pic>
      <p:pic>
        <p:nvPicPr>
          <p:cNvPr id="19" name="Imagem 1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449278" y="3388233"/>
            <a:ext cx="4629150" cy="4781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17549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Criação da Oferta</a:t>
            </a:r>
            <a:br>
              <a:rPr lang="pt-BR" dirty="0"/>
            </a:br>
            <a:endParaRPr lang="pt-BR" dirty="0"/>
          </a:p>
        </p:txBody>
      </p:sp>
      <p:pic>
        <p:nvPicPr>
          <p:cNvPr id="4" name="Picture 7" descr="Icone-02.png"/>
          <p:cNvPicPr>
            <a:picLocks noGrp="1" noChangeAspect="1"/>
          </p:cNvPicPr>
          <p:nvPr>
            <p:ph type="pic" sz="quarter" idx="15"/>
          </p:nvPr>
        </p:nvPicPr>
        <p:blipFill>
          <a:blip r:embed="rId2"/>
          <a:srcRect/>
          <a:stretch>
            <a:fillRect/>
          </a:stretch>
        </p:blipFill>
        <p:spPr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9473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onteúdo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pt-BR" dirty="0"/>
              <a:t>O processo de </a:t>
            </a:r>
            <a:r>
              <a:rPr lang="pt-BR" b="1" dirty="0"/>
              <a:t>“Criar estrutura de oferta a partir das turmas/disciplinas </a:t>
            </a:r>
            <a:r>
              <a:rPr lang="pt-BR" b="1" dirty="0" smtClean="0"/>
              <a:t>sugeridas</a:t>
            </a:r>
            <a:r>
              <a:rPr lang="pt-BR" b="1" dirty="0"/>
              <a:t>”</a:t>
            </a:r>
            <a:r>
              <a:rPr lang="pt-BR" dirty="0"/>
              <a:t> busca as informações das turmas/disciplinas </a:t>
            </a:r>
            <a:r>
              <a:rPr lang="pt-BR" dirty="0" smtClean="0"/>
              <a:t>sugeridas </a:t>
            </a:r>
            <a:r>
              <a:rPr lang="pt-BR" dirty="0"/>
              <a:t>e com base nesta </a:t>
            </a:r>
            <a:r>
              <a:rPr lang="pt-BR" dirty="0" smtClean="0"/>
              <a:t>cria/atualiza: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pt-BR" dirty="0" smtClean="0"/>
              <a:t>Cadastro </a:t>
            </a:r>
            <a:r>
              <a:rPr lang="pt-BR" dirty="0"/>
              <a:t>de </a:t>
            </a:r>
            <a:r>
              <a:rPr lang="pt-BR" dirty="0" smtClean="0"/>
              <a:t>turma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pt-BR" dirty="0" smtClean="0"/>
              <a:t>Cadastro turma/disciplina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pt-BR" dirty="0" smtClean="0"/>
              <a:t>Cadastro horário </a:t>
            </a:r>
            <a:r>
              <a:rPr lang="pt-BR" dirty="0"/>
              <a:t>da </a:t>
            </a:r>
            <a:r>
              <a:rPr lang="pt-BR" dirty="0" smtClean="0"/>
              <a:t>turma/disciplina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pt-BR" dirty="0" smtClean="0"/>
              <a:t>Cadastro professores </a:t>
            </a:r>
            <a:r>
              <a:rPr lang="pt-BR" dirty="0"/>
              <a:t>da </a:t>
            </a:r>
            <a:r>
              <a:rPr lang="pt-BR" dirty="0" smtClean="0"/>
              <a:t>turma/disciplina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pt-BR" dirty="0" smtClean="0"/>
              <a:t>Cadastro dos horários </a:t>
            </a:r>
            <a:r>
              <a:rPr lang="pt-BR" dirty="0"/>
              <a:t>dos professores da </a:t>
            </a:r>
            <a:r>
              <a:rPr lang="pt-BR" dirty="0" smtClean="0"/>
              <a:t>turma/disciplina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pt-BR" dirty="0" smtClean="0"/>
              <a:t>Cadastro de </a:t>
            </a:r>
            <a:r>
              <a:rPr lang="pt-BR" dirty="0" err="1" smtClean="0"/>
              <a:t>subturmas</a:t>
            </a:r>
            <a:endParaRPr lang="pt-BR" dirty="0" smtClean="0"/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pt-BR" dirty="0" smtClean="0"/>
              <a:t>Geração do plano </a:t>
            </a:r>
            <a:r>
              <a:rPr lang="pt-BR" dirty="0"/>
              <a:t>de </a:t>
            </a:r>
            <a:r>
              <a:rPr lang="pt-BR" dirty="0" smtClean="0"/>
              <a:t>aula 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endParaRPr lang="pt-BR" dirty="0"/>
          </a:p>
          <a:p>
            <a:pPr algn="just"/>
            <a:r>
              <a:rPr lang="pt-BR" b="1" dirty="0" smtClean="0"/>
              <a:t>Quando </a:t>
            </a:r>
            <a:r>
              <a:rPr lang="pt-BR" b="1" dirty="0"/>
              <a:t>uma turma/disciplina é atualizada todos os seus anexos (horários, professores, horários dos professores, </a:t>
            </a:r>
            <a:r>
              <a:rPr lang="pt-BR" b="1" dirty="0" err="1"/>
              <a:t>subturmas</a:t>
            </a:r>
            <a:r>
              <a:rPr lang="pt-BR" b="1" dirty="0"/>
              <a:t> e planos de aula) são </a:t>
            </a:r>
            <a:r>
              <a:rPr lang="pt-BR" b="1" dirty="0">
                <a:solidFill>
                  <a:srgbClr val="FF0000"/>
                </a:solidFill>
              </a:rPr>
              <a:t>excluídos</a:t>
            </a:r>
            <a:r>
              <a:rPr lang="pt-BR" b="1" dirty="0"/>
              <a:t> e depois são </a:t>
            </a:r>
            <a:r>
              <a:rPr lang="pt-BR" b="1" dirty="0">
                <a:solidFill>
                  <a:srgbClr val="FF0000"/>
                </a:solidFill>
              </a:rPr>
              <a:t>recriados</a:t>
            </a:r>
            <a:r>
              <a:rPr lang="pt-BR" b="1" dirty="0"/>
              <a:t> com base nas informações da turma/disciplina </a:t>
            </a:r>
            <a:r>
              <a:rPr lang="pt-BR" b="1" dirty="0" smtClean="0"/>
              <a:t>sugerida</a:t>
            </a:r>
            <a:endParaRPr lang="pt-BR" b="1" dirty="0"/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Integração TOTVS Educacional X </a:t>
            </a:r>
            <a:r>
              <a:rPr lang="pt-BR" dirty="0" err="1"/>
              <a:t>Scientia</a:t>
            </a:r>
            <a:r>
              <a:rPr lang="pt-BR" dirty="0"/>
              <a:t>: Modelo 2 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idx="13"/>
          </p:nvPr>
        </p:nvSpPr>
        <p:spPr/>
        <p:txBody>
          <a:bodyPr/>
          <a:lstStyle/>
          <a:p>
            <a:r>
              <a:rPr lang="pt-BR" dirty="0"/>
              <a:t>Criação da Oferta</a:t>
            </a:r>
          </a:p>
          <a:p>
            <a:endParaRPr lang="pt-BR" dirty="0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3940D1D-B147-43FC-A96B-779C25C7BB73}" type="slidenum">
              <a:rPr lang="pt-BR" smtClean="0"/>
              <a:pPr/>
              <a:t>62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2437586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3" name="Imagem 7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5443" y="5599941"/>
            <a:ext cx="1168501" cy="1168501"/>
          </a:xfrm>
          <a:prstGeom prst="rect">
            <a:avLst/>
          </a:prstGeom>
        </p:spPr>
      </p:pic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Integração TOTVS Educacional X </a:t>
            </a:r>
            <a:r>
              <a:rPr lang="pt-BR" dirty="0" err="1"/>
              <a:t>Scientia</a:t>
            </a:r>
            <a:r>
              <a:rPr lang="pt-BR" dirty="0"/>
              <a:t>: Modelo 2 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idx="13"/>
          </p:nvPr>
        </p:nvSpPr>
        <p:spPr/>
        <p:txBody>
          <a:bodyPr/>
          <a:lstStyle/>
          <a:p>
            <a:r>
              <a:rPr lang="pt-BR" dirty="0"/>
              <a:t>Criação da Oferta</a:t>
            </a:r>
          </a:p>
          <a:p>
            <a:endParaRPr lang="pt-BR" dirty="0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3940D1D-B147-43FC-A96B-779C25C7BB73}" type="slidenum">
              <a:rPr lang="pt-BR" smtClean="0"/>
              <a:pPr/>
              <a:t>63</a:t>
            </a:fld>
            <a:endParaRPr lang="pt-BR" dirty="0"/>
          </a:p>
        </p:txBody>
      </p:sp>
      <p:pic>
        <p:nvPicPr>
          <p:cNvPr id="6" name="Espaço Reservado para Conteúdo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8264" y="2022871"/>
            <a:ext cx="866552" cy="866552"/>
          </a:xfrm>
          <a:prstGeom prst="rect">
            <a:avLst/>
          </a:prstGeom>
        </p:spPr>
      </p:pic>
      <p:sp>
        <p:nvSpPr>
          <p:cNvPr id="7" name="CaixaDeTexto 6"/>
          <p:cNvSpPr txBox="1"/>
          <p:nvPr/>
        </p:nvSpPr>
        <p:spPr bwMode="auto">
          <a:xfrm>
            <a:off x="380997" y="2683683"/>
            <a:ext cx="1087356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r>
              <a:rPr lang="pt-BR" sz="2000" dirty="0" smtClean="0">
                <a:solidFill>
                  <a:srgbClr val="4A5C61"/>
                </a:solidFill>
                <a:latin typeface="Arial Narrow"/>
                <a:cs typeface="Arial Narrow"/>
              </a:rPr>
              <a:t>Grupo de Alunos </a:t>
            </a:r>
            <a:r>
              <a:rPr lang="pt-BR" sz="2000" dirty="0">
                <a:solidFill>
                  <a:srgbClr val="4A5C61"/>
                </a:solidFill>
                <a:latin typeface="Arial Narrow"/>
                <a:cs typeface="Arial Narrow"/>
              </a:rPr>
              <a:t>A</a:t>
            </a:r>
            <a:endParaRPr lang="pt-BR" sz="2000" dirty="0" smtClean="0">
              <a:solidFill>
                <a:srgbClr val="4A5C61"/>
              </a:solidFill>
              <a:latin typeface="Arial Narrow"/>
              <a:cs typeface="Arial Narrow"/>
            </a:endParaRPr>
          </a:p>
        </p:txBody>
      </p:sp>
      <p:pic>
        <p:nvPicPr>
          <p:cNvPr id="8" name="Imagem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0946" y="4085019"/>
            <a:ext cx="1330817" cy="1330817"/>
          </a:xfrm>
          <a:prstGeom prst="rect">
            <a:avLst/>
          </a:prstGeom>
        </p:spPr>
      </p:pic>
      <p:pic>
        <p:nvPicPr>
          <p:cNvPr id="9" name="Imagem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55287" y="4741436"/>
            <a:ext cx="705647" cy="705647"/>
          </a:xfrm>
          <a:prstGeom prst="rect">
            <a:avLst/>
          </a:prstGeom>
        </p:spPr>
      </p:pic>
      <p:sp>
        <p:nvSpPr>
          <p:cNvPr id="10" name="CaixaDeTexto 9"/>
          <p:cNvSpPr txBox="1"/>
          <p:nvPr/>
        </p:nvSpPr>
        <p:spPr bwMode="auto">
          <a:xfrm>
            <a:off x="3067638" y="5345924"/>
            <a:ext cx="173736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r>
              <a:rPr lang="pt-BR" sz="2000" dirty="0" smtClean="0">
                <a:solidFill>
                  <a:srgbClr val="4A5C61"/>
                </a:solidFill>
                <a:latin typeface="Arial Narrow"/>
                <a:cs typeface="Arial Narrow"/>
              </a:rPr>
              <a:t>Turma/Disciplina sugerida </a:t>
            </a:r>
            <a:r>
              <a:rPr lang="pt-BR" sz="2000" dirty="0">
                <a:solidFill>
                  <a:srgbClr val="4A5C61"/>
                </a:solidFill>
                <a:latin typeface="Arial Narrow"/>
                <a:cs typeface="Arial Narrow"/>
              </a:rPr>
              <a:t>1</a:t>
            </a:r>
            <a:endParaRPr lang="pt-BR" sz="2000" dirty="0" smtClean="0">
              <a:solidFill>
                <a:srgbClr val="4A5C61"/>
              </a:solidFill>
              <a:latin typeface="Arial Narrow"/>
              <a:cs typeface="Arial Narrow"/>
            </a:endParaRPr>
          </a:p>
        </p:txBody>
      </p:sp>
      <p:pic>
        <p:nvPicPr>
          <p:cNvPr id="11" name="Imagem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7586" y="3442828"/>
            <a:ext cx="803460" cy="803460"/>
          </a:xfrm>
          <a:prstGeom prst="rect">
            <a:avLst/>
          </a:prstGeom>
        </p:spPr>
      </p:pic>
      <p:pic>
        <p:nvPicPr>
          <p:cNvPr id="12" name="Imagem 1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1019" y="4745420"/>
            <a:ext cx="781039" cy="781039"/>
          </a:xfrm>
          <a:prstGeom prst="rect">
            <a:avLst/>
          </a:prstGeom>
        </p:spPr>
      </p:pic>
      <p:pic>
        <p:nvPicPr>
          <p:cNvPr id="13" name="Imagem 12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292" y="7323367"/>
            <a:ext cx="685121" cy="685121"/>
          </a:xfrm>
          <a:prstGeom prst="rect">
            <a:avLst/>
          </a:prstGeom>
        </p:spPr>
      </p:pic>
      <p:sp>
        <p:nvSpPr>
          <p:cNvPr id="14" name="CaixaDeTexto 13"/>
          <p:cNvSpPr txBox="1"/>
          <p:nvPr/>
        </p:nvSpPr>
        <p:spPr bwMode="auto">
          <a:xfrm>
            <a:off x="233367" y="7924002"/>
            <a:ext cx="1309974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>
            <a:spAutoFit/>
          </a:bodyPr>
          <a:lstStyle/>
          <a:p>
            <a:r>
              <a:rPr lang="pt-BR" sz="2000" dirty="0" smtClean="0">
                <a:solidFill>
                  <a:srgbClr val="4A5C61"/>
                </a:solidFill>
                <a:latin typeface="Arial Narrow"/>
                <a:cs typeface="Arial Narrow"/>
              </a:rPr>
              <a:t>Professores</a:t>
            </a:r>
          </a:p>
        </p:txBody>
      </p:sp>
      <p:sp>
        <p:nvSpPr>
          <p:cNvPr id="15" name="CaixaDeTexto 14"/>
          <p:cNvSpPr txBox="1"/>
          <p:nvPr/>
        </p:nvSpPr>
        <p:spPr bwMode="auto">
          <a:xfrm>
            <a:off x="400860" y="4148269"/>
            <a:ext cx="981359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>
            <a:spAutoFit/>
          </a:bodyPr>
          <a:lstStyle/>
          <a:p>
            <a:r>
              <a:rPr lang="pt-BR" sz="2000" dirty="0" smtClean="0">
                <a:solidFill>
                  <a:srgbClr val="4A5C61"/>
                </a:solidFill>
                <a:latin typeface="Arial Narrow"/>
                <a:cs typeface="Arial Narrow"/>
              </a:rPr>
              <a:t>Horários</a:t>
            </a:r>
          </a:p>
        </p:txBody>
      </p:sp>
      <p:sp>
        <p:nvSpPr>
          <p:cNvPr id="16" name="CaixaDeTexto 15"/>
          <p:cNvSpPr txBox="1"/>
          <p:nvPr/>
        </p:nvSpPr>
        <p:spPr bwMode="auto">
          <a:xfrm>
            <a:off x="521978" y="5435019"/>
            <a:ext cx="712054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>
            <a:spAutoFit/>
          </a:bodyPr>
          <a:lstStyle/>
          <a:p>
            <a:r>
              <a:rPr lang="pt-BR" sz="2000" dirty="0" smtClean="0">
                <a:solidFill>
                  <a:srgbClr val="4A5C61"/>
                </a:solidFill>
                <a:latin typeface="Arial Narrow"/>
                <a:cs typeface="Arial Narrow"/>
              </a:rPr>
              <a:t>Salas</a:t>
            </a:r>
          </a:p>
        </p:txBody>
      </p:sp>
      <p:sp>
        <p:nvSpPr>
          <p:cNvPr id="17" name="CaixaDeTexto 16"/>
          <p:cNvSpPr txBox="1"/>
          <p:nvPr/>
        </p:nvSpPr>
        <p:spPr bwMode="auto">
          <a:xfrm>
            <a:off x="343990" y="6769186"/>
            <a:ext cx="1202573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>
            <a:spAutoFit/>
          </a:bodyPr>
          <a:lstStyle/>
          <a:p>
            <a:r>
              <a:rPr lang="pt-BR" sz="2000" dirty="0" err="1" smtClean="0">
                <a:solidFill>
                  <a:srgbClr val="4A5C61"/>
                </a:solidFill>
                <a:latin typeface="Arial Narrow"/>
                <a:cs typeface="Arial Narrow"/>
              </a:rPr>
              <a:t>Subturmas</a:t>
            </a:r>
            <a:endParaRPr lang="pt-BR" sz="2000" dirty="0" smtClean="0">
              <a:solidFill>
                <a:srgbClr val="4A5C61"/>
              </a:solidFill>
              <a:latin typeface="Arial Narrow"/>
              <a:cs typeface="Arial Narrow"/>
            </a:endParaRPr>
          </a:p>
        </p:txBody>
      </p:sp>
      <p:pic>
        <p:nvPicPr>
          <p:cNvPr id="19" name="Imagem 1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531" y="6100291"/>
            <a:ext cx="781039" cy="781039"/>
          </a:xfrm>
          <a:prstGeom prst="rect">
            <a:avLst/>
          </a:prstGeom>
        </p:spPr>
      </p:pic>
      <p:cxnSp>
        <p:nvCxnSpPr>
          <p:cNvPr id="21" name="Conector reto 20"/>
          <p:cNvCxnSpPr/>
          <p:nvPr/>
        </p:nvCxnSpPr>
        <p:spPr>
          <a:xfrm>
            <a:off x="896086" y="6052860"/>
            <a:ext cx="0" cy="828470"/>
          </a:xfrm>
          <a:prstGeom prst="line">
            <a:avLst/>
          </a:prstGeom>
          <a:ln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CaixaDeTexto 21"/>
          <p:cNvSpPr txBox="1"/>
          <p:nvPr/>
        </p:nvSpPr>
        <p:spPr bwMode="auto">
          <a:xfrm>
            <a:off x="581994" y="5852805"/>
            <a:ext cx="336952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>
            <a:spAutoFit/>
          </a:bodyPr>
          <a:lstStyle/>
          <a:p>
            <a:r>
              <a:rPr lang="pt-BR" sz="2000" b="1" dirty="0" smtClean="0">
                <a:solidFill>
                  <a:srgbClr val="4A5C61"/>
                </a:solidFill>
                <a:latin typeface="Arial Narrow"/>
                <a:cs typeface="Arial Narrow"/>
              </a:rPr>
              <a:t>A</a:t>
            </a:r>
          </a:p>
        </p:txBody>
      </p:sp>
      <p:sp>
        <p:nvSpPr>
          <p:cNvPr id="25" name="CaixaDeTexto 24"/>
          <p:cNvSpPr txBox="1"/>
          <p:nvPr/>
        </p:nvSpPr>
        <p:spPr bwMode="auto">
          <a:xfrm>
            <a:off x="886645" y="5855881"/>
            <a:ext cx="336952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>
            <a:spAutoFit/>
          </a:bodyPr>
          <a:lstStyle/>
          <a:p>
            <a:r>
              <a:rPr lang="pt-BR" sz="2000" b="1" dirty="0">
                <a:solidFill>
                  <a:srgbClr val="4A5C61"/>
                </a:solidFill>
                <a:latin typeface="Arial Narrow"/>
                <a:cs typeface="Arial Narrow"/>
              </a:rPr>
              <a:t>B</a:t>
            </a:r>
          </a:p>
        </p:txBody>
      </p:sp>
      <p:pic>
        <p:nvPicPr>
          <p:cNvPr id="27" name="Imagem 26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29719" y="4203986"/>
            <a:ext cx="1428012" cy="1428012"/>
          </a:xfrm>
          <a:prstGeom prst="rect">
            <a:avLst/>
          </a:prstGeom>
        </p:spPr>
      </p:pic>
      <p:sp>
        <p:nvSpPr>
          <p:cNvPr id="28" name="CaixaDeTexto 27"/>
          <p:cNvSpPr txBox="1"/>
          <p:nvPr/>
        </p:nvSpPr>
        <p:spPr bwMode="auto">
          <a:xfrm>
            <a:off x="5817629" y="5473390"/>
            <a:ext cx="1609703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r>
              <a:rPr lang="pt-BR" sz="2000" dirty="0" smtClean="0">
                <a:solidFill>
                  <a:srgbClr val="4A5C61"/>
                </a:solidFill>
                <a:latin typeface="Arial Narrow"/>
                <a:cs typeface="Arial Narrow"/>
              </a:rPr>
              <a:t>Criar/Atualizar oferta</a:t>
            </a:r>
          </a:p>
        </p:txBody>
      </p:sp>
      <p:cxnSp>
        <p:nvCxnSpPr>
          <p:cNvPr id="30" name="Conector de seta reta 29"/>
          <p:cNvCxnSpPr>
            <a:stCxn id="7" idx="3"/>
          </p:cNvCxnSpPr>
          <p:nvPr/>
        </p:nvCxnSpPr>
        <p:spPr>
          <a:xfrm>
            <a:off x="1468353" y="3037626"/>
            <a:ext cx="1474834" cy="131069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Conector de seta reta 31"/>
          <p:cNvCxnSpPr>
            <a:stCxn id="11" idx="3"/>
          </p:cNvCxnSpPr>
          <p:nvPr/>
        </p:nvCxnSpPr>
        <p:spPr>
          <a:xfrm>
            <a:off x="1251046" y="3844558"/>
            <a:ext cx="1638833" cy="75365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Conector de seta reta 36"/>
          <p:cNvCxnSpPr>
            <a:stCxn id="12" idx="3"/>
          </p:cNvCxnSpPr>
          <p:nvPr/>
        </p:nvCxnSpPr>
        <p:spPr>
          <a:xfrm flipV="1">
            <a:off x="1282058" y="4745420"/>
            <a:ext cx="1564251" cy="39052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Conector de seta reta 38"/>
          <p:cNvCxnSpPr>
            <a:stCxn id="19" idx="3"/>
          </p:cNvCxnSpPr>
          <p:nvPr/>
        </p:nvCxnSpPr>
        <p:spPr>
          <a:xfrm flipV="1">
            <a:off x="1287570" y="4974482"/>
            <a:ext cx="1558739" cy="151632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Conector de seta reta 40"/>
          <p:cNvCxnSpPr>
            <a:stCxn id="13" idx="3"/>
          </p:cNvCxnSpPr>
          <p:nvPr/>
        </p:nvCxnSpPr>
        <p:spPr>
          <a:xfrm flipV="1">
            <a:off x="1194413" y="5156083"/>
            <a:ext cx="1741942" cy="250984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3" name="Conector de seta reta 42"/>
          <p:cNvCxnSpPr/>
          <p:nvPr/>
        </p:nvCxnSpPr>
        <p:spPr>
          <a:xfrm>
            <a:off x="4506627" y="4919618"/>
            <a:ext cx="1217517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44" name="Imagem 43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52053" y="4246288"/>
            <a:ext cx="1421952" cy="1421952"/>
          </a:xfrm>
          <a:prstGeom prst="rect">
            <a:avLst/>
          </a:prstGeom>
        </p:spPr>
      </p:pic>
      <p:pic>
        <p:nvPicPr>
          <p:cNvPr id="45" name="Imagem 4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3499" y="4957264"/>
            <a:ext cx="705647" cy="705647"/>
          </a:xfrm>
          <a:prstGeom prst="rect">
            <a:avLst/>
          </a:prstGeom>
        </p:spPr>
      </p:pic>
      <p:sp>
        <p:nvSpPr>
          <p:cNvPr id="46" name="CaixaDeTexto 45"/>
          <p:cNvSpPr txBox="1"/>
          <p:nvPr/>
        </p:nvSpPr>
        <p:spPr bwMode="auto">
          <a:xfrm>
            <a:off x="8438003" y="5599940"/>
            <a:ext cx="1776911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r>
              <a:rPr lang="pt-BR" sz="2000" dirty="0" smtClean="0">
                <a:solidFill>
                  <a:srgbClr val="4A5C61"/>
                </a:solidFill>
                <a:latin typeface="Arial Narrow"/>
                <a:cs typeface="Arial Narrow"/>
              </a:rPr>
              <a:t>Turma/Disciplina XXX </a:t>
            </a:r>
          </a:p>
        </p:txBody>
      </p:sp>
      <p:cxnSp>
        <p:nvCxnSpPr>
          <p:cNvPr id="48" name="Conector de seta reta 47"/>
          <p:cNvCxnSpPr>
            <a:endCxn id="44" idx="1"/>
          </p:cNvCxnSpPr>
          <p:nvPr/>
        </p:nvCxnSpPr>
        <p:spPr>
          <a:xfrm>
            <a:off x="7443216" y="4956048"/>
            <a:ext cx="1008837" cy="121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49" name="Imagem 4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5443" y="2149826"/>
            <a:ext cx="1168501" cy="1168501"/>
          </a:xfrm>
          <a:prstGeom prst="rect">
            <a:avLst/>
          </a:prstGeom>
        </p:spPr>
      </p:pic>
      <p:pic>
        <p:nvPicPr>
          <p:cNvPr id="50" name="Imagem 4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81727" y="3383894"/>
            <a:ext cx="1166195" cy="1166195"/>
          </a:xfrm>
          <a:prstGeom prst="rect">
            <a:avLst/>
          </a:prstGeom>
        </p:spPr>
      </p:pic>
      <p:pic>
        <p:nvPicPr>
          <p:cNvPr id="51" name="Imagem 5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55335" y="7893720"/>
            <a:ext cx="1168501" cy="1168501"/>
          </a:xfrm>
          <a:prstGeom prst="rect">
            <a:avLst/>
          </a:prstGeom>
        </p:spPr>
      </p:pic>
      <p:sp>
        <p:nvSpPr>
          <p:cNvPr id="52" name="CaixaDeTexto 51"/>
          <p:cNvSpPr txBox="1"/>
          <p:nvPr/>
        </p:nvSpPr>
        <p:spPr bwMode="auto">
          <a:xfrm>
            <a:off x="11816505" y="1857383"/>
            <a:ext cx="89960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>
            <a:spAutoFit/>
          </a:bodyPr>
          <a:lstStyle/>
          <a:p>
            <a:r>
              <a:rPr lang="pt-BR" sz="1800" dirty="0" smtClean="0">
                <a:solidFill>
                  <a:srgbClr val="4A5C61"/>
                </a:solidFill>
                <a:latin typeface="Arial Narrow"/>
                <a:cs typeface="Arial Narrow"/>
              </a:rPr>
              <a:t>Horários</a:t>
            </a:r>
          </a:p>
        </p:txBody>
      </p:sp>
      <p:sp>
        <p:nvSpPr>
          <p:cNvPr id="53" name="CaixaDeTexto 52"/>
          <p:cNvSpPr txBox="1"/>
          <p:nvPr/>
        </p:nvSpPr>
        <p:spPr bwMode="auto">
          <a:xfrm>
            <a:off x="11823837" y="4170855"/>
            <a:ext cx="159934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>
            <a:spAutoFit/>
          </a:bodyPr>
          <a:lstStyle/>
          <a:p>
            <a:r>
              <a:rPr lang="pt-BR" sz="1800" dirty="0" smtClean="0">
                <a:solidFill>
                  <a:srgbClr val="4A5C61"/>
                </a:solidFill>
                <a:latin typeface="Arial Narrow"/>
                <a:cs typeface="Arial Narrow"/>
              </a:rPr>
              <a:t>Grupo de Alunos</a:t>
            </a:r>
          </a:p>
        </p:txBody>
      </p:sp>
      <p:sp>
        <p:nvSpPr>
          <p:cNvPr id="54" name="CaixaDeTexto 53"/>
          <p:cNvSpPr txBox="1"/>
          <p:nvPr/>
        </p:nvSpPr>
        <p:spPr bwMode="auto">
          <a:xfrm>
            <a:off x="14719651" y="2345091"/>
            <a:ext cx="1312199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r>
              <a:rPr lang="pt-BR" sz="1800" dirty="0" smtClean="0">
                <a:solidFill>
                  <a:srgbClr val="4A5C61"/>
                </a:solidFill>
                <a:latin typeface="Arial Narrow"/>
                <a:cs typeface="Arial Narrow"/>
              </a:rPr>
              <a:t>Horários do Professor</a:t>
            </a:r>
          </a:p>
        </p:txBody>
      </p:sp>
      <p:pic>
        <p:nvPicPr>
          <p:cNvPr id="55" name="Imagem 54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04222" y="1083015"/>
            <a:ext cx="1143700" cy="1143700"/>
          </a:xfrm>
          <a:prstGeom prst="rect">
            <a:avLst/>
          </a:prstGeom>
        </p:spPr>
      </p:pic>
      <p:pic>
        <p:nvPicPr>
          <p:cNvPr id="56" name="Imagem 55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62849" y="8576438"/>
            <a:ext cx="612484" cy="612484"/>
          </a:xfrm>
          <a:prstGeom prst="rect">
            <a:avLst/>
          </a:prstGeom>
        </p:spPr>
      </p:pic>
      <p:sp>
        <p:nvSpPr>
          <p:cNvPr id="57" name="CaixaDeTexto 56"/>
          <p:cNvSpPr txBox="1"/>
          <p:nvPr/>
        </p:nvSpPr>
        <p:spPr bwMode="auto">
          <a:xfrm>
            <a:off x="11854189" y="8358016"/>
            <a:ext cx="1809418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r>
              <a:rPr lang="pt-BR" sz="1800" dirty="0" smtClean="0">
                <a:solidFill>
                  <a:srgbClr val="4A5C61"/>
                </a:solidFill>
                <a:latin typeface="Arial Narrow"/>
                <a:cs typeface="Arial Narrow"/>
              </a:rPr>
              <a:t>Turmas/Disciplinas associadas</a:t>
            </a:r>
          </a:p>
        </p:txBody>
      </p:sp>
      <p:pic>
        <p:nvPicPr>
          <p:cNvPr id="58" name="Imagem 5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3394" y="4034403"/>
            <a:ext cx="722648" cy="722648"/>
          </a:xfrm>
          <a:prstGeom prst="rect">
            <a:avLst/>
          </a:prstGeom>
        </p:spPr>
      </p:pic>
      <p:pic>
        <p:nvPicPr>
          <p:cNvPr id="59" name="Imagem 5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35020" y="1756324"/>
            <a:ext cx="1177535" cy="1177535"/>
          </a:xfrm>
          <a:prstGeom prst="rect">
            <a:avLst/>
          </a:prstGeom>
        </p:spPr>
      </p:pic>
      <p:pic>
        <p:nvPicPr>
          <p:cNvPr id="60" name="Imagem 5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74477" y="6756969"/>
            <a:ext cx="1168501" cy="1168501"/>
          </a:xfrm>
          <a:prstGeom prst="rect">
            <a:avLst/>
          </a:prstGeom>
        </p:spPr>
      </p:pic>
      <p:pic>
        <p:nvPicPr>
          <p:cNvPr id="61" name="Imagem 60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81991" y="7416827"/>
            <a:ext cx="612484" cy="612484"/>
          </a:xfrm>
          <a:prstGeom prst="rect">
            <a:avLst/>
          </a:prstGeom>
        </p:spPr>
      </p:pic>
      <p:sp>
        <p:nvSpPr>
          <p:cNvPr id="62" name="CaixaDeTexto 61"/>
          <p:cNvSpPr txBox="1"/>
          <p:nvPr/>
        </p:nvSpPr>
        <p:spPr bwMode="auto">
          <a:xfrm>
            <a:off x="11832870" y="7225488"/>
            <a:ext cx="1809418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r>
              <a:rPr lang="pt-BR" sz="1800" dirty="0" smtClean="0">
                <a:solidFill>
                  <a:srgbClr val="4A5C61"/>
                </a:solidFill>
                <a:latin typeface="Arial Narrow"/>
                <a:cs typeface="Arial Narrow"/>
              </a:rPr>
              <a:t>Turmas/Disciplinas gerenciadas</a:t>
            </a:r>
          </a:p>
        </p:txBody>
      </p:sp>
      <p:pic>
        <p:nvPicPr>
          <p:cNvPr id="63" name="Imagem 62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1124" y="2816245"/>
            <a:ext cx="685121" cy="685121"/>
          </a:xfrm>
          <a:prstGeom prst="rect">
            <a:avLst/>
          </a:prstGeom>
        </p:spPr>
      </p:pic>
      <p:sp>
        <p:nvSpPr>
          <p:cNvPr id="65" name="CaixaDeTexto 64"/>
          <p:cNvSpPr txBox="1"/>
          <p:nvPr/>
        </p:nvSpPr>
        <p:spPr bwMode="auto">
          <a:xfrm>
            <a:off x="11815032" y="2885711"/>
            <a:ext cx="119616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>
            <a:spAutoFit/>
          </a:bodyPr>
          <a:lstStyle/>
          <a:p>
            <a:r>
              <a:rPr lang="pt-BR" sz="1800" dirty="0" smtClean="0">
                <a:solidFill>
                  <a:srgbClr val="4A5C61"/>
                </a:solidFill>
                <a:latin typeface="Arial Narrow"/>
                <a:cs typeface="Arial Narrow"/>
              </a:rPr>
              <a:t>Professores</a:t>
            </a:r>
          </a:p>
        </p:txBody>
      </p:sp>
      <p:pic>
        <p:nvPicPr>
          <p:cNvPr id="70" name="Imagem 69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54648" y="2383742"/>
            <a:ext cx="685121" cy="685121"/>
          </a:xfrm>
          <a:prstGeom prst="rect">
            <a:avLst/>
          </a:prstGeom>
        </p:spPr>
      </p:pic>
      <p:pic>
        <p:nvPicPr>
          <p:cNvPr id="71" name="Imagem 7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65828" y="2710638"/>
            <a:ext cx="446441" cy="446441"/>
          </a:xfrm>
          <a:prstGeom prst="rect">
            <a:avLst/>
          </a:prstGeom>
        </p:spPr>
      </p:pic>
      <p:pic>
        <p:nvPicPr>
          <p:cNvPr id="72" name="Imagem 71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83992" y="6275284"/>
            <a:ext cx="570197" cy="570197"/>
          </a:xfrm>
          <a:prstGeom prst="rect">
            <a:avLst/>
          </a:prstGeom>
        </p:spPr>
      </p:pic>
      <p:sp>
        <p:nvSpPr>
          <p:cNvPr id="74" name="CaixaDeTexto 73"/>
          <p:cNvSpPr txBox="1"/>
          <p:nvPr/>
        </p:nvSpPr>
        <p:spPr bwMode="auto">
          <a:xfrm>
            <a:off x="11811401" y="6454648"/>
            <a:ext cx="180941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r>
              <a:rPr lang="pt-BR" sz="1800" dirty="0" smtClean="0">
                <a:solidFill>
                  <a:srgbClr val="4A5C61"/>
                </a:solidFill>
                <a:latin typeface="Arial Narrow"/>
                <a:cs typeface="Arial Narrow"/>
              </a:rPr>
              <a:t>Plano de Aula</a:t>
            </a:r>
          </a:p>
        </p:txBody>
      </p:sp>
      <p:pic>
        <p:nvPicPr>
          <p:cNvPr id="75" name="Imagem 7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11035" y="1757968"/>
            <a:ext cx="1330817" cy="1330817"/>
          </a:xfrm>
          <a:prstGeom prst="rect">
            <a:avLst/>
          </a:prstGeom>
        </p:spPr>
      </p:pic>
      <p:pic>
        <p:nvPicPr>
          <p:cNvPr id="78" name="Imagem 77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997796" y="2755988"/>
            <a:ext cx="304762" cy="304762"/>
          </a:xfrm>
          <a:prstGeom prst="rect">
            <a:avLst/>
          </a:prstGeom>
        </p:spPr>
      </p:pic>
      <p:sp>
        <p:nvSpPr>
          <p:cNvPr id="79" name="CaixaDeTexto 78"/>
          <p:cNvSpPr txBox="1"/>
          <p:nvPr/>
        </p:nvSpPr>
        <p:spPr bwMode="auto">
          <a:xfrm>
            <a:off x="7328725" y="2908369"/>
            <a:ext cx="784574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>
            <a:spAutoFit/>
          </a:bodyPr>
          <a:lstStyle/>
          <a:p>
            <a:r>
              <a:rPr lang="pt-BR" sz="2000" dirty="0" smtClean="0">
                <a:solidFill>
                  <a:srgbClr val="4A5C61"/>
                </a:solidFill>
                <a:latin typeface="Arial Narrow"/>
                <a:cs typeface="Arial Narrow"/>
              </a:rPr>
              <a:t>Turma</a:t>
            </a:r>
          </a:p>
        </p:txBody>
      </p:sp>
      <p:pic>
        <p:nvPicPr>
          <p:cNvPr id="80" name="Imagem 7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80254" y="4563607"/>
            <a:ext cx="1168501" cy="1168501"/>
          </a:xfrm>
          <a:prstGeom prst="rect">
            <a:avLst/>
          </a:prstGeom>
        </p:spPr>
      </p:pic>
      <p:cxnSp>
        <p:nvCxnSpPr>
          <p:cNvPr id="82" name="Conector de seta reta 81"/>
          <p:cNvCxnSpPr>
            <a:stCxn id="44" idx="0"/>
          </p:cNvCxnSpPr>
          <p:nvPr/>
        </p:nvCxnSpPr>
        <p:spPr>
          <a:xfrm flipH="1" flipV="1">
            <a:off x="8351538" y="3245510"/>
            <a:ext cx="811491" cy="100077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4" name="Conector de seta reta 83"/>
          <p:cNvCxnSpPr>
            <a:endCxn id="55" idx="1"/>
          </p:cNvCxnSpPr>
          <p:nvPr/>
        </p:nvCxnSpPr>
        <p:spPr>
          <a:xfrm flipV="1">
            <a:off x="9294525" y="1654865"/>
            <a:ext cx="1409697" cy="259142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8" name="Conector de seta reta 87"/>
          <p:cNvCxnSpPr/>
          <p:nvPr/>
        </p:nvCxnSpPr>
        <p:spPr>
          <a:xfrm flipV="1">
            <a:off x="9460099" y="2816245"/>
            <a:ext cx="1022097" cy="153927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0" name="Conector de seta reta 89"/>
          <p:cNvCxnSpPr/>
          <p:nvPr/>
        </p:nvCxnSpPr>
        <p:spPr>
          <a:xfrm flipV="1">
            <a:off x="9736174" y="3956335"/>
            <a:ext cx="808274" cy="55262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2" name="Conector de seta reta 91"/>
          <p:cNvCxnSpPr>
            <a:stCxn id="44" idx="3"/>
            <a:endCxn id="80" idx="1"/>
          </p:cNvCxnSpPr>
          <p:nvPr/>
        </p:nvCxnSpPr>
        <p:spPr>
          <a:xfrm>
            <a:off x="9874005" y="4957264"/>
            <a:ext cx="806249" cy="19059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4" name="Conector de seta reta 93"/>
          <p:cNvCxnSpPr/>
          <p:nvPr/>
        </p:nvCxnSpPr>
        <p:spPr>
          <a:xfrm>
            <a:off x="9999373" y="5310087"/>
            <a:ext cx="482823" cy="55252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6" name="Conector de seta reta 95"/>
          <p:cNvCxnSpPr/>
          <p:nvPr/>
        </p:nvCxnSpPr>
        <p:spPr>
          <a:xfrm>
            <a:off x="9736174" y="6100291"/>
            <a:ext cx="808274" cy="106900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8" name="Conector de seta reta 97"/>
          <p:cNvCxnSpPr>
            <a:stCxn id="46" idx="2"/>
          </p:cNvCxnSpPr>
          <p:nvPr/>
        </p:nvCxnSpPr>
        <p:spPr>
          <a:xfrm>
            <a:off x="9326459" y="6307826"/>
            <a:ext cx="1217989" cy="205019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7" name="CaixaDeTexto 106"/>
          <p:cNvSpPr txBox="1"/>
          <p:nvPr/>
        </p:nvSpPr>
        <p:spPr bwMode="auto">
          <a:xfrm>
            <a:off x="11839826" y="5329788"/>
            <a:ext cx="110158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>
            <a:spAutoFit/>
          </a:bodyPr>
          <a:lstStyle/>
          <a:p>
            <a:r>
              <a:rPr lang="pt-BR" sz="1800" dirty="0" err="1" smtClean="0">
                <a:solidFill>
                  <a:srgbClr val="4A5C61"/>
                </a:solidFill>
                <a:latin typeface="Arial Narrow"/>
                <a:cs typeface="Arial Narrow"/>
              </a:rPr>
              <a:t>Subturmas</a:t>
            </a:r>
            <a:endParaRPr lang="pt-BR" sz="1800" dirty="0" smtClean="0">
              <a:solidFill>
                <a:srgbClr val="4A5C61"/>
              </a:solidFill>
              <a:latin typeface="Arial Narrow"/>
              <a:cs typeface="Arial Narrow"/>
            </a:endParaRPr>
          </a:p>
        </p:txBody>
      </p:sp>
      <p:pic>
        <p:nvPicPr>
          <p:cNvPr id="111" name="Imagem 110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63234" y="5176601"/>
            <a:ext cx="612808" cy="612808"/>
          </a:xfrm>
          <a:prstGeom prst="rect">
            <a:avLst/>
          </a:prstGeom>
        </p:spPr>
      </p:pic>
      <p:cxnSp>
        <p:nvCxnSpPr>
          <p:cNvPr id="108" name="Conector reto 107"/>
          <p:cNvCxnSpPr/>
          <p:nvPr/>
        </p:nvCxnSpPr>
        <p:spPr>
          <a:xfrm>
            <a:off x="11567522" y="5226683"/>
            <a:ext cx="8217" cy="492449"/>
          </a:xfrm>
          <a:prstGeom prst="line">
            <a:avLst/>
          </a:prstGeom>
          <a:ln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9" name="CaixaDeTexto 108"/>
          <p:cNvSpPr txBox="1"/>
          <p:nvPr/>
        </p:nvSpPr>
        <p:spPr bwMode="auto">
          <a:xfrm>
            <a:off x="11308591" y="5054330"/>
            <a:ext cx="306494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>
            <a:spAutoFit/>
          </a:bodyPr>
          <a:lstStyle/>
          <a:p>
            <a:r>
              <a:rPr lang="pt-BR" sz="1600" b="1" dirty="0" smtClean="0">
                <a:solidFill>
                  <a:srgbClr val="4A5C61"/>
                </a:solidFill>
                <a:latin typeface="Arial Narrow"/>
                <a:cs typeface="Arial Narrow"/>
              </a:rPr>
              <a:t>A</a:t>
            </a:r>
          </a:p>
        </p:txBody>
      </p:sp>
      <p:sp>
        <p:nvSpPr>
          <p:cNvPr id="110" name="CaixaDeTexto 109"/>
          <p:cNvSpPr txBox="1"/>
          <p:nvPr/>
        </p:nvSpPr>
        <p:spPr bwMode="auto">
          <a:xfrm>
            <a:off x="11521802" y="5057406"/>
            <a:ext cx="306494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>
            <a:spAutoFit/>
          </a:bodyPr>
          <a:lstStyle/>
          <a:p>
            <a:r>
              <a:rPr lang="pt-BR" sz="1600" b="1" dirty="0">
                <a:solidFill>
                  <a:srgbClr val="4A5C61"/>
                </a:solidFill>
                <a:latin typeface="Arial Narrow"/>
                <a:cs typeface="Arial Narrow"/>
              </a:rPr>
              <a:t>B</a:t>
            </a:r>
          </a:p>
        </p:txBody>
      </p:sp>
      <p:cxnSp>
        <p:nvCxnSpPr>
          <p:cNvPr id="119" name="Conector angulado 118"/>
          <p:cNvCxnSpPr>
            <a:stCxn id="55" idx="0"/>
            <a:endCxn id="59" idx="0"/>
          </p:cNvCxnSpPr>
          <p:nvPr/>
        </p:nvCxnSpPr>
        <p:spPr>
          <a:xfrm rot="16200000" flipH="1">
            <a:off x="12363275" y="-4189"/>
            <a:ext cx="673309" cy="2847716"/>
          </a:xfrm>
          <a:prstGeom prst="bentConnector3">
            <a:avLst>
              <a:gd name="adj1" fmla="val -10186"/>
            </a:avLst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2" name="Conector angulado 121"/>
          <p:cNvCxnSpPr/>
          <p:nvPr/>
        </p:nvCxnSpPr>
        <p:spPr>
          <a:xfrm flipV="1">
            <a:off x="12435840" y="3037626"/>
            <a:ext cx="1829988" cy="346268"/>
          </a:xfrm>
          <a:prstGeom prst="bentConnector3">
            <a:avLst>
              <a:gd name="adj1" fmla="val 99968"/>
            </a:avLst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695151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9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0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3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4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1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2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5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6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9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0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3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4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7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8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1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2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5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6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9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0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3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4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7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8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1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2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5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6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9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0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3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4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7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8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1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2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5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6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/>
      <p:bldP spid="52" grpId="0"/>
      <p:bldP spid="53" grpId="0"/>
      <p:bldP spid="54" grpId="0"/>
      <p:bldP spid="57" grpId="0"/>
      <p:bldP spid="62" grpId="0"/>
      <p:bldP spid="65" grpId="0"/>
      <p:bldP spid="74" grpId="0"/>
      <p:bldP spid="79" grpId="0"/>
      <p:bldP spid="107" grpId="0"/>
      <p:bldP spid="109" grpId="0"/>
      <p:bldP spid="110" grpId="0"/>
    </p:bld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Integração TOTVS Educacional X </a:t>
            </a:r>
            <a:r>
              <a:rPr lang="pt-BR" dirty="0" err="1"/>
              <a:t>Scientia</a:t>
            </a:r>
            <a:r>
              <a:rPr lang="pt-BR" dirty="0"/>
              <a:t>: Modelo 2 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idx="13"/>
          </p:nvPr>
        </p:nvSpPr>
        <p:spPr/>
        <p:txBody>
          <a:bodyPr/>
          <a:lstStyle/>
          <a:p>
            <a:r>
              <a:rPr lang="pt-BR" dirty="0"/>
              <a:t>Criação da Oferta</a:t>
            </a:r>
          </a:p>
          <a:p>
            <a:endParaRPr lang="pt-BR" dirty="0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3940D1D-B147-43FC-A96B-779C25C7BB73}" type="slidenum">
              <a:rPr lang="pt-BR" smtClean="0"/>
              <a:pPr/>
              <a:t>64</a:t>
            </a:fld>
            <a:endParaRPr lang="pt-BR" dirty="0"/>
          </a:p>
        </p:txBody>
      </p:sp>
      <p:pic>
        <p:nvPicPr>
          <p:cNvPr id="9" name="Imagem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0013" y="2028149"/>
            <a:ext cx="6852629" cy="4365085"/>
          </a:xfrm>
          <a:prstGeom prst="rect">
            <a:avLst/>
          </a:prstGeom>
          <a:scene3d>
            <a:camera prst="perspectiveRight"/>
            <a:lightRig rig="threePt" dir="t"/>
          </a:scene3d>
        </p:spPr>
      </p:pic>
      <p:pic>
        <p:nvPicPr>
          <p:cNvPr id="8" name="Espaço Reservado para Conteúdo 7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005263" y="2796381"/>
            <a:ext cx="8239125" cy="5248275"/>
          </a:xfrm>
          <a:prstGeom prst="rect">
            <a:avLst/>
          </a:prstGeom>
        </p:spPr>
      </p:pic>
      <p:pic>
        <p:nvPicPr>
          <p:cNvPr id="11" name="Imagem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4400" y="2530118"/>
            <a:ext cx="6852629" cy="4365085"/>
          </a:xfrm>
          <a:prstGeom prst="rect">
            <a:avLst/>
          </a:prstGeom>
          <a:scene3d>
            <a:camera prst="perspectiveRight"/>
            <a:lightRig rig="threePt" dir="t"/>
          </a:scene3d>
        </p:spPr>
      </p:pic>
      <p:pic>
        <p:nvPicPr>
          <p:cNvPr id="10" name="Imagem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05262" y="2795032"/>
            <a:ext cx="8239125" cy="5248275"/>
          </a:xfrm>
          <a:prstGeom prst="rect">
            <a:avLst/>
          </a:prstGeom>
        </p:spPr>
      </p:pic>
      <p:pic>
        <p:nvPicPr>
          <p:cNvPr id="13" name="Imagem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62999" y="3206757"/>
            <a:ext cx="6852629" cy="4365085"/>
          </a:xfrm>
          <a:prstGeom prst="rect">
            <a:avLst/>
          </a:prstGeom>
          <a:scene3d>
            <a:camera prst="perspectiveRight"/>
            <a:lightRig rig="threePt" dir="t"/>
          </a:scene3d>
        </p:spPr>
      </p:pic>
      <p:pic>
        <p:nvPicPr>
          <p:cNvPr id="12" name="Imagem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05263" y="2795037"/>
            <a:ext cx="8239125" cy="5248275"/>
          </a:xfrm>
          <a:prstGeom prst="rect">
            <a:avLst/>
          </a:prstGeom>
        </p:spPr>
      </p:pic>
      <p:pic>
        <p:nvPicPr>
          <p:cNvPr id="16" name="Imagem 1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211598" y="3913093"/>
            <a:ext cx="6852629" cy="4365085"/>
          </a:xfrm>
          <a:prstGeom prst="rect">
            <a:avLst/>
          </a:prstGeom>
          <a:scene3d>
            <a:camera prst="perspectiveRight"/>
            <a:lightRig rig="threePt" dir="t"/>
          </a:scene3d>
        </p:spPr>
      </p:pic>
      <p:pic>
        <p:nvPicPr>
          <p:cNvPr id="15" name="Imagem 1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05261" y="2802631"/>
            <a:ext cx="8239125" cy="5248275"/>
          </a:xfrm>
          <a:prstGeom prst="rect">
            <a:avLst/>
          </a:prstGeom>
        </p:spPr>
      </p:pic>
      <p:pic>
        <p:nvPicPr>
          <p:cNvPr id="17" name="Imagem 1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005259" y="2815751"/>
            <a:ext cx="8239125" cy="5248275"/>
          </a:xfrm>
          <a:prstGeom prst="rect">
            <a:avLst/>
          </a:prstGeom>
        </p:spPr>
      </p:pic>
      <p:pic>
        <p:nvPicPr>
          <p:cNvPr id="18" name="Imagem 1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967958" y="2787433"/>
            <a:ext cx="8286934" cy="5278729"/>
          </a:xfrm>
          <a:prstGeom prst="rect">
            <a:avLst/>
          </a:prstGeom>
        </p:spPr>
      </p:pic>
      <p:sp>
        <p:nvSpPr>
          <p:cNvPr id="20" name="Espaço Reservado para Conteúdo 1"/>
          <p:cNvSpPr txBox="1">
            <a:spLocks/>
          </p:cNvSpPr>
          <p:nvPr/>
        </p:nvSpPr>
        <p:spPr>
          <a:xfrm>
            <a:off x="12292193" y="1486370"/>
            <a:ext cx="3355655" cy="7012153"/>
          </a:xfrm>
          <a:prstGeom prst="rect">
            <a:avLst/>
          </a:prstGeom>
        </p:spPr>
        <p:txBody>
          <a:bodyPr/>
          <a:lstStyle>
            <a:lvl1pPr marL="0" indent="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Tx/>
              <a:buNone/>
              <a:defRPr sz="2800" kern="1200">
                <a:solidFill>
                  <a:srgbClr val="4A5C61"/>
                </a:solidFill>
                <a:latin typeface="Arial Narrow"/>
                <a:ea typeface="ヒラギノ角ゴ Pro W3" pitchFamily="-107" charset="-128"/>
                <a:cs typeface="Arial Narrow"/>
              </a:defRPr>
            </a:lvl1pPr>
            <a:lvl2pPr marL="1177925" indent="-452438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Font typeface="Arial"/>
              <a:buChar char="•"/>
              <a:defRPr sz="2800" kern="1200">
                <a:solidFill>
                  <a:srgbClr val="4A5C61"/>
                </a:solidFill>
                <a:latin typeface="Arial Narrow"/>
                <a:ea typeface="ヒラギノ角ゴ Pro W3" pitchFamily="-107" charset="-128"/>
                <a:cs typeface="Arial Narrow"/>
              </a:defRPr>
            </a:lvl2pPr>
            <a:lvl3pPr marL="1812925" indent="-36195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SzPct val="70000"/>
              <a:buFont typeface="Courier New"/>
              <a:buChar char="o"/>
              <a:defRPr sz="2800" kern="1200">
                <a:solidFill>
                  <a:srgbClr val="4A5C61"/>
                </a:solidFill>
                <a:latin typeface="Arial Narrow"/>
                <a:ea typeface="ヒラギノ角ゴ Pro W3" pitchFamily="-107" charset="-128"/>
                <a:cs typeface="Arial Narrow"/>
              </a:defRPr>
            </a:lvl3pPr>
            <a:lvl4pPr marL="2538413" indent="-36195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Font typeface="Lucida Grande"/>
              <a:buChar char="–"/>
              <a:defRPr sz="2800" kern="1200">
                <a:solidFill>
                  <a:srgbClr val="4A5C61"/>
                </a:solidFill>
                <a:latin typeface="Arial Narrow"/>
                <a:ea typeface="ヒラギノ角ゴ Pro W3" pitchFamily="-107" charset="-128"/>
                <a:cs typeface="Arial Narrow"/>
              </a:defRPr>
            </a:lvl4pPr>
            <a:lvl5pPr marL="3263900" indent="-36195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800" kern="1200">
                <a:solidFill>
                  <a:srgbClr val="4A5C61"/>
                </a:solidFill>
                <a:latin typeface="Arial Narrow"/>
                <a:ea typeface="ヒラギノ角ゴ Pro W3" pitchFamily="-107" charset="-128"/>
                <a:cs typeface="Arial Narrow"/>
              </a:defRPr>
            </a:lvl5pPr>
            <a:lvl6pPr marL="3990419" indent="-362765" algn="l" defTabSz="725531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715949" indent="-362765" algn="l" defTabSz="725531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441480" indent="-362765" algn="l" defTabSz="725531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6167011" indent="-362765" algn="l" defTabSz="725531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pt-BR" sz="2400" dirty="0"/>
              <a:t>Os parâmetros relacionados a </a:t>
            </a:r>
            <a:r>
              <a:rPr lang="pt-BR" sz="2400" dirty="0" err="1"/>
              <a:t>superalocação</a:t>
            </a:r>
            <a:r>
              <a:rPr lang="pt-BR" sz="2400" dirty="0"/>
              <a:t> só ficam visíveis para os usuários que possuírem as permissões especiais </a:t>
            </a:r>
            <a:r>
              <a:rPr lang="pt-BR" sz="2400" b="1" dirty="0"/>
              <a:t>“Matricular alunos com choque de horários”</a:t>
            </a:r>
            <a:r>
              <a:rPr lang="pt-BR" sz="2400" dirty="0"/>
              <a:t>, </a:t>
            </a:r>
            <a:r>
              <a:rPr lang="pt-BR" sz="2400" b="1" dirty="0"/>
              <a:t>“Permitir </a:t>
            </a:r>
            <a:r>
              <a:rPr lang="pt-BR" sz="2400" b="1" dirty="0" err="1"/>
              <a:t>superalocação</a:t>
            </a:r>
            <a:r>
              <a:rPr lang="pt-BR" sz="2400" b="1" dirty="0"/>
              <a:t> professores” </a:t>
            </a:r>
            <a:r>
              <a:rPr lang="pt-BR" sz="2400" dirty="0"/>
              <a:t>e </a:t>
            </a:r>
            <a:r>
              <a:rPr lang="pt-BR" sz="2400" b="1" dirty="0"/>
              <a:t>“Permitir </a:t>
            </a:r>
            <a:r>
              <a:rPr lang="pt-BR" sz="2400" b="1" dirty="0" err="1"/>
              <a:t>superalocação</a:t>
            </a:r>
            <a:r>
              <a:rPr lang="pt-BR" sz="2400" b="1" dirty="0"/>
              <a:t> de salas”</a:t>
            </a:r>
            <a:r>
              <a:rPr lang="pt-BR" sz="2400" dirty="0"/>
              <a:t> marcadas no seu perfil de acesso ao sistema.</a:t>
            </a:r>
          </a:p>
          <a:p>
            <a:endParaRPr lang="pt-BR" dirty="0"/>
          </a:p>
        </p:txBody>
      </p:sp>
      <p:pic>
        <p:nvPicPr>
          <p:cNvPr id="21" name="Imagem 20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34972" y="1570690"/>
            <a:ext cx="709411" cy="7094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50812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3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000"/>
                            </p:stCondLst>
                            <p:childTnLst>
                              <p:par>
                                <p:cTn id="4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5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1000"/>
                            </p:stCondLst>
                            <p:childTnLst>
                              <p:par>
                                <p:cTn id="6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7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</p:bld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Reimportar as turmas/disciplinas sugeridas do </a:t>
            </a:r>
            <a:r>
              <a:rPr lang="pt-BR" dirty="0" err="1" smtClean="0"/>
              <a:t>Scientia</a:t>
            </a:r>
            <a:r>
              <a:rPr lang="pt-BR" dirty="0"/>
              <a:t/>
            </a:r>
            <a:br>
              <a:rPr lang="pt-BR" dirty="0"/>
            </a:br>
            <a:endParaRPr lang="pt-BR" dirty="0"/>
          </a:p>
        </p:txBody>
      </p:sp>
      <p:pic>
        <p:nvPicPr>
          <p:cNvPr id="4" name="Picture 7" descr="Icone-02.png"/>
          <p:cNvPicPr>
            <a:picLocks noGrp="1" noChangeAspect="1"/>
          </p:cNvPicPr>
          <p:nvPr>
            <p:ph type="pic" sz="quarter" idx="15"/>
          </p:nvPr>
        </p:nvPicPr>
        <p:blipFill>
          <a:blip r:embed="rId2"/>
          <a:srcRect/>
          <a:stretch>
            <a:fillRect/>
          </a:stretch>
        </p:blipFill>
        <p:spPr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2644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onteúdo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pt-BR" dirty="0" smtClean="0"/>
              <a:t>Após a importação e criação da oferta no TOTVS Educacional, o usuário pode precisar realizar algumas alterações no </a:t>
            </a:r>
            <a:r>
              <a:rPr lang="pt-BR" dirty="0" err="1" smtClean="0"/>
              <a:t>Scientia</a:t>
            </a:r>
            <a:r>
              <a:rPr lang="pt-BR" dirty="0" smtClean="0"/>
              <a:t> para ajustar a oferta a alguma demanda inesperada, por exemplo: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pt-BR" dirty="0" smtClean="0"/>
              <a:t>Um professor entrou de licença ou foi demitido.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pt-BR" dirty="0" smtClean="0"/>
              <a:t>Uma sala alocada será fechada para reforma.</a:t>
            </a:r>
          </a:p>
          <a:p>
            <a:pPr algn="just"/>
            <a:endParaRPr lang="pt-BR" dirty="0"/>
          </a:p>
          <a:p>
            <a:pPr algn="just"/>
            <a:r>
              <a:rPr lang="pt-BR" dirty="0" smtClean="0"/>
              <a:t>Caso a realocação seja realizada no </a:t>
            </a:r>
            <a:r>
              <a:rPr lang="pt-BR" dirty="0" err="1" smtClean="0"/>
              <a:t>Scientia</a:t>
            </a:r>
            <a:r>
              <a:rPr lang="pt-BR" dirty="0" smtClean="0"/>
              <a:t> o usuário deverá executar uma nova importação dos dados e em seguida executar o processo para criar/atualizar oferta.</a:t>
            </a:r>
            <a:endParaRPr lang="pt-BR" dirty="0"/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Integração TOTVS Educacional X </a:t>
            </a:r>
            <a:r>
              <a:rPr lang="pt-BR" dirty="0" err="1"/>
              <a:t>Scientia</a:t>
            </a:r>
            <a:r>
              <a:rPr lang="pt-BR" dirty="0"/>
              <a:t>: Modelo 2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idx="13"/>
          </p:nvPr>
        </p:nvSpPr>
        <p:spPr>
          <a:xfrm>
            <a:off x="601800" y="1175133"/>
            <a:ext cx="4153080" cy="853016"/>
          </a:xfrm>
        </p:spPr>
        <p:txBody>
          <a:bodyPr/>
          <a:lstStyle/>
          <a:p>
            <a:r>
              <a:rPr lang="pt-BR" dirty="0"/>
              <a:t>Reimportar as turmas/disciplinas </a:t>
            </a:r>
            <a:r>
              <a:rPr lang="pt-BR" dirty="0" smtClean="0"/>
              <a:t>sugeridas </a:t>
            </a:r>
            <a:r>
              <a:rPr lang="pt-BR" dirty="0"/>
              <a:t>do </a:t>
            </a:r>
            <a:r>
              <a:rPr lang="pt-BR" dirty="0" err="1"/>
              <a:t>Scientia</a:t>
            </a:r>
            <a:endParaRPr lang="pt-BR" dirty="0"/>
          </a:p>
          <a:p>
            <a:endParaRPr lang="pt-BR" dirty="0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3940D1D-B147-43FC-A96B-779C25C7BB73}" type="slidenum">
              <a:rPr lang="pt-BR" smtClean="0"/>
              <a:pPr/>
              <a:t>66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961181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Integração TOTVS Educacional X </a:t>
            </a:r>
            <a:r>
              <a:rPr lang="pt-BR" dirty="0" err="1"/>
              <a:t>Scientia</a:t>
            </a:r>
            <a:r>
              <a:rPr lang="pt-BR" dirty="0"/>
              <a:t>: Modelo 2 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idx="13"/>
          </p:nvPr>
        </p:nvSpPr>
        <p:spPr>
          <a:xfrm>
            <a:off x="601800" y="1175133"/>
            <a:ext cx="4130220" cy="853016"/>
          </a:xfrm>
        </p:spPr>
        <p:txBody>
          <a:bodyPr/>
          <a:lstStyle/>
          <a:p>
            <a:r>
              <a:rPr lang="pt-BR" dirty="0"/>
              <a:t>Reimportar as turmas/disciplinas </a:t>
            </a:r>
            <a:r>
              <a:rPr lang="pt-BR" dirty="0" smtClean="0"/>
              <a:t>sugeridas </a:t>
            </a:r>
            <a:r>
              <a:rPr lang="pt-BR" dirty="0"/>
              <a:t>do </a:t>
            </a:r>
            <a:r>
              <a:rPr lang="pt-BR" dirty="0" err="1"/>
              <a:t>Scientia</a:t>
            </a:r>
            <a:endParaRPr lang="pt-BR" dirty="0"/>
          </a:p>
          <a:p>
            <a:endParaRPr lang="pt-BR" dirty="0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3940D1D-B147-43FC-A96B-779C25C7BB73}" type="slidenum">
              <a:rPr lang="pt-BR" smtClean="0"/>
              <a:pPr/>
              <a:t>67</a:t>
            </a:fld>
            <a:endParaRPr lang="pt-BR" dirty="0"/>
          </a:p>
        </p:txBody>
      </p:sp>
      <p:sp>
        <p:nvSpPr>
          <p:cNvPr id="6" name="CaixaDeTexto 5"/>
          <p:cNvSpPr txBox="1"/>
          <p:nvPr/>
        </p:nvSpPr>
        <p:spPr bwMode="auto">
          <a:xfrm>
            <a:off x="601799" y="2293396"/>
            <a:ext cx="15046049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r>
              <a:rPr lang="pt-BR" sz="2800" b="1" dirty="0" smtClean="0">
                <a:solidFill>
                  <a:srgbClr val="4A5C61"/>
                </a:solidFill>
                <a:latin typeface="Arial Narrow"/>
                <a:cs typeface="Arial Narrow"/>
              </a:rPr>
              <a:t>Detalhando os passos de uma </a:t>
            </a:r>
            <a:r>
              <a:rPr lang="pt-BR" sz="2800" b="1" dirty="0" err="1" smtClean="0">
                <a:solidFill>
                  <a:srgbClr val="4A5C61"/>
                </a:solidFill>
                <a:latin typeface="Arial Narrow"/>
                <a:cs typeface="Arial Narrow"/>
              </a:rPr>
              <a:t>reimportação</a:t>
            </a:r>
            <a:r>
              <a:rPr lang="pt-BR" sz="2800" b="1" dirty="0" smtClean="0">
                <a:solidFill>
                  <a:srgbClr val="4A5C61"/>
                </a:solidFill>
                <a:latin typeface="Arial Narrow"/>
                <a:cs typeface="Arial Narrow"/>
              </a:rPr>
              <a:t> das turmas/disciplinas:</a:t>
            </a:r>
          </a:p>
          <a:p>
            <a:r>
              <a:rPr lang="pt-BR" sz="2800" b="1" u="sng" dirty="0" smtClean="0">
                <a:solidFill>
                  <a:srgbClr val="4A5C61"/>
                </a:solidFill>
                <a:latin typeface="Arial Narrow"/>
                <a:cs typeface="Arial Narrow"/>
              </a:rPr>
              <a:t>Primeiro passo</a:t>
            </a:r>
            <a:r>
              <a:rPr lang="pt-BR" sz="2800" b="1" dirty="0" smtClean="0">
                <a:solidFill>
                  <a:srgbClr val="4A5C61"/>
                </a:solidFill>
                <a:latin typeface="Arial Narrow"/>
                <a:cs typeface="Arial Narrow"/>
              </a:rPr>
              <a:t>:</a:t>
            </a:r>
            <a:r>
              <a:rPr lang="pt-BR" sz="2800" dirty="0" smtClean="0">
                <a:solidFill>
                  <a:srgbClr val="4A5C61"/>
                </a:solidFill>
                <a:latin typeface="Arial Narrow"/>
                <a:cs typeface="Arial Narrow"/>
              </a:rPr>
              <a:t> </a:t>
            </a:r>
          </a:p>
          <a:p>
            <a:r>
              <a:rPr lang="pt-BR" sz="2800" dirty="0" smtClean="0">
                <a:solidFill>
                  <a:srgbClr val="4A5C61"/>
                </a:solidFill>
                <a:latin typeface="Arial Narrow"/>
                <a:cs typeface="Arial Narrow"/>
              </a:rPr>
              <a:t>Realizar uma importação de dados do </a:t>
            </a:r>
            <a:r>
              <a:rPr lang="pt-BR" sz="2800" dirty="0" err="1" smtClean="0">
                <a:solidFill>
                  <a:srgbClr val="4A5C61"/>
                </a:solidFill>
                <a:latin typeface="Arial Narrow"/>
                <a:cs typeface="Arial Narrow"/>
              </a:rPr>
              <a:t>Scientia</a:t>
            </a:r>
            <a:r>
              <a:rPr lang="pt-BR" sz="2800" dirty="0" smtClean="0">
                <a:solidFill>
                  <a:srgbClr val="4A5C61"/>
                </a:solidFill>
                <a:latin typeface="Arial Narrow"/>
                <a:cs typeface="Arial Narrow"/>
              </a:rPr>
              <a:t> para o TOTVS Educacional</a:t>
            </a:r>
          </a:p>
          <a:p>
            <a:r>
              <a:rPr lang="pt-BR" sz="2800" b="1" u="sng" dirty="0" smtClean="0">
                <a:solidFill>
                  <a:srgbClr val="4A5C61"/>
                </a:solidFill>
                <a:latin typeface="Arial Narrow"/>
                <a:cs typeface="Arial Narrow"/>
              </a:rPr>
              <a:t>Segundo passo</a:t>
            </a:r>
            <a:r>
              <a:rPr lang="pt-BR" sz="2800" b="1" dirty="0" smtClean="0">
                <a:solidFill>
                  <a:srgbClr val="4A5C61"/>
                </a:solidFill>
                <a:latin typeface="Arial Narrow"/>
                <a:cs typeface="Arial Narrow"/>
              </a:rPr>
              <a:t>:</a:t>
            </a:r>
            <a:r>
              <a:rPr lang="pt-BR" sz="2800" dirty="0" smtClean="0">
                <a:solidFill>
                  <a:srgbClr val="4A5C61"/>
                </a:solidFill>
                <a:latin typeface="Arial Narrow"/>
                <a:cs typeface="Arial Narrow"/>
              </a:rPr>
              <a:t> </a:t>
            </a:r>
          </a:p>
          <a:p>
            <a:r>
              <a:rPr lang="pt-BR" sz="2800" dirty="0" smtClean="0">
                <a:solidFill>
                  <a:srgbClr val="4A5C61"/>
                </a:solidFill>
                <a:latin typeface="Arial Narrow"/>
                <a:cs typeface="Arial Narrow"/>
              </a:rPr>
              <a:t>Criar a estrutura de oferta</a:t>
            </a:r>
          </a:p>
          <a:p>
            <a:r>
              <a:rPr lang="pt-BR" sz="2800" b="1" u="sng" dirty="0" smtClean="0">
                <a:solidFill>
                  <a:srgbClr val="4A5C61"/>
                </a:solidFill>
                <a:latin typeface="Arial Narrow"/>
                <a:cs typeface="Arial Narrow"/>
              </a:rPr>
              <a:t>Terceiro passo</a:t>
            </a:r>
            <a:r>
              <a:rPr lang="pt-BR" sz="2800" b="1" dirty="0" smtClean="0">
                <a:solidFill>
                  <a:srgbClr val="4A5C61"/>
                </a:solidFill>
                <a:latin typeface="Arial Narrow"/>
                <a:cs typeface="Arial Narrow"/>
              </a:rPr>
              <a:t>:</a:t>
            </a:r>
            <a:r>
              <a:rPr lang="pt-BR" sz="2800" dirty="0" smtClean="0">
                <a:solidFill>
                  <a:srgbClr val="4A5C61"/>
                </a:solidFill>
                <a:latin typeface="Arial Narrow"/>
                <a:cs typeface="Arial Narrow"/>
              </a:rPr>
              <a:t> </a:t>
            </a:r>
          </a:p>
          <a:p>
            <a:r>
              <a:rPr lang="pt-BR" sz="2800" dirty="0">
                <a:solidFill>
                  <a:srgbClr val="4A5C61"/>
                </a:solidFill>
                <a:latin typeface="Arial Narrow"/>
                <a:cs typeface="Arial Narrow"/>
              </a:rPr>
              <a:t>A</a:t>
            </a:r>
            <a:r>
              <a:rPr lang="pt-BR" sz="2800" dirty="0" smtClean="0">
                <a:solidFill>
                  <a:srgbClr val="4A5C61"/>
                </a:solidFill>
                <a:latin typeface="Arial Narrow"/>
                <a:cs typeface="Arial Narrow"/>
              </a:rPr>
              <a:t>lterar salas, professores ou horários no </a:t>
            </a:r>
            <a:r>
              <a:rPr lang="pt-BR" sz="2800" dirty="0" err="1" smtClean="0">
                <a:solidFill>
                  <a:srgbClr val="4A5C61"/>
                </a:solidFill>
                <a:latin typeface="Arial Narrow"/>
                <a:cs typeface="Arial Narrow"/>
              </a:rPr>
              <a:t>Scientia</a:t>
            </a:r>
            <a:endParaRPr lang="pt-BR" sz="2800" dirty="0" smtClean="0">
              <a:solidFill>
                <a:srgbClr val="4A5C61"/>
              </a:solidFill>
              <a:latin typeface="Arial Narrow"/>
              <a:cs typeface="Arial Narrow"/>
            </a:endParaRPr>
          </a:p>
          <a:p>
            <a:r>
              <a:rPr lang="pt-BR" sz="2800" b="1" u="sng" dirty="0" smtClean="0">
                <a:solidFill>
                  <a:srgbClr val="4A5C61"/>
                </a:solidFill>
                <a:latin typeface="Arial Narrow"/>
                <a:cs typeface="Arial Narrow"/>
              </a:rPr>
              <a:t>Quarto passo</a:t>
            </a:r>
            <a:r>
              <a:rPr lang="pt-BR" sz="2800" b="1" dirty="0" smtClean="0">
                <a:solidFill>
                  <a:srgbClr val="4A5C61"/>
                </a:solidFill>
                <a:latin typeface="Arial Narrow"/>
                <a:cs typeface="Arial Narrow"/>
              </a:rPr>
              <a:t>:</a:t>
            </a:r>
            <a:r>
              <a:rPr lang="pt-BR" sz="2800" dirty="0" smtClean="0">
                <a:solidFill>
                  <a:srgbClr val="4A5C61"/>
                </a:solidFill>
                <a:latin typeface="Arial Narrow"/>
                <a:cs typeface="Arial Narrow"/>
              </a:rPr>
              <a:t> </a:t>
            </a:r>
          </a:p>
          <a:p>
            <a:r>
              <a:rPr lang="pt-BR" sz="2800" dirty="0" smtClean="0">
                <a:solidFill>
                  <a:srgbClr val="4A5C61"/>
                </a:solidFill>
                <a:latin typeface="Arial Narrow"/>
                <a:cs typeface="Arial Narrow"/>
              </a:rPr>
              <a:t>Realizar nova importação dos dados do </a:t>
            </a:r>
            <a:r>
              <a:rPr lang="pt-BR" sz="2800" dirty="0" err="1" smtClean="0">
                <a:solidFill>
                  <a:srgbClr val="4A5C61"/>
                </a:solidFill>
                <a:latin typeface="Arial Narrow"/>
                <a:cs typeface="Arial Narrow"/>
              </a:rPr>
              <a:t>Scientia</a:t>
            </a:r>
            <a:r>
              <a:rPr lang="pt-BR" sz="2800" dirty="0" smtClean="0">
                <a:solidFill>
                  <a:srgbClr val="4A5C61"/>
                </a:solidFill>
                <a:latin typeface="Arial Narrow"/>
                <a:cs typeface="Arial Narrow"/>
              </a:rPr>
              <a:t> para o TOTVS Educacional</a:t>
            </a:r>
            <a:endParaRPr lang="pt-BR" sz="2800" b="1" u="sng" dirty="0" smtClean="0">
              <a:solidFill>
                <a:srgbClr val="4A5C61"/>
              </a:solidFill>
              <a:latin typeface="Arial Narrow"/>
              <a:cs typeface="Arial Narrow"/>
            </a:endParaRPr>
          </a:p>
        </p:txBody>
      </p:sp>
      <p:pic>
        <p:nvPicPr>
          <p:cNvPr id="7" name="Imagem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9439" y="6390602"/>
            <a:ext cx="1428012" cy="1428012"/>
          </a:xfrm>
          <a:prstGeom prst="rect">
            <a:avLst/>
          </a:prstGeom>
        </p:spPr>
      </p:pic>
      <p:sp>
        <p:nvSpPr>
          <p:cNvPr id="8" name="CaixaDeTexto 7"/>
          <p:cNvSpPr txBox="1"/>
          <p:nvPr/>
        </p:nvSpPr>
        <p:spPr bwMode="auto">
          <a:xfrm>
            <a:off x="2312028" y="7717455"/>
            <a:ext cx="1225015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>
            <a:spAutoFit/>
          </a:bodyPr>
          <a:lstStyle/>
          <a:p>
            <a:r>
              <a:rPr lang="pt-BR" sz="2000" dirty="0" smtClean="0">
                <a:solidFill>
                  <a:srgbClr val="4A5C61"/>
                </a:solidFill>
                <a:latin typeface="Arial Narrow"/>
                <a:cs typeface="Arial Narrow"/>
              </a:rPr>
              <a:t>Importação</a:t>
            </a:r>
          </a:p>
        </p:txBody>
      </p:sp>
      <p:pic>
        <p:nvPicPr>
          <p:cNvPr id="9" name="Imagem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6476" y="6456550"/>
            <a:ext cx="1330817" cy="1330817"/>
          </a:xfrm>
          <a:prstGeom prst="rect">
            <a:avLst/>
          </a:prstGeom>
        </p:spPr>
      </p:pic>
      <p:pic>
        <p:nvPicPr>
          <p:cNvPr id="10" name="Imagem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0817" y="7112967"/>
            <a:ext cx="705647" cy="705647"/>
          </a:xfrm>
          <a:prstGeom prst="rect">
            <a:avLst/>
          </a:prstGeom>
        </p:spPr>
      </p:pic>
      <p:sp>
        <p:nvSpPr>
          <p:cNvPr id="11" name="CaixaDeTexto 10"/>
          <p:cNvSpPr txBox="1"/>
          <p:nvPr/>
        </p:nvSpPr>
        <p:spPr bwMode="auto">
          <a:xfrm>
            <a:off x="5966476" y="7717455"/>
            <a:ext cx="2101785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r>
              <a:rPr lang="pt-BR" sz="2000" dirty="0" smtClean="0">
                <a:solidFill>
                  <a:srgbClr val="4A5C61"/>
                </a:solidFill>
                <a:latin typeface="Arial Narrow"/>
                <a:cs typeface="Arial Narrow"/>
              </a:rPr>
              <a:t>Turma/Disciplina sugerida </a:t>
            </a:r>
          </a:p>
        </p:txBody>
      </p:sp>
      <p:pic>
        <p:nvPicPr>
          <p:cNvPr id="12" name="Imagem 1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20015" y="6500014"/>
            <a:ext cx="1421952" cy="1421952"/>
          </a:xfrm>
          <a:prstGeom prst="rect">
            <a:avLst/>
          </a:prstGeom>
        </p:spPr>
      </p:pic>
      <p:pic>
        <p:nvPicPr>
          <p:cNvPr id="13" name="Imagem 1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51461" y="7081643"/>
            <a:ext cx="705647" cy="705647"/>
          </a:xfrm>
          <a:prstGeom prst="rect">
            <a:avLst/>
          </a:prstGeom>
        </p:spPr>
      </p:pic>
      <p:sp>
        <p:nvSpPr>
          <p:cNvPr id="14" name="CaixaDeTexto 13"/>
          <p:cNvSpPr txBox="1"/>
          <p:nvPr/>
        </p:nvSpPr>
        <p:spPr bwMode="auto">
          <a:xfrm>
            <a:off x="8859553" y="7783620"/>
            <a:ext cx="2509824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r>
              <a:rPr lang="pt-BR" sz="2000" dirty="0" smtClean="0">
                <a:solidFill>
                  <a:srgbClr val="4A5C61"/>
                </a:solidFill>
                <a:latin typeface="Arial Narrow"/>
                <a:cs typeface="Arial Narrow"/>
              </a:rPr>
              <a:t>Turma/Disciplina XXX </a:t>
            </a:r>
          </a:p>
        </p:txBody>
      </p:sp>
      <p:cxnSp>
        <p:nvCxnSpPr>
          <p:cNvPr id="15" name="Conector de seta reta 14"/>
          <p:cNvCxnSpPr/>
          <p:nvPr/>
        </p:nvCxnSpPr>
        <p:spPr>
          <a:xfrm>
            <a:off x="3899359" y="7104608"/>
            <a:ext cx="2067117" cy="1735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Seta para a esquerda e para a direita 15"/>
          <p:cNvSpPr/>
          <p:nvPr/>
        </p:nvSpPr>
        <p:spPr>
          <a:xfrm>
            <a:off x="7400947" y="6951653"/>
            <a:ext cx="1646064" cy="445064"/>
          </a:xfrm>
          <a:prstGeom prst="leftRightArrow">
            <a:avLst/>
          </a:prstGeom>
          <a:gradFill flip="none" rotWithShape="1">
            <a:gsLst>
              <a:gs pos="0">
                <a:schemeClr val="accent2">
                  <a:lumMod val="67000"/>
                </a:schemeClr>
              </a:gs>
              <a:gs pos="48000">
                <a:schemeClr val="accent2">
                  <a:lumMod val="97000"/>
                  <a:lumOff val="3000"/>
                </a:schemeClr>
              </a:gs>
              <a:gs pos="100000">
                <a:schemeClr val="accent2">
                  <a:lumMod val="60000"/>
                  <a:lumOff val="40000"/>
                </a:schemeClr>
              </a:gs>
            </a:gsLst>
            <a:lin ang="1620000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2000" dirty="0" smtClean="0">
                <a:latin typeface="Arial Narrow" panose="020B0606020202030204" pitchFamily="34" charset="0"/>
              </a:rPr>
              <a:t>Vínculo</a:t>
            </a:r>
            <a:endParaRPr lang="pt-BR" sz="2000" dirty="0"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538737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1" grpId="0"/>
      <p:bldP spid="14" grpId="0"/>
      <p:bldP spid="16" grpId="0" animBg="1"/>
    </p:bld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/>
          <p:cNvSpPr>
            <a:spLocks noGrp="1"/>
          </p:cNvSpPr>
          <p:nvPr>
            <p:ph type="title"/>
          </p:nvPr>
        </p:nvSpPr>
        <p:spPr>
          <a:xfrm>
            <a:off x="5129212" y="424467"/>
            <a:ext cx="10518637" cy="558800"/>
          </a:xfrm>
        </p:spPr>
        <p:txBody>
          <a:bodyPr/>
          <a:lstStyle/>
          <a:p>
            <a:r>
              <a:rPr lang="pt-BR" dirty="0"/>
              <a:t>Integração TOTVS Educacional X </a:t>
            </a:r>
            <a:r>
              <a:rPr lang="pt-BR" dirty="0" err="1"/>
              <a:t>Scientia</a:t>
            </a:r>
            <a:r>
              <a:rPr lang="pt-BR" dirty="0"/>
              <a:t>: Modelo 2 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idx="13"/>
          </p:nvPr>
        </p:nvSpPr>
        <p:spPr>
          <a:xfrm>
            <a:off x="601800" y="1175133"/>
            <a:ext cx="4130220" cy="853016"/>
          </a:xfrm>
        </p:spPr>
        <p:txBody>
          <a:bodyPr/>
          <a:lstStyle/>
          <a:p>
            <a:r>
              <a:rPr lang="pt-BR" dirty="0"/>
              <a:t>Reimportar as turmas/disciplinas </a:t>
            </a:r>
            <a:r>
              <a:rPr lang="pt-BR" dirty="0" smtClean="0"/>
              <a:t>sugeridas </a:t>
            </a:r>
            <a:r>
              <a:rPr lang="pt-BR" dirty="0"/>
              <a:t>do </a:t>
            </a:r>
            <a:r>
              <a:rPr lang="pt-BR" dirty="0" err="1"/>
              <a:t>Scientia</a:t>
            </a:r>
            <a:endParaRPr lang="pt-BR" dirty="0"/>
          </a:p>
          <a:p>
            <a:endParaRPr lang="pt-BR" dirty="0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3940D1D-B147-43FC-A96B-779C25C7BB73}" type="slidenum">
              <a:rPr lang="pt-BR" smtClean="0"/>
              <a:pPr/>
              <a:t>68</a:t>
            </a:fld>
            <a:endParaRPr lang="pt-BR" dirty="0"/>
          </a:p>
        </p:txBody>
      </p:sp>
      <p:sp>
        <p:nvSpPr>
          <p:cNvPr id="6" name="CaixaDeTexto 5"/>
          <p:cNvSpPr txBox="1"/>
          <p:nvPr/>
        </p:nvSpPr>
        <p:spPr bwMode="auto">
          <a:xfrm>
            <a:off x="544106" y="2377856"/>
            <a:ext cx="8835401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r>
              <a:rPr lang="pt-BR" sz="2800" b="1" u="sng" dirty="0" smtClean="0">
                <a:solidFill>
                  <a:srgbClr val="4A5C61"/>
                </a:solidFill>
                <a:latin typeface="Arial Narrow"/>
                <a:cs typeface="Arial Narrow"/>
              </a:rPr>
              <a:t>Quinto passo</a:t>
            </a:r>
            <a:r>
              <a:rPr lang="pt-BR" sz="2800" b="1" dirty="0" smtClean="0">
                <a:solidFill>
                  <a:srgbClr val="4A5C61"/>
                </a:solidFill>
                <a:latin typeface="Arial Narrow"/>
                <a:cs typeface="Arial Narrow"/>
              </a:rPr>
              <a:t>:</a:t>
            </a:r>
            <a:r>
              <a:rPr lang="pt-BR" sz="2800" dirty="0" smtClean="0">
                <a:solidFill>
                  <a:srgbClr val="4A5C61"/>
                </a:solidFill>
                <a:latin typeface="Arial Narrow"/>
                <a:cs typeface="Arial Narrow"/>
              </a:rPr>
              <a:t> </a:t>
            </a:r>
          </a:p>
          <a:p>
            <a:r>
              <a:rPr lang="pt-BR" sz="2800" dirty="0" smtClean="0">
                <a:solidFill>
                  <a:srgbClr val="4A5C61"/>
                </a:solidFill>
                <a:latin typeface="Arial Narrow"/>
                <a:cs typeface="Arial Narrow"/>
              </a:rPr>
              <a:t>Atualizar a oferta da turma/disciplina no TOTVS Educacional</a:t>
            </a:r>
          </a:p>
        </p:txBody>
      </p:sp>
      <p:pic>
        <p:nvPicPr>
          <p:cNvPr id="9" name="Imagem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395" y="3827590"/>
            <a:ext cx="1330817" cy="1330817"/>
          </a:xfrm>
          <a:prstGeom prst="rect">
            <a:avLst/>
          </a:prstGeom>
        </p:spPr>
      </p:pic>
      <p:pic>
        <p:nvPicPr>
          <p:cNvPr id="10" name="Imagem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6736" y="4484007"/>
            <a:ext cx="705647" cy="705647"/>
          </a:xfrm>
          <a:prstGeom prst="rect">
            <a:avLst/>
          </a:prstGeom>
        </p:spPr>
      </p:pic>
      <p:sp>
        <p:nvSpPr>
          <p:cNvPr id="11" name="CaixaDeTexto 10"/>
          <p:cNvSpPr txBox="1"/>
          <p:nvPr/>
        </p:nvSpPr>
        <p:spPr bwMode="auto">
          <a:xfrm>
            <a:off x="532395" y="5088495"/>
            <a:ext cx="2101785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r>
              <a:rPr lang="pt-BR" sz="2000" dirty="0" smtClean="0">
                <a:solidFill>
                  <a:srgbClr val="4A5C61"/>
                </a:solidFill>
                <a:latin typeface="Arial Narrow"/>
                <a:cs typeface="Arial Narrow"/>
              </a:rPr>
              <a:t>Turma/Disciplina sugerida </a:t>
            </a:r>
          </a:p>
        </p:txBody>
      </p:sp>
      <p:pic>
        <p:nvPicPr>
          <p:cNvPr id="12" name="Imagem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8894" y="3871054"/>
            <a:ext cx="1421952" cy="1421952"/>
          </a:xfrm>
          <a:prstGeom prst="rect">
            <a:avLst/>
          </a:prstGeom>
        </p:spPr>
      </p:pic>
      <p:pic>
        <p:nvPicPr>
          <p:cNvPr id="13" name="Imagem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0340" y="4452683"/>
            <a:ext cx="705647" cy="705647"/>
          </a:xfrm>
          <a:prstGeom prst="rect">
            <a:avLst/>
          </a:prstGeom>
        </p:spPr>
      </p:pic>
      <p:sp>
        <p:nvSpPr>
          <p:cNvPr id="14" name="CaixaDeTexto 13"/>
          <p:cNvSpPr txBox="1"/>
          <p:nvPr/>
        </p:nvSpPr>
        <p:spPr bwMode="auto">
          <a:xfrm>
            <a:off x="4248432" y="5154660"/>
            <a:ext cx="2509824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r>
              <a:rPr lang="pt-BR" sz="2000" dirty="0" smtClean="0">
                <a:solidFill>
                  <a:srgbClr val="4A5C61"/>
                </a:solidFill>
                <a:latin typeface="Arial Narrow"/>
                <a:cs typeface="Arial Narrow"/>
              </a:rPr>
              <a:t>Turma/Disciplina XXX </a:t>
            </a:r>
          </a:p>
        </p:txBody>
      </p:sp>
      <p:sp>
        <p:nvSpPr>
          <p:cNvPr id="16" name="Seta para a esquerda e para a direita 15"/>
          <p:cNvSpPr/>
          <p:nvPr/>
        </p:nvSpPr>
        <p:spPr>
          <a:xfrm>
            <a:off x="1966866" y="4322693"/>
            <a:ext cx="2267734" cy="445064"/>
          </a:xfrm>
          <a:prstGeom prst="leftRightArrow">
            <a:avLst/>
          </a:prstGeom>
          <a:gradFill flip="none" rotWithShape="1">
            <a:gsLst>
              <a:gs pos="0">
                <a:schemeClr val="accent2">
                  <a:lumMod val="67000"/>
                </a:schemeClr>
              </a:gs>
              <a:gs pos="48000">
                <a:schemeClr val="accent2">
                  <a:lumMod val="97000"/>
                  <a:lumOff val="3000"/>
                </a:schemeClr>
              </a:gs>
              <a:gs pos="100000">
                <a:schemeClr val="accent2">
                  <a:lumMod val="60000"/>
                  <a:lumOff val="40000"/>
                </a:schemeClr>
              </a:gs>
            </a:gsLst>
            <a:lin ang="1620000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2000" dirty="0" smtClean="0">
                <a:latin typeface="Arial Narrow" panose="020B0606020202030204" pitchFamily="34" charset="0"/>
              </a:rPr>
              <a:t>Vínculo</a:t>
            </a:r>
            <a:endParaRPr lang="pt-BR" sz="2000" dirty="0">
              <a:latin typeface="Arial Narrow" panose="020B0606020202030204" pitchFamily="34" charset="0"/>
            </a:endParaRPr>
          </a:p>
        </p:txBody>
      </p:sp>
      <p:pic>
        <p:nvPicPr>
          <p:cNvPr id="17" name="Imagem 1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81894" y="3935659"/>
            <a:ext cx="1428012" cy="1428012"/>
          </a:xfrm>
          <a:prstGeom prst="rect">
            <a:avLst/>
          </a:prstGeom>
        </p:spPr>
      </p:pic>
      <p:sp>
        <p:nvSpPr>
          <p:cNvPr id="22" name="CaixaDeTexto 21"/>
          <p:cNvSpPr txBox="1"/>
          <p:nvPr/>
        </p:nvSpPr>
        <p:spPr bwMode="auto">
          <a:xfrm>
            <a:off x="7769804" y="5205063"/>
            <a:ext cx="1609703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r>
              <a:rPr lang="pt-BR" sz="2000" dirty="0">
                <a:solidFill>
                  <a:srgbClr val="4A5C61"/>
                </a:solidFill>
                <a:latin typeface="Arial Narrow"/>
                <a:cs typeface="Arial Narrow"/>
              </a:rPr>
              <a:t>A</a:t>
            </a:r>
            <a:r>
              <a:rPr lang="pt-BR" sz="2000" dirty="0" smtClean="0">
                <a:solidFill>
                  <a:srgbClr val="4A5C61"/>
                </a:solidFill>
                <a:latin typeface="Arial Narrow"/>
                <a:cs typeface="Arial Narrow"/>
              </a:rPr>
              <a:t>tualizar oferta</a:t>
            </a:r>
          </a:p>
        </p:txBody>
      </p:sp>
      <p:cxnSp>
        <p:nvCxnSpPr>
          <p:cNvPr id="24" name="Conector angulado 23"/>
          <p:cNvCxnSpPr>
            <a:stCxn id="9" idx="0"/>
            <a:endCxn id="17" idx="0"/>
          </p:cNvCxnSpPr>
          <p:nvPr/>
        </p:nvCxnSpPr>
        <p:spPr>
          <a:xfrm rot="16200000" flipH="1">
            <a:off x="4792817" y="232576"/>
            <a:ext cx="108069" cy="7298096"/>
          </a:xfrm>
          <a:prstGeom prst="bentConnector3">
            <a:avLst>
              <a:gd name="adj1" fmla="val -211532"/>
            </a:avLst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Conector angulado 26"/>
          <p:cNvCxnSpPr>
            <a:stCxn id="22" idx="2"/>
            <a:endCxn id="14" idx="2"/>
          </p:cNvCxnSpPr>
          <p:nvPr/>
        </p:nvCxnSpPr>
        <p:spPr>
          <a:xfrm rot="5400000" flipH="1">
            <a:off x="7013798" y="4044316"/>
            <a:ext cx="50403" cy="3071312"/>
          </a:xfrm>
          <a:prstGeom prst="bentConnector3">
            <a:avLst>
              <a:gd name="adj1" fmla="val -453544"/>
            </a:avLst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8" name="Imagem 2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69907" y="4040065"/>
            <a:ext cx="1219200" cy="1219200"/>
          </a:xfrm>
          <a:prstGeom prst="rect">
            <a:avLst/>
          </a:prstGeom>
        </p:spPr>
      </p:pic>
      <p:pic>
        <p:nvPicPr>
          <p:cNvPr id="74" name="Imagem 7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71664" y="5306813"/>
            <a:ext cx="715748" cy="715748"/>
          </a:xfrm>
          <a:prstGeom prst="rect">
            <a:avLst/>
          </a:prstGeom>
        </p:spPr>
      </p:pic>
      <p:pic>
        <p:nvPicPr>
          <p:cNvPr id="75" name="Imagem 7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54883" y="4873814"/>
            <a:ext cx="870995" cy="870995"/>
          </a:xfrm>
          <a:prstGeom prst="rect">
            <a:avLst/>
          </a:prstGeom>
        </p:spPr>
      </p:pic>
      <p:pic>
        <p:nvPicPr>
          <p:cNvPr id="76" name="Imagem 7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27596" y="5283338"/>
            <a:ext cx="432233" cy="432233"/>
          </a:xfrm>
          <a:prstGeom prst="rect">
            <a:avLst/>
          </a:prstGeom>
        </p:spPr>
      </p:pic>
      <p:sp>
        <p:nvSpPr>
          <p:cNvPr id="77" name="CaixaDeTexto 76"/>
          <p:cNvSpPr txBox="1"/>
          <p:nvPr/>
        </p:nvSpPr>
        <p:spPr bwMode="auto">
          <a:xfrm>
            <a:off x="10795012" y="5700639"/>
            <a:ext cx="1912357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r>
              <a:rPr lang="pt-BR" sz="2000" dirty="0" smtClean="0">
                <a:solidFill>
                  <a:srgbClr val="4A5C61"/>
                </a:solidFill>
                <a:latin typeface="Arial Narrow"/>
                <a:cs typeface="Arial Narrow"/>
              </a:rPr>
              <a:t>Turma/Disciplina XXX </a:t>
            </a:r>
          </a:p>
        </p:txBody>
      </p:sp>
      <p:pic>
        <p:nvPicPr>
          <p:cNvPr id="78" name="Imagem 7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95750" y="2244809"/>
            <a:ext cx="715748" cy="715748"/>
          </a:xfrm>
          <a:prstGeom prst="rect">
            <a:avLst/>
          </a:prstGeom>
        </p:spPr>
      </p:pic>
      <p:pic>
        <p:nvPicPr>
          <p:cNvPr id="79" name="Imagem 7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87055" y="3251579"/>
            <a:ext cx="714335" cy="714335"/>
          </a:xfrm>
          <a:prstGeom prst="rect">
            <a:avLst/>
          </a:prstGeom>
        </p:spPr>
      </p:pic>
      <p:pic>
        <p:nvPicPr>
          <p:cNvPr id="80" name="Imagem 7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61556" y="7232196"/>
            <a:ext cx="715748" cy="715748"/>
          </a:xfrm>
          <a:prstGeom prst="rect">
            <a:avLst/>
          </a:prstGeom>
        </p:spPr>
      </p:pic>
      <p:sp>
        <p:nvSpPr>
          <p:cNvPr id="81" name="CaixaDeTexto 80"/>
          <p:cNvSpPr txBox="1"/>
          <p:nvPr/>
        </p:nvSpPr>
        <p:spPr bwMode="auto">
          <a:xfrm>
            <a:off x="12716569" y="1982637"/>
            <a:ext cx="97982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r>
              <a:rPr lang="pt-BR" sz="1800" dirty="0" smtClean="0">
                <a:solidFill>
                  <a:srgbClr val="4A5C61"/>
                </a:solidFill>
                <a:latin typeface="Arial Narrow"/>
                <a:cs typeface="Arial Narrow"/>
              </a:rPr>
              <a:t>Horários</a:t>
            </a:r>
          </a:p>
        </p:txBody>
      </p:sp>
      <p:sp>
        <p:nvSpPr>
          <p:cNvPr id="82" name="CaixaDeTexto 81"/>
          <p:cNvSpPr txBox="1"/>
          <p:nvPr/>
        </p:nvSpPr>
        <p:spPr bwMode="auto">
          <a:xfrm>
            <a:off x="12646203" y="3886558"/>
            <a:ext cx="182229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r>
              <a:rPr lang="pt-BR" sz="1800" dirty="0" smtClean="0">
                <a:solidFill>
                  <a:srgbClr val="4A5C61"/>
                </a:solidFill>
                <a:latin typeface="Arial Narrow"/>
                <a:cs typeface="Arial Narrow"/>
              </a:rPr>
              <a:t>Grupo de Alunos</a:t>
            </a:r>
          </a:p>
        </p:txBody>
      </p:sp>
      <p:sp>
        <p:nvSpPr>
          <p:cNvPr id="83" name="CaixaDeTexto 82"/>
          <p:cNvSpPr txBox="1"/>
          <p:nvPr/>
        </p:nvSpPr>
        <p:spPr bwMode="auto">
          <a:xfrm>
            <a:off x="14802987" y="2038951"/>
            <a:ext cx="1239324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r>
              <a:rPr lang="pt-BR" sz="1800" dirty="0" smtClean="0">
                <a:solidFill>
                  <a:srgbClr val="4A5C61"/>
                </a:solidFill>
                <a:latin typeface="Arial Narrow"/>
                <a:cs typeface="Arial Narrow"/>
              </a:rPr>
              <a:t>Horários do Professor</a:t>
            </a:r>
          </a:p>
        </p:txBody>
      </p:sp>
      <p:pic>
        <p:nvPicPr>
          <p:cNvPr id="84" name="Imagem 83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06632" y="1401561"/>
            <a:ext cx="700556" cy="700556"/>
          </a:xfrm>
          <a:prstGeom prst="rect">
            <a:avLst/>
          </a:prstGeom>
        </p:spPr>
      </p:pic>
      <p:pic>
        <p:nvPicPr>
          <p:cNvPr id="85" name="Imagem 84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80815" y="7626659"/>
            <a:ext cx="447986" cy="447986"/>
          </a:xfrm>
          <a:prstGeom prst="rect">
            <a:avLst/>
          </a:prstGeom>
        </p:spPr>
      </p:pic>
      <p:sp>
        <p:nvSpPr>
          <p:cNvPr id="86" name="CaixaDeTexto 85"/>
          <p:cNvSpPr txBox="1"/>
          <p:nvPr/>
        </p:nvSpPr>
        <p:spPr bwMode="auto">
          <a:xfrm>
            <a:off x="12695750" y="7917357"/>
            <a:ext cx="314763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r>
              <a:rPr lang="pt-BR" sz="1800" dirty="0" smtClean="0">
                <a:solidFill>
                  <a:srgbClr val="4A5C61"/>
                </a:solidFill>
                <a:latin typeface="Arial Narrow"/>
                <a:cs typeface="Arial Narrow"/>
              </a:rPr>
              <a:t>Turmas/Disciplinas associadas</a:t>
            </a:r>
          </a:p>
        </p:txBody>
      </p:sp>
      <p:pic>
        <p:nvPicPr>
          <p:cNvPr id="87" name="Imagem 86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86862" y="3638788"/>
            <a:ext cx="442647" cy="442647"/>
          </a:xfrm>
          <a:prstGeom prst="rect">
            <a:avLst/>
          </a:prstGeom>
        </p:spPr>
      </p:pic>
      <p:pic>
        <p:nvPicPr>
          <p:cNvPr id="88" name="Imagem 8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85058" y="1867331"/>
            <a:ext cx="721281" cy="721281"/>
          </a:xfrm>
          <a:prstGeom prst="rect">
            <a:avLst/>
          </a:prstGeom>
        </p:spPr>
      </p:pic>
      <p:pic>
        <p:nvPicPr>
          <p:cNvPr id="89" name="Imagem 8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80698" y="6255465"/>
            <a:ext cx="715748" cy="715748"/>
          </a:xfrm>
          <a:prstGeom prst="rect">
            <a:avLst/>
          </a:prstGeom>
        </p:spPr>
      </p:pic>
      <p:pic>
        <p:nvPicPr>
          <p:cNvPr id="90" name="Imagem 89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72775" y="6699886"/>
            <a:ext cx="375168" cy="375168"/>
          </a:xfrm>
          <a:prstGeom prst="rect">
            <a:avLst/>
          </a:prstGeom>
        </p:spPr>
      </p:pic>
      <p:sp>
        <p:nvSpPr>
          <p:cNvPr id="91" name="CaixaDeTexto 90"/>
          <p:cNvSpPr txBox="1"/>
          <p:nvPr/>
        </p:nvSpPr>
        <p:spPr bwMode="auto">
          <a:xfrm>
            <a:off x="12646203" y="6922012"/>
            <a:ext cx="292262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r>
              <a:rPr lang="pt-BR" sz="1800" dirty="0" smtClean="0">
                <a:solidFill>
                  <a:srgbClr val="4A5C61"/>
                </a:solidFill>
                <a:latin typeface="Arial Narrow"/>
                <a:cs typeface="Arial Narrow"/>
              </a:rPr>
              <a:t>Turmas/Disciplinas gerenciadas</a:t>
            </a:r>
          </a:p>
        </p:txBody>
      </p:sp>
      <p:pic>
        <p:nvPicPr>
          <p:cNvPr id="92" name="Imagem 91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54138" y="2655355"/>
            <a:ext cx="419661" cy="419661"/>
          </a:xfrm>
          <a:prstGeom prst="rect">
            <a:avLst/>
          </a:prstGeom>
        </p:spPr>
      </p:pic>
      <p:sp>
        <p:nvSpPr>
          <p:cNvPr id="93" name="CaixaDeTexto 92"/>
          <p:cNvSpPr txBox="1"/>
          <p:nvPr/>
        </p:nvSpPr>
        <p:spPr bwMode="auto">
          <a:xfrm>
            <a:off x="12670289" y="2942271"/>
            <a:ext cx="118735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r>
              <a:rPr lang="pt-BR" sz="1800" dirty="0" smtClean="0">
                <a:solidFill>
                  <a:srgbClr val="4A5C61"/>
                </a:solidFill>
                <a:latin typeface="Arial Narrow"/>
                <a:cs typeface="Arial Narrow"/>
              </a:rPr>
              <a:t>Professores</a:t>
            </a:r>
          </a:p>
        </p:txBody>
      </p:sp>
      <p:pic>
        <p:nvPicPr>
          <p:cNvPr id="94" name="Imagem 93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13892" y="2212515"/>
            <a:ext cx="419661" cy="419661"/>
          </a:xfrm>
          <a:prstGeom prst="rect">
            <a:avLst/>
          </a:prstGeom>
        </p:spPr>
      </p:pic>
      <p:pic>
        <p:nvPicPr>
          <p:cNvPr id="95" name="Imagem 94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32592" y="2446931"/>
            <a:ext cx="273461" cy="273461"/>
          </a:xfrm>
          <a:prstGeom prst="rect">
            <a:avLst/>
          </a:prstGeom>
        </p:spPr>
      </p:pic>
      <p:pic>
        <p:nvPicPr>
          <p:cNvPr id="96" name="Imagem 95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58391" y="5750334"/>
            <a:ext cx="349266" cy="349266"/>
          </a:xfrm>
          <a:prstGeom prst="rect">
            <a:avLst/>
          </a:prstGeom>
        </p:spPr>
      </p:pic>
      <p:sp>
        <p:nvSpPr>
          <p:cNvPr id="97" name="CaixaDeTexto 96"/>
          <p:cNvSpPr txBox="1"/>
          <p:nvPr/>
        </p:nvSpPr>
        <p:spPr bwMode="auto">
          <a:xfrm>
            <a:off x="12629956" y="5939962"/>
            <a:ext cx="147878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r>
              <a:rPr lang="pt-BR" sz="1800" dirty="0" smtClean="0">
                <a:solidFill>
                  <a:srgbClr val="4A5C61"/>
                </a:solidFill>
                <a:latin typeface="Arial Narrow"/>
                <a:cs typeface="Arial Narrow"/>
              </a:rPr>
              <a:t>Plano de Aula</a:t>
            </a:r>
          </a:p>
        </p:txBody>
      </p:sp>
      <p:pic>
        <p:nvPicPr>
          <p:cNvPr id="98" name="Imagem 9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64591" y="3494483"/>
            <a:ext cx="815172" cy="815172"/>
          </a:xfrm>
          <a:prstGeom prst="rect">
            <a:avLst/>
          </a:prstGeom>
        </p:spPr>
      </p:pic>
      <p:pic>
        <p:nvPicPr>
          <p:cNvPr id="99" name="Imagem 98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11283311" y="3987302"/>
            <a:ext cx="362898" cy="362898"/>
          </a:xfrm>
          <a:prstGeom prst="rect">
            <a:avLst/>
          </a:prstGeom>
        </p:spPr>
      </p:pic>
      <p:sp>
        <p:nvSpPr>
          <p:cNvPr id="100" name="CaixaDeTexto 99"/>
          <p:cNvSpPr txBox="1"/>
          <p:nvPr/>
        </p:nvSpPr>
        <p:spPr bwMode="auto">
          <a:xfrm>
            <a:off x="10795725" y="4258496"/>
            <a:ext cx="999313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r>
              <a:rPr lang="pt-BR" sz="2000" dirty="0" smtClean="0">
                <a:solidFill>
                  <a:srgbClr val="4A5C61"/>
                </a:solidFill>
                <a:latin typeface="Arial Narrow"/>
                <a:cs typeface="Arial Narrow"/>
              </a:rPr>
              <a:t>Turma</a:t>
            </a:r>
          </a:p>
        </p:txBody>
      </p:sp>
      <p:pic>
        <p:nvPicPr>
          <p:cNvPr id="101" name="Imagem 10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86475" y="4270479"/>
            <a:ext cx="715748" cy="715748"/>
          </a:xfrm>
          <a:prstGeom prst="rect">
            <a:avLst/>
          </a:prstGeom>
        </p:spPr>
      </p:pic>
      <p:sp>
        <p:nvSpPr>
          <p:cNvPr id="102" name="CaixaDeTexto 101"/>
          <p:cNvSpPr txBox="1"/>
          <p:nvPr/>
        </p:nvSpPr>
        <p:spPr bwMode="auto">
          <a:xfrm>
            <a:off x="12677024" y="4908711"/>
            <a:ext cx="115653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r>
              <a:rPr lang="pt-BR" sz="1800" dirty="0" err="1" smtClean="0">
                <a:solidFill>
                  <a:srgbClr val="4A5C61"/>
                </a:solidFill>
                <a:latin typeface="Arial Narrow"/>
                <a:cs typeface="Arial Narrow"/>
              </a:rPr>
              <a:t>Subturmas</a:t>
            </a:r>
            <a:endParaRPr lang="pt-BR" sz="1800" dirty="0" smtClean="0">
              <a:solidFill>
                <a:srgbClr val="4A5C61"/>
              </a:solidFill>
              <a:latin typeface="Arial Narrow"/>
              <a:cs typeface="Arial Narrow"/>
            </a:endParaRPr>
          </a:p>
        </p:txBody>
      </p:sp>
      <p:pic>
        <p:nvPicPr>
          <p:cNvPr id="103" name="Imagem 102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54144" y="4668162"/>
            <a:ext cx="375366" cy="375366"/>
          </a:xfrm>
          <a:prstGeom prst="rect">
            <a:avLst/>
          </a:prstGeom>
        </p:spPr>
      </p:pic>
      <p:cxnSp>
        <p:nvCxnSpPr>
          <p:cNvPr id="104" name="Conector reto 103"/>
          <p:cNvCxnSpPr/>
          <p:nvPr/>
        </p:nvCxnSpPr>
        <p:spPr>
          <a:xfrm>
            <a:off x="13238474" y="4698058"/>
            <a:ext cx="5033" cy="275193"/>
          </a:xfrm>
          <a:prstGeom prst="line">
            <a:avLst/>
          </a:prstGeom>
          <a:ln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5" name="CaixaDeTexto 104"/>
          <p:cNvSpPr txBox="1"/>
          <p:nvPr/>
        </p:nvSpPr>
        <p:spPr bwMode="auto">
          <a:xfrm>
            <a:off x="12980815" y="4457811"/>
            <a:ext cx="187738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r>
              <a:rPr lang="pt-BR" sz="1400" b="1" dirty="0" smtClean="0">
                <a:solidFill>
                  <a:srgbClr val="4A5C61"/>
                </a:solidFill>
                <a:latin typeface="Arial Narrow"/>
                <a:cs typeface="Arial Narrow"/>
              </a:rPr>
              <a:t>A</a:t>
            </a:r>
          </a:p>
        </p:txBody>
      </p:sp>
      <p:sp>
        <p:nvSpPr>
          <p:cNvPr id="106" name="CaixaDeTexto 105"/>
          <p:cNvSpPr txBox="1"/>
          <p:nvPr/>
        </p:nvSpPr>
        <p:spPr bwMode="auto">
          <a:xfrm>
            <a:off x="13194026" y="4460887"/>
            <a:ext cx="187738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r>
              <a:rPr lang="pt-BR" sz="1400" b="1" dirty="0">
                <a:solidFill>
                  <a:srgbClr val="4A5C61"/>
                </a:solidFill>
                <a:latin typeface="Arial Narrow"/>
                <a:cs typeface="Arial Narrow"/>
              </a:rPr>
              <a:t>B</a:t>
            </a:r>
          </a:p>
        </p:txBody>
      </p:sp>
      <p:sp>
        <p:nvSpPr>
          <p:cNvPr id="108" name="Retângulo 107"/>
          <p:cNvSpPr/>
          <p:nvPr/>
        </p:nvSpPr>
        <p:spPr>
          <a:xfrm>
            <a:off x="10085756" y="1175133"/>
            <a:ext cx="6049066" cy="7300530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B w="139700" prst="cross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cxnSp>
        <p:nvCxnSpPr>
          <p:cNvPr id="110" name="Conector de seta reta 109"/>
          <p:cNvCxnSpPr>
            <a:stCxn id="75" idx="0"/>
            <a:endCxn id="100" idx="2"/>
          </p:cNvCxnSpPr>
          <p:nvPr/>
        </p:nvCxnSpPr>
        <p:spPr>
          <a:xfrm flipV="1">
            <a:off x="11290381" y="4658606"/>
            <a:ext cx="5001" cy="21520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4" name="Conector de seta reta 113"/>
          <p:cNvCxnSpPr/>
          <p:nvPr/>
        </p:nvCxnSpPr>
        <p:spPr>
          <a:xfrm flipV="1">
            <a:off x="11431006" y="2120407"/>
            <a:ext cx="1198950" cy="278830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6" name="Conector de seta reta 115"/>
          <p:cNvCxnSpPr/>
          <p:nvPr/>
        </p:nvCxnSpPr>
        <p:spPr>
          <a:xfrm flipV="1">
            <a:off x="11589722" y="2720392"/>
            <a:ext cx="1117647" cy="222265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1" name="Conector de seta reta 120"/>
          <p:cNvCxnSpPr/>
          <p:nvPr/>
        </p:nvCxnSpPr>
        <p:spPr>
          <a:xfrm flipV="1">
            <a:off x="11795038" y="4032059"/>
            <a:ext cx="834918" cy="110208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3" name="Conector de seta reta 122"/>
          <p:cNvCxnSpPr/>
          <p:nvPr/>
        </p:nvCxnSpPr>
        <p:spPr>
          <a:xfrm flipV="1">
            <a:off x="11884594" y="4734036"/>
            <a:ext cx="663624" cy="59197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5" name="Conector de seta reta 124"/>
          <p:cNvCxnSpPr>
            <a:endCxn id="74" idx="1"/>
          </p:cNvCxnSpPr>
          <p:nvPr/>
        </p:nvCxnSpPr>
        <p:spPr>
          <a:xfrm>
            <a:off x="11930663" y="5462945"/>
            <a:ext cx="741001" cy="20174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7" name="Conector de seta reta 126"/>
          <p:cNvCxnSpPr/>
          <p:nvPr/>
        </p:nvCxnSpPr>
        <p:spPr>
          <a:xfrm>
            <a:off x="11753165" y="6283544"/>
            <a:ext cx="795053" cy="48874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9" name="Conector de seta reta 128"/>
          <p:cNvCxnSpPr/>
          <p:nvPr/>
        </p:nvCxnSpPr>
        <p:spPr>
          <a:xfrm>
            <a:off x="11431006" y="6488306"/>
            <a:ext cx="1117212" cy="110453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1" name="Conector angulado 130"/>
          <p:cNvCxnSpPr>
            <a:endCxn id="88" idx="0"/>
          </p:cNvCxnSpPr>
          <p:nvPr/>
        </p:nvCxnSpPr>
        <p:spPr>
          <a:xfrm>
            <a:off x="13528926" y="1695031"/>
            <a:ext cx="816773" cy="172300"/>
          </a:xfrm>
          <a:prstGeom prst="bentConnector2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3" name="Conector angulado 132"/>
          <p:cNvCxnSpPr/>
          <p:nvPr/>
        </p:nvCxnSpPr>
        <p:spPr>
          <a:xfrm flipV="1">
            <a:off x="13411498" y="2559244"/>
            <a:ext cx="902394" cy="133997"/>
          </a:xfrm>
          <a:prstGeom prst="bentConnector3">
            <a:avLst>
              <a:gd name="adj1" fmla="val 98132"/>
            </a:avLst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6" name="CaixaDeTexto 135"/>
          <p:cNvSpPr txBox="1"/>
          <p:nvPr/>
        </p:nvSpPr>
        <p:spPr bwMode="auto">
          <a:xfrm>
            <a:off x="11884594" y="2655355"/>
            <a:ext cx="18473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>
            <a:spAutoFit/>
          </a:bodyPr>
          <a:lstStyle/>
          <a:p>
            <a:endParaRPr lang="pt-BR" sz="2800" dirty="0" err="1" smtClean="0">
              <a:solidFill>
                <a:srgbClr val="4A5C61"/>
              </a:solidFill>
              <a:latin typeface="Arial Narrow"/>
              <a:cs typeface="Arial Narrow"/>
            </a:endParaRPr>
          </a:p>
        </p:txBody>
      </p:sp>
      <p:pic>
        <p:nvPicPr>
          <p:cNvPr id="137" name="Imagem 136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5155" y="6581286"/>
            <a:ext cx="612367" cy="612367"/>
          </a:xfrm>
          <a:prstGeom prst="rect">
            <a:avLst/>
          </a:prstGeom>
        </p:spPr>
      </p:pic>
      <p:pic>
        <p:nvPicPr>
          <p:cNvPr id="138" name="Imagem 137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05410" y="1367531"/>
            <a:ext cx="441355" cy="441355"/>
          </a:xfrm>
          <a:prstGeom prst="rect">
            <a:avLst/>
          </a:prstGeom>
        </p:spPr>
      </p:pic>
      <p:pic>
        <p:nvPicPr>
          <p:cNvPr id="139" name="Imagem 138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2047" y="7762956"/>
            <a:ext cx="553647" cy="553647"/>
          </a:xfrm>
          <a:prstGeom prst="rect">
            <a:avLst/>
          </a:prstGeom>
        </p:spPr>
      </p:pic>
      <p:pic>
        <p:nvPicPr>
          <p:cNvPr id="140" name="Imagem 13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508" y="7159577"/>
            <a:ext cx="612367" cy="612367"/>
          </a:xfrm>
          <a:prstGeom prst="rect">
            <a:avLst/>
          </a:prstGeom>
        </p:spPr>
      </p:pic>
      <p:sp>
        <p:nvSpPr>
          <p:cNvPr id="141" name="CaixaDeTexto 140"/>
          <p:cNvSpPr txBox="1"/>
          <p:nvPr/>
        </p:nvSpPr>
        <p:spPr bwMode="auto">
          <a:xfrm>
            <a:off x="1266983" y="6636357"/>
            <a:ext cx="507863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>
            <a:spAutoFit/>
          </a:bodyPr>
          <a:lstStyle/>
          <a:p>
            <a:r>
              <a:rPr lang="pt-BR" sz="2800" dirty="0" smtClean="0">
                <a:solidFill>
                  <a:srgbClr val="4A5C61"/>
                </a:solidFill>
                <a:latin typeface="Arial Narrow"/>
                <a:cs typeface="Arial Narrow"/>
              </a:rPr>
              <a:t>Excluir os anexos da turma/Disciplina</a:t>
            </a:r>
          </a:p>
        </p:txBody>
      </p:sp>
      <p:pic>
        <p:nvPicPr>
          <p:cNvPr id="149" name="Imagem 148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83363" y="2226253"/>
            <a:ext cx="441355" cy="441355"/>
          </a:xfrm>
          <a:prstGeom prst="rect">
            <a:avLst/>
          </a:prstGeom>
        </p:spPr>
      </p:pic>
      <p:pic>
        <p:nvPicPr>
          <p:cNvPr id="150" name="Imagem 149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18228" y="1771160"/>
            <a:ext cx="441355" cy="441355"/>
          </a:xfrm>
          <a:prstGeom prst="rect">
            <a:avLst/>
          </a:prstGeom>
        </p:spPr>
      </p:pic>
      <p:pic>
        <p:nvPicPr>
          <p:cNvPr id="151" name="Imagem 150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2691" y="3234048"/>
            <a:ext cx="441355" cy="441355"/>
          </a:xfrm>
          <a:prstGeom prst="rect">
            <a:avLst/>
          </a:prstGeom>
        </p:spPr>
      </p:pic>
      <p:pic>
        <p:nvPicPr>
          <p:cNvPr id="152" name="Imagem 151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2691" y="4262726"/>
            <a:ext cx="441355" cy="441355"/>
          </a:xfrm>
          <a:prstGeom prst="rect">
            <a:avLst/>
          </a:prstGeom>
        </p:spPr>
      </p:pic>
      <p:pic>
        <p:nvPicPr>
          <p:cNvPr id="153" name="Imagem 152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2691" y="5270124"/>
            <a:ext cx="441355" cy="441355"/>
          </a:xfrm>
          <a:prstGeom prst="rect">
            <a:avLst/>
          </a:prstGeom>
        </p:spPr>
      </p:pic>
      <p:pic>
        <p:nvPicPr>
          <p:cNvPr id="154" name="Imagem 153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16412" y="6251044"/>
            <a:ext cx="441355" cy="441355"/>
          </a:xfrm>
          <a:prstGeom prst="rect">
            <a:avLst/>
          </a:prstGeom>
        </p:spPr>
      </p:pic>
      <p:pic>
        <p:nvPicPr>
          <p:cNvPr id="155" name="Imagem 154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2690" y="7188794"/>
            <a:ext cx="441355" cy="441355"/>
          </a:xfrm>
          <a:prstGeom prst="rect">
            <a:avLst/>
          </a:prstGeom>
        </p:spPr>
      </p:pic>
      <p:sp>
        <p:nvSpPr>
          <p:cNvPr id="156" name="CaixaDeTexto 155"/>
          <p:cNvSpPr txBox="1"/>
          <p:nvPr/>
        </p:nvSpPr>
        <p:spPr bwMode="auto">
          <a:xfrm>
            <a:off x="1332875" y="7226710"/>
            <a:ext cx="4536819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>
            <a:spAutoFit/>
          </a:bodyPr>
          <a:lstStyle/>
          <a:p>
            <a:r>
              <a:rPr lang="pt-BR" sz="2800" dirty="0" smtClean="0">
                <a:solidFill>
                  <a:srgbClr val="4A5C61"/>
                </a:solidFill>
                <a:latin typeface="Arial Narrow"/>
                <a:cs typeface="Arial Narrow"/>
              </a:rPr>
              <a:t>Atualizar turma e turma/disciplina</a:t>
            </a:r>
          </a:p>
        </p:txBody>
      </p:sp>
      <p:pic>
        <p:nvPicPr>
          <p:cNvPr id="157" name="Imagem 156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28195" y="3475564"/>
            <a:ext cx="460255" cy="460255"/>
          </a:xfrm>
          <a:prstGeom prst="rect">
            <a:avLst/>
          </a:prstGeom>
        </p:spPr>
      </p:pic>
      <p:pic>
        <p:nvPicPr>
          <p:cNvPr id="159" name="Imagem 158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43250" y="4817788"/>
            <a:ext cx="460255" cy="460255"/>
          </a:xfrm>
          <a:prstGeom prst="rect">
            <a:avLst/>
          </a:prstGeom>
        </p:spPr>
      </p:pic>
      <p:sp>
        <p:nvSpPr>
          <p:cNvPr id="160" name="CaixaDeTexto 159"/>
          <p:cNvSpPr txBox="1"/>
          <p:nvPr/>
        </p:nvSpPr>
        <p:spPr bwMode="auto">
          <a:xfrm>
            <a:off x="1309888" y="7778169"/>
            <a:ext cx="255711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>
            <a:spAutoFit/>
          </a:bodyPr>
          <a:lstStyle/>
          <a:p>
            <a:r>
              <a:rPr lang="pt-BR" sz="2800" dirty="0" smtClean="0">
                <a:solidFill>
                  <a:srgbClr val="4A5C61"/>
                </a:solidFill>
                <a:latin typeface="Arial Narrow"/>
                <a:cs typeface="Arial Narrow"/>
              </a:rPr>
              <a:t>Recriar os anexos</a:t>
            </a:r>
          </a:p>
        </p:txBody>
      </p:sp>
      <p:pic>
        <p:nvPicPr>
          <p:cNvPr id="161" name="Imagem 160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77150" y="1263984"/>
            <a:ext cx="630789" cy="630789"/>
          </a:xfrm>
          <a:prstGeom prst="rect">
            <a:avLst/>
          </a:prstGeom>
        </p:spPr>
      </p:pic>
      <p:pic>
        <p:nvPicPr>
          <p:cNvPr id="163" name="Imagem 162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01803" y="1667242"/>
            <a:ext cx="630789" cy="630789"/>
          </a:xfrm>
          <a:prstGeom prst="rect">
            <a:avLst/>
          </a:prstGeom>
        </p:spPr>
      </p:pic>
      <p:pic>
        <p:nvPicPr>
          <p:cNvPr id="164" name="Imagem 163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2310" y="2170869"/>
            <a:ext cx="630789" cy="630789"/>
          </a:xfrm>
          <a:prstGeom prst="rect">
            <a:avLst/>
          </a:prstGeom>
        </p:spPr>
      </p:pic>
      <p:pic>
        <p:nvPicPr>
          <p:cNvPr id="165" name="Imagem 164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22913" y="3131884"/>
            <a:ext cx="630789" cy="630789"/>
          </a:xfrm>
          <a:prstGeom prst="rect">
            <a:avLst/>
          </a:prstGeom>
        </p:spPr>
      </p:pic>
      <p:pic>
        <p:nvPicPr>
          <p:cNvPr id="166" name="Imagem 165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77425" y="4160147"/>
            <a:ext cx="630789" cy="630789"/>
          </a:xfrm>
          <a:prstGeom prst="rect">
            <a:avLst/>
          </a:prstGeom>
        </p:spPr>
      </p:pic>
      <p:pic>
        <p:nvPicPr>
          <p:cNvPr id="167" name="Imagem 166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96888" y="5164926"/>
            <a:ext cx="630789" cy="630789"/>
          </a:xfrm>
          <a:prstGeom prst="rect">
            <a:avLst/>
          </a:prstGeom>
        </p:spPr>
      </p:pic>
      <p:pic>
        <p:nvPicPr>
          <p:cNvPr id="168" name="Imagem 167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46144" y="6124391"/>
            <a:ext cx="630789" cy="630789"/>
          </a:xfrm>
          <a:prstGeom prst="rect">
            <a:avLst/>
          </a:prstGeom>
        </p:spPr>
      </p:pic>
      <p:pic>
        <p:nvPicPr>
          <p:cNvPr id="169" name="Imagem 168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23477" y="7109085"/>
            <a:ext cx="630789" cy="6307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49123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2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8" dur="2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1" dur="20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4" dur="20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20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0" dur="20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3" dur="2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6" dur="20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20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2" dur="20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5" dur="20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8" dur="20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20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4" dur="20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7" dur="20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0" dur="20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3" dur="20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6" dur="20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9" dur="20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2" dur="20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5" dur="20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8" dur="20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1" dur="20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4" dur="20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7" dur="20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90" dur="20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93" dur="20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96" dur="20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99" dur="20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2" dur="20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5" dur="20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8" dur="20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21" presetClass="entr" presetSubtype="1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0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1" dur="20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4" dur="20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7" dur="20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0" dur="20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3" dur="2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6" dur="2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9" dur="2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2" dur="20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3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5" dur="20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8" dur="20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9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41" dur="20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2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44" dur="20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5" fill="hold">
                      <p:stCondLst>
                        <p:cond delay="indefinite"/>
                      </p:stCondLst>
                      <p:childTnLst>
                        <p:par>
                          <p:cTn id="146" fill="hold">
                            <p:stCondLst>
                              <p:cond delay="0"/>
                            </p:stCondLst>
                            <p:childTnLst>
                              <p:par>
                                <p:cTn id="1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9" dur="5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0" dur="5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3" dur="5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4" dur="5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7" dur="500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8" dur="500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1" dur="5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2" dur="5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5" dur="500" fill="hold"/>
                                        <p:tgtEl>
                                          <p:spTgt spid="1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6" dur="500" fill="hold"/>
                                        <p:tgtEl>
                                          <p:spTgt spid="1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9" dur="500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0" dur="500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3" dur="500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4" dur="500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7" dur="500" fill="hold"/>
                                        <p:tgtEl>
                                          <p:spTgt spid="1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8" dur="500" fill="hold"/>
                                        <p:tgtEl>
                                          <p:spTgt spid="1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1" dur="5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2" dur="5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5" dur="5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6" dur="5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7" fill="hold">
                      <p:stCondLst>
                        <p:cond delay="indefinite"/>
                      </p:stCondLst>
                      <p:childTnLst>
                        <p:par>
                          <p:cTn id="188" fill="hold">
                            <p:stCondLst>
                              <p:cond delay="0"/>
                            </p:stCondLst>
                            <p:childTnLst>
                              <p:par>
                                <p:cTn id="18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1" dur="5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2" dur="5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5" dur="5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6" dur="5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9" dur="5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0" dur="5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3" dur="5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4" dur="5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5" fill="hold">
                      <p:stCondLst>
                        <p:cond delay="indefinite"/>
                      </p:stCondLst>
                      <p:childTnLst>
                        <p:par>
                          <p:cTn id="206" fill="hold">
                            <p:stCondLst>
                              <p:cond delay="0"/>
                            </p:stCondLst>
                            <p:childTnLst>
                              <p:par>
                                <p:cTn id="20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9" dur="5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0" dur="5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3" dur="5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4" dur="5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7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8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1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2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5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6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9" dur="5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0" dur="5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3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4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7" dur="500" fill="hold"/>
                                        <p:tgtEl>
                                          <p:spTgt spid="1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8" dur="500" fill="hold"/>
                                        <p:tgtEl>
                                          <p:spTgt spid="1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1" dur="500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2" dur="500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5" dur="5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6" dur="5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" grpId="0"/>
      <p:bldP spid="81" grpId="0"/>
      <p:bldP spid="82" grpId="0"/>
      <p:bldP spid="83" grpId="0"/>
      <p:bldP spid="86" grpId="0"/>
      <p:bldP spid="91" grpId="0"/>
      <p:bldP spid="93" grpId="0"/>
      <p:bldP spid="97" grpId="0"/>
      <p:bldP spid="100" grpId="0"/>
      <p:bldP spid="102" grpId="0"/>
      <p:bldP spid="105" grpId="0"/>
      <p:bldP spid="106" grpId="0"/>
      <p:bldP spid="108" grpId="0" animBg="1"/>
      <p:bldP spid="136" grpId="0"/>
      <p:bldP spid="141" grpId="0"/>
      <p:bldP spid="156" grpId="0"/>
      <p:bldP spid="160" grpId="0"/>
    </p:bld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Processo de exclusão de turmas/disciplinas</a:t>
            </a:r>
            <a:r>
              <a:rPr lang="pt-BR" dirty="0"/>
              <a:t/>
            </a:r>
            <a:br>
              <a:rPr lang="pt-BR" dirty="0"/>
            </a:br>
            <a:endParaRPr lang="pt-BR" dirty="0"/>
          </a:p>
        </p:txBody>
      </p:sp>
      <p:pic>
        <p:nvPicPr>
          <p:cNvPr id="4" name="Picture 7" descr="Icone-02.png"/>
          <p:cNvPicPr>
            <a:picLocks noGrp="1" noChangeAspect="1"/>
          </p:cNvPicPr>
          <p:nvPr>
            <p:ph type="pic" sz="quarter" idx="15"/>
          </p:nvPr>
        </p:nvPicPr>
        <p:blipFill>
          <a:blip r:embed="rId2"/>
          <a:srcRect/>
          <a:stretch>
            <a:fillRect/>
          </a:stretch>
        </p:blipFill>
        <p:spPr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3213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52" name="Retângulo 51"/>
          <p:cNvSpPr/>
          <p:nvPr/>
        </p:nvSpPr>
        <p:spPr>
          <a:xfrm>
            <a:off x="12458423" y="2159823"/>
            <a:ext cx="3177599" cy="6831304"/>
          </a:xfrm>
          <a:prstGeom prst="rect">
            <a:avLst/>
          </a:prstGeom>
          <a:ln cap="rnd">
            <a:solidFill>
              <a:schemeClr val="accent1">
                <a:shade val="95000"/>
                <a:satMod val="105000"/>
              </a:schemeClr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  <a:softEdge rad="12700"/>
          </a:effectLst>
          <a:scene3d>
            <a:camera prst="orthographicFront"/>
            <a:lightRig rig="threePt" dir="t"/>
          </a:scene3d>
          <a:sp3d>
            <a:bevelB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 useBgFill="1">
        <p:nvSpPr>
          <p:cNvPr id="20" name="Retângulo 19"/>
          <p:cNvSpPr/>
          <p:nvPr/>
        </p:nvSpPr>
        <p:spPr>
          <a:xfrm>
            <a:off x="601801" y="2327451"/>
            <a:ext cx="2525744" cy="6529075"/>
          </a:xfrm>
          <a:prstGeom prst="rect">
            <a:avLst/>
          </a:prstGeom>
          <a:ln cap="rnd">
            <a:solidFill>
              <a:schemeClr val="accent1">
                <a:shade val="95000"/>
                <a:satMod val="105000"/>
              </a:schemeClr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  <a:softEdge rad="12700"/>
          </a:effectLst>
          <a:scene3d>
            <a:camera prst="orthographicFront"/>
            <a:lightRig rig="threePt" dir="t"/>
          </a:scene3d>
          <a:sp3d>
            <a:bevelB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Integração TOTVS Educacional X </a:t>
            </a:r>
            <a:r>
              <a:rPr lang="pt-BR" dirty="0" err="1"/>
              <a:t>Scientia</a:t>
            </a:r>
            <a:r>
              <a:rPr lang="pt-BR" dirty="0"/>
              <a:t>: Modelo 2 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idx="13"/>
          </p:nvPr>
        </p:nvSpPr>
        <p:spPr/>
        <p:txBody>
          <a:bodyPr/>
          <a:lstStyle/>
          <a:p>
            <a:r>
              <a:rPr lang="pt-BR" dirty="0" smtClean="0"/>
              <a:t>Visão geral: Motivadores </a:t>
            </a:r>
            <a:r>
              <a:rPr lang="pt-BR" dirty="0"/>
              <a:t>para Integração</a:t>
            </a:r>
          </a:p>
          <a:p>
            <a:endParaRPr lang="pt-BR" dirty="0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3940D1D-B147-43FC-A96B-779C25C7BB73}" type="slidenum">
              <a:rPr lang="pt-BR" smtClean="0"/>
              <a:pPr/>
              <a:t>7</a:t>
            </a:fld>
            <a:endParaRPr lang="pt-BR" dirty="0"/>
          </a:p>
        </p:txBody>
      </p:sp>
      <p:pic>
        <p:nvPicPr>
          <p:cNvPr id="6" name="Imagem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65928" y="4573877"/>
            <a:ext cx="2148177" cy="2148177"/>
          </a:xfrm>
          <a:prstGeom prst="rect">
            <a:avLst/>
          </a:prstGeom>
        </p:spPr>
      </p:pic>
      <p:pic>
        <p:nvPicPr>
          <p:cNvPr id="7" name="Imagem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77408" y="4934210"/>
            <a:ext cx="1266849" cy="1266849"/>
          </a:xfrm>
          <a:prstGeom prst="rect">
            <a:avLst/>
          </a:prstGeom>
        </p:spPr>
      </p:pic>
      <p:pic>
        <p:nvPicPr>
          <p:cNvPr id="9" name="Imagem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6224" y="2304311"/>
            <a:ext cx="1182379" cy="1182379"/>
          </a:xfrm>
          <a:prstGeom prst="rect">
            <a:avLst/>
          </a:prstGeom>
        </p:spPr>
      </p:pic>
      <p:pic>
        <p:nvPicPr>
          <p:cNvPr id="11" name="Imagem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6872" y="4721180"/>
            <a:ext cx="1369056" cy="1369056"/>
          </a:xfrm>
          <a:prstGeom prst="rect">
            <a:avLst/>
          </a:prstGeom>
        </p:spPr>
      </p:pic>
      <p:pic>
        <p:nvPicPr>
          <p:cNvPr id="12" name="Imagem 1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6872" y="2117634"/>
            <a:ext cx="1369056" cy="1369056"/>
          </a:xfrm>
          <a:prstGeom prst="rect">
            <a:avLst/>
          </a:prstGeom>
        </p:spPr>
      </p:pic>
      <p:sp>
        <p:nvSpPr>
          <p:cNvPr id="13" name="CaixaDeTexto 12"/>
          <p:cNvSpPr txBox="1"/>
          <p:nvPr/>
        </p:nvSpPr>
        <p:spPr bwMode="auto">
          <a:xfrm>
            <a:off x="13317887" y="3067072"/>
            <a:ext cx="87075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>
            <a:spAutoFit/>
          </a:bodyPr>
          <a:lstStyle/>
          <a:p>
            <a:r>
              <a:rPr lang="pt-BR" sz="1800" dirty="0" smtClean="0">
                <a:solidFill>
                  <a:srgbClr val="4A5C61"/>
                </a:solidFill>
                <a:latin typeface="Arial Narrow"/>
                <a:cs typeface="Arial Narrow"/>
              </a:rPr>
              <a:t>Alocado</a:t>
            </a:r>
          </a:p>
        </p:txBody>
      </p:sp>
      <p:pic>
        <p:nvPicPr>
          <p:cNvPr id="28" name="Imagem 27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71723" y="1938195"/>
            <a:ext cx="1625970" cy="1625970"/>
          </a:xfrm>
          <a:prstGeom prst="rect">
            <a:avLst/>
          </a:prstGeom>
        </p:spPr>
      </p:pic>
      <p:sp>
        <p:nvSpPr>
          <p:cNvPr id="30" name="CaixaDeTexto 29"/>
          <p:cNvSpPr txBox="1"/>
          <p:nvPr/>
        </p:nvSpPr>
        <p:spPr bwMode="auto">
          <a:xfrm>
            <a:off x="6596918" y="1279394"/>
            <a:ext cx="2583123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pPr algn="ctr"/>
            <a:r>
              <a:rPr lang="pt-BR" sz="2800" dirty="0" smtClean="0">
                <a:solidFill>
                  <a:srgbClr val="4A5C61"/>
                </a:solidFill>
                <a:latin typeface="Arial Narrow"/>
                <a:cs typeface="Arial Narrow"/>
              </a:rPr>
              <a:t>Turma/Disciplina: </a:t>
            </a:r>
            <a:r>
              <a:rPr lang="pt-BR" sz="2800" dirty="0" err="1" smtClean="0">
                <a:solidFill>
                  <a:srgbClr val="4A5C61"/>
                </a:solidFill>
                <a:latin typeface="Arial Narrow"/>
                <a:cs typeface="Arial Narrow"/>
              </a:rPr>
              <a:t>Econômia</a:t>
            </a:r>
            <a:r>
              <a:rPr lang="pt-BR" sz="2800" dirty="0" smtClean="0">
                <a:solidFill>
                  <a:srgbClr val="4A5C61"/>
                </a:solidFill>
                <a:latin typeface="Arial Narrow"/>
                <a:cs typeface="Arial Narrow"/>
              </a:rPr>
              <a:t> II</a:t>
            </a:r>
          </a:p>
        </p:txBody>
      </p:sp>
      <p:pic>
        <p:nvPicPr>
          <p:cNvPr id="31" name="Imagem 30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7520" y="3044660"/>
            <a:ext cx="957283" cy="957283"/>
          </a:xfrm>
          <a:prstGeom prst="rect">
            <a:avLst/>
          </a:prstGeom>
        </p:spPr>
      </p:pic>
      <p:pic>
        <p:nvPicPr>
          <p:cNvPr id="32" name="Imagem 31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1525" y="5598289"/>
            <a:ext cx="929272" cy="929272"/>
          </a:xfrm>
          <a:prstGeom prst="rect">
            <a:avLst/>
          </a:prstGeom>
        </p:spPr>
      </p:pic>
      <p:pic>
        <p:nvPicPr>
          <p:cNvPr id="33" name="Imagem 32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9408" y="6947285"/>
            <a:ext cx="929272" cy="929272"/>
          </a:xfrm>
          <a:prstGeom prst="rect">
            <a:avLst/>
          </a:prstGeom>
        </p:spPr>
      </p:pic>
      <p:sp>
        <p:nvSpPr>
          <p:cNvPr id="34" name="CaixaDeTexto 33"/>
          <p:cNvSpPr txBox="1"/>
          <p:nvPr/>
        </p:nvSpPr>
        <p:spPr bwMode="auto">
          <a:xfrm>
            <a:off x="1423915" y="3985308"/>
            <a:ext cx="87075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>
            <a:spAutoFit/>
          </a:bodyPr>
          <a:lstStyle/>
          <a:p>
            <a:r>
              <a:rPr lang="pt-BR" sz="1800" dirty="0" smtClean="0">
                <a:solidFill>
                  <a:srgbClr val="4A5C61"/>
                </a:solidFill>
                <a:latin typeface="Arial Narrow"/>
                <a:cs typeface="Arial Narrow"/>
              </a:rPr>
              <a:t>Alocada</a:t>
            </a:r>
          </a:p>
        </p:txBody>
      </p:sp>
      <p:sp>
        <p:nvSpPr>
          <p:cNvPr id="35" name="CaixaDeTexto 34"/>
          <p:cNvSpPr txBox="1"/>
          <p:nvPr/>
        </p:nvSpPr>
        <p:spPr bwMode="auto">
          <a:xfrm>
            <a:off x="1323103" y="6408457"/>
            <a:ext cx="1210208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r>
              <a:rPr lang="pt-BR" sz="1800" dirty="0" smtClean="0">
                <a:solidFill>
                  <a:srgbClr val="4A5C61"/>
                </a:solidFill>
                <a:latin typeface="Arial Narrow"/>
                <a:cs typeface="Arial Narrow"/>
              </a:rPr>
              <a:t>Capacidade insuficiente</a:t>
            </a:r>
          </a:p>
        </p:txBody>
      </p:sp>
      <p:sp>
        <p:nvSpPr>
          <p:cNvPr id="36" name="CaixaDeTexto 35"/>
          <p:cNvSpPr txBox="1"/>
          <p:nvPr/>
        </p:nvSpPr>
        <p:spPr bwMode="auto">
          <a:xfrm>
            <a:off x="1345048" y="7808621"/>
            <a:ext cx="106952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>
            <a:spAutoFit/>
          </a:bodyPr>
          <a:lstStyle/>
          <a:p>
            <a:r>
              <a:rPr lang="pt-BR" sz="1800" dirty="0" smtClean="0">
                <a:solidFill>
                  <a:srgbClr val="4A5C61"/>
                </a:solidFill>
                <a:latin typeface="Arial Narrow"/>
                <a:cs typeface="Arial Narrow"/>
              </a:rPr>
              <a:t>Disponível</a:t>
            </a:r>
          </a:p>
        </p:txBody>
      </p:sp>
      <p:pic>
        <p:nvPicPr>
          <p:cNvPr id="37" name="Imagem 36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8545" y="4366016"/>
            <a:ext cx="929272" cy="929272"/>
          </a:xfrm>
          <a:prstGeom prst="rect">
            <a:avLst/>
          </a:prstGeom>
        </p:spPr>
      </p:pic>
      <p:sp>
        <p:nvSpPr>
          <p:cNvPr id="39" name="CaixaDeTexto 38"/>
          <p:cNvSpPr txBox="1"/>
          <p:nvPr/>
        </p:nvSpPr>
        <p:spPr bwMode="auto">
          <a:xfrm>
            <a:off x="1280603" y="5269925"/>
            <a:ext cx="119776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>
            <a:spAutoFit/>
          </a:bodyPr>
          <a:lstStyle/>
          <a:p>
            <a:r>
              <a:rPr lang="pt-BR" sz="1800" dirty="0" smtClean="0">
                <a:solidFill>
                  <a:srgbClr val="4A5C61"/>
                </a:solidFill>
                <a:latin typeface="Arial Narrow"/>
                <a:cs typeface="Arial Narrow"/>
              </a:rPr>
              <a:t>Indisponível</a:t>
            </a:r>
          </a:p>
        </p:txBody>
      </p:sp>
      <p:pic>
        <p:nvPicPr>
          <p:cNvPr id="40" name="Imagem 39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53822" y="7844393"/>
            <a:ext cx="835200" cy="835200"/>
          </a:xfrm>
          <a:prstGeom prst="rect">
            <a:avLst/>
          </a:prstGeom>
        </p:spPr>
      </p:pic>
      <p:pic>
        <p:nvPicPr>
          <p:cNvPr id="41" name="Imagem 40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93272" y="2304310"/>
            <a:ext cx="835200" cy="835200"/>
          </a:xfrm>
          <a:prstGeom prst="rect">
            <a:avLst/>
          </a:prstGeom>
        </p:spPr>
      </p:pic>
      <p:pic>
        <p:nvPicPr>
          <p:cNvPr id="42" name="Imagem 41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54673" y="3442925"/>
            <a:ext cx="835200" cy="835200"/>
          </a:xfrm>
          <a:prstGeom prst="rect">
            <a:avLst/>
          </a:prstGeom>
        </p:spPr>
      </p:pic>
      <p:pic>
        <p:nvPicPr>
          <p:cNvPr id="43" name="Imagem 42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10570" y="5599364"/>
            <a:ext cx="835200" cy="835200"/>
          </a:xfrm>
          <a:prstGeom prst="rect">
            <a:avLst/>
          </a:prstGeom>
        </p:spPr>
      </p:pic>
      <p:sp>
        <p:nvSpPr>
          <p:cNvPr id="44" name="CaixaDeTexto 43"/>
          <p:cNvSpPr txBox="1"/>
          <p:nvPr/>
        </p:nvSpPr>
        <p:spPr bwMode="auto">
          <a:xfrm>
            <a:off x="13180893" y="4213772"/>
            <a:ext cx="119776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>
            <a:spAutoFit/>
          </a:bodyPr>
          <a:lstStyle/>
          <a:p>
            <a:r>
              <a:rPr lang="pt-BR" sz="1800" dirty="0" smtClean="0">
                <a:solidFill>
                  <a:srgbClr val="4A5C61"/>
                </a:solidFill>
                <a:latin typeface="Arial Narrow"/>
                <a:cs typeface="Arial Narrow"/>
              </a:rPr>
              <a:t>Indisponível</a:t>
            </a:r>
          </a:p>
        </p:txBody>
      </p:sp>
      <p:sp>
        <p:nvSpPr>
          <p:cNvPr id="45" name="CaixaDeTexto 44"/>
          <p:cNvSpPr txBox="1"/>
          <p:nvPr/>
        </p:nvSpPr>
        <p:spPr bwMode="auto">
          <a:xfrm>
            <a:off x="13403978" y="8619175"/>
            <a:ext cx="106952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>
            <a:spAutoFit/>
          </a:bodyPr>
          <a:lstStyle/>
          <a:p>
            <a:r>
              <a:rPr lang="pt-BR" sz="1800" dirty="0" smtClean="0">
                <a:solidFill>
                  <a:srgbClr val="4A5C61"/>
                </a:solidFill>
                <a:latin typeface="Arial Narrow"/>
                <a:cs typeface="Arial Narrow"/>
              </a:rPr>
              <a:t>Disponível</a:t>
            </a:r>
          </a:p>
        </p:txBody>
      </p:sp>
      <p:sp>
        <p:nvSpPr>
          <p:cNvPr id="46" name="CaixaDeTexto 45"/>
          <p:cNvSpPr txBox="1"/>
          <p:nvPr/>
        </p:nvSpPr>
        <p:spPr bwMode="auto">
          <a:xfrm>
            <a:off x="13269457" y="6392059"/>
            <a:ext cx="124906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>
            <a:spAutoFit/>
          </a:bodyPr>
          <a:lstStyle/>
          <a:p>
            <a:r>
              <a:rPr lang="pt-BR" sz="1800" dirty="0" smtClean="0">
                <a:solidFill>
                  <a:srgbClr val="4A5C61"/>
                </a:solidFill>
                <a:latin typeface="Arial Narrow"/>
                <a:cs typeface="Arial Narrow"/>
              </a:rPr>
              <a:t>Preferências</a:t>
            </a:r>
          </a:p>
        </p:txBody>
      </p:sp>
      <p:pic>
        <p:nvPicPr>
          <p:cNvPr id="47" name="Imagem 46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93273" y="4539477"/>
            <a:ext cx="836745" cy="836745"/>
          </a:xfrm>
          <a:prstGeom prst="rect">
            <a:avLst/>
          </a:prstGeom>
        </p:spPr>
      </p:pic>
      <p:sp>
        <p:nvSpPr>
          <p:cNvPr id="49" name="CaixaDeTexto 48"/>
          <p:cNvSpPr txBox="1"/>
          <p:nvPr/>
        </p:nvSpPr>
        <p:spPr bwMode="auto">
          <a:xfrm>
            <a:off x="12470249" y="5311164"/>
            <a:ext cx="299877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r>
              <a:rPr lang="pt-BR" sz="1800" dirty="0" smtClean="0">
                <a:solidFill>
                  <a:srgbClr val="4A5C61"/>
                </a:solidFill>
                <a:latin typeface="Arial Narrow"/>
                <a:cs typeface="Arial Narrow"/>
              </a:rPr>
              <a:t>Tempo deslocamento entre aulas</a:t>
            </a:r>
          </a:p>
        </p:txBody>
      </p:sp>
      <p:cxnSp>
        <p:nvCxnSpPr>
          <p:cNvPr id="8" name="Conector de seta reta 7"/>
          <p:cNvCxnSpPr>
            <a:stCxn id="28" idx="2"/>
          </p:cNvCxnSpPr>
          <p:nvPr/>
        </p:nvCxnSpPr>
        <p:spPr>
          <a:xfrm>
            <a:off x="7884708" y="3564165"/>
            <a:ext cx="0" cy="100971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CaixaDeTexto 9"/>
          <p:cNvSpPr txBox="1"/>
          <p:nvPr/>
        </p:nvSpPr>
        <p:spPr bwMode="auto">
          <a:xfrm>
            <a:off x="7960360" y="3564165"/>
            <a:ext cx="1212137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r>
              <a:rPr lang="pt-BR" sz="1800" dirty="0" smtClean="0">
                <a:solidFill>
                  <a:srgbClr val="4A5C61"/>
                </a:solidFill>
                <a:latin typeface="Arial Narrow"/>
                <a:cs typeface="Arial Narrow"/>
              </a:rPr>
              <a:t>Definição de horários</a:t>
            </a:r>
          </a:p>
        </p:txBody>
      </p:sp>
      <p:cxnSp>
        <p:nvCxnSpPr>
          <p:cNvPr id="15" name="Conector de seta reta 14"/>
          <p:cNvCxnSpPr/>
          <p:nvPr/>
        </p:nvCxnSpPr>
        <p:spPr>
          <a:xfrm flipH="1" flipV="1">
            <a:off x="5005928" y="3272589"/>
            <a:ext cx="1590990" cy="195289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Conector de seta reta 16"/>
          <p:cNvCxnSpPr/>
          <p:nvPr/>
        </p:nvCxnSpPr>
        <p:spPr>
          <a:xfrm flipV="1">
            <a:off x="9207021" y="3439794"/>
            <a:ext cx="1510658" cy="166568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CaixaDeTexto 17"/>
          <p:cNvSpPr txBox="1"/>
          <p:nvPr/>
        </p:nvSpPr>
        <p:spPr bwMode="auto">
          <a:xfrm>
            <a:off x="3301729" y="1815739"/>
            <a:ext cx="203934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>
            <a:spAutoFit/>
          </a:bodyPr>
          <a:lstStyle/>
          <a:p>
            <a:r>
              <a:rPr lang="pt-BR" sz="1800" dirty="0" smtClean="0">
                <a:solidFill>
                  <a:srgbClr val="4A5C61"/>
                </a:solidFill>
                <a:latin typeface="Arial Narrow"/>
                <a:cs typeface="Arial Narrow"/>
              </a:rPr>
              <a:t>Identificar melhor sala</a:t>
            </a:r>
          </a:p>
        </p:txBody>
      </p:sp>
      <p:sp>
        <p:nvSpPr>
          <p:cNvPr id="19" name="CaixaDeTexto 18"/>
          <p:cNvSpPr txBox="1"/>
          <p:nvPr/>
        </p:nvSpPr>
        <p:spPr bwMode="auto">
          <a:xfrm>
            <a:off x="10679405" y="1958119"/>
            <a:ext cx="156485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>
            <a:spAutoFit/>
          </a:bodyPr>
          <a:lstStyle/>
          <a:p>
            <a:r>
              <a:rPr lang="pt-BR" sz="1800" dirty="0" smtClean="0">
                <a:solidFill>
                  <a:srgbClr val="4A5C61"/>
                </a:solidFill>
                <a:latin typeface="Arial Narrow"/>
                <a:cs typeface="Arial Narrow"/>
              </a:rPr>
              <a:t>Alocar professor</a:t>
            </a:r>
          </a:p>
        </p:txBody>
      </p:sp>
      <p:pic>
        <p:nvPicPr>
          <p:cNvPr id="48" name="Imagem 47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4890" y="5594345"/>
            <a:ext cx="929272" cy="929272"/>
          </a:xfrm>
          <a:prstGeom prst="rect">
            <a:avLst/>
          </a:prstGeom>
          <a:scene3d>
            <a:camera prst="orthographicFront"/>
            <a:lightRig rig="flat" dir="t"/>
          </a:scene3d>
          <a:sp3d prstMaterial="translucentPowder"/>
        </p:spPr>
      </p:pic>
      <p:pic>
        <p:nvPicPr>
          <p:cNvPr id="50" name="Imagem 49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5349" y="4356127"/>
            <a:ext cx="929272" cy="929272"/>
          </a:xfrm>
          <a:prstGeom prst="rect">
            <a:avLst/>
          </a:prstGeom>
          <a:scene3d>
            <a:camera prst="orthographicFront"/>
            <a:lightRig rig="threePt" dir="t"/>
          </a:scene3d>
          <a:sp3d prstMaterial="translucentPowder"/>
        </p:spPr>
      </p:pic>
      <p:pic>
        <p:nvPicPr>
          <p:cNvPr id="51" name="Imagem 50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0260" y="3042915"/>
            <a:ext cx="957283" cy="957283"/>
          </a:xfrm>
          <a:prstGeom prst="rect">
            <a:avLst/>
          </a:prstGeom>
          <a:scene3d>
            <a:camera prst="orthographicFront"/>
            <a:lightRig rig="threePt" dir="t"/>
          </a:scene3d>
          <a:sp3d prstMaterial="translucentPowder"/>
        </p:spPr>
      </p:pic>
      <p:cxnSp>
        <p:nvCxnSpPr>
          <p:cNvPr id="27" name="Conector angulado 26"/>
          <p:cNvCxnSpPr>
            <a:endCxn id="11" idx="2"/>
          </p:cNvCxnSpPr>
          <p:nvPr/>
        </p:nvCxnSpPr>
        <p:spPr>
          <a:xfrm flipV="1">
            <a:off x="2533311" y="6090236"/>
            <a:ext cx="1788089" cy="1728828"/>
          </a:xfrm>
          <a:prstGeom prst="bentConnector2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Conector de seta reta 37"/>
          <p:cNvCxnSpPr/>
          <p:nvPr/>
        </p:nvCxnSpPr>
        <p:spPr>
          <a:xfrm>
            <a:off x="5129212" y="5567635"/>
            <a:ext cx="1467706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53" name="Imagem 52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27200" y="2317302"/>
            <a:ext cx="835200" cy="835200"/>
          </a:xfrm>
          <a:prstGeom prst="rect">
            <a:avLst/>
          </a:prstGeom>
          <a:scene3d>
            <a:camera prst="orthographicFront"/>
            <a:lightRig rig="threePt" dir="t"/>
          </a:scene3d>
          <a:sp3d prstMaterial="powder"/>
        </p:spPr>
      </p:pic>
      <p:pic>
        <p:nvPicPr>
          <p:cNvPr id="54" name="Imagem 53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74421" y="3472466"/>
            <a:ext cx="835200" cy="835200"/>
          </a:xfrm>
          <a:prstGeom prst="rect">
            <a:avLst/>
          </a:prstGeom>
          <a:scene3d>
            <a:camera prst="orthographicFront"/>
            <a:lightRig rig="threePt" dir="t"/>
          </a:scene3d>
          <a:sp3d prstMaterial="powder"/>
        </p:spPr>
      </p:pic>
      <p:pic>
        <p:nvPicPr>
          <p:cNvPr id="55" name="Imagem 54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08760" y="5602857"/>
            <a:ext cx="835200" cy="835200"/>
          </a:xfrm>
          <a:prstGeom prst="rect">
            <a:avLst/>
          </a:prstGeom>
          <a:scene3d>
            <a:camera prst="orthographicFront"/>
            <a:lightRig rig="threePt" dir="t"/>
          </a:scene3d>
          <a:sp3d prstMaterial="powder"/>
        </p:spPr>
      </p:pic>
      <p:pic>
        <p:nvPicPr>
          <p:cNvPr id="56" name="Imagem 55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11751" y="4550872"/>
            <a:ext cx="836745" cy="836745"/>
          </a:xfrm>
          <a:prstGeom prst="rect">
            <a:avLst/>
          </a:prstGeom>
          <a:scene3d>
            <a:camera prst="orthographicFront"/>
            <a:lightRig rig="threePt" dir="t"/>
          </a:scene3d>
          <a:sp3d prstMaterial="powder"/>
        </p:spPr>
      </p:pic>
      <p:cxnSp>
        <p:nvCxnSpPr>
          <p:cNvPr id="61" name="Conector de seta reta 60"/>
          <p:cNvCxnSpPr/>
          <p:nvPr/>
        </p:nvCxnSpPr>
        <p:spPr>
          <a:xfrm flipH="1">
            <a:off x="9172497" y="5591988"/>
            <a:ext cx="1545182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4" name="Conector angulado 63"/>
          <p:cNvCxnSpPr/>
          <p:nvPr/>
        </p:nvCxnSpPr>
        <p:spPr>
          <a:xfrm rot="16200000" flipV="1">
            <a:off x="11289924" y="6415547"/>
            <a:ext cx="1908665" cy="1616148"/>
          </a:xfrm>
          <a:prstGeom prst="bentConnector3">
            <a:avLst>
              <a:gd name="adj1" fmla="val 978"/>
            </a:avLst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66" name="Imagem 65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65928" y="6954650"/>
            <a:ext cx="2148177" cy="2148177"/>
          </a:xfrm>
          <a:prstGeom prst="rect">
            <a:avLst/>
          </a:prstGeom>
        </p:spPr>
      </p:pic>
      <p:cxnSp>
        <p:nvCxnSpPr>
          <p:cNvPr id="69" name="Conector de seta reta 68"/>
          <p:cNvCxnSpPr/>
          <p:nvPr/>
        </p:nvCxnSpPr>
        <p:spPr>
          <a:xfrm>
            <a:off x="7884708" y="6408457"/>
            <a:ext cx="0" cy="53882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CaixaDeTexto 1"/>
          <p:cNvSpPr txBox="1"/>
          <p:nvPr/>
        </p:nvSpPr>
        <p:spPr bwMode="auto">
          <a:xfrm>
            <a:off x="5524116" y="3329384"/>
            <a:ext cx="1127858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r>
              <a:rPr lang="pt-BR" sz="1800" dirty="0" smtClean="0">
                <a:solidFill>
                  <a:srgbClr val="4A5C61"/>
                </a:solidFill>
                <a:latin typeface="Arial Narrow"/>
                <a:cs typeface="Arial Narrow"/>
              </a:rPr>
              <a:t>Para cada horário</a:t>
            </a:r>
          </a:p>
        </p:txBody>
      </p:sp>
      <p:sp>
        <p:nvSpPr>
          <p:cNvPr id="57" name="CaixaDeTexto 56"/>
          <p:cNvSpPr txBox="1"/>
          <p:nvPr/>
        </p:nvSpPr>
        <p:spPr bwMode="auto">
          <a:xfrm>
            <a:off x="9381159" y="3439794"/>
            <a:ext cx="1127858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r>
              <a:rPr lang="pt-BR" sz="1800" dirty="0" smtClean="0">
                <a:solidFill>
                  <a:srgbClr val="4A5C61"/>
                </a:solidFill>
                <a:latin typeface="Arial Narrow"/>
                <a:cs typeface="Arial Narrow"/>
              </a:rPr>
              <a:t>Para cada horário</a:t>
            </a:r>
          </a:p>
        </p:txBody>
      </p:sp>
      <p:sp>
        <p:nvSpPr>
          <p:cNvPr id="14" name="CaixaDeTexto 13"/>
          <p:cNvSpPr txBox="1"/>
          <p:nvPr/>
        </p:nvSpPr>
        <p:spPr bwMode="auto">
          <a:xfrm>
            <a:off x="9887651" y="7322226"/>
            <a:ext cx="18473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>
            <a:spAutoFit/>
          </a:bodyPr>
          <a:lstStyle/>
          <a:p>
            <a:endParaRPr lang="pt-BR" sz="2800" dirty="0" err="1" smtClean="0">
              <a:solidFill>
                <a:srgbClr val="4A5C61"/>
              </a:solidFill>
              <a:latin typeface="Arial Narrow"/>
              <a:cs typeface="Arial Narrow"/>
            </a:endParaRPr>
          </a:p>
        </p:txBody>
      </p:sp>
      <p:pic>
        <p:nvPicPr>
          <p:cNvPr id="21" name="Imagem 20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32540" y="6700571"/>
            <a:ext cx="835200" cy="835200"/>
          </a:xfrm>
          <a:prstGeom prst="rect">
            <a:avLst/>
          </a:prstGeom>
        </p:spPr>
      </p:pic>
      <p:pic>
        <p:nvPicPr>
          <p:cNvPr id="22" name="Imagem 21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56287" y="7013886"/>
            <a:ext cx="520317" cy="520317"/>
          </a:xfrm>
          <a:prstGeom prst="rect">
            <a:avLst/>
          </a:prstGeom>
        </p:spPr>
      </p:pic>
      <p:pic>
        <p:nvPicPr>
          <p:cNvPr id="23" name="Imagem 22"/>
          <p:cNvPicPr>
            <a:picLocks noChangeAspect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01202" y="7271626"/>
            <a:ext cx="436994" cy="436994"/>
          </a:xfrm>
          <a:prstGeom prst="rect">
            <a:avLst/>
          </a:prstGeom>
        </p:spPr>
      </p:pic>
      <p:pic>
        <p:nvPicPr>
          <p:cNvPr id="79" name="Imagem 78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32540" y="6709690"/>
            <a:ext cx="835200" cy="835200"/>
          </a:xfrm>
          <a:prstGeom prst="rect">
            <a:avLst/>
          </a:prstGeom>
          <a:scene3d>
            <a:camera prst="orthographicFront"/>
            <a:lightRig rig="threePt" dir="t"/>
          </a:scene3d>
          <a:sp3d prstMaterial="powder"/>
        </p:spPr>
      </p:pic>
      <p:pic>
        <p:nvPicPr>
          <p:cNvPr id="81" name="Imagem 80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40941" y="7011870"/>
            <a:ext cx="520317" cy="507938"/>
          </a:xfrm>
          <a:prstGeom prst="rect">
            <a:avLst/>
          </a:prstGeom>
          <a:scene3d>
            <a:camera prst="orthographicFront"/>
            <a:lightRig rig="threePt" dir="t"/>
          </a:scene3d>
          <a:sp3d prstMaterial="powder"/>
        </p:spPr>
      </p:pic>
      <p:pic>
        <p:nvPicPr>
          <p:cNvPr id="82" name="Imagem 81"/>
          <p:cNvPicPr>
            <a:picLocks noChangeAspect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85856" y="7269609"/>
            <a:ext cx="436994" cy="426597"/>
          </a:xfrm>
          <a:prstGeom prst="rect">
            <a:avLst/>
          </a:prstGeom>
          <a:scene3d>
            <a:camera prst="orthographicFront"/>
            <a:lightRig rig="threePt" dir="t"/>
          </a:scene3d>
          <a:sp3d prstMaterial="powder"/>
        </p:spPr>
      </p:pic>
      <p:sp>
        <p:nvSpPr>
          <p:cNvPr id="84" name="CaixaDeTexto 83"/>
          <p:cNvSpPr txBox="1"/>
          <p:nvPr/>
        </p:nvSpPr>
        <p:spPr bwMode="auto">
          <a:xfrm>
            <a:off x="12464540" y="7509620"/>
            <a:ext cx="323197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>
            <a:spAutoFit/>
          </a:bodyPr>
          <a:lstStyle/>
          <a:p>
            <a:r>
              <a:rPr lang="pt-BR" sz="1800" dirty="0" smtClean="0">
                <a:solidFill>
                  <a:srgbClr val="4A5C61"/>
                </a:solidFill>
                <a:latin typeface="Arial Narrow"/>
                <a:cs typeface="Arial Narrow"/>
              </a:rPr>
              <a:t>Autorizado para lecionar a disciplina</a:t>
            </a:r>
          </a:p>
        </p:txBody>
      </p:sp>
      <p:sp>
        <p:nvSpPr>
          <p:cNvPr id="25" name="Retângulo 24"/>
          <p:cNvSpPr/>
          <p:nvPr/>
        </p:nvSpPr>
        <p:spPr>
          <a:xfrm>
            <a:off x="1345048" y="1957324"/>
            <a:ext cx="13415312" cy="6517544"/>
          </a:xfrm>
          <a:prstGeom prst="rect">
            <a:avLst/>
          </a:prstGeom>
          <a:gradFill flip="none" rotWithShape="1">
            <a:gsLst>
              <a:gs pos="0">
                <a:schemeClr val="accent2">
                  <a:lumMod val="0"/>
                  <a:lumOff val="100000"/>
                </a:schemeClr>
              </a:gs>
              <a:gs pos="35000">
                <a:schemeClr val="accent2">
                  <a:lumMod val="0"/>
                  <a:lumOff val="100000"/>
                </a:schemeClr>
              </a:gs>
              <a:gs pos="100000">
                <a:schemeClr val="accent2">
                  <a:lumMod val="100000"/>
                </a:schemeClr>
              </a:gs>
            </a:gsLst>
            <a:path path="circle">
              <a:fillToRect l="50000" t="-80000" r="50000" b="180000"/>
            </a:path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pic>
        <p:nvPicPr>
          <p:cNvPr id="62" name="Imagem 61"/>
          <p:cNvPicPr>
            <a:picLocks noChangeAspect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4494" y="2075855"/>
            <a:ext cx="1246182" cy="1246182"/>
          </a:xfrm>
          <a:prstGeom prst="rect">
            <a:avLst/>
          </a:prstGeom>
        </p:spPr>
      </p:pic>
      <p:sp>
        <p:nvSpPr>
          <p:cNvPr id="65" name="CaixaDeTexto 64"/>
          <p:cNvSpPr txBox="1"/>
          <p:nvPr/>
        </p:nvSpPr>
        <p:spPr bwMode="auto">
          <a:xfrm>
            <a:off x="1423915" y="3168500"/>
            <a:ext cx="2583123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pPr algn="ctr"/>
            <a:r>
              <a:rPr lang="pt-BR" sz="2000" dirty="0" smtClean="0">
                <a:solidFill>
                  <a:schemeClr val="bg1"/>
                </a:solidFill>
                <a:latin typeface="Arial Narrow"/>
                <a:cs typeface="Arial Narrow"/>
              </a:rPr>
              <a:t>Turma/Disciplina: Química I</a:t>
            </a:r>
          </a:p>
        </p:txBody>
      </p:sp>
      <p:pic>
        <p:nvPicPr>
          <p:cNvPr id="26" name="Imagem 25"/>
          <p:cNvPicPr>
            <a:picLocks noChangeAspect="1"/>
          </p:cNvPicPr>
          <p:nvPr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2126" y="3759301"/>
            <a:ext cx="1625397" cy="1625397"/>
          </a:xfrm>
          <a:prstGeom prst="rect">
            <a:avLst/>
          </a:prstGeom>
        </p:spPr>
      </p:pic>
      <p:sp>
        <p:nvSpPr>
          <p:cNvPr id="67" name="CaixaDeTexto 66"/>
          <p:cNvSpPr txBox="1"/>
          <p:nvPr/>
        </p:nvSpPr>
        <p:spPr bwMode="auto">
          <a:xfrm>
            <a:off x="6810524" y="5309078"/>
            <a:ext cx="2583123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pPr algn="ctr"/>
            <a:r>
              <a:rPr lang="pt-BR" sz="2000" dirty="0" smtClean="0">
                <a:solidFill>
                  <a:srgbClr val="4A5C61"/>
                </a:solidFill>
                <a:latin typeface="Arial Narrow"/>
                <a:cs typeface="Arial Narrow"/>
              </a:rPr>
              <a:t>Turma/Disciplina: Biologia</a:t>
            </a:r>
          </a:p>
        </p:txBody>
      </p:sp>
      <p:pic>
        <p:nvPicPr>
          <p:cNvPr id="29" name="Imagem 28"/>
          <p:cNvPicPr>
            <a:picLocks noChangeAspect="1"/>
          </p:cNvPicPr>
          <p:nvPr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9295" y="5225488"/>
            <a:ext cx="1625397" cy="1625397"/>
          </a:xfrm>
          <a:prstGeom prst="rect">
            <a:avLst/>
          </a:prstGeom>
        </p:spPr>
      </p:pic>
      <p:sp>
        <p:nvSpPr>
          <p:cNvPr id="68" name="CaixaDeTexto 67"/>
          <p:cNvSpPr txBox="1"/>
          <p:nvPr/>
        </p:nvSpPr>
        <p:spPr bwMode="auto">
          <a:xfrm>
            <a:off x="1417968" y="6703222"/>
            <a:ext cx="2583123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pPr algn="ctr"/>
            <a:r>
              <a:rPr lang="pt-BR" sz="2000" dirty="0" smtClean="0">
                <a:solidFill>
                  <a:schemeClr val="bg1"/>
                </a:solidFill>
                <a:latin typeface="Arial Narrow"/>
                <a:cs typeface="Arial Narrow"/>
              </a:rPr>
              <a:t>Turma/Disciplina: Geografia</a:t>
            </a:r>
          </a:p>
        </p:txBody>
      </p:sp>
      <p:pic>
        <p:nvPicPr>
          <p:cNvPr id="58" name="Imagem 57"/>
          <p:cNvPicPr>
            <a:picLocks noChangeAspect="1"/>
          </p:cNvPicPr>
          <p:nvPr/>
        </p:nvPicPr>
        <p:blipFill>
          <a:blip r:embed="rId2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67876" y="2185071"/>
            <a:ext cx="1625397" cy="1625397"/>
          </a:xfrm>
          <a:prstGeom prst="rect">
            <a:avLst/>
          </a:prstGeom>
        </p:spPr>
      </p:pic>
      <p:sp>
        <p:nvSpPr>
          <p:cNvPr id="70" name="CaixaDeTexto 69"/>
          <p:cNvSpPr txBox="1"/>
          <p:nvPr/>
        </p:nvSpPr>
        <p:spPr bwMode="auto">
          <a:xfrm>
            <a:off x="11473444" y="3549010"/>
            <a:ext cx="2583123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pPr algn="ctr"/>
            <a:r>
              <a:rPr lang="pt-BR" sz="2000" dirty="0" smtClean="0">
                <a:solidFill>
                  <a:schemeClr val="bg1"/>
                </a:solidFill>
                <a:latin typeface="Arial Narrow"/>
                <a:cs typeface="Arial Narrow"/>
              </a:rPr>
              <a:t>Turma/Disciplina: </a:t>
            </a:r>
          </a:p>
          <a:p>
            <a:pPr algn="ctr"/>
            <a:r>
              <a:rPr lang="pt-BR" sz="2000" dirty="0" smtClean="0">
                <a:solidFill>
                  <a:schemeClr val="bg1"/>
                </a:solidFill>
                <a:latin typeface="Arial Narrow"/>
                <a:cs typeface="Arial Narrow"/>
              </a:rPr>
              <a:t>Fundamentos do Direito</a:t>
            </a:r>
          </a:p>
        </p:txBody>
      </p:sp>
      <p:pic>
        <p:nvPicPr>
          <p:cNvPr id="60" name="Imagem 59"/>
          <p:cNvPicPr>
            <a:picLocks noChangeAspect="1"/>
          </p:cNvPicPr>
          <p:nvPr/>
        </p:nvPicPr>
        <p:blipFill>
          <a:blip r:embed="rId2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85173" y="4695245"/>
            <a:ext cx="1625397" cy="1625397"/>
          </a:xfrm>
          <a:prstGeom prst="rect">
            <a:avLst/>
          </a:prstGeom>
        </p:spPr>
      </p:pic>
      <p:sp>
        <p:nvSpPr>
          <p:cNvPr id="71" name="CaixaDeTexto 70"/>
          <p:cNvSpPr txBox="1"/>
          <p:nvPr/>
        </p:nvSpPr>
        <p:spPr bwMode="auto">
          <a:xfrm>
            <a:off x="11486992" y="6354614"/>
            <a:ext cx="2583123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pPr algn="ctr"/>
            <a:r>
              <a:rPr lang="pt-BR" sz="2000" dirty="0" smtClean="0">
                <a:solidFill>
                  <a:schemeClr val="bg1"/>
                </a:solidFill>
                <a:latin typeface="Arial Narrow"/>
                <a:cs typeface="Arial Narrow"/>
              </a:rPr>
              <a:t>Turma/Disciplina: </a:t>
            </a:r>
          </a:p>
          <a:p>
            <a:pPr algn="ctr"/>
            <a:r>
              <a:rPr lang="pt-BR" sz="2000" dirty="0" smtClean="0">
                <a:solidFill>
                  <a:schemeClr val="bg1"/>
                </a:solidFill>
                <a:latin typeface="Arial Narrow"/>
                <a:cs typeface="Arial Narrow"/>
              </a:rPr>
              <a:t>Física I</a:t>
            </a:r>
          </a:p>
        </p:txBody>
      </p:sp>
      <p:pic>
        <p:nvPicPr>
          <p:cNvPr id="72" name="Imagem 71"/>
          <p:cNvPicPr>
            <a:picLocks noChangeAspect="1"/>
          </p:cNvPicPr>
          <p:nvPr/>
        </p:nvPicPr>
        <p:blipFill>
          <a:blip r:embed="rId2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02118" y="5951410"/>
            <a:ext cx="1625970" cy="1625970"/>
          </a:xfrm>
          <a:prstGeom prst="rect">
            <a:avLst/>
          </a:prstGeom>
        </p:spPr>
      </p:pic>
      <p:sp>
        <p:nvSpPr>
          <p:cNvPr id="73" name="CaixaDeTexto 72"/>
          <p:cNvSpPr txBox="1"/>
          <p:nvPr/>
        </p:nvSpPr>
        <p:spPr bwMode="auto">
          <a:xfrm>
            <a:off x="8727114" y="7538327"/>
            <a:ext cx="2583123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pPr algn="ctr"/>
            <a:r>
              <a:rPr lang="pt-BR" sz="2000" dirty="0" smtClean="0">
                <a:solidFill>
                  <a:schemeClr val="bg1"/>
                </a:solidFill>
                <a:latin typeface="Arial Narrow"/>
                <a:cs typeface="Arial Narrow"/>
              </a:rPr>
              <a:t>Turma/Disciplina: </a:t>
            </a:r>
          </a:p>
          <a:p>
            <a:pPr algn="ctr"/>
            <a:r>
              <a:rPr lang="pt-BR" sz="2000" dirty="0" err="1" smtClean="0">
                <a:solidFill>
                  <a:schemeClr val="bg1"/>
                </a:solidFill>
                <a:latin typeface="Arial Narrow"/>
                <a:cs typeface="Arial Narrow"/>
              </a:rPr>
              <a:t>Calcúlo</a:t>
            </a:r>
            <a:r>
              <a:rPr lang="pt-BR" sz="2000" dirty="0" smtClean="0">
                <a:solidFill>
                  <a:schemeClr val="bg1"/>
                </a:solidFill>
                <a:latin typeface="Arial Narrow"/>
                <a:cs typeface="Arial Narrow"/>
              </a:rPr>
              <a:t> I</a:t>
            </a:r>
          </a:p>
        </p:txBody>
      </p:sp>
      <p:pic>
        <p:nvPicPr>
          <p:cNvPr id="74" name="Imagem 73"/>
          <p:cNvPicPr>
            <a:picLocks noChangeAspect="1"/>
          </p:cNvPicPr>
          <p:nvPr/>
        </p:nvPicPr>
        <p:blipFill>
          <a:blip r:embed="rId2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9876" y="5785711"/>
            <a:ext cx="1625397" cy="1625397"/>
          </a:xfrm>
          <a:prstGeom prst="rect">
            <a:avLst/>
          </a:prstGeom>
        </p:spPr>
      </p:pic>
      <p:sp>
        <p:nvSpPr>
          <p:cNvPr id="75" name="CaixaDeTexto 74"/>
          <p:cNvSpPr txBox="1"/>
          <p:nvPr/>
        </p:nvSpPr>
        <p:spPr bwMode="auto">
          <a:xfrm>
            <a:off x="4268676" y="7046836"/>
            <a:ext cx="2583123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pPr algn="ctr"/>
            <a:r>
              <a:rPr lang="pt-BR" sz="2000" dirty="0" smtClean="0">
                <a:solidFill>
                  <a:schemeClr val="bg1"/>
                </a:solidFill>
                <a:latin typeface="Arial Narrow"/>
                <a:cs typeface="Arial Narrow"/>
              </a:rPr>
              <a:t>Turma/Disciplina: </a:t>
            </a:r>
          </a:p>
          <a:p>
            <a:pPr algn="ctr"/>
            <a:r>
              <a:rPr lang="pt-BR" sz="2000" dirty="0" smtClean="0">
                <a:solidFill>
                  <a:schemeClr val="bg1"/>
                </a:solidFill>
                <a:latin typeface="Arial Narrow"/>
                <a:cs typeface="Arial Narrow"/>
              </a:rPr>
              <a:t>Geometria </a:t>
            </a:r>
            <a:r>
              <a:rPr lang="pt-BR" sz="2000" dirty="0" err="1" smtClean="0">
                <a:solidFill>
                  <a:schemeClr val="bg1"/>
                </a:solidFill>
                <a:latin typeface="Arial Narrow"/>
                <a:cs typeface="Arial Narrow"/>
              </a:rPr>
              <a:t>Analitica</a:t>
            </a:r>
            <a:endParaRPr lang="pt-BR" sz="2000" dirty="0" smtClean="0">
              <a:solidFill>
                <a:schemeClr val="bg1"/>
              </a:solidFill>
              <a:latin typeface="Arial Narrow"/>
              <a:cs typeface="Arial Narrow"/>
            </a:endParaRPr>
          </a:p>
        </p:txBody>
      </p:sp>
      <p:pic>
        <p:nvPicPr>
          <p:cNvPr id="76" name="Imagem 75"/>
          <p:cNvPicPr>
            <a:picLocks noChangeAspect="1"/>
          </p:cNvPicPr>
          <p:nvPr/>
        </p:nvPicPr>
        <p:blipFill>
          <a:blip r:embed="rId2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2337" y="2094289"/>
            <a:ext cx="1625397" cy="1625397"/>
          </a:xfrm>
          <a:prstGeom prst="rect">
            <a:avLst/>
          </a:prstGeom>
        </p:spPr>
      </p:pic>
      <p:sp>
        <p:nvSpPr>
          <p:cNvPr id="77" name="CaixaDeTexto 76"/>
          <p:cNvSpPr txBox="1"/>
          <p:nvPr/>
        </p:nvSpPr>
        <p:spPr bwMode="auto">
          <a:xfrm>
            <a:off x="4261779" y="3403690"/>
            <a:ext cx="2583123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pPr algn="ctr"/>
            <a:r>
              <a:rPr lang="pt-BR" sz="2000" dirty="0" smtClean="0">
                <a:solidFill>
                  <a:schemeClr val="bg1"/>
                </a:solidFill>
                <a:latin typeface="Arial Narrow"/>
                <a:cs typeface="Arial Narrow"/>
              </a:rPr>
              <a:t>Turma/Disciplina: </a:t>
            </a:r>
          </a:p>
          <a:p>
            <a:pPr algn="ctr"/>
            <a:r>
              <a:rPr lang="pt-BR" sz="2000" dirty="0" smtClean="0">
                <a:solidFill>
                  <a:schemeClr val="bg1"/>
                </a:solidFill>
                <a:latin typeface="Arial Narrow"/>
                <a:cs typeface="Arial Narrow"/>
              </a:rPr>
              <a:t>Fundamentos da  Arquitetura</a:t>
            </a:r>
          </a:p>
        </p:txBody>
      </p:sp>
      <p:pic>
        <p:nvPicPr>
          <p:cNvPr id="78" name="Imagem 77"/>
          <p:cNvPicPr>
            <a:picLocks noChangeAspect="1"/>
          </p:cNvPicPr>
          <p:nvPr/>
        </p:nvPicPr>
        <p:blipFill>
          <a:blip r:embed="rId2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78568" y="2159823"/>
            <a:ext cx="1625397" cy="1625397"/>
          </a:xfrm>
          <a:prstGeom prst="rect">
            <a:avLst/>
          </a:prstGeom>
        </p:spPr>
      </p:pic>
      <p:sp>
        <p:nvSpPr>
          <p:cNvPr id="80" name="CaixaDeTexto 79"/>
          <p:cNvSpPr txBox="1"/>
          <p:nvPr/>
        </p:nvSpPr>
        <p:spPr bwMode="auto">
          <a:xfrm>
            <a:off x="8881705" y="3745866"/>
            <a:ext cx="2583123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pPr algn="ctr"/>
            <a:r>
              <a:rPr lang="pt-BR" sz="2000" dirty="0" smtClean="0">
                <a:solidFill>
                  <a:schemeClr val="bg1"/>
                </a:solidFill>
                <a:latin typeface="Arial Narrow"/>
                <a:cs typeface="Arial Narrow"/>
              </a:rPr>
              <a:t>Turma/Disciplina: </a:t>
            </a:r>
          </a:p>
          <a:p>
            <a:pPr algn="ctr"/>
            <a:r>
              <a:rPr lang="pt-BR" sz="2000" dirty="0" smtClean="0">
                <a:solidFill>
                  <a:schemeClr val="bg1"/>
                </a:solidFill>
                <a:latin typeface="Arial Narrow"/>
                <a:cs typeface="Arial Narrow"/>
              </a:rPr>
              <a:t>Circuitos</a:t>
            </a:r>
          </a:p>
        </p:txBody>
      </p:sp>
      <p:sp>
        <p:nvSpPr>
          <p:cNvPr id="83" name="CaixaDeTexto 82"/>
          <p:cNvSpPr txBox="1"/>
          <p:nvPr/>
        </p:nvSpPr>
        <p:spPr bwMode="auto">
          <a:xfrm>
            <a:off x="10739333" y="7608481"/>
            <a:ext cx="4015222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pPr algn="ctr"/>
            <a:r>
              <a:rPr lang="pt-BR" sz="4800" b="1" dirty="0" smtClean="0">
                <a:solidFill>
                  <a:srgbClr val="FF0000"/>
                </a:solidFill>
                <a:latin typeface="Arial Narrow"/>
                <a:cs typeface="Arial Narrow"/>
              </a:rPr>
              <a:t>E muito mais ...</a:t>
            </a:r>
          </a:p>
        </p:txBody>
      </p:sp>
    </p:spTree>
    <p:extLst>
      <p:ext uri="{BB962C8B-B14F-4D97-AF65-F5344CB8AC3E}">
        <p14:creationId xmlns:p14="http://schemas.microsoft.com/office/powerpoint/2010/main" val="20713089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1" fill="hold">
                      <p:stCondLst>
                        <p:cond delay="indefinite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4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6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48" dur="2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9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51" dur="2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2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54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5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57" dur="2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8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60" dur="2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1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63" dur="2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4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66" dur="2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7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69" dur="2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0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72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3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75" dur="2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6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78" dur="2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9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81" dur="2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2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84" dur="2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5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87" dur="2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8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90" dur="2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1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93" dur="2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4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96" dur="2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7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99" dur="20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0" fill="hold">
                            <p:stCondLst>
                              <p:cond delay="2000"/>
                            </p:stCondLst>
                            <p:childTnLst>
                              <p:par>
                                <p:cTn id="201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3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4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" grpId="0" animBg="1"/>
      <p:bldP spid="20" grpId="0" animBg="1"/>
      <p:bldP spid="13" grpId="0"/>
      <p:bldP spid="34" grpId="0"/>
      <p:bldP spid="35" grpId="0"/>
      <p:bldP spid="36" grpId="0"/>
      <p:bldP spid="39" grpId="0"/>
      <p:bldP spid="44" grpId="0"/>
      <p:bldP spid="45" grpId="0"/>
      <p:bldP spid="46" grpId="0"/>
      <p:bldP spid="49" grpId="0"/>
      <p:bldP spid="10" grpId="0"/>
      <p:bldP spid="18" grpId="0"/>
      <p:bldP spid="19" grpId="0"/>
      <p:bldP spid="2" grpId="0"/>
      <p:bldP spid="57" grpId="0"/>
      <p:bldP spid="84" grpId="0"/>
      <p:bldP spid="25" grpId="0" animBg="1"/>
      <p:bldP spid="65" grpId="0"/>
      <p:bldP spid="67" grpId="0"/>
      <p:bldP spid="68" grpId="0"/>
      <p:bldP spid="70" grpId="0"/>
      <p:bldP spid="71" grpId="0"/>
      <p:bldP spid="73" grpId="0"/>
      <p:bldP spid="75" grpId="0"/>
      <p:bldP spid="77" grpId="0"/>
      <p:bldP spid="80" grpId="0"/>
      <p:bldP spid="83" grpId="0"/>
    </p:bld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Integração TOTVS Educacional X </a:t>
            </a:r>
            <a:r>
              <a:rPr lang="pt-BR" dirty="0" err="1"/>
              <a:t>Scientia</a:t>
            </a:r>
            <a:r>
              <a:rPr lang="pt-BR" dirty="0"/>
              <a:t>: Modelo 2 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idx="13"/>
          </p:nvPr>
        </p:nvSpPr>
        <p:spPr>
          <a:xfrm>
            <a:off x="601800" y="1175133"/>
            <a:ext cx="4038780" cy="853016"/>
          </a:xfrm>
        </p:spPr>
        <p:txBody>
          <a:bodyPr/>
          <a:lstStyle/>
          <a:p>
            <a:r>
              <a:rPr lang="pt-BR" dirty="0"/>
              <a:t>Processo de exclusão de turmas/disciplinas</a:t>
            </a:r>
          </a:p>
          <a:p>
            <a:endParaRPr lang="pt-BR" dirty="0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3940D1D-B147-43FC-A96B-779C25C7BB73}" type="slidenum">
              <a:rPr lang="pt-BR" smtClean="0"/>
              <a:pPr/>
              <a:t>70</a:t>
            </a:fld>
            <a:endParaRPr lang="pt-BR" dirty="0"/>
          </a:p>
        </p:txBody>
      </p:sp>
      <p:sp>
        <p:nvSpPr>
          <p:cNvPr id="7" name="Retângulo 6"/>
          <p:cNvSpPr/>
          <p:nvPr/>
        </p:nvSpPr>
        <p:spPr>
          <a:xfrm>
            <a:off x="601800" y="2328465"/>
            <a:ext cx="15046049" cy="52014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eaLnBrk="0" hangingPunct="0">
              <a:spcBef>
                <a:spcPct val="20000"/>
              </a:spcBef>
            </a:pPr>
            <a:r>
              <a:rPr lang="pt-BR" sz="2800" dirty="0" smtClean="0">
                <a:solidFill>
                  <a:srgbClr val="4A5C61"/>
                </a:solidFill>
                <a:latin typeface="Arial Narrow"/>
                <a:ea typeface="ヒラギノ角ゴ Pro W3" pitchFamily="-107" charset="-128"/>
                <a:cs typeface="Arial Narrow"/>
              </a:rPr>
              <a:t>Na importação de uma </a:t>
            </a:r>
            <a:r>
              <a:rPr lang="pt-BR" sz="2800" b="1" dirty="0" smtClean="0">
                <a:solidFill>
                  <a:srgbClr val="4A5C61"/>
                </a:solidFill>
                <a:latin typeface="Arial Narrow"/>
                <a:ea typeface="ヒラギノ角ゴ Pro W3" pitchFamily="-107" charset="-128"/>
                <a:cs typeface="Arial Narrow"/>
              </a:rPr>
              <a:t>turma/disciplina sugerida </a:t>
            </a:r>
            <a:r>
              <a:rPr lang="pt-BR" sz="2800" dirty="0" smtClean="0">
                <a:solidFill>
                  <a:srgbClr val="4A5C61"/>
                </a:solidFill>
                <a:latin typeface="Arial Narrow"/>
                <a:ea typeface="ヒラギノ角ゴ Pro W3" pitchFamily="-107" charset="-128"/>
                <a:cs typeface="Arial Narrow"/>
              </a:rPr>
              <a:t>é executada uma análise para verificar se existe uma </a:t>
            </a:r>
            <a:r>
              <a:rPr lang="pt-BR" sz="2800" b="1" dirty="0" smtClean="0">
                <a:solidFill>
                  <a:srgbClr val="4A5C61"/>
                </a:solidFill>
                <a:latin typeface="Arial Narrow"/>
                <a:ea typeface="ヒラギノ角ゴ Pro W3" pitchFamily="-107" charset="-128"/>
                <a:cs typeface="Arial Narrow"/>
              </a:rPr>
              <a:t>associação</a:t>
            </a:r>
            <a:r>
              <a:rPr lang="pt-BR" sz="2800" dirty="0" smtClean="0">
                <a:solidFill>
                  <a:srgbClr val="4A5C61"/>
                </a:solidFill>
                <a:latin typeface="Arial Narrow"/>
                <a:ea typeface="ヒラギノ角ゴ Pro W3" pitchFamily="-107" charset="-128"/>
                <a:cs typeface="Arial Narrow"/>
              </a:rPr>
              <a:t> desta com alguma </a:t>
            </a:r>
            <a:r>
              <a:rPr lang="pt-BR" sz="2800" b="1" dirty="0" smtClean="0">
                <a:solidFill>
                  <a:srgbClr val="4A5C61"/>
                </a:solidFill>
                <a:latin typeface="Arial Narrow"/>
                <a:ea typeface="ヒラギノ角ゴ Pro W3" pitchFamily="-107" charset="-128"/>
                <a:cs typeface="Arial Narrow"/>
              </a:rPr>
              <a:t>turma/disciplina</a:t>
            </a:r>
            <a:r>
              <a:rPr lang="pt-BR" sz="2800" dirty="0" smtClean="0">
                <a:solidFill>
                  <a:srgbClr val="4A5C61"/>
                </a:solidFill>
                <a:latin typeface="Arial Narrow"/>
                <a:ea typeface="ヒラギノ角ゴ Pro W3" pitchFamily="-107" charset="-128"/>
                <a:cs typeface="Arial Narrow"/>
              </a:rPr>
              <a:t>. Esta análise é realizada com base no </a:t>
            </a:r>
            <a:r>
              <a:rPr lang="pt-BR" sz="2800" b="1" dirty="0">
                <a:solidFill>
                  <a:srgbClr val="4A5C61"/>
                </a:solidFill>
                <a:latin typeface="Arial Narrow"/>
                <a:ea typeface="ヒラギノ角ゴ Pro W3" pitchFamily="-107" charset="-128"/>
                <a:cs typeface="Arial Narrow"/>
              </a:rPr>
              <a:t>grupo de alunos </a:t>
            </a:r>
            <a:r>
              <a:rPr lang="pt-BR" sz="2800" dirty="0">
                <a:solidFill>
                  <a:srgbClr val="4A5C61"/>
                </a:solidFill>
                <a:latin typeface="Arial Narrow"/>
                <a:ea typeface="ヒラギノ角ゴ Pro W3" pitchFamily="-107" charset="-128"/>
                <a:cs typeface="Arial Narrow"/>
              </a:rPr>
              <a:t>e definirá o valor do campo </a:t>
            </a:r>
            <a:r>
              <a:rPr lang="pt-BR" sz="2800" b="1" dirty="0">
                <a:solidFill>
                  <a:srgbClr val="4A5C61"/>
                </a:solidFill>
                <a:latin typeface="Arial Narrow"/>
                <a:ea typeface="ヒラギノ角ゴ Pro W3" pitchFamily="-107" charset="-128"/>
                <a:cs typeface="Arial Narrow"/>
              </a:rPr>
              <a:t>“Tipo ação” </a:t>
            </a:r>
            <a:r>
              <a:rPr lang="pt-BR" sz="2800" dirty="0">
                <a:solidFill>
                  <a:srgbClr val="4A5C61"/>
                </a:solidFill>
                <a:latin typeface="Arial Narrow"/>
                <a:ea typeface="ヒラギノ角ゴ Pro W3" pitchFamily="-107" charset="-128"/>
                <a:cs typeface="Arial Narrow"/>
              </a:rPr>
              <a:t>da turma/disciplina </a:t>
            </a:r>
            <a:r>
              <a:rPr lang="pt-BR" sz="2800" dirty="0" smtClean="0">
                <a:solidFill>
                  <a:srgbClr val="4A5C61"/>
                </a:solidFill>
                <a:latin typeface="Arial Narrow"/>
                <a:ea typeface="ヒラギノ角ゴ Pro W3" pitchFamily="-107" charset="-128"/>
                <a:cs typeface="Arial Narrow"/>
              </a:rPr>
              <a:t>sugerida:</a:t>
            </a:r>
          </a:p>
          <a:p>
            <a:pPr algn="just" eaLnBrk="0" hangingPunct="0">
              <a:spcBef>
                <a:spcPct val="20000"/>
              </a:spcBef>
            </a:pPr>
            <a:endParaRPr lang="pt-BR" sz="2800" dirty="0" smtClean="0">
              <a:solidFill>
                <a:srgbClr val="4A5C61"/>
              </a:solidFill>
              <a:latin typeface="Arial Narrow"/>
              <a:ea typeface="ヒラギノ角ゴ Pro W3" pitchFamily="-107" charset="-128"/>
              <a:cs typeface="Arial Narrow"/>
            </a:endParaRPr>
          </a:p>
          <a:p>
            <a:pPr algn="just" eaLnBrk="0" hangingPunct="0">
              <a:spcBef>
                <a:spcPct val="20000"/>
              </a:spcBef>
            </a:pPr>
            <a:r>
              <a:rPr lang="pt-BR" sz="2800" dirty="0" smtClean="0">
                <a:solidFill>
                  <a:srgbClr val="4A5C61"/>
                </a:solidFill>
                <a:latin typeface="Arial Narrow"/>
                <a:ea typeface="ヒラギノ角ゴ Pro W3" pitchFamily="-107" charset="-128"/>
                <a:cs typeface="Arial Narrow"/>
              </a:rPr>
              <a:t>Valores para o campo “Tipo ação”:</a:t>
            </a:r>
            <a:endParaRPr lang="pt-BR" sz="2800" dirty="0">
              <a:solidFill>
                <a:srgbClr val="4A5C61"/>
              </a:solidFill>
              <a:latin typeface="Arial Narrow"/>
              <a:ea typeface="ヒラギノ角ゴ Pro W3" pitchFamily="-107" charset="-128"/>
              <a:cs typeface="Arial Narrow"/>
            </a:endParaRPr>
          </a:p>
          <a:p>
            <a:pPr marL="457200" lvl="0" indent="-457200" algn="just" eaLnBrk="0" hangingPunct="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pt-BR" sz="2800" b="1" dirty="0">
                <a:solidFill>
                  <a:srgbClr val="4A5C61"/>
                </a:solidFill>
                <a:latin typeface="Arial Narrow"/>
                <a:ea typeface="ヒラギノ角ゴ Pro W3" pitchFamily="-107" charset="-128"/>
                <a:cs typeface="Arial Narrow"/>
              </a:rPr>
              <a:t>Criar: </a:t>
            </a:r>
            <a:r>
              <a:rPr lang="pt-BR" sz="2800" dirty="0">
                <a:solidFill>
                  <a:srgbClr val="4A5C61"/>
                </a:solidFill>
                <a:latin typeface="Arial Narrow"/>
                <a:ea typeface="ヒラギノ角ゴ Pro W3" pitchFamily="-107" charset="-128"/>
                <a:cs typeface="Arial Narrow"/>
              </a:rPr>
              <a:t>a turma/disciplina </a:t>
            </a:r>
            <a:r>
              <a:rPr lang="pt-BR" sz="2800" dirty="0" smtClean="0">
                <a:solidFill>
                  <a:srgbClr val="4A5C61"/>
                </a:solidFill>
                <a:latin typeface="Arial Narrow"/>
                <a:ea typeface="ヒラギノ角ゴ Pro W3" pitchFamily="-107" charset="-128"/>
                <a:cs typeface="Arial Narrow"/>
              </a:rPr>
              <a:t>sugerida </a:t>
            </a:r>
            <a:r>
              <a:rPr lang="pt-BR" sz="2800" dirty="0">
                <a:solidFill>
                  <a:srgbClr val="4A5C61"/>
                </a:solidFill>
                <a:latin typeface="Arial Narrow"/>
                <a:ea typeface="ヒラギノ角ゴ Pro W3" pitchFamily="-107" charset="-128"/>
                <a:cs typeface="Arial Narrow"/>
              </a:rPr>
              <a:t>não tem uma turma/disciplina relacionada.</a:t>
            </a:r>
          </a:p>
          <a:p>
            <a:pPr marL="457200" lvl="0" indent="-457200" algn="just" eaLnBrk="0" hangingPunct="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pt-BR" sz="2800" b="1" dirty="0">
                <a:solidFill>
                  <a:srgbClr val="4A5C61"/>
                </a:solidFill>
                <a:latin typeface="Arial Narrow"/>
                <a:ea typeface="ヒラギノ角ゴ Pro W3" pitchFamily="-107" charset="-128"/>
                <a:cs typeface="Arial Narrow"/>
              </a:rPr>
              <a:t>Possível atualizar: </a:t>
            </a:r>
            <a:r>
              <a:rPr lang="pt-BR" sz="2800" dirty="0">
                <a:solidFill>
                  <a:srgbClr val="4A5C61"/>
                </a:solidFill>
                <a:latin typeface="Arial Narrow"/>
                <a:ea typeface="ヒラギノ角ゴ Pro W3" pitchFamily="-107" charset="-128"/>
                <a:cs typeface="Arial Narrow"/>
              </a:rPr>
              <a:t>a turma/disciplina </a:t>
            </a:r>
            <a:r>
              <a:rPr lang="pt-BR" sz="2800" dirty="0" smtClean="0">
                <a:solidFill>
                  <a:srgbClr val="4A5C61"/>
                </a:solidFill>
                <a:latin typeface="Arial Narrow"/>
                <a:ea typeface="ヒラギノ角ゴ Pro W3" pitchFamily="-107" charset="-128"/>
                <a:cs typeface="Arial Narrow"/>
              </a:rPr>
              <a:t>sugerida </a:t>
            </a:r>
            <a:r>
              <a:rPr lang="pt-BR" sz="2800" dirty="0">
                <a:solidFill>
                  <a:srgbClr val="4A5C61"/>
                </a:solidFill>
                <a:latin typeface="Arial Narrow"/>
                <a:ea typeface="ヒラギノ角ゴ Pro W3" pitchFamily="-107" charset="-128"/>
                <a:cs typeface="Arial Narrow"/>
              </a:rPr>
              <a:t>possui uma turma/disciplina relacionada e a atualização poderá ser executada.</a:t>
            </a:r>
          </a:p>
          <a:p>
            <a:pPr marL="457200" indent="-457200" algn="just" eaLnBrk="0" hangingPunct="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pt-BR" sz="2800" b="1" dirty="0" smtClean="0">
                <a:solidFill>
                  <a:srgbClr val="4A5C61"/>
                </a:solidFill>
                <a:latin typeface="Arial Narrow"/>
                <a:ea typeface="ヒラギノ角ゴ Pro W3" pitchFamily="-107" charset="-128"/>
                <a:cs typeface="Arial Narrow"/>
              </a:rPr>
              <a:t>Impossível atualizar: </a:t>
            </a:r>
            <a:r>
              <a:rPr lang="pt-BR" sz="2800" dirty="0" smtClean="0">
                <a:solidFill>
                  <a:srgbClr val="4A5C61"/>
                </a:solidFill>
                <a:latin typeface="Arial Narrow"/>
                <a:ea typeface="ヒラギノ角ゴ Pro W3" pitchFamily="-107" charset="-128"/>
                <a:cs typeface="Arial Narrow"/>
              </a:rPr>
              <a:t>a </a:t>
            </a:r>
            <a:r>
              <a:rPr lang="pt-BR" sz="2800" dirty="0">
                <a:solidFill>
                  <a:srgbClr val="4A5C61"/>
                </a:solidFill>
                <a:latin typeface="Arial Narrow"/>
                <a:ea typeface="ヒラギノ角ゴ Pro W3" pitchFamily="-107" charset="-128"/>
                <a:cs typeface="Arial Narrow"/>
              </a:rPr>
              <a:t>turma/disciplina </a:t>
            </a:r>
            <a:r>
              <a:rPr lang="pt-BR" sz="2800" dirty="0" smtClean="0">
                <a:solidFill>
                  <a:srgbClr val="4A5C61"/>
                </a:solidFill>
                <a:latin typeface="Arial Narrow"/>
                <a:ea typeface="ヒラギノ角ゴ Pro W3" pitchFamily="-107" charset="-128"/>
                <a:cs typeface="Arial Narrow"/>
              </a:rPr>
              <a:t>sugerida </a:t>
            </a:r>
            <a:r>
              <a:rPr lang="pt-BR" sz="2800" dirty="0">
                <a:solidFill>
                  <a:srgbClr val="4A5C61"/>
                </a:solidFill>
                <a:latin typeface="Arial Narrow"/>
                <a:ea typeface="ヒラギノ角ゴ Pro W3" pitchFamily="-107" charset="-128"/>
                <a:cs typeface="Arial Narrow"/>
              </a:rPr>
              <a:t>possui uma turma/disciplina relacionada, no entanto o grupo de alunos é diferente e a atualização não poderá ser executada.</a:t>
            </a:r>
          </a:p>
          <a:p>
            <a:endParaRPr lang="pt-BR" sz="2400" dirty="0"/>
          </a:p>
        </p:txBody>
      </p:sp>
    </p:spTree>
    <p:extLst>
      <p:ext uri="{BB962C8B-B14F-4D97-AF65-F5344CB8AC3E}">
        <p14:creationId xmlns:p14="http://schemas.microsoft.com/office/powerpoint/2010/main" val="13888756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onteúdo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pt-BR" dirty="0"/>
              <a:t>Quando uma </a:t>
            </a:r>
            <a:r>
              <a:rPr lang="pt-BR"/>
              <a:t>turma/disciplina </a:t>
            </a:r>
            <a:r>
              <a:rPr lang="pt-BR" smtClean="0"/>
              <a:t>sugerida </a:t>
            </a:r>
            <a:r>
              <a:rPr lang="pt-BR" dirty="0"/>
              <a:t>estiver classificada com o tipo de ação </a:t>
            </a:r>
            <a:r>
              <a:rPr lang="pt-BR" b="1" dirty="0"/>
              <a:t>“Impossível atualizar” </a:t>
            </a:r>
            <a:r>
              <a:rPr lang="pt-BR" dirty="0"/>
              <a:t>o usuário deverá optar por</a:t>
            </a:r>
            <a:r>
              <a:rPr lang="pt-BR" dirty="0" smtClean="0"/>
              <a:t>:</a:t>
            </a:r>
          </a:p>
          <a:p>
            <a:pPr algn="just"/>
            <a:endParaRPr lang="pt-BR" dirty="0"/>
          </a:p>
          <a:p>
            <a:pPr marL="457200" lvl="0" indent="-457200" algn="just">
              <a:buFont typeface="Arial" panose="020B0604020202020204" pitchFamily="34" charset="0"/>
              <a:buChar char="•"/>
            </a:pPr>
            <a:r>
              <a:rPr lang="pt-BR" dirty="0"/>
              <a:t>Retornar ao </a:t>
            </a:r>
            <a:r>
              <a:rPr lang="pt-BR" dirty="0" err="1"/>
              <a:t>Scientia</a:t>
            </a:r>
            <a:r>
              <a:rPr lang="pt-BR" dirty="0"/>
              <a:t> e realizar alterações no grupo de alunos e em seguida executar uma nova importação. Se na nova importação o grupo de alunos for o mesmo da turma/disciplina já criada o tipo de ação será alterado para “Possível atualizar</a:t>
            </a:r>
            <a:r>
              <a:rPr lang="pt-BR" dirty="0" smtClean="0"/>
              <a:t>”.</a:t>
            </a:r>
            <a:endParaRPr lang="pt-BR" dirty="0"/>
          </a:p>
          <a:p>
            <a:pPr marL="457200" lvl="0" indent="-457200" algn="just">
              <a:buFont typeface="Arial" panose="020B0604020202020204" pitchFamily="34" charset="0"/>
              <a:buChar char="•"/>
            </a:pPr>
            <a:r>
              <a:rPr lang="pt-BR" dirty="0"/>
              <a:t>Executar o processo “</a:t>
            </a:r>
            <a:r>
              <a:rPr lang="pt-BR" b="1" dirty="0"/>
              <a:t>Exclusão da turma/disciplina associada ao </a:t>
            </a:r>
            <a:r>
              <a:rPr lang="pt-BR" b="1" i="1" dirty="0" err="1"/>
              <a:t>Scientia</a:t>
            </a:r>
            <a:r>
              <a:rPr lang="pt-BR" b="1" i="1" dirty="0"/>
              <a:t> Enterprise</a:t>
            </a:r>
            <a:r>
              <a:rPr lang="pt-BR" dirty="0"/>
              <a:t>” que elimina a oferta do TOTVS Educacional alterando o tipo de ação para “Criar” o que permitirá a recriação da oferta com as alterações de estrutura realizadas no </a:t>
            </a:r>
            <a:r>
              <a:rPr lang="pt-BR" dirty="0" err="1"/>
              <a:t>Scientia</a:t>
            </a:r>
            <a:r>
              <a:rPr lang="pt-BR" dirty="0"/>
              <a:t>.</a:t>
            </a:r>
          </a:p>
          <a:p>
            <a:endParaRPr lang="pt-BR" dirty="0"/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Integração TOTVS Educacional X </a:t>
            </a:r>
            <a:r>
              <a:rPr lang="pt-BR" dirty="0" err="1"/>
              <a:t>Scientia</a:t>
            </a:r>
            <a:r>
              <a:rPr lang="pt-BR" dirty="0"/>
              <a:t>: Modelo 2 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idx="13"/>
          </p:nvPr>
        </p:nvSpPr>
        <p:spPr/>
        <p:txBody>
          <a:bodyPr/>
          <a:lstStyle/>
          <a:p>
            <a:r>
              <a:rPr lang="pt-BR" dirty="0" smtClean="0"/>
              <a:t>Processo de exclusão de turmas/disciplinas</a:t>
            </a:r>
            <a:endParaRPr lang="pt-BR" dirty="0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3940D1D-B147-43FC-A96B-779C25C7BB73}" type="slidenum">
              <a:rPr lang="pt-BR" smtClean="0"/>
              <a:pPr/>
              <a:t>71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4220735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Imagem 2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28918" y="2028149"/>
            <a:ext cx="11163876" cy="6659562"/>
          </a:xfrm>
          <a:prstGeom prst="rect">
            <a:avLst/>
          </a:prstGeom>
        </p:spPr>
      </p:pic>
      <p:pic>
        <p:nvPicPr>
          <p:cNvPr id="6" name="Espaço Reservado para Conteúdo 5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628919" y="2028149"/>
            <a:ext cx="11163875" cy="6659562"/>
          </a:xfrm>
          <a:prstGeom prst="rect">
            <a:avLst/>
          </a:prstGeom>
        </p:spPr>
      </p:pic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Integração TOTVS Educacional X </a:t>
            </a:r>
            <a:r>
              <a:rPr lang="pt-BR" dirty="0" err="1"/>
              <a:t>Scientia</a:t>
            </a:r>
            <a:r>
              <a:rPr lang="pt-BR" dirty="0"/>
              <a:t>: Modelo 2 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idx="13"/>
          </p:nvPr>
        </p:nvSpPr>
        <p:spPr/>
        <p:txBody>
          <a:bodyPr/>
          <a:lstStyle/>
          <a:p>
            <a:r>
              <a:rPr lang="pt-BR" dirty="0" smtClean="0"/>
              <a:t>Processo de exclusão de turmas/disciplinas</a:t>
            </a:r>
            <a:endParaRPr lang="pt-BR" dirty="0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3940D1D-B147-43FC-A96B-779C25C7BB73}" type="slidenum">
              <a:rPr lang="pt-BR" smtClean="0"/>
              <a:pPr/>
              <a:t>72</a:t>
            </a:fld>
            <a:endParaRPr lang="pt-BR" dirty="0"/>
          </a:p>
        </p:txBody>
      </p:sp>
      <p:sp>
        <p:nvSpPr>
          <p:cNvPr id="7" name="CaixaDeTexto 6"/>
          <p:cNvSpPr txBox="1"/>
          <p:nvPr/>
        </p:nvSpPr>
        <p:spPr bwMode="auto">
          <a:xfrm>
            <a:off x="5106631" y="6515644"/>
            <a:ext cx="3914726" cy="523220"/>
          </a:xfrm>
          <a:prstGeom prst="rect">
            <a:avLst/>
          </a:prstGeom>
          <a:noFill/>
          <a:ln w="12700">
            <a:solidFill>
              <a:srgbClr val="FF0000"/>
            </a:solidFill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r>
              <a:rPr lang="pt-BR" sz="2800" dirty="0" smtClean="0">
                <a:solidFill>
                  <a:srgbClr val="FF0000"/>
                </a:solidFill>
                <a:latin typeface="Arial Narrow"/>
                <a:cs typeface="Arial Narrow"/>
              </a:rPr>
              <a:t>Grupo de Alunos foi alterado</a:t>
            </a:r>
          </a:p>
        </p:txBody>
      </p:sp>
      <p:sp>
        <p:nvSpPr>
          <p:cNvPr id="13" name="Retângulo 12"/>
          <p:cNvSpPr/>
          <p:nvPr/>
        </p:nvSpPr>
        <p:spPr>
          <a:xfrm>
            <a:off x="3023803" y="4813839"/>
            <a:ext cx="963065" cy="210469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5" name="Retângulo 14"/>
          <p:cNvSpPr/>
          <p:nvPr/>
        </p:nvSpPr>
        <p:spPr>
          <a:xfrm>
            <a:off x="8670223" y="4549734"/>
            <a:ext cx="1920240" cy="1005840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cxnSp>
        <p:nvCxnSpPr>
          <p:cNvPr id="19" name="Conector angulado 18"/>
          <p:cNvCxnSpPr>
            <a:stCxn id="7" idx="3"/>
          </p:cNvCxnSpPr>
          <p:nvPr/>
        </p:nvCxnSpPr>
        <p:spPr>
          <a:xfrm flipV="1">
            <a:off x="9021357" y="5555574"/>
            <a:ext cx="727403" cy="1221680"/>
          </a:xfrm>
          <a:prstGeom prst="bentConnector2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Conector angulado 20"/>
          <p:cNvCxnSpPr>
            <a:stCxn id="7" idx="1"/>
            <a:endCxn id="13" idx="2"/>
          </p:cNvCxnSpPr>
          <p:nvPr/>
        </p:nvCxnSpPr>
        <p:spPr>
          <a:xfrm rot="10800000">
            <a:off x="3505337" y="5024308"/>
            <a:ext cx="1601295" cy="1752946"/>
          </a:xfrm>
          <a:prstGeom prst="bentConnector2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5" name="Imagem 2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1630" y="4904802"/>
            <a:ext cx="1428012" cy="1428012"/>
          </a:xfrm>
          <a:prstGeom prst="rect">
            <a:avLst/>
          </a:prstGeom>
        </p:spPr>
      </p:pic>
      <p:sp>
        <p:nvSpPr>
          <p:cNvPr id="26" name="CaixaDeTexto 25"/>
          <p:cNvSpPr txBox="1"/>
          <p:nvPr/>
        </p:nvSpPr>
        <p:spPr bwMode="auto">
          <a:xfrm>
            <a:off x="6922653" y="5504045"/>
            <a:ext cx="411042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>
            <a:spAutoFit/>
          </a:bodyPr>
          <a:lstStyle/>
          <a:p>
            <a:r>
              <a:rPr lang="pt-BR" sz="2800" dirty="0" smtClean="0">
                <a:solidFill>
                  <a:srgbClr val="4A5C61"/>
                </a:solidFill>
                <a:latin typeface="Arial Narrow"/>
                <a:cs typeface="Arial Narrow"/>
              </a:rPr>
              <a:t>Reimportando as informações</a:t>
            </a:r>
          </a:p>
        </p:txBody>
      </p:sp>
    </p:spTree>
    <p:extLst>
      <p:ext uri="{BB962C8B-B14F-4D97-AF65-F5344CB8AC3E}">
        <p14:creationId xmlns:p14="http://schemas.microsoft.com/office/powerpoint/2010/main" val="27295629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3" grpId="0" animBg="1"/>
      <p:bldP spid="15" grpId="0" animBg="1"/>
      <p:bldP spid="26" grpId="0"/>
    </p:bld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m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1800" y="2462409"/>
            <a:ext cx="5772150" cy="5476875"/>
          </a:xfrm>
          <a:prstGeom prst="rect">
            <a:avLst/>
          </a:prstGeom>
          <a:scene3d>
            <a:camera prst="perspectiveRight"/>
            <a:lightRig rig="threePt" dir="t"/>
          </a:scene3d>
        </p:spPr>
      </p:pic>
      <p:pic>
        <p:nvPicPr>
          <p:cNvPr id="6" name="Espaço Reservado para Conteúdo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547951" y="1785537"/>
            <a:ext cx="6717030" cy="6373420"/>
          </a:xfrm>
          <a:prstGeom prst="rect">
            <a:avLst/>
          </a:prstGeom>
        </p:spPr>
      </p:pic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Integração TOTVS Educacional X </a:t>
            </a:r>
            <a:r>
              <a:rPr lang="pt-BR" dirty="0" err="1"/>
              <a:t>Scientia</a:t>
            </a:r>
            <a:r>
              <a:rPr lang="pt-BR" dirty="0"/>
              <a:t>: Modelo 2 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idx="13"/>
          </p:nvPr>
        </p:nvSpPr>
        <p:spPr/>
        <p:txBody>
          <a:bodyPr/>
          <a:lstStyle/>
          <a:p>
            <a:r>
              <a:rPr lang="pt-BR" dirty="0" smtClean="0"/>
              <a:t>Processo de exclusão de turmas/disciplinas</a:t>
            </a:r>
            <a:endParaRPr lang="pt-BR" dirty="0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3940D1D-B147-43FC-A96B-779C25C7BB73}" type="slidenum">
              <a:rPr lang="pt-BR" smtClean="0"/>
              <a:pPr/>
              <a:t>73</a:t>
            </a:fld>
            <a:endParaRPr lang="pt-BR" dirty="0"/>
          </a:p>
        </p:txBody>
      </p:sp>
      <p:pic>
        <p:nvPicPr>
          <p:cNvPr id="8" name="Imagem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47951" y="1785537"/>
            <a:ext cx="6717030" cy="6373420"/>
          </a:xfrm>
          <a:prstGeom prst="rect">
            <a:avLst/>
          </a:prstGeom>
        </p:spPr>
      </p:pic>
      <p:pic>
        <p:nvPicPr>
          <p:cNvPr id="9" name="Imagem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47951" y="1785537"/>
            <a:ext cx="6717030" cy="6373420"/>
          </a:xfrm>
          <a:prstGeom prst="rect">
            <a:avLst/>
          </a:prstGeom>
        </p:spPr>
      </p:pic>
      <p:sp>
        <p:nvSpPr>
          <p:cNvPr id="10" name="CaixaDeTexto 9"/>
          <p:cNvSpPr txBox="1"/>
          <p:nvPr/>
        </p:nvSpPr>
        <p:spPr bwMode="auto">
          <a:xfrm>
            <a:off x="6389334" y="5803880"/>
            <a:ext cx="5034263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>
            <a:spAutoFit/>
          </a:bodyPr>
          <a:lstStyle/>
          <a:p>
            <a:r>
              <a:rPr lang="pt-BR" sz="2800" dirty="0" smtClean="0">
                <a:solidFill>
                  <a:srgbClr val="FF0000"/>
                </a:solidFill>
                <a:latin typeface="Arial Narrow"/>
                <a:cs typeface="Arial Narrow"/>
              </a:rPr>
              <a:t>Turma/Disciplina associada excluída.</a:t>
            </a:r>
          </a:p>
        </p:txBody>
      </p:sp>
    </p:spTree>
    <p:extLst>
      <p:ext uri="{BB962C8B-B14F-4D97-AF65-F5344CB8AC3E}">
        <p14:creationId xmlns:p14="http://schemas.microsoft.com/office/powerpoint/2010/main" val="19377435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Integração TOTVS Educacional X </a:t>
            </a:r>
            <a:r>
              <a:rPr lang="pt-BR" dirty="0" err="1"/>
              <a:t>Scientia</a:t>
            </a:r>
            <a:r>
              <a:rPr lang="pt-BR" dirty="0"/>
              <a:t>: Modelo 2 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idx="13"/>
          </p:nvPr>
        </p:nvSpPr>
        <p:spPr/>
        <p:txBody>
          <a:bodyPr/>
          <a:lstStyle/>
          <a:p>
            <a:r>
              <a:rPr lang="pt-BR" dirty="0"/>
              <a:t>Processo de exclusão de turmas/disciplinas</a:t>
            </a:r>
          </a:p>
          <a:p>
            <a:endParaRPr lang="pt-BR" dirty="0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3940D1D-B147-43FC-A96B-779C25C7BB73}" type="slidenum">
              <a:rPr lang="pt-BR" smtClean="0"/>
              <a:pPr/>
              <a:t>74</a:t>
            </a:fld>
            <a:endParaRPr lang="pt-BR" dirty="0"/>
          </a:p>
        </p:txBody>
      </p:sp>
      <p:pic>
        <p:nvPicPr>
          <p:cNvPr id="8" name="Espaço Reservado para Conteúdo 7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555854" y="2090738"/>
            <a:ext cx="11137943" cy="6659562"/>
          </a:xfrm>
          <a:prstGeom prst="rect">
            <a:avLst/>
          </a:prstGeom>
        </p:spPr>
      </p:pic>
      <p:sp>
        <p:nvSpPr>
          <p:cNvPr id="10" name="Retângulo 9"/>
          <p:cNvSpPr/>
          <p:nvPr/>
        </p:nvSpPr>
        <p:spPr>
          <a:xfrm>
            <a:off x="3000664" y="4858917"/>
            <a:ext cx="963065" cy="210469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277228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Dicas</a:t>
            </a:r>
            <a:endParaRPr lang="pt-BR" dirty="0"/>
          </a:p>
        </p:txBody>
      </p:sp>
      <p:pic>
        <p:nvPicPr>
          <p:cNvPr id="4" name="Picture 7" descr="Icone-02.png"/>
          <p:cNvPicPr>
            <a:picLocks noGrp="1" noChangeAspect="1"/>
          </p:cNvPicPr>
          <p:nvPr>
            <p:ph type="pic" sz="quarter" idx="15"/>
          </p:nvPr>
        </p:nvPicPr>
        <p:blipFill>
          <a:blip r:embed="rId2"/>
          <a:srcRect/>
          <a:stretch>
            <a:fillRect/>
          </a:stretch>
        </p:blipFill>
        <p:spPr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6361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Integração TOTVS Educacional X </a:t>
            </a:r>
            <a:r>
              <a:rPr lang="pt-BR" dirty="0" err="1"/>
              <a:t>Scientia</a:t>
            </a:r>
            <a:r>
              <a:rPr lang="pt-BR" dirty="0"/>
              <a:t>: Modelo 2 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idx="13"/>
          </p:nvPr>
        </p:nvSpPr>
        <p:spPr>
          <a:xfrm>
            <a:off x="601800" y="1175133"/>
            <a:ext cx="4038780" cy="853016"/>
          </a:xfrm>
        </p:spPr>
        <p:txBody>
          <a:bodyPr/>
          <a:lstStyle/>
          <a:p>
            <a:r>
              <a:rPr lang="pt-BR" dirty="0" smtClean="0"/>
              <a:t>Dicas</a:t>
            </a:r>
            <a:endParaRPr lang="pt-BR" dirty="0"/>
          </a:p>
          <a:p>
            <a:endParaRPr lang="pt-BR" dirty="0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3940D1D-B147-43FC-A96B-779C25C7BB73}" type="slidenum">
              <a:rPr lang="pt-BR" smtClean="0"/>
              <a:pPr/>
              <a:t>76</a:t>
            </a:fld>
            <a:endParaRPr lang="pt-BR" dirty="0"/>
          </a:p>
        </p:txBody>
      </p:sp>
      <p:sp>
        <p:nvSpPr>
          <p:cNvPr id="7" name="Retângulo 6"/>
          <p:cNvSpPr/>
          <p:nvPr/>
        </p:nvSpPr>
        <p:spPr>
          <a:xfrm>
            <a:off x="601800" y="2328465"/>
            <a:ext cx="15046049" cy="18405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algn="just" eaLnBrk="0" hangingPunct="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pt-BR" sz="2800" dirty="0" smtClean="0">
                <a:solidFill>
                  <a:srgbClr val="4A5C61"/>
                </a:solidFill>
                <a:latin typeface="Arial Narrow"/>
                <a:ea typeface="ヒラギノ角ゴ Pro W3" pitchFamily="-107" charset="-128"/>
                <a:cs typeface="Arial Narrow"/>
              </a:rPr>
              <a:t>Instalação do </a:t>
            </a:r>
            <a:r>
              <a:rPr lang="pt-BR" sz="2800" dirty="0" err="1" smtClean="0">
                <a:solidFill>
                  <a:srgbClr val="4A5C61"/>
                </a:solidFill>
                <a:latin typeface="Arial Narrow"/>
                <a:ea typeface="ヒラギノ角ゴ Pro W3" pitchFamily="-107" charset="-128"/>
                <a:cs typeface="Arial Narrow"/>
              </a:rPr>
              <a:t>Scientia</a:t>
            </a:r>
            <a:r>
              <a:rPr lang="pt-BR" sz="2800" dirty="0" smtClean="0">
                <a:solidFill>
                  <a:srgbClr val="4A5C61"/>
                </a:solidFill>
                <a:latin typeface="Arial Narrow"/>
                <a:ea typeface="ヒラギノ角ゴ Pro W3" pitchFamily="-107" charset="-128"/>
                <a:cs typeface="Arial Narrow"/>
              </a:rPr>
              <a:t> e criação de um ambiente para o Modelo 1 e outro para o Modelo 2.</a:t>
            </a:r>
          </a:p>
          <a:p>
            <a:pPr marL="457200" indent="-457200" algn="just" eaLnBrk="0" hangingPunct="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pt-BR" sz="2800" dirty="0" smtClean="0">
                <a:solidFill>
                  <a:srgbClr val="4A5C61"/>
                </a:solidFill>
                <a:latin typeface="Arial Narrow"/>
                <a:ea typeface="ヒラギノ角ゴ Pro W3" pitchFamily="-107" charset="-128"/>
                <a:cs typeface="Arial Narrow"/>
              </a:rPr>
              <a:t>Leitura do material de apoio: Manual de Integração, Boletim Técnico e Vídeos do Treinamento sobre o </a:t>
            </a:r>
            <a:r>
              <a:rPr lang="pt-BR" sz="2800" dirty="0" err="1" smtClean="0">
                <a:solidFill>
                  <a:srgbClr val="4A5C61"/>
                </a:solidFill>
                <a:latin typeface="Arial Narrow"/>
                <a:ea typeface="ヒラギノ角ゴ Pro W3" pitchFamily="-107" charset="-128"/>
                <a:cs typeface="Arial Narrow"/>
              </a:rPr>
              <a:t>Scientia</a:t>
            </a:r>
            <a:r>
              <a:rPr lang="pt-BR" sz="2800" dirty="0" smtClean="0">
                <a:solidFill>
                  <a:srgbClr val="4A5C61"/>
                </a:solidFill>
                <a:latin typeface="Arial Narrow"/>
                <a:ea typeface="ヒラギノ角ゴ Pro W3" pitchFamily="-107" charset="-128"/>
                <a:cs typeface="Arial Narrow"/>
              </a:rPr>
              <a:t>.</a:t>
            </a:r>
            <a:endParaRPr lang="pt-BR" sz="2800" dirty="0">
              <a:solidFill>
                <a:srgbClr val="4A5C61"/>
              </a:solidFill>
              <a:latin typeface="Arial Narrow"/>
              <a:ea typeface="ヒラギノ角ゴ Pro W3" pitchFamily="-107" charset="-128"/>
              <a:cs typeface="Arial Narrow"/>
            </a:endParaRPr>
          </a:p>
          <a:p>
            <a:endParaRPr lang="pt-BR" sz="2400" dirty="0"/>
          </a:p>
        </p:txBody>
      </p:sp>
    </p:spTree>
    <p:extLst>
      <p:ext uri="{BB962C8B-B14F-4D97-AF65-F5344CB8AC3E}">
        <p14:creationId xmlns:p14="http://schemas.microsoft.com/office/powerpoint/2010/main" val="25406112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Allysson </a:t>
            </a:r>
            <a:r>
              <a:rPr lang="en-US" dirty="0" err="1" smtClean="0"/>
              <a:t>Mezêncio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3"/>
          </p:nvPr>
        </p:nvSpPr>
        <p:spPr/>
        <p:txBody>
          <a:bodyPr/>
          <a:lstStyle/>
          <a:p>
            <a:r>
              <a:rPr lang="en-US" dirty="0" smtClean="0"/>
              <a:t>GDP </a:t>
            </a:r>
            <a:r>
              <a:rPr lang="en-US" dirty="0" err="1" smtClean="0"/>
              <a:t>Educacional</a:t>
            </a:r>
            <a:r>
              <a:rPr lang="en-US" dirty="0" smtClean="0"/>
              <a:t>/</a:t>
            </a:r>
            <a:r>
              <a:rPr lang="en-US" dirty="0" err="1" smtClean="0"/>
              <a:t>Controladoria</a:t>
            </a:r>
            <a:r>
              <a:rPr lang="en-US" dirty="0" smtClean="0"/>
              <a:t> - </a:t>
            </a:r>
            <a:r>
              <a:rPr lang="en-US" dirty="0" err="1" smtClean="0"/>
              <a:t>Inovação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4"/>
          </p:nvPr>
        </p:nvSpPr>
        <p:spPr/>
        <p:txBody>
          <a:bodyPr/>
          <a:lstStyle/>
          <a:p>
            <a:r>
              <a:rPr lang="en-US" dirty="0" smtClean="0"/>
              <a:t>allysson.santos@totvs.com.br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6855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onteúdo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pt-BR" dirty="0" smtClean="0"/>
              <a:t>Para </a:t>
            </a:r>
            <a:r>
              <a:rPr lang="pt-BR" dirty="0"/>
              <a:t>chegar ao resultado final os responsáveis pela criação da oferta devem fazer uma série de analises com base em inúmeros critérios de escolha, abaixo temos alguns destes pontos:</a:t>
            </a:r>
            <a:r>
              <a:rPr lang="pt-BR" b="1" dirty="0"/>
              <a:t> </a:t>
            </a:r>
            <a:endParaRPr lang="pt-BR" dirty="0"/>
          </a:p>
          <a:p>
            <a:pPr lvl="0" algn="just"/>
            <a:endParaRPr lang="pt-BR" b="1" dirty="0" smtClean="0"/>
          </a:p>
          <a:p>
            <a:pPr lvl="0" algn="just"/>
            <a:r>
              <a:rPr lang="pt-BR" b="1" dirty="0" smtClean="0"/>
              <a:t>Alocação </a:t>
            </a:r>
            <a:r>
              <a:rPr lang="pt-BR" b="1" dirty="0"/>
              <a:t>de professores:</a:t>
            </a:r>
            <a:endParaRPr lang="pt-BR" dirty="0"/>
          </a:p>
          <a:p>
            <a:pPr lvl="1" algn="just"/>
            <a:r>
              <a:rPr lang="pt-BR" dirty="0"/>
              <a:t>Verificar tempo de deslocamento que o professor precisa entre aulas consecutivas para ir de uma sala a outra.</a:t>
            </a:r>
          </a:p>
          <a:p>
            <a:pPr lvl="1" algn="just"/>
            <a:r>
              <a:rPr lang="pt-BR" dirty="0"/>
              <a:t>Evitar que um professor seja alocado no mesmo horário para mais de uma turma/disciplina.</a:t>
            </a:r>
          </a:p>
          <a:p>
            <a:pPr lvl="1" algn="just"/>
            <a:r>
              <a:rPr lang="pt-BR" dirty="0"/>
              <a:t>Considerar as preferências dos professores por determinados horários e priorizá-los.</a:t>
            </a:r>
          </a:p>
          <a:p>
            <a:pPr lvl="1" algn="just"/>
            <a:r>
              <a:rPr lang="pt-BR" dirty="0"/>
              <a:t>Considerar disponibilidade de horários dos professores.</a:t>
            </a:r>
          </a:p>
          <a:p>
            <a:pPr lvl="1" algn="just"/>
            <a:r>
              <a:rPr lang="pt-BR" dirty="0"/>
              <a:t>Verificar as disciplinas em que o professor está apto a ministrar aulas.</a:t>
            </a:r>
          </a:p>
          <a:p>
            <a:pPr lvl="1" algn="just"/>
            <a:r>
              <a:rPr lang="pt-BR" dirty="0"/>
              <a:t>Verificar em quais filiais este professor pode dar aula</a:t>
            </a:r>
          </a:p>
          <a:p>
            <a:endParaRPr lang="pt-BR" dirty="0"/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Integração TOTVS Educacional X </a:t>
            </a:r>
            <a:r>
              <a:rPr lang="pt-BR" dirty="0" err="1"/>
              <a:t>Scientia</a:t>
            </a:r>
            <a:r>
              <a:rPr lang="pt-BR" dirty="0"/>
              <a:t>: Modelo 2 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idx="13"/>
          </p:nvPr>
        </p:nvSpPr>
        <p:spPr/>
        <p:txBody>
          <a:bodyPr/>
          <a:lstStyle/>
          <a:p>
            <a:r>
              <a:rPr lang="pt-BR" dirty="0" smtClean="0"/>
              <a:t>Visão geral: Motivadores </a:t>
            </a:r>
            <a:r>
              <a:rPr lang="pt-BR" dirty="0"/>
              <a:t>para Integração</a:t>
            </a:r>
          </a:p>
          <a:p>
            <a:endParaRPr lang="pt-BR" dirty="0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3940D1D-B147-43FC-A96B-779C25C7BB73}" type="slidenum">
              <a:rPr lang="pt-BR" smtClean="0"/>
              <a:pPr/>
              <a:t>8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711959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onteúdo 1"/>
          <p:cNvSpPr>
            <a:spLocks noGrp="1"/>
          </p:cNvSpPr>
          <p:nvPr>
            <p:ph idx="1"/>
          </p:nvPr>
        </p:nvSpPr>
        <p:spPr>
          <a:xfrm>
            <a:off x="601799" y="2090861"/>
            <a:ext cx="15046049" cy="6257272"/>
          </a:xfrm>
        </p:spPr>
        <p:txBody>
          <a:bodyPr/>
          <a:lstStyle/>
          <a:p>
            <a:pPr lvl="0" algn="just"/>
            <a:r>
              <a:rPr lang="pt-BR" b="1" dirty="0"/>
              <a:t>Alocação de sala:</a:t>
            </a:r>
            <a:endParaRPr lang="pt-BR" dirty="0"/>
          </a:p>
          <a:p>
            <a:pPr lvl="1" algn="just"/>
            <a:r>
              <a:rPr lang="pt-BR" dirty="0"/>
              <a:t>Capacidade da sala deve comportar o número de alunos </a:t>
            </a:r>
            <a:r>
              <a:rPr lang="pt-BR" dirty="0" smtClean="0"/>
              <a:t>estimado </a:t>
            </a:r>
            <a:r>
              <a:rPr lang="pt-BR" dirty="0"/>
              <a:t>para turma/disciplina.</a:t>
            </a:r>
          </a:p>
          <a:p>
            <a:pPr lvl="1" algn="just"/>
            <a:r>
              <a:rPr lang="pt-BR" dirty="0"/>
              <a:t>Não alocar uma sala em horários em que esta esteja indisponível.</a:t>
            </a:r>
          </a:p>
          <a:p>
            <a:pPr lvl="1" algn="just"/>
            <a:r>
              <a:rPr lang="pt-BR" dirty="0"/>
              <a:t>Evitar que uma sala seja alocada no mesmo horário para mais de uma turma/disciplina.</a:t>
            </a:r>
          </a:p>
          <a:p>
            <a:pPr lvl="1" algn="just"/>
            <a:r>
              <a:rPr lang="pt-BR" dirty="0"/>
              <a:t>Utilizar salas da mesma filial da </a:t>
            </a:r>
            <a:r>
              <a:rPr lang="pt-BR" dirty="0" smtClean="0"/>
              <a:t>turma/disciplina</a:t>
            </a:r>
          </a:p>
          <a:p>
            <a:pPr marL="725487" lvl="1" indent="0" algn="just">
              <a:buNone/>
            </a:pPr>
            <a:endParaRPr lang="pt-BR" dirty="0" smtClean="0"/>
          </a:p>
          <a:p>
            <a:pPr indent="-452438" algn="just"/>
            <a:r>
              <a:rPr lang="pt-BR" dirty="0" smtClean="0"/>
              <a:t>Para </a:t>
            </a:r>
            <a:r>
              <a:rPr lang="pt-BR" dirty="0"/>
              <a:t>que esta tarefa possa ser realizada de forma</a:t>
            </a:r>
            <a:r>
              <a:rPr lang="pt-BR" b="1" dirty="0"/>
              <a:t> ágil</a:t>
            </a:r>
            <a:r>
              <a:rPr lang="pt-BR" dirty="0"/>
              <a:t>, </a:t>
            </a:r>
            <a:r>
              <a:rPr lang="pt-BR" b="1" dirty="0"/>
              <a:t>simples</a:t>
            </a:r>
            <a:r>
              <a:rPr lang="pt-BR" dirty="0"/>
              <a:t> e com </a:t>
            </a:r>
            <a:r>
              <a:rPr lang="pt-BR" b="1" dirty="0"/>
              <a:t>menor custo </a:t>
            </a:r>
            <a:r>
              <a:rPr lang="pt-BR" dirty="0"/>
              <a:t>é necessário o </a:t>
            </a:r>
            <a:r>
              <a:rPr lang="pt-BR" b="1" dirty="0"/>
              <a:t>apoio</a:t>
            </a:r>
            <a:r>
              <a:rPr lang="pt-BR" dirty="0"/>
              <a:t> de um </a:t>
            </a:r>
            <a:r>
              <a:rPr lang="pt-BR" b="1" dirty="0"/>
              <a:t>mecanismo automatizado </a:t>
            </a:r>
            <a:r>
              <a:rPr lang="pt-BR" dirty="0"/>
              <a:t>que auxilie a instituição de ensino na confecção da estrutura de oferta. É justamente para atender a esta demanda que a </a:t>
            </a:r>
            <a:r>
              <a:rPr lang="pt-BR" b="1" dirty="0"/>
              <a:t>integração do TOTVS Educacional e </a:t>
            </a:r>
            <a:r>
              <a:rPr lang="pt-BR" b="1" i="1" dirty="0" err="1"/>
              <a:t>Scientia</a:t>
            </a:r>
            <a:r>
              <a:rPr lang="pt-BR" b="1" i="1" dirty="0"/>
              <a:t> Enterprise</a:t>
            </a:r>
            <a:r>
              <a:rPr lang="pt-BR" b="1" dirty="0"/>
              <a:t> </a:t>
            </a:r>
            <a:r>
              <a:rPr lang="pt-BR" dirty="0"/>
              <a:t>foi especificada e implementada.</a:t>
            </a:r>
          </a:p>
          <a:p>
            <a:pPr lvl="1"/>
            <a:endParaRPr lang="pt-BR" dirty="0" smtClean="0"/>
          </a:p>
          <a:p>
            <a:endParaRPr lang="pt-BR" dirty="0"/>
          </a:p>
        </p:txBody>
      </p:sp>
      <p:pic>
        <p:nvPicPr>
          <p:cNvPr id="44" name="Imagem 4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62416" y="5306366"/>
            <a:ext cx="1163500" cy="1163500"/>
          </a:xfrm>
          <a:prstGeom prst="rect">
            <a:avLst/>
          </a:prstGeom>
        </p:spPr>
      </p:pic>
      <p:pic>
        <p:nvPicPr>
          <p:cNvPr id="21" name="Imagem 2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617420">
            <a:off x="8199367" y="4538015"/>
            <a:ext cx="1219200" cy="1219200"/>
          </a:xfrm>
          <a:prstGeom prst="rect">
            <a:avLst/>
          </a:prstGeom>
        </p:spPr>
      </p:pic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Integração TOTVS Educacional X </a:t>
            </a:r>
            <a:r>
              <a:rPr lang="pt-BR" dirty="0" err="1"/>
              <a:t>Scientia</a:t>
            </a:r>
            <a:r>
              <a:rPr lang="pt-BR" dirty="0"/>
              <a:t>: Modelo 2 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idx="13"/>
          </p:nvPr>
        </p:nvSpPr>
        <p:spPr/>
        <p:txBody>
          <a:bodyPr/>
          <a:lstStyle/>
          <a:p>
            <a:r>
              <a:rPr lang="pt-BR" dirty="0" smtClean="0"/>
              <a:t>Visão geral: Motivadores </a:t>
            </a:r>
            <a:r>
              <a:rPr lang="pt-BR" dirty="0"/>
              <a:t>para Integração</a:t>
            </a:r>
          </a:p>
          <a:p>
            <a:endParaRPr lang="pt-BR" dirty="0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3940D1D-B147-43FC-A96B-779C25C7BB73}" type="slidenum">
              <a:rPr lang="pt-BR" smtClean="0"/>
              <a:pPr/>
              <a:t>9</a:t>
            </a:fld>
            <a:endParaRPr lang="pt-BR" dirty="0"/>
          </a:p>
        </p:txBody>
      </p:sp>
      <p:pic>
        <p:nvPicPr>
          <p:cNvPr id="9" name="Imagem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721347" y="7167457"/>
            <a:ext cx="1724025" cy="857250"/>
          </a:xfrm>
          <a:prstGeom prst="rect">
            <a:avLst/>
          </a:prstGeom>
        </p:spPr>
      </p:pic>
      <p:pic>
        <p:nvPicPr>
          <p:cNvPr id="10" name="Imagem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388530" y="7053157"/>
            <a:ext cx="1085850" cy="971550"/>
          </a:xfrm>
          <a:prstGeom prst="rect">
            <a:avLst/>
          </a:prstGeom>
        </p:spPr>
      </p:pic>
      <p:pic>
        <p:nvPicPr>
          <p:cNvPr id="8" name="Imagem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716327">
            <a:off x="5747588" y="6269087"/>
            <a:ext cx="1219200" cy="1219200"/>
          </a:xfrm>
          <a:prstGeom prst="rect">
            <a:avLst/>
          </a:prstGeom>
        </p:spPr>
      </p:pic>
      <p:pic>
        <p:nvPicPr>
          <p:cNvPr id="11" name="Imagem 10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882557">
            <a:off x="8510943" y="6156554"/>
            <a:ext cx="951786" cy="951786"/>
          </a:xfrm>
          <a:prstGeom prst="rect">
            <a:avLst/>
          </a:prstGeom>
        </p:spPr>
      </p:pic>
      <p:pic>
        <p:nvPicPr>
          <p:cNvPr id="15" name="Imagem 14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882557">
            <a:off x="8912011" y="6730795"/>
            <a:ext cx="590650" cy="590650"/>
          </a:xfrm>
          <a:prstGeom prst="rect">
            <a:avLst/>
          </a:prstGeom>
        </p:spPr>
      </p:pic>
      <p:pic>
        <p:nvPicPr>
          <p:cNvPr id="17" name="Imagem 16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250383">
            <a:off x="9167540" y="5190599"/>
            <a:ext cx="1051772" cy="1051772"/>
          </a:xfrm>
          <a:prstGeom prst="rect">
            <a:avLst/>
          </a:prstGeom>
        </p:spPr>
      </p:pic>
      <p:pic>
        <p:nvPicPr>
          <p:cNvPr id="16" name="Imagem 15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87967" y="5416738"/>
            <a:ext cx="783010" cy="783010"/>
          </a:xfrm>
          <a:prstGeom prst="rect">
            <a:avLst/>
          </a:prstGeom>
        </p:spPr>
      </p:pic>
      <p:pic>
        <p:nvPicPr>
          <p:cNvPr id="20" name="Imagem 19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072502">
            <a:off x="7877051" y="4609327"/>
            <a:ext cx="1164808" cy="1164808"/>
          </a:xfrm>
          <a:prstGeom prst="rect">
            <a:avLst/>
          </a:prstGeom>
        </p:spPr>
      </p:pic>
      <p:pic>
        <p:nvPicPr>
          <p:cNvPr id="14" name="Imagem 13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5181" y="4861290"/>
            <a:ext cx="1794645" cy="1794645"/>
          </a:xfrm>
          <a:prstGeom prst="rect">
            <a:avLst/>
          </a:prstGeom>
        </p:spPr>
      </p:pic>
      <p:pic>
        <p:nvPicPr>
          <p:cNvPr id="12" name="Imagem 11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61865" y="6348365"/>
            <a:ext cx="1219200" cy="1219200"/>
          </a:xfrm>
          <a:prstGeom prst="rect">
            <a:avLst/>
          </a:prstGeom>
        </p:spPr>
      </p:pic>
      <p:pic>
        <p:nvPicPr>
          <p:cNvPr id="18" name="Imagem 17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24299" y="5993906"/>
            <a:ext cx="767993" cy="767993"/>
          </a:xfrm>
          <a:prstGeom prst="rect">
            <a:avLst/>
          </a:prstGeom>
        </p:spPr>
      </p:pic>
      <p:pic>
        <p:nvPicPr>
          <p:cNvPr id="22" name="Imagem 21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882557">
            <a:off x="9064411" y="6883195"/>
            <a:ext cx="590650" cy="590650"/>
          </a:xfrm>
          <a:prstGeom prst="rect">
            <a:avLst/>
          </a:prstGeom>
        </p:spPr>
      </p:pic>
      <p:pic>
        <p:nvPicPr>
          <p:cNvPr id="23" name="Imagem 22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882557">
            <a:off x="9216811" y="7035595"/>
            <a:ext cx="590650" cy="590650"/>
          </a:xfrm>
          <a:prstGeom prst="rect">
            <a:avLst/>
          </a:prstGeom>
        </p:spPr>
      </p:pic>
      <p:pic>
        <p:nvPicPr>
          <p:cNvPr id="24" name="Imagem 23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882557">
            <a:off x="9369211" y="7187995"/>
            <a:ext cx="590650" cy="590650"/>
          </a:xfrm>
          <a:prstGeom prst="rect">
            <a:avLst/>
          </a:prstGeom>
        </p:spPr>
      </p:pic>
      <p:pic>
        <p:nvPicPr>
          <p:cNvPr id="25" name="Imagem 24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882557">
            <a:off x="9521611" y="7340395"/>
            <a:ext cx="590650" cy="590650"/>
          </a:xfrm>
          <a:prstGeom prst="rect">
            <a:avLst/>
          </a:prstGeom>
        </p:spPr>
      </p:pic>
      <p:pic>
        <p:nvPicPr>
          <p:cNvPr id="26" name="Imagem 25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67045" y="4918067"/>
            <a:ext cx="1227202" cy="1227202"/>
          </a:xfrm>
          <a:prstGeom prst="rect">
            <a:avLst/>
          </a:prstGeom>
        </p:spPr>
      </p:pic>
      <p:pic>
        <p:nvPicPr>
          <p:cNvPr id="28" name="Imagem 27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90180" y="6708240"/>
            <a:ext cx="625735" cy="625735"/>
          </a:xfrm>
          <a:prstGeom prst="rect">
            <a:avLst/>
          </a:prstGeom>
        </p:spPr>
      </p:pic>
      <p:pic>
        <p:nvPicPr>
          <p:cNvPr id="30" name="Imagem 29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42580" y="6860640"/>
            <a:ext cx="625735" cy="625735"/>
          </a:xfrm>
          <a:prstGeom prst="rect">
            <a:avLst/>
          </a:prstGeom>
        </p:spPr>
      </p:pic>
      <p:pic>
        <p:nvPicPr>
          <p:cNvPr id="31" name="Imagem 30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94980" y="7013040"/>
            <a:ext cx="625735" cy="625735"/>
          </a:xfrm>
          <a:prstGeom prst="rect">
            <a:avLst/>
          </a:prstGeom>
        </p:spPr>
      </p:pic>
      <p:pic>
        <p:nvPicPr>
          <p:cNvPr id="32" name="Imagem 31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47380" y="7165440"/>
            <a:ext cx="625735" cy="625735"/>
          </a:xfrm>
          <a:prstGeom prst="rect">
            <a:avLst/>
          </a:prstGeom>
        </p:spPr>
      </p:pic>
      <p:pic>
        <p:nvPicPr>
          <p:cNvPr id="33" name="Imagem 32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99780" y="7317840"/>
            <a:ext cx="625735" cy="625735"/>
          </a:xfrm>
          <a:prstGeom prst="rect">
            <a:avLst/>
          </a:prstGeom>
        </p:spPr>
      </p:pic>
      <p:pic>
        <p:nvPicPr>
          <p:cNvPr id="34" name="Imagem 33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52180" y="7470240"/>
            <a:ext cx="625735" cy="625735"/>
          </a:xfrm>
          <a:prstGeom prst="rect">
            <a:avLst/>
          </a:prstGeom>
        </p:spPr>
      </p:pic>
      <p:sp>
        <p:nvSpPr>
          <p:cNvPr id="35" name="CaixaDeTexto 34"/>
          <p:cNvSpPr txBox="1"/>
          <p:nvPr/>
        </p:nvSpPr>
        <p:spPr bwMode="auto">
          <a:xfrm>
            <a:off x="8773262" y="8027853"/>
            <a:ext cx="604653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>
            <a:spAutoFit/>
          </a:bodyPr>
          <a:lstStyle/>
          <a:p>
            <a:r>
              <a:rPr lang="pt-BR" sz="1600" dirty="0" smtClean="0">
                <a:solidFill>
                  <a:srgbClr val="4A5C61"/>
                </a:solidFill>
                <a:latin typeface="Arial Narrow"/>
                <a:cs typeface="Arial Narrow"/>
              </a:rPr>
              <a:t>Salas</a:t>
            </a:r>
          </a:p>
        </p:txBody>
      </p:sp>
      <p:sp>
        <p:nvSpPr>
          <p:cNvPr id="36" name="CaixaDeTexto 35"/>
          <p:cNvSpPr txBox="1"/>
          <p:nvPr/>
        </p:nvSpPr>
        <p:spPr bwMode="auto">
          <a:xfrm>
            <a:off x="9709717" y="7029609"/>
            <a:ext cx="1082348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>
            <a:spAutoFit/>
          </a:bodyPr>
          <a:lstStyle/>
          <a:p>
            <a:r>
              <a:rPr lang="pt-BR" sz="1600" dirty="0" smtClean="0">
                <a:solidFill>
                  <a:srgbClr val="4A5C61"/>
                </a:solidFill>
                <a:latin typeface="Arial Narrow"/>
                <a:cs typeface="Arial Narrow"/>
              </a:rPr>
              <a:t>Professores</a:t>
            </a:r>
          </a:p>
        </p:txBody>
      </p:sp>
      <p:sp>
        <p:nvSpPr>
          <p:cNvPr id="37" name="CaixaDeTexto 36"/>
          <p:cNvSpPr txBox="1"/>
          <p:nvPr/>
        </p:nvSpPr>
        <p:spPr bwMode="auto">
          <a:xfrm>
            <a:off x="9964259" y="5824629"/>
            <a:ext cx="1257075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>
            <a:spAutoFit/>
          </a:bodyPr>
          <a:lstStyle/>
          <a:p>
            <a:r>
              <a:rPr lang="pt-BR" sz="1600" dirty="0" err="1" smtClean="0">
                <a:solidFill>
                  <a:srgbClr val="4A5C61"/>
                </a:solidFill>
                <a:latin typeface="Arial Narrow"/>
                <a:cs typeface="Arial Narrow"/>
              </a:rPr>
              <a:t>Desolcamento</a:t>
            </a:r>
            <a:endParaRPr lang="pt-BR" sz="1600" dirty="0" smtClean="0">
              <a:solidFill>
                <a:srgbClr val="4A5C61"/>
              </a:solidFill>
              <a:latin typeface="Arial Narrow"/>
              <a:cs typeface="Arial Narrow"/>
            </a:endParaRPr>
          </a:p>
        </p:txBody>
      </p:sp>
      <p:sp>
        <p:nvSpPr>
          <p:cNvPr id="38" name="CaixaDeTexto 37"/>
          <p:cNvSpPr txBox="1"/>
          <p:nvPr/>
        </p:nvSpPr>
        <p:spPr bwMode="auto">
          <a:xfrm>
            <a:off x="7130529" y="7504874"/>
            <a:ext cx="867545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>
            <a:spAutoFit/>
          </a:bodyPr>
          <a:lstStyle/>
          <a:p>
            <a:r>
              <a:rPr lang="pt-BR" sz="1600" dirty="0" err="1" smtClean="0">
                <a:solidFill>
                  <a:srgbClr val="4A5C61"/>
                </a:solidFill>
                <a:latin typeface="Arial Narrow"/>
                <a:cs typeface="Arial Narrow"/>
              </a:rPr>
              <a:t>Checklist</a:t>
            </a:r>
            <a:endParaRPr lang="pt-BR" sz="1600" dirty="0" smtClean="0">
              <a:solidFill>
                <a:srgbClr val="4A5C61"/>
              </a:solidFill>
              <a:latin typeface="Arial Narrow"/>
              <a:cs typeface="Arial Narrow"/>
            </a:endParaRPr>
          </a:p>
        </p:txBody>
      </p:sp>
      <p:sp>
        <p:nvSpPr>
          <p:cNvPr id="39" name="CaixaDeTexto 38"/>
          <p:cNvSpPr txBox="1"/>
          <p:nvPr/>
        </p:nvSpPr>
        <p:spPr bwMode="auto">
          <a:xfrm>
            <a:off x="4945549" y="6295290"/>
            <a:ext cx="779381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>
            <a:spAutoFit/>
          </a:bodyPr>
          <a:lstStyle/>
          <a:p>
            <a:r>
              <a:rPr lang="pt-BR" sz="1600" dirty="0" smtClean="0">
                <a:solidFill>
                  <a:srgbClr val="4A5C61"/>
                </a:solidFill>
                <a:latin typeface="Arial Narrow"/>
                <a:cs typeface="Arial Narrow"/>
              </a:rPr>
              <a:t>Planilha</a:t>
            </a:r>
          </a:p>
        </p:txBody>
      </p:sp>
      <p:sp>
        <p:nvSpPr>
          <p:cNvPr id="40" name="CaixaDeTexto 39"/>
          <p:cNvSpPr txBox="1"/>
          <p:nvPr/>
        </p:nvSpPr>
        <p:spPr bwMode="auto">
          <a:xfrm>
            <a:off x="5724930" y="7542975"/>
            <a:ext cx="1253199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r>
              <a:rPr lang="pt-BR" sz="1600" dirty="0" smtClean="0">
                <a:solidFill>
                  <a:srgbClr val="4A5C61"/>
                </a:solidFill>
                <a:latin typeface="Arial Narrow"/>
                <a:cs typeface="Arial Narrow"/>
              </a:rPr>
              <a:t>Calendário</a:t>
            </a:r>
          </a:p>
        </p:txBody>
      </p:sp>
      <p:sp>
        <p:nvSpPr>
          <p:cNvPr id="41" name="CaixaDeTexto 40"/>
          <p:cNvSpPr txBox="1"/>
          <p:nvPr/>
        </p:nvSpPr>
        <p:spPr bwMode="auto">
          <a:xfrm>
            <a:off x="7109166" y="4589470"/>
            <a:ext cx="790601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>
            <a:spAutoFit/>
          </a:bodyPr>
          <a:lstStyle/>
          <a:p>
            <a:r>
              <a:rPr lang="pt-BR" sz="1600" dirty="0" smtClean="0">
                <a:solidFill>
                  <a:srgbClr val="4A5C61"/>
                </a:solidFill>
                <a:latin typeface="Arial Narrow"/>
                <a:cs typeface="Arial Narrow"/>
              </a:rPr>
              <a:t>Sistema</a:t>
            </a:r>
          </a:p>
        </p:txBody>
      </p:sp>
      <p:sp>
        <p:nvSpPr>
          <p:cNvPr id="42" name="CaixaDeTexto 41"/>
          <p:cNvSpPr txBox="1"/>
          <p:nvPr/>
        </p:nvSpPr>
        <p:spPr bwMode="auto">
          <a:xfrm>
            <a:off x="8334811" y="4268024"/>
            <a:ext cx="960519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>
            <a:spAutoFit/>
          </a:bodyPr>
          <a:lstStyle/>
          <a:p>
            <a:r>
              <a:rPr lang="pt-BR" sz="1600" dirty="0" smtClean="0">
                <a:solidFill>
                  <a:srgbClr val="4A5C61"/>
                </a:solidFill>
                <a:latin typeface="Arial Narrow"/>
                <a:cs typeface="Arial Narrow"/>
              </a:rPr>
              <a:t>Alocações</a:t>
            </a:r>
          </a:p>
        </p:txBody>
      </p:sp>
      <p:sp>
        <p:nvSpPr>
          <p:cNvPr id="43" name="CaixaDeTexto 42"/>
          <p:cNvSpPr txBox="1"/>
          <p:nvPr/>
        </p:nvSpPr>
        <p:spPr bwMode="auto">
          <a:xfrm>
            <a:off x="9496429" y="6469866"/>
            <a:ext cx="1127232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>
            <a:spAutoFit/>
          </a:bodyPr>
          <a:lstStyle/>
          <a:p>
            <a:r>
              <a:rPr lang="pt-BR" sz="1600" dirty="0" smtClean="0">
                <a:solidFill>
                  <a:srgbClr val="4A5C61"/>
                </a:solidFill>
                <a:latin typeface="Arial Narrow"/>
                <a:cs typeface="Arial Narrow"/>
              </a:rPr>
              <a:t>Preferências</a:t>
            </a:r>
          </a:p>
        </p:txBody>
      </p:sp>
    </p:spTree>
    <p:extLst>
      <p:ext uri="{BB962C8B-B14F-4D97-AF65-F5344CB8AC3E}">
        <p14:creationId xmlns:p14="http://schemas.microsoft.com/office/powerpoint/2010/main" val="26376816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6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/>
      <p:bldP spid="36" grpId="0"/>
      <p:bldP spid="37" grpId="0"/>
      <p:bldP spid="38" grpId="0"/>
      <p:bldP spid="39" grpId="0"/>
      <p:bldP spid="40" grpId="0"/>
      <p:bldP spid="41" grpId="0"/>
      <p:bldP spid="42" grpId="0"/>
      <p:bldP spid="43" grpId="0"/>
    </p:bldLst>
  </p:timing>
</p:sld>
</file>

<file path=ppt/theme/theme1.xml><?xml version="1.0" encoding="utf-8"?>
<a:theme xmlns:a="http://schemas.openxmlformats.org/drawingml/2006/main" name="Office Theme">
  <a:themeElements>
    <a:clrScheme name="TOTVS - Paleta Oficial">
      <a:dk1>
        <a:sysClr val="windowText" lastClr="000000"/>
      </a:dk1>
      <a:lt1>
        <a:sysClr val="window" lastClr="FFFFFF"/>
      </a:lt1>
      <a:dk2>
        <a:srgbClr val="0C9AC0"/>
      </a:dk2>
      <a:lt2>
        <a:srgbClr val="FFFFFF"/>
      </a:lt2>
      <a:accent1>
        <a:srgbClr val="272054"/>
      </a:accent1>
      <a:accent2>
        <a:srgbClr val="00749B"/>
      </a:accent2>
      <a:accent3>
        <a:srgbClr val="4A5C61"/>
      </a:accent3>
      <a:accent4>
        <a:srgbClr val="00B5C7"/>
      </a:accent4>
      <a:accent5>
        <a:srgbClr val="ED9C2E"/>
      </a:accent5>
      <a:accent6>
        <a:srgbClr val="FFFFFF"/>
      </a:accent6>
      <a:hlink>
        <a:srgbClr val="00B5C7"/>
      </a:hlink>
      <a:folHlink>
        <a:srgbClr val="FFFFF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 bwMode="auto">
        <a:noFill/>
        <a:ln w="9525">
          <a:noFill/>
          <a:miter lim="800000"/>
          <a:headEnd/>
          <a:tailEnd/>
        </a:ln>
      </a:spPr>
      <a:bodyPr wrap="square">
        <a:spAutoFit/>
      </a:bodyPr>
      <a:lstStyle>
        <a:defPPr>
          <a:defRPr sz="2800" dirty="0" err="1" smtClean="0">
            <a:solidFill>
              <a:srgbClr val="4A5C61"/>
            </a:solidFill>
            <a:latin typeface="Arial Narrow"/>
            <a:cs typeface="Arial Narrow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5917</TotalTime>
  <Words>4382</Words>
  <Application>Microsoft Office PowerPoint</Application>
  <PresentationFormat>Personalizar</PresentationFormat>
  <Paragraphs>682</Paragraphs>
  <Slides>77</Slides>
  <Notes>2</Notes>
  <HiddenSlides>0</HiddenSlides>
  <MMClips>0</MMClips>
  <ScaleCrop>false</ScaleCrop>
  <HeadingPairs>
    <vt:vector size="6" baseType="variant">
      <vt:variant>
        <vt:lpstr>Fontes usadas</vt:lpstr>
      </vt:variant>
      <vt:variant>
        <vt:i4>7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77</vt:i4>
      </vt:variant>
    </vt:vector>
  </HeadingPairs>
  <TitlesOfParts>
    <vt:vector size="85" baseType="lpstr">
      <vt:lpstr>Arial</vt:lpstr>
      <vt:lpstr>Arial Narrow</vt:lpstr>
      <vt:lpstr>Calibri</vt:lpstr>
      <vt:lpstr>Courier New</vt:lpstr>
      <vt:lpstr>Lucida Grande</vt:lpstr>
      <vt:lpstr>Wingdings</vt:lpstr>
      <vt:lpstr>ヒラギノ角ゴ Pro W3</vt:lpstr>
      <vt:lpstr>Office Theme</vt:lpstr>
      <vt:lpstr>Allysson Mezêncio, Fevereiro 2015</vt:lpstr>
      <vt:lpstr>Apresentação do PowerPoint</vt:lpstr>
      <vt:lpstr>Apresentação do PowerPoint</vt:lpstr>
      <vt:lpstr>Integração TOTVS Educacional X Scientia: Modelo 2 </vt:lpstr>
      <vt:lpstr>Apresentação do PowerPoint</vt:lpstr>
      <vt:lpstr>Integração TOTVS Educacional X Scientia: Modelo 2 </vt:lpstr>
      <vt:lpstr>Integração TOTVS Educacional X Scientia: Modelo 2 </vt:lpstr>
      <vt:lpstr>Integração TOTVS Educacional X Scientia: Modelo 2 </vt:lpstr>
      <vt:lpstr>Integração TOTVS Educacional X Scientia: Modelo 2 </vt:lpstr>
      <vt:lpstr>Integração TOTVS Educacional X Scientia: Modelo 2 </vt:lpstr>
      <vt:lpstr>Integração TOTVS Educacional X Scientia: Modelo 2 </vt:lpstr>
      <vt:lpstr>Integração TOTVS Educacional X Scientia: Modelo 2 </vt:lpstr>
      <vt:lpstr>Integração TOTVS Educacional X Scientia: Modelo 2 </vt:lpstr>
      <vt:lpstr>Apresentação do PowerPoint</vt:lpstr>
      <vt:lpstr>Apresentação do PowerPoint</vt:lpstr>
      <vt:lpstr>Apresentação do PowerPoint</vt:lpstr>
      <vt:lpstr>Integração TOTVS Educacional X Scientia: Modelo 2 </vt:lpstr>
      <vt:lpstr>Integração TOTVS Educacional X Scientia: Modelo 2 </vt:lpstr>
      <vt:lpstr>Integração TOTVS Educacional X Scientia: Modelo 2 </vt:lpstr>
      <vt:lpstr>Integração TOTVS Educacional X Scientia: Modelo 2 </vt:lpstr>
      <vt:lpstr>Integração TOTVS Educacional X Scientia: Modelo 2 </vt:lpstr>
      <vt:lpstr>Apresentação do PowerPoint</vt:lpstr>
      <vt:lpstr>Integração TOTVS Educacional X Scientia: Modelo 2 </vt:lpstr>
      <vt:lpstr>Integração TOTVS Educacional X Scientia: Modelo 2 </vt:lpstr>
      <vt:lpstr>Integração TOTVS Educacional X Scientia: Modelo 2 </vt:lpstr>
      <vt:lpstr>Integração TOTVS Educacional X Scientia: Modelo 2 </vt:lpstr>
      <vt:lpstr>Integração TOTVS Educacional X Scientia: Modelo 2 </vt:lpstr>
      <vt:lpstr>Integração TOTVS Educacional X Scientia: Modelo 2 </vt:lpstr>
      <vt:lpstr>Integração TOTVS Educacional X Scientia: Modelo 2 </vt:lpstr>
      <vt:lpstr>Integração TOTVS Educacional X Scientia: Modelo 2 </vt:lpstr>
      <vt:lpstr>Apresentação do PowerPoint</vt:lpstr>
      <vt:lpstr>Integração TOTVS Educacional X Scientia: Modelo 2 </vt:lpstr>
      <vt:lpstr>Integração TOTVS Educacional X Scientia: Modelo 2 </vt:lpstr>
      <vt:lpstr>Integração TOTVS Educacional X Scientia: Modelo 2 </vt:lpstr>
      <vt:lpstr>Integração TOTVS Educacional X Scientia: Modelo 2 </vt:lpstr>
      <vt:lpstr>Integração TOTVS Educacional X Scientia: Modelo 2 </vt:lpstr>
      <vt:lpstr>Apresentação do PowerPoint</vt:lpstr>
      <vt:lpstr>Integração TOTVS Educacional X Scientia: Modelo 2 </vt:lpstr>
      <vt:lpstr>Integração TOTVS Educacional X Scientia: Modelo 2 </vt:lpstr>
      <vt:lpstr>Integração TOTVS Educacional X Scientia: Modelo 2 </vt:lpstr>
      <vt:lpstr>Integração TOTVS Educacional X Scientia: Modelo 2 </vt:lpstr>
      <vt:lpstr>Integração TOTVS Educacional X Scientia: Modelo 2 </vt:lpstr>
      <vt:lpstr>Integração TOTVS Educacional X Scientia: Modelo 2 </vt:lpstr>
      <vt:lpstr>Integração TOTVS Educacional X Scientia: Modelo 2 </vt:lpstr>
      <vt:lpstr>Integração TOTVS Educacional X Scientia: Modelo 2 </vt:lpstr>
      <vt:lpstr>Integração TOTVS Educacional X Scientia: Modelo 2 </vt:lpstr>
      <vt:lpstr>Integração TOTVS Educacional X Scientia: Modelo 2 </vt:lpstr>
      <vt:lpstr>Integração TOTVS Educacional X Scientia: Modelo 2 </vt:lpstr>
      <vt:lpstr>Integração TOTVS Educacional X Scientia: Modelo 2 </vt:lpstr>
      <vt:lpstr>Integração TOTVS Educacional X Scientia: Modelo 2 </vt:lpstr>
      <vt:lpstr>Integração TOTVS Educacional X Scientia: Modelo 2 </vt:lpstr>
      <vt:lpstr>Integração TOTVS Educacional X Scientia: Modelo 2 </vt:lpstr>
      <vt:lpstr>Integração TOTVS Educacional X Scientia: Modelo 2 </vt:lpstr>
      <vt:lpstr>Integração TOTVS Educacional X Scientia: Modelo 2 </vt:lpstr>
      <vt:lpstr>Apresentação do PowerPoint</vt:lpstr>
      <vt:lpstr>Integração TOTVS Educacional X Scientia: Modelo 2 </vt:lpstr>
      <vt:lpstr>Integração TOTVS Educacional X Scientia: Modelo 2 </vt:lpstr>
      <vt:lpstr>Apresentação do PowerPoint</vt:lpstr>
      <vt:lpstr>Integração TOTVS Educacional X Scientia: Modelo 2 </vt:lpstr>
      <vt:lpstr>Integração TOTVS Educacional X Scientia: Modelo 2 </vt:lpstr>
      <vt:lpstr>Criação da Oferta </vt:lpstr>
      <vt:lpstr>Integração TOTVS Educacional X Scientia: Modelo 2 </vt:lpstr>
      <vt:lpstr>Integração TOTVS Educacional X Scientia: Modelo 2 </vt:lpstr>
      <vt:lpstr>Integração TOTVS Educacional X Scientia: Modelo 2 </vt:lpstr>
      <vt:lpstr>Reimportar as turmas/disciplinas sugeridas do Scientia </vt:lpstr>
      <vt:lpstr>Integração TOTVS Educacional X Scientia: Modelo 2</vt:lpstr>
      <vt:lpstr>Integração TOTVS Educacional X Scientia: Modelo 2 </vt:lpstr>
      <vt:lpstr>Integração TOTVS Educacional X Scientia: Modelo 2 </vt:lpstr>
      <vt:lpstr>Processo de exclusão de turmas/disciplinas </vt:lpstr>
      <vt:lpstr>Integração TOTVS Educacional X Scientia: Modelo 2 </vt:lpstr>
      <vt:lpstr>Integração TOTVS Educacional X Scientia: Modelo 2 </vt:lpstr>
      <vt:lpstr>Integração TOTVS Educacional X Scientia: Modelo 2 </vt:lpstr>
      <vt:lpstr>Integração TOTVS Educacional X Scientia: Modelo 2 </vt:lpstr>
      <vt:lpstr>Integração TOTVS Educacional X Scientia: Modelo 2 </vt:lpstr>
      <vt:lpstr>Dicas</vt:lpstr>
      <vt:lpstr>Integração TOTVS Educacional X Scientia: Modelo 2 </vt:lpstr>
      <vt:lpstr>Allysson Mezêncio</vt:lpstr>
    </vt:vector>
  </TitlesOfParts>
  <Company>OZ Design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Thiago Alves Soares</dc:creator>
  <cp:lastModifiedBy>Allysson Mezencio dos Santos</cp:lastModifiedBy>
  <cp:revision>434</cp:revision>
  <dcterms:created xsi:type="dcterms:W3CDTF">2014-04-10T12:04:42Z</dcterms:created>
  <dcterms:modified xsi:type="dcterms:W3CDTF">2015-07-31T14:50:06Z</dcterms:modified>
</cp:coreProperties>
</file>