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</p:sldMasterIdLst>
  <p:notesMasterIdLst>
    <p:notesMasterId r:id="rId127"/>
  </p:notesMasterIdLst>
  <p:handoutMasterIdLst>
    <p:handoutMasterId r:id="rId128"/>
  </p:handoutMasterIdLst>
  <p:sldIdLst>
    <p:sldId id="256" r:id="rId2"/>
    <p:sldId id="493" r:id="rId3"/>
    <p:sldId id="378" r:id="rId4"/>
    <p:sldId id="379" r:id="rId5"/>
    <p:sldId id="382" r:id="rId6"/>
    <p:sldId id="423" r:id="rId7"/>
    <p:sldId id="388" r:id="rId8"/>
    <p:sldId id="391" r:id="rId9"/>
    <p:sldId id="389" r:id="rId10"/>
    <p:sldId id="390" r:id="rId11"/>
    <p:sldId id="387" r:id="rId12"/>
    <p:sldId id="472" r:id="rId13"/>
    <p:sldId id="473" r:id="rId14"/>
    <p:sldId id="474" r:id="rId15"/>
    <p:sldId id="475" r:id="rId16"/>
    <p:sldId id="476" r:id="rId17"/>
    <p:sldId id="477" r:id="rId18"/>
    <p:sldId id="527" r:id="rId19"/>
    <p:sldId id="478" r:id="rId20"/>
    <p:sldId id="479" r:id="rId21"/>
    <p:sldId id="480" r:id="rId22"/>
    <p:sldId id="481" r:id="rId23"/>
    <p:sldId id="482" r:id="rId24"/>
    <p:sldId id="484" r:id="rId25"/>
    <p:sldId id="485" r:id="rId26"/>
    <p:sldId id="385" r:id="rId27"/>
    <p:sldId id="487" r:id="rId28"/>
    <p:sldId id="488" r:id="rId29"/>
    <p:sldId id="489" r:id="rId30"/>
    <p:sldId id="490" r:id="rId31"/>
    <p:sldId id="491" r:id="rId32"/>
    <p:sldId id="492" r:id="rId33"/>
    <p:sldId id="486" r:id="rId34"/>
    <p:sldId id="384" r:id="rId35"/>
    <p:sldId id="386" r:id="rId36"/>
    <p:sldId id="424" r:id="rId37"/>
    <p:sldId id="324" r:id="rId38"/>
    <p:sldId id="496" r:id="rId39"/>
    <p:sldId id="497" r:id="rId40"/>
    <p:sldId id="510" r:id="rId41"/>
    <p:sldId id="511" r:id="rId42"/>
    <p:sldId id="512" r:id="rId43"/>
    <p:sldId id="513" r:id="rId44"/>
    <p:sldId id="514" r:id="rId45"/>
    <p:sldId id="500" r:id="rId46"/>
    <p:sldId id="515" r:id="rId47"/>
    <p:sldId id="516" r:id="rId48"/>
    <p:sldId id="517" r:id="rId49"/>
    <p:sldId id="518" r:id="rId50"/>
    <p:sldId id="519" r:id="rId51"/>
    <p:sldId id="520" r:id="rId52"/>
    <p:sldId id="521" r:id="rId53"/>
    <p:sldId id="522" r:id="rId54"/>
    <p:sldId id="504" r:id="rId55"/>
    <p:sldId id="523" r:id="rId56"/>
    <p:sldId id="524" r:id="rId57"/>
    <p:sldId id="525" r:id="rId58"/>
    <p:sldId id="526" r:id="rId59"/>
    <p:sldId id="506" r:id="rId60"/>
    <p:sldId id="507" r:id="rId61"/>
    <p:sldId id="508" r:id="rId62"/>
    <p:sldId id="494" r:id="rId63"/>
    <p:sldId id="495" r:id="rId64"/>
    <p:sldId id="392" r:id="rId65"/>
    <p:sldId id="381" r:id="rId66"/>
    <p:sldId id="383" r:id="rId67"/>
    <p:sldId id="393" r:id="rId68"/>
    <p:sldId id="394" r:id="rId69"/>
    <p:sldId id="396" r:id="rId70"/>
    <p:sldId id="264" r:id="rId71"/>
    <p:sldId id="426" r:id="rId72"/>
    <p:sldId id="397" r:id="rId73"/>
    <p:sldId id="416" r:id="rId74"/>
    <p:sldId id="419" r:id="rId75"/>
    <p:sldId id="413" r:id="rId76"/>
    <p:sldId id="414" r:id="rId77"/>
    <p:sldId id="421" r:id="rId78"/>
    <p:sldId id="465" r:id="rId79"/>
    <p:sldId id="418" r:id="rId80"/>
    <p:sldId id="425" r:id="rId81"/>
    <p:sldId id="466" r:id="rId82"/>
    <p:sldId id="395" r:id="rId83"/>
    <p:sldId id="422" r:id="rId84"/>
    <p:sldId id="467" r:id="rId85"/>
    <p:sldId id="420" r:id="rId86"/>
    <p:sldId id="417" r:id="rId87"/>
    <p:sldId id="415" r:id="rId88"/>
    <p:sldId id="431" r:id="rId89"/>
    <p:sldId id="432" r:id="rId90"/>
    <p:sldId id="434" r:id="rId91"/>
    <p:sldId id="435" r:id="rId92"/>
    <p:sldId id="437" r:id="rId93"/>
    <p:sldId id="438" r:id="rId94"/>
    <p:sldId id="463" r:id="rId95"/>
    <p:sldId id="450" r:id="rId96"/>
    <p:sldId id="439" r:id="rId97"/>
    <p:sldId id="440" r:id="rId98"/>
    <p:sldId id="443" r:id="rId99"/>
    <p:sldId id="444" r:id="rId100"/>
    <p:sldId id="445" r:id="rId101"/>
    <p:sldId id="446" r:id="rId102"/>
    <p:sldId id="441" r:id="rId103"/>
    <p:sldId id="427" r:id="rId104"/>
    <p:sldId id="433" r:id="rId105"/>
    <p:sldId id="436" r:id="rId106"/>
    <p:sldId id="452" r:id="rId107"/>
    <p:sldId id="451" r:id="rId108"/>
    <p:sldId id="453" r:id="rId109"/>
    <p:sldId id="429" r:id="rId110"/>
    <p:sldId id="428" r:id="rId111"/>
    <p:sldId id="447" r:id="rId112"/>
    <p:sldId id="448" r:id="rId113"/>
    <p:sldId id="454" r:id="rId114"/>
    <p:sldId id="458" r:id="rId115"/>
    <p:sldId id="449" r:id="rId116"/>
    <p:sldId id="457" r:id="rId117"/>
    <p:sldId id="460" r:id="rId118"/>
    <p:sldId id="455" r:id="rId119"/>
    <p:sldId id="459" r:id="rId120"/>
    <p:sldId id="461" r:id="rId121"/>
    <p:sldId id="462" r:id="rId122"/>
    <p:sldId id="464" r:id="rId123"/>
    <p:sldId id="468" r:id="rId124"/>
    <p:sldId id="469" r:id="rId125"/>
    <p:sldId id="369" r:id="rId126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39C"/>
    <a:srgbClr val="FFFFFF"/>
    <a:srgbClr val="FF2B33"/>
    <a:srgbClr val="1CB5C5"/>
    <a:srgbClr val="019ABE"/>
    <a:srgbClr val="4A5C61"/>
    <a:srgbClr val="EC9B3C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3" autoAdjust="0"/>
    <p:restoredTop sz="93904" autoAdjust="0"/>
  </p:normalViewPr>
  <p:slideViewPr>
    <p:cSldViewPr snapToGrid="0" snapToObjects="1">
      <p:cViewPr varScale="1">
        <p:scale>
          <a:sx n="65" d="100"/>
          <a:sy n="65" d="100"/>
        </p:scale>
        <p:origin x="366" y="84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8B5C1D-CCD7-411F-BD45-0F6F4493449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C65965A-35FB-45E4-899B-016B54A1405F}">
      <dgm:prSet phldrT="[Texto]"/>
      <dgm:spPr>
        <a:solidFill>
          <a:schemeClr val="tx2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pt-BR" dirty="0" smtClean="0"/>
            <a:t>SDB Database</a:t>
          </a:r>
          <a:endParaRPr lang="pt-BR" dirty="0"/>
        </a:p>
      </dgm:t>
    </dgm:pt>
    <dgm:pt modelId="{1A87B334-CC65-48BE-AFE8-C843CB00EA6C}" type="parTrans" cxnId="{446158FF-204C-4085-92CE-C722FC0D375D}">
      <dgm:prSet/>
      <dgm:spPr/>
      <dgm:t>
        <a:bodyPr/>
        <a:lstStyle/>
        <a:p>
          <a:endParaRPr lang="pt-BR"/>
        </a:p>
      </dgm:t>
    </dgm:pt>
    <dgm:pt modelId="{D1C211F3-AA47-4FA5-B581-77CD1C948E10}" type="sibTrans" cxnId="{446158FF-204C-4085-92CE-C722FC0D375D}">
      <dgm:prSet/>
      <dgm:spPr/>
      <dgm:t>
        <a:bodyPr/>
        <a:lstStyle/>
        <a:p>
          <a:endParaRPr lang="pt-BR"/>
        </a:p>
      </dgm:t>
    </dgm:pt>
    <dgm:pt modelId="{545AD3D5-DD46-4141-A550-5C2DAEC9FAF6}">
      <dgm:prSet phldrT="[Texto]"/>
      <dgm:spPr>
        <a:solidFill>
          <a:schemeClr val="tx2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pt-BR" dirty="0" smtClean="0"/>
            <a:t>SPDA Image</a:t>
          </a:r>
          <a:endParaRPr lang="pt-BR" dirty="0"/>
        </a:p>
      </dgm:t>
    </dgm:pt>
    <dgm:pt modelId="{E986364D-6332-4A19-BDC8-0EB4F1A83D31}" type="parTrans" cxnId="{1D679083-E8B8-4A69-9883-31B51644EC59}">
      <dgm:prSet/>
      <dgm:spPr/>
      <dgm:t>
        <a:bodyPr/>
        <a:lstStyle/>
        <a:p>
          <a:endParaRPr lang="pt-BR"/>
        </a:p>
      </dgm:t>
    </dgm:pt>
    <dgm:pt modelId="{346058F4-FA49-40BB-8B77-5DCDE9533B98}" type="sibTrans" cxnId="{1D679083-E8B8-4A69-9883-31B51644EC59}">
      <dgm:prSet/>
      <dgm:spPr/>
      <dgm:t>
        <a:bodyPr/>
        <a:lstStyle/>
        <a:p>
          <a:endParaRPr lang="pt-BR"/>
        </a:p>
      </dgm:t>
    </dgm:pt>
    <dgm:pt modelId="{176171EA-DD05-464F-A17D-834EBADD5B26}">
      <dgm:prSet phldrT="[Texto]"/>
      <dgm:spPr>
        <a:solidFill>
          <a:schemeClr val="tx2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pt-BR" dirty="0" smtClean="0"/>
            <a:t>SPDA Database</a:t>
          </a:r>
          <a:endParaRPr lang="pt-BR" dirty="0"/>
        </a:p>
      </dgm:t>
    </dgm:pt>
    <dgm:pt modelId="{45A15BCE-45ED-473D-BE6B-7D9F4167B737}" type="parTrans" cxnId="{050F4B11-E56D-4F40-8677-6AB0DC59F849}">
      <dgm:prSet/>
      <dgm:spPr/>
      <dgm:t>
        <a:bodyPr/>
        <a:lstStyle/>
        <a:p>
          <a:endParaRPr lang="pt-BR"/>
        </a:p>
      </dgm:t>
    </dgm:pt>
    <dgm:pt modelId="{79911DF7-D133-4F5B-A802-3F24B3C99BDD}" type="sibTrans" cxnId="{050F4B11-E56D-4F40-8677-6AB0DC59F849}">
      <dgm:prSet/>
      <dgm:spPr/>
      <dgm:t>
        <a:bodyPr/>
        <a:lstStyle/>
        <a:p>
          <a:endParaRPr lang="pt-BR"/>
        </a:p>
      </dgm:t>
    </dgm:pt>
    <dgm:pt modelId="{B33C22FF-F62B-42FB-917A-289892A1B275}" type="pres">
      <dgm:prSet presAssocID="{BF8B5C1D-CCD7-411F-BD45-0F6F44934493}" presName="Name0" presStyleCnt="0">
        <dgm:presLayoutVars>
          <dgm:dir/>
          <dgm:resizeHandles val="exact"/>
        </dgm:presLayoutVars>
      </dgm:prSet>
      <dgm:spPr/>
    </dgm:pt>
    <dgm:pt modelId="{5C1BE5AD-7E34-458F-B541-6DB8ADB6CE16}" type="pres">
      <dgm:prSet presAssocID="{2C65965A-35FB-45E4-899B-016B54A1405F}" presName="node" presStyleLbl="node1" presStyleIdx="0" presStyleCnt="3" custScaleX="71820" custScaleY="6496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2B8163F-8A69-42F4-911E-365B13E1863C}" type="pres">
      <dgm:prSet presAssocID="{D1C211F3-AA47-4FA5-B581-77CD1C948E10}" presName="sibTrans" presStyleLbl="sibTrans2D1" presStyleIdx="0" presStyleCnt="2" custScaleX="166863" custScaleY="88429"/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E87A8EBE-2AE0-48CA-85EF-7697D4D5036B}" type="pres">
      <dgm:prSet presAssocID="{D1C211F3-AA47-4FA5-B581-77CD1C948E10}" presName="connectorText" presStyleLbl="sibTrans2D1" presStyleIdx="0" presStyleCnt="2"/>
      <dgm:spPr/>
      <dgm:t>
        <a:bodyPr/>
        <a:lstStyle/>
        <a:p>
          <a:endParaRPr lang="pt-BR"/>
        </a:p>
      </dgm:t>
    </dgm:pt>
    <dgm:pt modelId="{24B35E6F-14AC-426F-A6BB-20887253DB0B}" type="pres">
      <dgm:prSet presAssocID="{545AD3D5-DD46-4141-A550-5C2DAEC9FAF6}" presName="node" presStyleLbl="node1" presStyleIdx="1" presStyleCnt="3" custScaleX="71820" custScaleY="6496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B8C5219-6EA1-4175-BEB4-D99CA2197CD6}" type="pres">
      <dgm:prSet presAssocID="{346058F4-FA49-40BB-8B77-5DCDE9533B98}" presName="sibTrans" presStyleLbl="sibTrans2D1" presStyleIdx="1" presStyleCnt="2" custScaleX="166863" custScaleY="88429"/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3F2637FC-5AAC-454C-9765-0987F1D77863}" type="pres">
      <dgm:prSet presAssocID="{346058F4-FA49-40BB-8B77-5DCDE9533B98}" presName="connectorText" presStyleLbl="sibTrans2D1" presStyleIdx="1" presStyleCnt="2"/>
      <dgm:spPr/>
      <dgm:t>
        <a:bodyPr/>
        <a:lstStyle/>
        <a:p>
          <a:endParaRPr lang="pt-BR"/>
        </a:p>
      </dgm:t>
    </dgm:pt>
    <dgm:pt modelId="{DB6E08AF-B5E5-459B-BE16-8660EDF41BE2}" type="pres">
      <dgm:prSet presAssocID="{176171EA-DD05-464F-A17D-834EBADD5B26}" presName="node" presStyleLbl="node1" presStyleIdx="2" presStyleCnt="3" custScaleX="71820" custScaleY="6496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FACC8FC-F9DF-43CF-B051-A99B1386C7E1}" type="presOf" srcId="{545AD3D5-DD46-4141-A550-5C2DAEC9FAF6}" destId="{24B35E6F-14AC-426F-A6BB-20887253DB0B}" srcOrd="0" destOrd="0" presId="urn:microsoft.com/office/officeart/2005/8/layout/process1"/>
    <dgm:cxn modelId="{403C0AA9-6E05-481F-8726-B4B4637C382E}" type="presOf" srcId="{D1C211F3-AA47-4FA5-B581-77CD1C948E10}" destId="{E2B8163F-8A69-42F4-911E-365B13E1863C}" srcOrd="0" destOrd="0" presId="urn:microsoft.com/office/officeart/2005/8/layout/process1"/>
    <dgm:cxn modelId="{2B54AA0B-0FF5-4DC7-BE44-5196E1FF93FB}" type="presOf" srcId="{176171EA-DD05-464F-A17D-834EBADD5B26}" destId="{DB6E08AF-B5E5-459B-BE16-8660EDF41BE2}" srcOrd="0" destOrd="0" presId="urn:microsoft.com/office/officeart/2005/8/layout/process1"/>
    <dgm:cxn modelId="{446158FF-204C-4085-92CE-C722FC0D375D}" srcId="{BF8B5C1D-CCD7-411F-BD45-0F6F44934493}" destId="{2C65965A-35FB-45E4-899B-016B54A1405F}" srcOrd="0" destOrd="0" parTransId="{1A87B334-CC65-48BE-AFE8-C843CB00EA6C}" sibTransId="{D1C211F3-AA47-4FA5-B581-77CD1C948E10}"/>
    <dgm:cxn modelId="{050F4B11-E56D-4F40-8677-6AB0DC59F849}" srcId="{BF8B5C1D-CCD7-411F-BD45-0F6F44934493}" destId="{176171EA-DD05-464F-A17D-834EBADD5B26}" srcOrd="2" destOrd="0" parTransId="{45A15BCE-45ED-473D-BE6B-7D9F4167B737}" sibTransId="{79911DF7-D133-4F5B-A802-3F24B3C99BDD}"/>
    <dgm:cxn modelId="{AD308AC5-1F4C-4CEA-91E3-4CEC882EE7FD}" type="presOf" srcId="{D1C211F3-AA47-4FA5-B581-77CD1C948E10}" destId="{E87A8EBE-2AE0-48CA-85EF-7697D4D5036B}" srcOrd="1" destOrd="0" presId="urn:microsoft.com/office/officeart/2005/8/layout/process1"/>
    <dgm:cxn modelId="{1D679083-E8B8-4A69-9883-31B51644EC59}" srcId="{BF8B5C1D-CCD7-411F-BD45-0F6F44934493}" destId="{545AD3D5-DD46-4141-A550-5C2DAEC9FAF6}" srcOrd="1" destOrd="0" parTransId="{E986364D-6332-4A19-BDC8-0EB4F1A83D31}" sibTransId="{346058F4-FA49-40BB-8B77-5DCDE9533B98}"/>
    <dgm:cxn modelId="{B8665B1D-D537-4293-9263-13D603ECB5ED}" type="presOf" srcId="{BF8B5C1D-CCD7-411F-BD45-0F6F44934493}" destId="{B33C22FF-F62B-42FB-917A-289892A1B275}" srcOrd="0" destOrd="0" presId="urn:microsoft.com/office/officeart/2005/8/layout/process1"/>
    <dgm:cxn modelId="{0C28876C-90A5-4F6B-AF7E-C2E635742A00}" type="presOf" srcId="{346058F4-FA49-40BB-8B77-5DCDE9533B98}" destId="{1B8C5219-6EA1-4175-BEB4-D99CA2197CD6}" srcOrd="0" destOrd="0" presId="urn:microsoft.com/office/officeart/2005/8/layout/process1"/>
    <dgm:cxn modelId="{02185C5E-3A0E-485C-A62A-A4A25333A2B5}" type="presOf" srcId="{346058F4-FA49-40BB-8B77-5DCDE9533B98}" destId="{3F2637FC-5AAC-454C-9765-0987F1D77863}" srcOrd="1" destOrd="0" presId="urn:microsoft.com/office/officeart/2005/8/layout/process1"/>
    <dgm:cxn modelId="{4C3F0FA6-C804-4633-8964-3E31BE998B29}" type="presOf" srcId="{2C65965A-35FB-45E4-899B-016B54A1405F}" destId="{5C1BE5AD-7E34-458F-B541-6DB8ADB6CE16}" srcOrd="0" destOrd="0" presId="urn:microsoft.com/office/officeart/2005/8/layout/process1"/>
    <dgm:cxn modelId="{E707855E-610D-4314-9348-D4FD7AD10766}" type="presParOf" srcId="{B33C22FF-F62B-42FB-917A-289892A1B275}" destId="{5C1BE5AD-7E34-458F-B541-6DB8ADB6CE16}" srcOrd="0" destOrd="0" presId="urn:microsoft.com/office/officeart/2005/8/layout/process1"/>
    <dgm:cxn modelId="{33E15B32-2346-452C-AC2D-32893F15B9D8}" type="presParOf" srcId="{B33C22FF-F62B-42FB-917A-289892A1B275}" destId="{E2B8163F-8A69-42F4-911E-365B13E1863C}" srcOrd="1" destOrd="0" presId="urn:microsoft.com/office/officeart/2005/8/layout/process1"/>
    <dgm:cxn modelId="{F50D66DB-9BA3-4C2F-B14F-40DB98FD76B4}" type="presParOf" srcId="{E2B8163F-8A69-42F4-911E-365B13E1863C}" destId="{E87A8EBE-2AE0-48CA-85EF-7697D4D5036B}" srcOrd="0" destOrd="0" presId="urn:microsoft.com/office/officeart/2005/8/layout/process1"/>
    <dgm:cxn modelId="{C510D0DF-CAD2-42DE-B53E-708455974C58}" type="presParOf" srcId="{B33C22FF-F62B-42FB-917A-289892A1B275}" destId="{24B35E6F-14AC-426F-A6BB-20887253DB0B}" srcOrd="2" destOrd="0" presId="urn:microsoft.com/office/officeart/2005/8/layout/process1"/>
    <dgm:cxn modelId="{8AEC4171-46D1-4168-AEC4-5F0C1085AF47}" type="presParOf" srcId="{B33C22FF-F62B-42FB-917A-289892A1B275}" destId="{1B8C5219-6EA1-4175-BEB4-D99CA2197CD6}" srcOrd="3" destOrd="0" presId="urn:microsoft.com/office/officeart/2005/8/layout/process1"/>
    <dgm:cxn modelId="{0C55D45B-1FAD-44F7-B3A2-903CBA180106}" type="presParOf" srcId="{1B8C5219-6EA1-4175-BEB4-D99CA2197CD6}" destId="{3F2637FC-5AAC-454C-9765-0987F1D77863}" srcOrd="0" destOrd="0" presId="urn:microsoft.com/office/officeart/2005/8/layout/process1"/>
    <dgm:cxn modelId="{242156A7-AE56-4C19-9056-8729E79736B0}" type="presParOf" srcId="{B33C22FF-F62B-42FB-917A-289892A1B275}" destId="{DB6E08AF-B5E5-459B-BE16-8660EDF41BE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1BE5AD-7E34-458F-B541-6DB8ADB6CE16}">
      <dsp:nvSpPr>
        <dsp:cNvPr id="0" name=""/>
        <dsp:cNvSpPr/>
      </dsp:nvSpPr>
      <dsp:spPr>
        <a:xfrm>
          <a:off x="1697" y="2337470"/>
          <a:ext cx="3656614" cy="1984621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200" kern="1200" dirty="0" smtClean="0"/>
            <a:t>SDB Database</a:t>
          </a:r>
          <a:endParaRPr lang="pt-BR" sz="5200" kern="1200" dirty="0"/>
        </a:p>
      </dsp:txBody>
      <dsp:txXfrm>
        <a:off x="59825" y="2395598"/>
        <a:ext cx="3540358" cy="1868365"/>
      </dsp:txXfrm>
    </dsp:sp>
    <dsp:sp modelId="{E2B8163F-8A69-42F4-911E-365B13E1863C}">
      <dsp:nvSpPr>
        <dsp:cNvPr id="0" name=""/>
        <dsp:cNvSpPr/>
      </dsp:nvSpPr>
      <dsp:spPr>
        <a:xfrm>
          <a:off x="3806598" y="2771503"/>
          <a:ext cx="1801066" cy="111655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4100" kern="1200"/>
        </a:p>
      </dsp:txBody>
      <dsp:txXfrm>
        <a:off x="3806598" y="2994814"/>
        <a:ext cx="1466100" cy="669932"/>
      </dsp:txXfrm>
    </dsp:sp>
    <dsp:sp modelId="{24B35E6F-14AC-426F-A6BB-20887253DB0B}">
      <dsp:nvSpPr>
        <dsp:cNvPr id="0" name=""/>
        <dsp:cNvSpPr/>
      </dsp:nvSpPr>
      <dsp:spPr>
        <a:xfrm>
          <a:off x="5694855" y="2337470"/>
          <a:ext cx="3656614" cy="1984621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200" kern="1200" dirty="0" smtClean="0"/>
            <a:t>SPDA Image</a:t>
          </a:r>
          <a:endParaRPr lang="pt-BR" sz="5200" kern="1200" dirty="0"/>
        </a:p>
      </dsp:txBody>
      <dsp:txXfrm>
        <a:off x="5752983" y="2395598"/>
        <a:ext cx="3540358" cy="1868365"/>
      </dsp:txXfrm>
    </dsp:sp>
    <dsp:sp modelId="{1B8C5219-6EA1-4175-BEB4-D99CA2197CD6}">
      <dsp:nvSpPr>
        <dsp:cNvPr id="0" name=""/>
        <dsp:cNvSpPr/>
      </dsp:nvSpPr>
      <dsp:spPr>
        <a:xfrm>
          <a:off x="9499756" y="2771503"/>
          <a:ext cx="1801066" cy="111655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4100" kern="1200"/>
        </a:p>
      </dsp:txBody>
      <dsp:txXfrm>
        <a:off x="9499756" y="2994814"/>
        <a:ext cx="1466100" cy="669932"/>
      </dsp:txXfrm>
    </dsp:sp>
    <dsp:sp modelId="{DB6E08AF-B5E5-459B-BE16-8660EDF41BE2}">
      <dsp:nvSpPr>
        <dsp:cNvPr id="0" name=""/>
        <dsp:cNvSpPr/>
      </dsp:nvSpPr>
      <dsp:spPr>
        <a:xfrm>
          <a:off x="11388013" y="2337470"/>
          <a:ext cx="3656614" cy="1984621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200" kern="1200" dirty="0" smtClean="0"/>
            <a:t>SPDA Database</a:t>
          </a:r>
          <a:endParaRPr lang="pt-BR" sz="5200" kern="1200" dirty="0"/>
        </a:p>
      </dsp:txBody>
      <dsp:txXfrm>
        <a:off x="11446141" y="2395598"/>
        <a:ext cx="3540358" cy="1868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B5947-AE6A-49A1-873F-4DBB1C85A483}" type="datetimeFigureOut">
              <a:rPr lang="pt-BR" smtClean="0"/>
              <a:t>30/01/2017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126F9-C956-4D7A-B144-4DD7B1D5F9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79609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90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91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036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43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437167" y="8657168"/>
            <a:ext cx="812483" cy="486833"/>
          </a:xfrm>
          <a:prstGeom prst="rect">
            <a:avLst/>
          </a:prstGeom>
        </p:spPr>
        <p:txBody>
          <a:bodyPr/>
          <a:lstStyle/>
          <a:p>
            <a:fld id="{646868A0-D3AF-D949-9E19-917F10D4D75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1"/>
            <a:ext cx="16249650" cy="667071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3"/>
          </p:nvPr>
        </p:nvSpPr>
        <p:spPr>
          <a:xfrm>
            <a:off x="812484" y="1590707"/>
            <a:ext cx="14624683" cy="6577509"/>
          </a:xfrm>
          <a:prstGeom prst="rect">
            <a:avLst/>
          </a:prstGeom>
        </p:spPr>
        <p:txBody>
          <a:bodyPr/>
          <a:lstStyle>
            <a:lvl2pPr>
              <a:buFont typeface="Arial" pitchFamily="34" charset="0"/>
              <a:buChar char="•"/>
              <a:defRPr/>
            </a:lvl2pPr>
            <a:lvl3pPr>
              <a:buFont typeface="Calibri" pitchFamily="34" charset="0"/>
              <a:buChar char="–"/>
              <a:defRPr/>
            </a:lvl3pPr>
            <a:lvl4pPr>
              <a:buSzPct val="65000"/>
              <a:buFont typeface="Courier New" pitchFamily="49" charset="0"/>
              <a:buChar char="o"/>
              <a:defRPr/>
            </a:lvl4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1873607" y="667071"/>
            <a:ext cx="12512231" cy="72864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2400" b="1" i="0">
                <a:solidFill>
                  <a:srgbClr val="3C65B4"/>
                </a:solidFill>
              </a:defRPr>
            </a:lvl1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406033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2254891" y="8475663"/>
            <a:ext cx="37909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3940D1D-B147-43FC-A96B-779C25C7BB7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53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2.png"/><Relationship Id="rId2" Type="http://schemas.openxmlformats.org/officeDocument/2006/relationships/image" Target="../media/image43.png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11" Type="http://schemas.openxmlformats.org/officeDocument/2006/relationships/image" Target="../media/image51.png"/><Relationship Id="rId5" Type="http://schemas.openxmlformats.org/officeDocument/2006/relationships/image" Target="../media/image46.png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4" Type="http://schemas.openxmlformats.org/officeDocument/2006/relationships/image" Target="../media/image45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6.png"/><Relationship Id="rId4" Type="http://schemas.openxmlformats.org/officeDocument/2006/relationships/image" Target="../media/image111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54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13" Type="http://schemas.openxmlformats.org/officeDocument/2006/relationships/image" Target="../media/image161.png"/><Relationship Id="rId3" Type="http://schemas.openxmlformats.org/officeDocument/2006/relationships/image" Target="../media/image113.png"/><Relationship Id="rId7" Type="http://schemas.openxmlformats.org/officeDocument/2006/relationships/image" Target="../media/image32.png"/><Relationship Id="rId12" Type="http://schemas.openxmlformats.org/officeDocument/2006/relationships/image" Target="../media/image16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11" Type="http://schemas.openxmlformats.org/officeDocument/2006/relationships/image" Target="../media/image77.png"/><Relationship Id="rId5" Type="http://schemas.openxmlformats.org/officeDocument/2006/relationships/image" Target="../media/image54.png"/><Relationship Id="rId10" Type="http://schemas.openxmlformats.org/officeDocument/2006/relationships/image" Target="../media/image129.png"/><Relationship Id="rId4" Type="http://schemas.openxmlformats.org/officeDocument/2006/relationships/image" Target="../media/image20.png"/><Relationship Id="rId9" Type="http://schemas.openxmlformats.org/officeDocument/2006/relationships/image" Target="../media/image145.png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png"/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64.png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5.png"/><Relationship Id="rId4" Type="http://schemas.openxmlformats.org/officeDocument/2006/relationships/image" Target="../media/image20.png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161.png"/><Relationship Id="rId18" Type="http://schemas.openxmlformats.org/officeDocument/2006/relationships/image" Target="../media/image170.png"/><Relationship Id="rId3" Type="http://schemas.openxmlformats.org/officeDocument/2006/relationships/image" Target="../media/image20.png"/><Relationship Id="rId7" Type="http://schemas.openxmlformats.org/officeDocument/2006/relationships/image" Target="../media/image129.png"/><Relationship Id="rId12" Type="http://schemas.openxmlformats.org/officeDocument/2006/relationships/image" Target="../media/image160.png"/><Relationship Id="rId17" Type="http://schemas.openxmlformats.org/officeDocument/2006/relationships/image" Target="../media/image169.png"/><Relationship Id="rId2" Type="http://schemas.openxmlformats.org/officeDocument/2006/relationships/image" Target="../media/image111.png"/><Relationship Id="rId16" Type="http://schemas.openxmlformats.org/officeDocument/2006/relationships/image" Target="../media/image1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5.png"/><Relationship Id="rId11" Type="http://schemas.openxmlformats.org/officeDocument/2006/relationships/image" Target="../media/image54.png"/><Relationship Id="rId5" Type="http://schemas.openxmlformats.org/officeDocument/2006/relationships/image" Target="../media/image112.png"/><Relationship Id="rId15" Type="http://schemas.openxmlformats.org/officeDocument/2006/relationships/image" Target="../media/image168.png"/><Relationship Id="rId10" Type="http://schemas.openxmlformats.org/officeDocument/2006/relationships/image" Target="../media/image32.png"/><Relationship Id="rId4" Type="http://schemas.openxmlformats.org/officeDocument/2006/relationships/image" Target="../media/image145.png"/><Relationship Id="rId9" Type="http://schemas.openxmlformats.org/officeDocument/2006/relationships/image" Target="../media/image113.png"/><Relationship Id="rId14" Type="http://schemas.openxmlformats.org/officeDocument/2006/relationships/image" Target="../media/image56.png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2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5.png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4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hyperlink" Target="http://tdn.totvs.com/display/public/INT/TOTVS+Educacional+X+Scientia" TargetMode="External"/><Relationship Id="rId1" Type="http://schemas.openxmlformats.org/officeDocument/2006/relationships/slideLayout" Target="../slideLayouts/slideLayout4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5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45.png"/><Relationship Id="rId4" Type="http://schemas.openxmlformats.org/officeDocument/2006/relationships/image" Target="../media/image65.png"/><Relationship Id="rId9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3.png"/><Relationship Id="rId7" Type="http://schemas.openxmlformats.org/officeDocument/2006/relationships/image" Target="../media/image6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71.png"/><Relationship Id="rId10" Type="http://schemas.openxmlformats.org/officeDocument/2006/relationships/image" Target="../media/image52.png"/><Relationship Id="rId4" Type="http://schemas.openxmlformats.org/officeDocument/2006/relationships/image" Target="../media/image70.png"/><Relationship Id="rId9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9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png"/><Relationship Id="rId5" Type="http://schemas.openxmlformats.org/officeDocument/2006/relationships/image" Target="../media/image45.png"/><Relationship Id="rId4" Type="http://schemas.openxmlformats.org/officeDocument/2006/relationships/image" Target="../media/image7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png"/><Relationship Id="rId5" Type="http://schemas.openxmlformats.org/officeDocument/2006/relationships/image" Target="../media/image74.png"/><Relationship Id="rId4" Type="http://schemas.openxmlformats.org/officeDocument/2006/relationships/image" Target="../media/image7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45.png"/><Relationship Id="rId7" Type="http://schemas.openxmlformats.org/officeDocument/2006/relationships/image" Target="../media/image9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63.png"/><Relationship Id="rId9" Type="http://schemas.openxmlformats.org/officeDocument/2006/relationships/image" Target="../media/image94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7.png"/><Relationship Id="rId5" Type="http://schemas.openxmlformats.org/officeDocument/2006/relationships/image" Target="../media/image63.png"/><Relationship Id="rId4" Type="http://schemas.openxmlformats.org/officeDocument/2006/relationships/image" Target="../media/image7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74.png"/><Relationship Id="rId7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45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7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10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8.png"/><Relationship Id="rId5" Type="http://schemas.openxmlformats.org/officeDocument/2006/relationships/image" Target="../media/image74.png"/><Relationship Id="rId4" Type="http://schemas.openxmlformats.org/officeDocument/2006/relationships/image" Target="../media/image10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0.png"/><Relationship Id="rId5" Type="http://schemas.openxmlformats.org/officeDocument/2006/relationships/image" Target="../media/image63.png"/><Relationship Id="rId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116.png"/><Relationship Id="rId18" Type="http://schemas.openxmlformats.org/officeDocument/2006/relationships/image" Target="../media/image121.png"/><Relationship Id="rId3" Type="http://schemas.openxmlformats.org/officeDocument/2006/relationships/image" Target="../media/image71.png"/><Relationship Id="rId7" Type="http://schemas.openxmlformats.org/officeDocument/2006/relationships/image" Target="../media/image45.png"/><Relationship Id="rId12" Type="http://schemas.openxmlformats.org/officeDocument/2006/relationships/image" Target="../media/image56.png"/><Relationship Id="rId17" Type="http://schemas.openxmlformats.org/officeDocument/2006/relationships/image" Target="../media/image120.png"/><Relationship Id="rId2" Type="http://schemas.openxmlformats.org/officeDocument/2006/relationships/image" Target="../media/image111.png"/><Relationship Id="rId16" Type="http://schemas.openxmlformats.org/officeDocument/2006/relationships/image" Target="../media/image1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11" Type="http://schemas.openxmlformats.org/officeDocument/2006/relationships/image" Target="../media/image115.png"/><Relationship Id="rId5" Type="http://schemas.openxmlformats.org/officeDocument/2006/relationships/image" Target="../media/image63.png"/><Relationship Id="rId15" Type="http://schemas.openxmlformats.org/officeDocument/2006/relationships/image" Target="../media/image118.png"/><Relationship Id="rId10" Type="http://schemas.openxmlformats.org/officeDocument/2006/relationships/image" Target="../media/image114.png"/><Relationship Id="rId4" Type="http://schemas.openxmlformats.org/officeDocument/2006/relationships/image" Target="../media/image112.png"/><Relationship Id="rId9" Type="http://schemas.openxmlformats.org/officeDocument/2006/relationships/image" Target="../media/image32.png"/><Relationship Id="rId14" Type="http://schemas.openxmlformats.org/officeDocument/2006/relationships/image" Target="../media/image117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7" Type="http://schemas.openxmlformats.org/officeDocument/2006/relationships/image" Target="../media/image127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45.png"/><Relationship Id="rId7" Type="http://schemas.openxmlformats.org/officeDocument/2006/relationships/image" Target="../media/image9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63.png"/><Relationship Id="rId9" Type="http://schemas.openxmlformats.org/officeDocument/2006/relationships/image" Target="../media/image94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26" Type="http://schemas.openxmlformats.org/officeDocument/2006/relationships/image" Target="../media/image39.pn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5" Type="http://schemas.openxmlformats.org/officeDocument/2006/relationships/image" Target="../media/image38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29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24" Type="http://schemas.openxmlformats.org/officeDocument/2006/relationships/image" Target="../media/image37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1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png"/><Relationship Id="rId27" Type="http://schemas.openxmlformats.org/officeDocument/2006/relationships/image" Target="../media/image40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7.png"/><Relationship Id="rId5" Type="http://schemas.openxmlformats.org/officeDocument/2006/relationships/image" Target="../media/image63.png"/><Relationship Id="rId4" Type="http://schemas.openxmlformats.org/officeDocument/2006/relationships/image" Target="../media/image70.png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114.png"/><Relationship Id="rId3" Type="http://schemas.openxmlformats.org/officeDocument/2006/relationships/image" Target="../media/image112.png"/><Relationship Id="rId7" Type="http://schemas.openxmlformats.org/officeDocument/2006/relationships/image" Target="../media/image45.png"/><Relationship Id="rId12" Type="http://schemas.openxmlformats.org/officeDocument/2006/relationships/image" Target="../media/image3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11" Type="http://schemas.openxmlformats.org/officeDocument/2006/relationships/image" Target="../media/image113.png"/><Relationship Id="rId5" Type="http://schemas.openxmlformats.org/officeDocument/2006/relationships/image" Target="../media/image63.png"/><Relationship Id="rId10" Type="http://schemas.openxmlformats.org/officeDocument/2006/relationships/image" Target="../media/image77.png"/><Relationship Id="rId4" Type="http://schemas.openxmlformats.org/officeDocument/2006/relationships/image" Target="../media/image128.png"/><Relationship Id="rId9" Type="http://schemas.openxmlformats.org/officeDocument/2006/relationships/image" Target="../media/image129.png"/><Relationship Id="rId14" Type="http://schemas.openxmlformats.org/officeDocument/2006/relationships/image" Target="../media/image115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1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9.pn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image" Target="../media/image111.pn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56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54.png"/><Relationship Id="rId4" Type="http://schemas.openxmlformats.org/officeDocument/2006/relationships/image" Target="../media/image111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3.png"/><Relationship Id="rId4" Type="http://schemas.openxmlformats.org/officeDocument/2006/relationships/image" Target="../media/image111.png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5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Allysson Mezêncio, Janeiro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257272"/>
          </a:xfrm>
        </p:spPr>
        <p:txBody>
          <a:bodyPr/>
          <a:lstStyle/>
          <a:p>
            <a:pPr lvl="0" algn="just"/>
            <a:r>
              <a:rPr lang="pt-BR" b="1" dirty="0"/>
              <a:t>Alocação de sala:</a:t>
            </a:r>
            <a:endParaRPr lang="pt-BR" dirty="0"/>
          </a:p>
          <a:p>
            <a:pPr lvl="1" algn="just"/>
            <a:r>
              <a:rPr lang="pt-BR" dirty="0"/>
              <a:t>Capacidade da sala deve comportar o número de alunos </a:t>
            </a:r>
            <a:r>
              <a:rPr lang="pt-BR" dirty="0" smtClean="0"/>
              <a:t>estimado </a:t>
            </a:r>
            <a:r>
              <a:rPr lang="pt-BR" dirty="0"/>
              <a:t>para turma/disciplina.</a:t>
            </a:r>
          </a:p>
          <a:p>
            <a:pPr lvl="1" algn="just"/>
            <a:r>
              <a:rPr lang="pt-BR" dirty="0"/>
              <a:t>Não alocar uma sala em horários em que esta esteja indisponível.</a:t>
            </a:r>
          </a:p>
          <a:p>
            <a:pPr lvl="1" algn="just"/>
            <a:r>
              <a:rPr lang="pt-BR" dirty="0"/>
              <a:t>Evitar que uma sala seja alocada no mesmo horário para mais de uma turma/disciplina.</a:t>
            </a:r>
          </a:p>
          <a:p>
            <a:pPr lvl="1" algn="just"/>
            <a:r>
              <a:rPr lang="pt-BR" dirty="0"/>
              <a:t>Utilizar salas da mesma filial da </a:t>
            </a:r>
            <a:r>
              <a:rPr lang="pt-BR" dirty="0" smtClean="0"/>
              <a:t>turma/disciplina</a:t>
            </a:r>
          </a:p>
          <a:p>
            <a:pPr marL="725487" lvl="1" indent="0" algn="just">
              <a:buNone/>
            </a:pPr>
            <a:endParaRPr lang="pt-BR" dirty="0" smtClean="0"/>
          </a:p>
          <a:p>
            <a:pPr indent="-452438" algn="just"/>
            <a:r>
              <a:rPr lang="pt-BR" dirty="0" smtClean="0"/>
              <a:t>Para </a:t>
            </a:r>
            <a:r>
              <a:rPr lang="pt-BR" dirty="0"/>
              <a:t>que esta tarefa possa ser realizada de forma</a:t>
            </a:r>
            <a:r>
              <a:rPr lang="pt-BR" b="1" dirty="0"/>
              <a:t> ágil</a:t>
            </a:r>
            <a:r>
              <a:rPr lang="pt-BR" dirty="0"/>
              <a:t>, </a:t>
            </a:r>
            <a:r>
              <a:rPr lang="pt-BR" b="1" dirty="0"/>
              <a:t>simples</a:t>
            </a:r>
            <a:r>
              <a:rPr lang="pt-BR" dirty="0"/>
              <a:t> e com </a:t>
            </a:r>
            <a:r>
              <a:rPr lang="pt-BR" b="1" dirty="0"/>
              <a:t>menor custo </a:t>
            </a:r>
            <a:r>
              <a:rPr lang="pt-BR" dirty="0"/>
              <a:t>é necessário o </a:t>
            </a:r>
            <a:r>
              <a:rPr lang="pt-BR" b="1" dirty="0"/>
              <a:t>apoio</a:t>
            </a:r>
            <a:r>
              <a:rPr lang="pt-BR" dirty="0"/>
              <a:t> de um </a:t>
            </a:r>
            <a:r>
              <a:rPr lang="pt-BR" b="1" dirty="0"/>
              <a:t>mecanismo automatizado </a:t>
            </a:r>
            <a:r>
              <a:rPr lang="pt-BR" dirty="0"/>
              <a:t>que auxilie a instituição de ensino na confecção da estrutura de oferta. É justamente para atender a esta demanda que a </a:t>
            </a:r>
            <a:r>
              <a:rPr lang="pt-BR" b="1" dirty="0"/>
              <a:t>integração do TOTVS Educacional e </a:t>
            </a:r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b="1" dirty="0"/>
              <a:t> </a:t>
            </a:r>
            <a:r>
              <a:rPr lang="pt-BR" dirty="0"/>
              <a:t>foi especificada e implementada.</a:t>
            </a:r>
          </a:p>
          <a:p>
            <a:pPr lvl="1"/>
            <a:endParaRPr lang="pt-BR" dirty="0" smtClean="0"/>
          </a:p>
          <a:p>
            <a:endParaRPr lang="pt-BR" dirty="0"/>
          </a:p>
        </p:txBody>
      </p:sp>
      <p:pic>
        <p:nvPicPr>
          <p:cNvPr id="44" name="Imagem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416" y="5306366"/>
            <a:ext cx="1163500" cy="1163500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7420">
            <a:off x="8199367" y="4538015"/>
            <a:ext cx="1219200" cy="12192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Motivadores </a:t>
            </a:r>
            <a:r>
              <a:rPr lang="pt-BR" dirty="0"/>
              <a:t>para Integração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10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21347" y="7167457"/>
            <a:ext cx="1724025" cy="85725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8530" y="7053157"/>
            <a:ext cx="1085850" cy="97155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16327">
            <a:off x="5747588" y="6269087"/>
            <a:ext cx="1219200" cy="121920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8510943" y="6156554"/>
            <a:ext cx="951786" cy="951786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8912011" y="6730795"/>
            <a:ext cx="590650" cy="590650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50383">
            <a:off x="9167540" y="5190599"/>
            <a:ext cx="1051772" cy="1051772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967" y="5416738"/>
            <a:ext cx="783010" cy="783010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2502">
            <a:off x="7877051" y="4609327"/>
            <a:ext cx="1164808" cy="1164808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181" y="4861290"/>
            <a:ext cx="1794645" cy="1794645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865" y="6348365"/>
            <a:ext cx="1219200" cy="1219200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299" y="5993906"/>
            <a:ext cx="767993" cy="767993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9064411" y="6883195"/>
            <a:ext cx="590650" cy="590650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9216811" y="7035595"/>
            <a:ext cx="590650" cy="590650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9369211" y="7187995"/>
            <a:ext cx="590650" cy="590650"/>
          </a:xfrm>
          <a:prstGeom prst="rect">
            <a:avLst/>
          </a:prstGeom>
        </p:spPr>
      </p:pic>
      <p:pic>
        <p:nvPicPr>
          <p:cNvPr id="25" name="Imagem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557">
            <a:off x="9521611" y="7340395"/>
            <a:ext cx="590650" cy="590650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045" y="4918067"/>
            <a:ext cx="1227202" cy="1227202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180" y="6708240"/>
            <a:ext cx="625735" cy="625735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580" y="6860640"/>
            <a:ext cx="625735" cy="625735"/>
          </a:xfrm>
          <a:prstGeom prst="rect">
            <a:avLst/>
          </a:prstGeom>
        </p:spPr>
      </p:pic>
      <p:pic>
        <p:nvPicPr>
          <p:cNvPr id="31" name="Imagem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980" y="7013040"/>
            <a:ext cx="625735" cy="625735"/>
          </a:xfrm>
          <a:prstGeom prst="rect">
            <a:avLst/>
          </a:prstGeom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380" y="7165440"/>
            <a:ext cx="625735" cy="625735"/>
          </a:xfrm>
          <a:prstGeom prst="rect">
            <a:avLst/>
          </a:prstGeom>
        </p:spPr>
      </p:pic>
      <p:pic>
        <p:nvPicPr>
          <p:cNvPr id="33" name="Imagem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80" y="7317840"/>
            <a:ext cx="625735" cy="625735"/>
          </a:xfrm>
          <a:prstGeom prst="rect">
            <a:avLst/>
          </a:prstGeom>
        </p:spPr>
      </p:pic>
      <p:pic>
        <p:nvPicPr>
          <p:cNvPr id="34" name="Imagem 3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2180" y="7470240"/>
            <a:ext cx="625735" cy="625735"/>
          </a:xfrm>
          <a:prstGeom prst="rect">
            <a:avLst/>
          </a:prstGeom>
        </p:spPr>
      </p:pic>
      <p:sp>
        <p:nvSpPr>
          <p:cNvPr id="35" name="CaixaDeTexto 34"/>
          <p:cNvSpPr txBox="1"/>
          <p:nvPr/>
        </p:nvSpPr>
        <p:spPr bwMode="auto">
          <a:xfrm>
            <a:off x="8773262" y="8027853"/>
            <a:ext cx="6046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sp>
        <p:nvSpPr>
          <p:cNvPr id="36" name="CaixaDeTexto 35"/>
          <p:cNvSpPr txBox="1"/>
          <p:nvPr/>
        </p:nvSpPr>
        <p:spPr bwMode="auto">
          <a:xfrm>
            <a:off x="9709717" y="7029609"/>
            <a:ext cx="10823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sp>
        <p:nvSpPr>
          <p:cNvPr id="37" name="CaixaDeTexto 36"/>
          <p:cNvSpPr txBox="1"/>
          <p:nvPr/>
        </p:nvSpPr>
        <p:spPr bwMode="auto">
          <a:xfrm>
            <a:off x="9964259" y="5824629"/>
            <a:ext cx="12570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Desolcamento</a:t>
            </a:r>
            <a:endParaRPr lang="pt-BR" sz="16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38" name="CaixaDeTexto 37"/>
          <p:cNvSpPr txBox="1"/>
          <p:nvPr/>
        </p:nvSpPr>
        <p:spPr bwMode="auto">
          <a:xfrm>
            <a:off x="7130529" y="7504874"/>
            <a:ext cx="8675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Checklist</a:t>
            </a:r>
            <a:endParaRPr lang="pt-BR" sz="16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39" name="CaixaDeTexto 38"/>
          <p:cNvSpPr txBox="1"/>
          <p:nvPr/>
        </p:nvSpPr>
        <p:spPr bwMode="auto">
          <a:xfrm>
            <a:off x="4945549" y="6295290"/>
            <a:ext cx="7793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Planilha</a:t>
            </a:r>
          </a:p>
        </p:txBody>
      </p:sp>
      <p:sp>
        <p:nvSpPr>
          <p:cNvPr id="40" name="CaixaDeTexto 39"/>
          <p:cNvSpPr txBox="1"/>
          <p:nvPr/>
        </p:nvSpPr>
        <p:spPr bwMode="auto">
          <a:xfrm>
            <a:off x="5724930" y="7542975"/>
            <a:ext cx="12531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Calendário</a:t>
            </a:r>
          </a:p>
        </p:txBody>
      </p:sp>
      <p:sp>
        <p:nvSpPr>
          <p:cNvPr id="41" name="CaixaDeTexto 40"/>
          <p:cNvSpPr txBox="1"/>
          <p:nvPr/>
        </p:nvSpPr>
        <p:spPr bwMode="auto">
          <a:xfrm>
            <a:off x="7109166" y="4589470"/>
            <a:ext cx="7906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Sistema</a:t>
            </a:r>
          </a:p>
        </p:txBody>
      </p:sp>
      <p:sp>
        <p:nvSpPr>
          <p:cNvPr id="42" name="CaixaDeTexto 41"/>
          <p:cNvSpPr txBox="1"/>
          <p:nvPr/>
        </p:nvSpPr>
        <p:spPr bwMode="auto">
          <a:xfrm>
            <a:off x="8334811" y="4268024"/>
            <a:ext cx="9605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Alocações</a:t>
            </a:r>
          </a:p>
        </p:txBody>
      </p:sp>
      <p:sp>
        <p:nvSpPr>
          <p:cNvPr id="43" name="CaixaDeTexto 42"/>
          <p:cNvSpPr txBox="1"/>
          <p:nvPr/>
        </p:nvSpPr>
        <p:spPr bwMode="auto">
          <a:xfrm>
            <a:off x="9496429" y="6469866"/>
            <a:ext cx="11272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dirty="0" smtClean="0">
                <a:solidFill>
                  <a:srgbClr val="4A5C61"/>
                </a:solidFill>
                <a:latin typeface="Arial Narrow"/>
                <a:cs typeface="Arial Narrow"/>
              </a:rPr>
              <a:t>Preferências</a:t>
            </a:r>
          </a:p>
        </p:txBody>
      </p:sp>
    </p:spTree>
    <p:extLst>
      <p:ext uri="{BB962C8B-B14F-4D97-AF65-F5344CB8AC3E}">
        <p14:creationId xmlns:p14="http://schemas.microsoft.com/office/powerpoint/2010/main" val="263768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75940" cy="853016"/>
          </a:xfrm>
        </p:spPr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100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2335" y="2458797"/>
            <a:ext cx="441439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4A5C61"/>
                </a:solidFill>
                <a:latin typeface="Arial Narrow"/>
                <a:cs typeface="Arial Narrow"/>
              </a:rPr>
              <a:t>Anexo: </a:t>
            </a:r>
            <a:r>
              <a:rPr lang="pt-BR" sz="28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Subtumas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possibilita a definição de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subturmas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ainda na turma/disciplina sugerida.</a:t>
            </a:r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3895" y="2458797"/>
            <a:ext cx="10241473" cy="601686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8376" y="3793807"/>
            <a:ext cx="6477000" cy="3933825"/>
          </a:xfrm>
          <a:prstGeom prst="rect">
            <a:avLst/>
          </a:prstGeom>
        </p:spPr>
      </p:pic>
      <p:cxnSp>
        <p:nvCxnSpPr>
          <p:cNvPr id="10" name="Conector de seta reta 9"/>
          <p:cNvCxnSpPr/>
          <p:nvPr/>
        </p:nvCxnSpPr>
        <p:spPr>
          <a:xfrm flipH="1" flipV="1">
            <a:off x="5678906" y="3793807"/>
            <a:ext cx="2379470" cy="10509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03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101</a:t>
            </a:fld>
            <a:endParaRPr lang="pt-BR" dirty="0"/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00" y="4235121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380997" y="5372466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5" name="CaixaDeTexto 24"/>
          <p:cNvSpPr txBox="1"/>
          <p:nvPr/>
        </p:nvSpPr>
        <p:spPr bwMode="auto">
          <a:xfrm>
            <a:off x="3529159" y="3113434"/>
            <a:ext cx="15615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834" y="2249838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3565530" y="7239740"/>
            <a:ext cx="1580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cxnSp>
        <p:nvCxnSpPr>
          <p:cNvPr id="34" name="Conector de seta reta 33"/>
          <p:cNvCxnSpPr/>
          <p:nvPr/>
        </p:nvCxnSpPr>
        <p:spPr>
          <a:xfrm flipV="1">
            <a:off x="2014613" y="2845455"/>
            <a:ext cx="1460357" cy="20517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2014613" y="4897226"/>
            <a:ext cx="1534144" cy="20126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208" y="3717502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549" y="4373919"/>
            <a:ext cx="705647" cy="705647"/>
          </a:xfrm>
          <a:prstGeom prst="rect">
            <a:avLst/>
          </a:prstGeom>
        </p:spPr>
      </p:pic>
      <p:sp>
        <p:nvSpPr>
          <p:cNvPr id="49" name="CaixaDeTexto 48"/>
          <p:cNvSpPr txBox="1"/>
          <p:nvPr/>
        </p:nvSpPr>
        <p:spPr bwMode="auto">
          <a:xfrm>
            <a:off x="8343900" y="4978407"/>
            <a:ext cx="17373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1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864" y="1292404"/>
            <a:ext cx="781039" cy="781039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863" y="3401817"/>
            <a:ext cx="781039" cy="781039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865" y="7696523"/>
            <a:ext cx="781039" cy="781039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389" y="2478639"/>
            <a:ext cx="803460" cy="803460"/>
          </a:xfrm>
          <a:prstGeom prst="rect">
            <a:avLst/>
          </a:prstGeom>
        </p:spPr>
      </p:pic>
      <p:sp>
        <p:nvSpPr>
          <p:cNvPr id="61" name="CaixaDeTexto 60"/>
          <p:cNvSpPr txBox="1"/>
          <p:nvPr/>
        </p:nvSpPr>
        <p:spPr bwMode="auto">
          <a:xfrm>
            <a:off x="3527893" y="1976589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62" name="Imagem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312" y="6302061"/>
            <a:ext cx="1041585" cy="1041585"/>
          </a:xfrm>
          <a:prstGeom prst="rect">
            <a:avLst/>
          </a:prstGeom>
        </p:spPr>
      </p:pic>
      <p:pic>
        <p:nvPicPr>
          <p:cNvPr id="63" name="Imagem 6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493" y="6555810"/>
            <a:ext cx="803460" cy="803460"/>
          </a:xfrm>
          <a:prstGeom prst="rect">
            <a:avLst/>
          </a:prstGeom>
        </p:spPr>
      </p:pic>
      <p:pic>
        <p:nvPicPr>
          <p:cNvPr id="64" name="Imagem 6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866" y="5572521"/>
            <a:ext cx="781039" cy="781039"/>
          </a:xfrm>
          <a:prstGeom prst="rect">
            <a:avLst/>
          </a:prstGeom>
        </p:spPr>
      </p:pic>
      <p:sp>
        <p:nvSpPr>
          <p:cNvPr id="70" name="CaixaDeTexto 69"/>
          <p:cNvSpPr txBox="1"/>
          <p:nvPr/>
        </p:nvSpPr>
        <p:spPr bwMode="auto">
          <a:xfrm>
            <a:off x="3565530" y="6069889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sp>
        <p:nvSpPr>
          <p:cNvPr id="33" name="CaixaDeTexto 32"/>
          <p:cNvSpPr txBox="1"/>
          <p:nvPr/>
        </p:nvSpPr>
        <p:spPr bwMode="auto">
          <a:xfrm>
            <a:off x="6560458" y="8386383"/>
            <a:ext cx="8050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B</a:t>
            </a:r>
          </a:p>
        </p:txBody>
      </p:sp>
      <p:sp>
        <p:nvSpPr>
          <p:cNvPr id="72" name="CaixaDeTexto 71"/>
          <p:cNvSpPr txBox="1"/>
          <p:nvPr/>
        </p:nvSpPr>
        <p:spPr bwMode="auto">
          <a:xfrm>
            <a:off x="6519873" y="4182856"/>
            <a:ext cx="8050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B</a:t>
            </a:r>
          </a:p>
        </p:txBody>
      </p:sp>
      <p:sp>
        <p:nvSpPr>
          <p:cNvPr id="73" name="CaixaDeTexto 72"/>
          <p:cNvSpPr txBox="1"/>
          <p:nvPr/>
        </p:nvSpPr>
        <p:spPr bwMode="auto">
          <a:xfrm>
            <a:off x="6572000" y="6327497"/>
            <a:ext cx="793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A</a:t>
            </a:r>
          </a:p>
        </p:txBody>
      </p:sp>
      <p:sp>
        <p:nvSpPr>
          <p:cNvPr id="74" name="CaixaDeTexto 73"/>
          <p:cNvSpPr txBox="1"/>
          <p:nvPr/>
        </p:nvSpPr>
        <p:spPr bwMode="auto">
          <a:xfrm>
            <a:off x="6543866" y="1990274"/>
            <a:ext cx="793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A</a:t>
            </a:r>
          </a:p>
        </p:txBody>
      </p:sp>
      <p:cxnSp>
        <p:nvCxnSpPr>
          <p:cNvPr id="37" name="Conector de seta reta 36"/>
          <p:cNvCxnSpPr>
            <a:endCxn id="3" idx="1"/>
          </p:cNvCxnSpPr>
          <p:nvPr/>
        </p:nvCxnSpPr>
        <p:spPr>
          <a:xfrm flipV="1">
            <a:off x="5129212" y="1682924"/>
            <a:ext cx="1414652" cy="9916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ector de seta reta 44"/>
          <p:cNvCxnSpPr>
            <a:endCxn id="57" idx="1"/>
          </p:cNvCxnSpPr>
          <p:nvPr/>
        </p:nvCxnSpPr>
        <p:spPr>
          <a:xfrm>
            <a:off x="5144896" y="2669683"/>
            <a:ext cx="1398967" cy="11226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52"/>
          <p:cNvCxnSpPr>
            <a:stCxn id="63" idx="3"/>
            <a:endCxn id="64" idx="1"/>
          </p:cNvCxnSpPr>
          <p:nvPr/>
        </p:nvCxnSpPr>
        <p:spPr>
          <a:xfrm flipV="1">
            <a:off x="4994953" y="5963041"/>
            <a:ext cx="1548913" cy="9944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ector de seta reta 59"/>
          <p:cNvCxnSpPr>
            <a:stCxn id="63" idx="3"/>
            <a:endCxn id="58" idx="1"/>
          </p:cNvCxnSpPr>
          <p:nvPr/>
        </p:nvCxnSpPr>
        <p:spPr>
          <a:xfrm>
            <a:off x="4994953" y="6957540"/>
            <a:ext cx="1548912" cy="11295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to 65"/>
          <p:cNvCxnSpPr/>
          <p:nvPr/>
        </p:nvCxnSpPr>
        <p:spPr>
          <a:xfrm>
            <a:off x="7703820" y="1292404"/>
            <a:ext cx="0" cy="73489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ector de seta reta 74"/>
          <p:cNvCxnSpPr/>
          <p:nvPr/>
        </p:nvCxnSpPr>
        <p:spPr>
          <a:xfrm>
            <a:off x="7703820" y="4382911"/>
            <a:ext cx="6400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0" name="Imagem 8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524" y="1894808"/>
            <a:ext cx="803460" cy="803460"/>
          </a:xfrm>
          <a:prstGeom prst="rect">
            <a:avLst/>
          </a:prstGeom>
        </p:spPr>
      </p:pic>
      <p:pic>
        <p:nvPicPr>
          <p:cNvPr id="92" name="Imagem 9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3712" y="3569520"/>
            <a:ext cx="803460" cy="803460"/>
          </a:xfrm>
          <a:prstGeom prst="rect">
            <a:avLst/>
          </a:prstGeom>
        </p:spPr>
      </p:pic>
      <p:pic>
        <p:nvPicPr>
          <p:cNvPr id="94" name="Imagem 9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7108" y="5616063"/>
            <a:ext cx="803460" cy="803460"/>
          </a:xfrm>
          <a:prstGeom prst="rect">
            <a:avLst/>
          </a:prstGeom>
        </p:spPr>
      </p:pic>
      <p:pic>
        <p:nvPicPr>
          <p:cNvPr id="96" name="Imagem 9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3712" y="7367945"/>
            <a:ext cx="803460" cy="803460"/>
          </a:xfrm>
          <a:prstGeom prst="rect">
            <a:avLst/>
          </a:prstGeom>
        </p:spPr>
      </p:pic>
      <p:sp>
        <p:nvSpPr>
          <p:cNvPr id="98" name="CaixaDeTexto 97"/>
          <p:cNvSpPr txBox="1"/>
          <p:nvPr/>
        </p:nvSpPr>
        <p:spPr bwMode="auto">
          <a:xfrm>
            <a:off x="11185041" y="2589586"/>
            <a:ext cx="15615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accent5">
                    <a:lumMod val="50000"/>
                  </a:schemeClr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sp>
        <p:nvSpPr>
          <p:cNvPr id="99" name="CaixaDeTexto 98"/>
          <p:cNvSpPr txBox="1"/>
          <p:nvPr/>
        </p:nvSpPr>
        <p:spPr bwMode="auto">
          <a:xfrm>
            <a:off x="11194495" y="4226075"/>
            <a:ext cx="15615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accent5">
                    <a:lumMod val="50000"/>
                  </a:schemeClr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sp>
        <p:nvSpPr>
          <p:cNvPr id="100" name="CaixaDeTexto 99"/>
          <p:cNvSpPr txBox="1"/>
          <p:nvPr/>
        </p:nvSpPr>
        <p:spPr bwMode="auto">
          <a:xfrm>
            <a:off x="11175588" y="6286264"/>
            <a:ext cx="1580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00739C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sp>
        <p:nvSpPr>
          <p:cNvPr id="101" name="CaixaDeTexto 100"/>
          <p:cNvSpPr txBox="1"/>
          <p:nvPr/>
        </p:nvSpPr>
        <p:spPr bwMode="auto">
          <a:xfrm>
            <a:off x="11175588" y="8050254"/>
            <a:ext cx="1580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00739C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cxnSp>
        <p:nvCxnSpPr>
          <p:cNvPr id="84" name="Conector de seta reta 83"/>
          <p:cNvCxnSpPr>
            <a:stCxn id="43" idx="3"/>
          </p:cNvCxnSpPr>
          <p:nvPr/>
        </p:nvCxnSpPr>
        <p:spPr>
          <a:xfrm flipV="1">
            <a:off x="9728025" y="2690222"/>
            <a:ext cx="1390795" cy="16926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Conector de seta reta 87"/>
          <p:cNvCxnSpPr>
            <a:stCxn id="43" idx="3"/>
            <a:endCxn id="59" idx="1"/>
          </p:cNvCxnSpPr>
          <p:nvPr/>
        </p:nvCxnSpPr>
        <p:spPr>
          <a:xfrm flipV="1">
            <a:off x="9728025" y="4235393"/>
            <a:ext cx="1366808" cy="1475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de seta reta 104"/>
          <p:cNvCxnSpPr/>
          <p:nvPr/>
        </p:nvCxnSpPr>
        <p:spPr>
          <a:xfrm>
            <a:off x="9711428" y="4382911"/>
            <a:ext cx="1371561" cy="1777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Conector de seta reta 108"/>
          <p:cNvCxnSpPr>
            <a:stCxn id="43" idx="3"/>
          </p:cNvCxnSpPr>
          <p:nvPr/>
        </p:nvCxnSpPr>
        <p:spPr>
          <a:xfrm>
            <a:off x="9728025" y="4382911"/>
            <a:ext cx="1374137" cy="35603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1" name="Imagem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4853" y="2012742"/>
            <a:ext cx="781039" cy="781039"/>
          </a:xfrm>
          <a:prstGeom prst="rect">
            <a:avLst/>
          </a:prstGeom>
        </p:spPr>
      </p:pic>
      <p:sp>
        <p:nvSpPr>
          <p:cNvPr id="112" name="CaixaDeTexto 111"/>
          <p:cNvSpPr txBox="1"/>
          <p:nvPr/>
        </p:nvSpPr>
        <p:spPr bwMode="auto">
          <a:xfrm>
            <a:off x="12884855" y="2710612"/>
            <a:ext cx="793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A</a:t>
            </a:r>
          </a:p>
        </p:txBody>
      </p:sp>
      <p:pic>
        <p:nvPicPr>
          <p:cNvPr id="113" name="Imagem 1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9453" y="5725536"/>
            <a:ext cx="781039" cy="781039"/>
          </a:xfrm>
          <a:prstGeom prst="rect">
            <a:avLst/>
          </a:prstGeom>
        </p:spPr>
      </p:pic>
      <p:sp>
        <p:nvSpPr>
          <p:cNvPr id="114" name="CaixaDeTexto 113"/>
          <p:cNvSpPr txBox="1"/>
          <p:nvPr/>
        </p:nvSpPr>
        <p:spPr bwMode="auto">
          <a:xfrm>
            <a:off x="12919455" y="6423406"/>
            <a:ext cx="793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A</a:t>
            </a:r>
          </a:p>
        </p:txBody>
      </p:sp>
      <p:pic>
        <p:nvPicPr>
          <p:cNvPr id="115" name="Imagem 1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9453" y="3649392"/>
            <a:ext cx="781039" cy="781039"/>
          </a:xfrm>
          <a:prstGeom prst="rect">
            <a:avLst/>
          </a:prstGeom>
        </p:spPr>
      </p:pic>
      <p:sp>
        <p:nvSpPr>
          <p:cNvPr id="116" name="CaixaDeTexto 115"/>
          <p:cNvSpPr txBox="1"/>
          <p:nvPr/>
        </p:nvSpPr>
        <p:spPr bwMode="auto">
          <a:xfrm>
            <a:off x="12895463" y="4430431"/>
            <a:ext cx="8050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B</a:t>
            </a:r>
          </a:p>
        </p:txBody>
      </p:sp>
      <p:pic>
        <p:nvPicPr>
          <p:cNvPr id="117" name="Imagem 1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2492" y="7480622"/>
            <a:ext cx="781039" cy="781039"/>
          </a:xfrm>
          <a:prstGeom prst="rect">
            <a:avLst/>
          </a:prstGeom>
        </p:spPr>
      </p:pic>
      <p:sp>
        <p:nvSpPr>
          <p:cNvPr id="118" name="CaixaDeTexto 117"/>
          <p:cNvSpPr txBox="1"/>
          <p:nvPr/>
        </p:nvSpPr>
        <p:spPr bwMode="auto">
          <a:xfrm>
            <a:off x="12928502" y="8261661"/>
            <a:ext cx="8050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 B</a:t>
            </a:r>
          </a:p>
        </p:txBody>
      </p:sp>
      <p:sp>
        <p:nvSpPr>
          <p:cNvPr id="119" name="CaixaDeTexto 118"/>
          <p:cNvSpPr txBox="1"/>
          <p:nvPr/>
        </p:nvSpPr>
        <p:spPr bwMode="auto">
          <a:xfrm rot="16200000">
            <a:off x="11460241" y="-986653"/>
            <a:ext cx="615553" cy="5068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" wrap="square" rtlCol="0">
            <a:spAutoFit/>
          </a:bodyPr>
          <a:lstStyle/>
          <a:p>
            <a:r>
              <a:rPr lang="pt-BR" sz="28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Definição de </a:t>
            </a:r>
            <a:r>
              <a:rPr lang="pt-BR" sz="28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subturma</a:t>
            </a:r>
            <a:r>
              <a:rPr lang="pt-BR" sz="28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 obrigatória</a:t>
            </a:r>
          </a:p>
        </p:txBody>
      </p:sp>
      <p:sp>
        <p:nvSpPr>
          <p:cNvPr id="2" name="CaixaDeTexto 1"/>
          <p:cNvSpPr txBox="1"/>
          <p:nvPr/>
        </p:nvSpPr>
        <p:spPr bwMode="auto">
          <a:xfrm>
            <a:off x="3626312" y="4611996"/>
            <a:ext cx="11450571" cy="52322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>
                <a:solidFill>
                  <a:srgbClr val="FF0000"/>
                </a:solidFill>
                <a:latin typeface="Arial Narrow"/>
                <a:cs typeface="Arial Narrow"/>
              </a:rPr>
              <a:t>Parâmetro "Utilizar turma/disciplina e </a:t>
            </a:r>
            <a:r>
              <a:rPr lang="pt-BR" sz="2800" dirty="0" err="1">
                <a:solidFill>
                  <a:srgbClr val="FF0000"/>
                </a:solidFill>
                <a:latin typeface="Arial Narrow"/>
                <a:cs typeface="Arial Narrow"/>
              </a:rPr>
              <a:t>subturma</a:t>
            </a:r>
            <a:r>
              <a:rPr lang="pt-BR" sz="2800" dirty="0">
                <a:solidFill>
                  <a:srgbClr val="FF0000"/>
                </a:solidFill>
                <a:latin typeface="Arial Narrow"/>
                <a:cs typeface="Arial Narrow"/>
              </a:rPr>
              <a:t> com horários independentes" marcado</a:t>
            </a:r>
            <a:endParaRPr lang="pt-BR" sz="2800" dirty="0" smtClean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1113470" y="1886856"/>
            <a:ext cx="2803698" cy="135745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9" name="Retângulo 58"/>
          <p:cNvSpPr/>
          <p:nvPr/>
        </p:nvSpPr>
        <p:spPr>
          <a:xfrm>
            <a:off x="11094833" y="3556665"/>
            <a:ext cx="2803698" cy="135745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Retângulo 64"/>
          <p:cNvSpPr/>
          <p:nvPr/>
        </p:nvSpPr>
        <p:spPr>
          <a:xfrm>
            <a:off x="11114612" y="5609386"/>
            <a:ext cx="2803698" cy="135745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tângulo 66"/>
          <p:cNvSpPr/>
          <p:nvPr/>
        </p:nvSpPr>
        <p:spPr>
          <a:xfrm>
            <a:off x="11118820" y="7380071"/>
            <a:ext cx="2803698" cy="1357455"/>
          </a:xfrm>
          <a:prstGeom prst="rect">
            <a:avLst/>
          </a:prstGeom>
          <a:noFill/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4081576" y="4829820"/>
            <a:ext cx="33201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Activites</a:t>
            </a:r>
            <a:r>
              <a:rPr lang="pt-BR" sz="2000" dirty="0" smtClean="0">
                <a:solidFill>
                  <a:srgbClr val="FF0000"/>
                </a:solidFill>
                <a:latin typeface="Arial Narrow"/>
                <a:cs typeface="Arial Narrow"/>
              </a:rPr>
              <a:t> associadas a duas salas</a:t>
            </a:r>
          </a:p>
        </p:txBody>
      </p:sp>
      <p:sp>
        <p:nvSpPr>
          <p:cNvPr id="10" name="CaixaDeTexto 9"/>
          <p:cNvSpPr txBox="1"/>
          <p:nvPr/>
        </p:nvSpPr>
        <p:spPr bwMode="auto">
          <a:xfrm rot="5400000">
            <a:off x="11092982" y="5048784"/>
            <a:ext cx="65644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A mesma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gera um horário para cada sala</a:t>
            </a:r>
          </a:p>
        </p:txBody>
      </p:sp>
    </p:spTree>
    <p:extLst>
      <p:ext uri="{BB962C8B-B14F-4D97-AF65-F5344CB8AC3E}">
        <p14:creationId xmlns:p14="http://schemas.microsoft.com/office/powerpoint/2010/main" val="170215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3" grpId="0"/>
      <p:bldP spid="72" grpId="0"/>
      <p:bldP spid="73" grpId="0"/>
      <p:bldP spid="74" grpId="0"/>
      <p:bldP spid="98" grpId="0"/>
      <p:bldP spid="99" grpId="0"/>
      <p:bldP spid="100" grpId="0"/>
      <p:bldP spid="101" grpId="0"/>
      <p:bldP spid="112" grpId="0"/>
      <p:bldP spid="114" grpId="0"/>
      <p:bldP spid="116" grpId="0"/>
      <p:bldP spid="118" grpId="0"/>
      <p:bldP spid="119" grpId="0"/>
      <p:bldP spid="2" grpId="0" animBg="1"/>
      <p:bldP spid="7" grpId="0" animBg="1"/>
      <p:bldP spid="59" grpId="0" animBg="1"/>
      <p:bldP spid="65" grpId="0" animBg="1"/>
      <p:bldP spid="67" grpId="0" animBg="1"/>
      <p:bldP spid="9" grpId="0"/>
      <p:bldP spid="10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75940" cy="853016"/>
          </a:xfrm>
        </p:spPr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102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1800" y="2461260"/>
            <a:ext cx="4175939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4A5C61"/>
                </a:solidFill>
                <a:latin typeface="Arial Narrow"/>
                <a:cs typeface="Arial Narrow"/>
              </a:rPr>
              <a:t>Anexo: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Log da turma/disciplina sugerida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lista todos os problemas encontrados na criação da turma/disciplina sugerida.</a:t>
            </a:r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212" y="2601047"/>
            <a:ext cx="9999345" cy="587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25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Integração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modelo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2: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Processo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atualização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informações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41279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Para </a:t>
            </a:r>
            <a:r>
              <a:rPr lang="pt-BR" dirty="0"/>
              <a:t>tornar a operação de solucionar os logs pendentes das turmas/disciplinas </a:t>
            </a:r>
            <a:r>
              <a:rPr lang="pt-BR" dirty="0" smtClean="0"/>
              <a:t>sugeridas </a:t>
            </a:r>
            <a:r>
              <a:rPr lang="pt-BR" dirty="0"/>
              <a:t>mais ágil, o usuário tem a sua disposição o processo “</a:t>
            </a:r>
            <a:r>
              <a:rPr lang="pt-BR" b="1" dirty="0"/>
              <a:t>Atualização das informações das turmas/disciplinas </a:t>
            </a:r>
            <a:r>
              <a:rPr lang="pt-BR" b="1" dirty="0" smtClean="0"/>
              <a:t>sugeridas</a:t>
            </a:r>
            <a:r>
              <a:rPr lang="pt-BR" dirty="0"/>
              <a:t>”. 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Este </a:t>
            </a:r>
            <a:r>
              <a:rPr lang="pt-BR" dirty="0"/>
              <a:t>processo possibilita o ajuste das informações em pacotes e ao final do processo executa a atualização do log das turmas/disciplinas </a:t>
            </a:r>
            <a:r>
              <a:rPr lang="pt-BR" dirty="0" smtClean="0"/>
              <a:t>sugeridas</a:t>
            </a:r>
            <a:r>
              <a:rPr lang="pt-BR" dirty="0"/>
              <a:t>.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Processo de atualização de informações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104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234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525" y="2255238"/>
            <a:ext cx="5772150" cy="547687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29212" y="1648073"/>
            <a:ext cx="6953251" cy="6597557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70200" cy="853016"/>
          </a:xfrm>
        </p:spPr>
        <p:txBody>
          <a:bodyPr/>
          <a:lstStyle/>
          <a:p>
            <a:r>
              <a:rPr lang="pt-BR" dirty="0"/>
              <a:t>Integração modelo 2: Processo de atualização de informações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105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7853" y="3164523"/>
            <a:ext cx="5772150" cy="547687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211" y="1648073"/>
            <a:ext cx="6953251" cy="6597557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212" y="1624680"/>
            <a:ext cx="6953251" cy="6597557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033" y="2924174"/>
            <a:ext cx="6599738" cy="192214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8508" y="4846320"/>
            <a:ext cx="4234955" cy="84810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4891" y="2719659"/>
            <a:ext cx="994383" cy="994383"/>
          </a:xfrm>
          <a:prstGeom prst="rect">
            <a:avLst/>
          </a:prstGeom>
        </p:spPr>
      </p:pic>
      <p:sp>
        <p:nvSpPr>
          <p:cNvPr id="22" name="CaixaDeTexto 21"/>
          <p:cNvSpPr txBox="1"/>
          <p:nvPr/>
        </p:nvSpPr>
        <p:spPr bwMode="auto">
          <a:xfrm>
            <a:off x="13253150" y="2806622"/>
            <a:ext cx="256994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4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Apenas turmas/disciplinas </a:t>
            </a:r>
            <a:r>
              <a:rPr lang="pt-BR" sz="24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sugeridas </a:t>
            </a:r>
            <a:r>
              <a:rPr lang="pt-BR" sz="24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com estes campos nulos serão atualizadas pelo processo.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9210" y="1598277"/>
            <a:ext cx="6953251" cy="659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1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Integração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modelo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2: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Processo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atualização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log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50892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A solução de um log pendente também poderá ser realizada </a:t>
            </a:r>
            <a:r>
              <a:rPr lang="pt-BR" b="1" dirty="0"/>
              <a:t>alterando o registro da turma/disciplina </a:t>
            </a:r>
            <a:r>
              <a:rPr lang="pt-BR" b="1" dirty="0" smtClean="0"/>
              <a:t>sugerida </a:t>
            </a:r>
            <a:r>
              <a:rPr lang="pt-BR" b="1" dirty="0"/>
              <a:t>ou os registros ligados a um de seus anexos</a:t>
            </a:r>
            <a:r>
              <a:rPr lang="pt-BR" dirty="0"/>
              <a:t>. Em outros casos </a:t>
            </a:r>
            <a:r>
              <a:rPr lang="pt-BR" b="1" dirty="0"/>
              <a:t>o ajuste do log pode não estar diretamente ligado a turma/disciplina </a:t>
            </a:r>
            <a:r>
              <a:rPr lang="pt-BR" b="1" dirty="0" smtClean="0"/>
              <a:t>sugerida</a:t>
            </a:r>
            <a:r>
              <a:rPr lang="pt-BR" dirty="0" smtClean="0"/>
              <a:t>, </a:t>
            </a:r>
            <a:r>
              <a:rPr lang="pt-BR" dirty="0"/>
              <a:t>por exemplo, a necessidade de criação de um horário associado ao turno da turma/disciplina </a:t>
            </a:r>
            <a:r>
              <a:rPr lang="pt-BR" dirty="0" smtClean="0"/>
              <a:t>sugerida. 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Para </a:t>
            </a:r>
            <a:r>
              <a:rPr lang="pt-BR" dirty="0"/>
              <a:t>estes cenários o log da turma/disciplina </a:t>
            </a:r>
            <a:r>
              <a:rPr lang="pt-BR" dirty="0" smtClean="0"/>
              <a:t>sugerida </a:t>
            </a:r>
            <a:r>
              <a:rPr lang="pt-BR" dirty="0"/>
              <a:t>não é atualizado automaticamente e o usuário deve executar o processo “</a:t>
            </a:r>
            <a:r>
              <a:rPr lang="pt-BR" b="1" dirty="0"/>
              <a:t>Atualização do log das turmas/disciplinas </a:t>
            </a:r>
            <a:r>
              <a:rPr lang="pt-BR" b="1" dirty="0" smtClean="0"/>
              <a:t>sugeridas</a:t>
            </a:r>
            <a:r>
              <a:rPr lang="pt-BR" dirty="0"/>
              <a:t>”, que é responsável por atualizar o status dos logs das turmas/disciplinas </a:t>
            </a:r>
            <a:r>
              <a:rPr lang="pt-BR" dirty="0" smtClean="0"/>
              <a:t>sugeridas </a:t>
            </a:r>
            <a:r>
              <a:rPr lang="pt-BR" dirty="0"/>
              <a:t>selecionadas na visão.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3774256" cy="853016"/>
          </a:xfrm>
        </p:spPr>
        <p:txBody>
          <a:bodyPr/>
          <a:lstStyle/>
          <a:p>
            <a:r>
              <a:rPr lang="pt-BR" dirty="0"/>
              <a:t>Integração modelo 2: Processo de atualização de log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107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078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341" y="2089279"/>
            <a:ext cx="12773025" cy="6600825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806913" cy="853016"/>
          </a:xfrm>
        </p:spPr>
        <p:txBody>
          <a:bodyPr/>
          <a:lstStyle/>
          <a:p>
            <a:r>
              <a:rPr lang="pt-BR" dirty="0"/>
              <a:t>Integração modelo 2: Processo de atualização de log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108</a:t>
            </a:fld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304" y="2107655"/>
            <a:ext cx="12771062" cy="6643579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9304" y="2097303"/>
            <a:ext cx="12771062" cy="6679615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9304" y="2124247"/>
            <a:ext cx="12771062" cy="6665513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9278" y="3388233"/>
            <a:ext cx="4629150" cy="47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5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modelo 2: Criação </a:t>
            </a:r>
            <a:r>
              <a:rPr lang="pt-BR" dirty="0"/>
              <a:t>da Oferta</a:t>
            </a:r>
            <a:br>
              <a:rPr lang="pt-BR" dirty="0"/>
            </a:br>
            <a:endParaRPr lang="pt-BR" dirty="0"/>
          </a:p>
        </p:txBody>
      </p:sp>
      <p:pic>
        <p:nvPicPr>
          <p:cNvPr id="4" name="Picture 7" descr="Icone-0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47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pPr algn="just"/>
            <a:r>
              <a:rPr lang="pt-BR" b="1" dirty="0"/>
              <a:t>TOTVS Educacional</a:t>
            </a:r>
            <a:r>
              <a:rPr lang="pt-BR" dirty="0"/>
              <a:t> – </a:t>
            </a:r>
            <a:r>
              <a:rPr lang="pt-BR" dirty="0" smtClean="0"/>
              <a:t>módulo </a:t>
            </a:r>
            <a:r>
              <a:rPr lang="pt-BR" dirty="0"/>
              <a:t>Educacional </a:t>
            </a:r>
            <a:r>
              <a:rPr lang="pt-BR" dirty="0" smtClean="0"/>
              <a:t>responsável por gerenciar </a:t>
            </a:r>
            <a:r>
              <a:rPr lang="pt-BR" dirty="0"/>
              <a:t>escolas e faculdades (ensino básico e superior), por meio de ferramentas que permitem maior agilidade nos </a:t>
            </a:r>
            <a:r>
              <a:rPr lang="pt-BR" dirty="0" smtClean="0"/>
              <a:t>processos </a:t>
            </a:r>
            <a:r>
              <a:rPr lang="pt-BR" dirty="0"/>
              <a:t>que envolvem </a:t>
            </a:r>
            <a:r>
              <a:rPr lang="pt-BR" dirty="0" smtClean="0"/>
              <a:t>alunos, responsáveis</a:t>
            </a:r>
            <a:r>
              <a:rPr lang="pt-BR" dirty="0"/>
              <a:t>, professores e funcionários.</a:t>
            </a:r>
          </a:p>
          <a:p>
            <a:pPr algn="just"/>
            <a:r>
              <a:rPr lang="pt-BR" dirty="0"/>
              <a:t> </a:t>
            </a:r>
          </a:p>
          <a:p>
            <a:pPr algn="just"/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dirty="0"/>
              <a:t> – é uma solução robusta voltada para instituições de ensino </a:t>
            </a:r>
            <a:r>
              <a:rPr lang="pt-BR" dirty="0" smtClean="0"/>
              <a:t>e que </a:t>
            </a:r>
            <a:r>
              <a:rPr lang="pt-BR" dirty="0"/>
              <a:t>tem por finalidade simplificar e otimizar a geração de quadro de horários, alocação de salas e alocação de professores.</a:t>
            </a:r>
          </a:p>
          <a:p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15920" cy="853016"/>
          </a:xfrm>
        </p:spPr>
        <p:txBody>
          <a:bodyPr/>
          <a:lstStyle/>
          <a:p>
            <a:r>
              <a:rPr lang="pt-BR" dirty="0" smtClean="0"/>
              <a:t>Visão geral: Sistemas envolvidos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3025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O processo de </a:t>
            </a:r>
            <a:r>
              <a:rPr lang="pt-BR" b="1" dirty="0"/>
              <a:t>“Criar estrutura de oferta a partir das turmas/disciplinas </a:t>
            </a:r>
            <a:r>
              <a:rPr lang="pt-BR" b="1" dirty="0" smtClean="0"/>
              <a:t>sugeridas</a:t>
            </a:r>
            <a:r>
              <a:rPr lang="pt-BR" b="1" dirty="0"/>
              <a:t>”</a:t>
            </a:r>
            <a:r>
              <a:rPr lang="pt-BR" dirty="0"/>
              <a:t> busca as informações das turmas/disciplinas </a:t>
            </a:r>
            <a:r>
              <a:rPr lang="pt-BR" dirty="0" smtClean="0"/>
              <a:t>sugeridas </a:t>
            </a:r>
            <a:r>
              <a:rPr lang="pt-BR" dirty="0"/>
              <a:t>e com base nesta </a:t>
            </a:r>
            <a:r>
              <a:rPr lang="pt-BR" dirty="0" smtClean="0"/>
              <a:t>cria/atualiza: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</a:t>
            </a:r>
            <a:r>
              <a:rPr lang="pt-BR" dirty="0"/>
              <a:t>de </a:t>
            </a:r>
            <a:r>
              <a:rPr lang="pt-BR" dirty="0" smtClean="0"/>
              <a:t>turma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turma/disciplina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horário </a:t>
            </a:r>
            <a:r>
              <a:rPr lang="pt-BR" dirty="0"/>
              <a:t>da </a:t>
            </a:r>
            <a:r>
              <a:rPr lang="pt-BR" dirty="0" smtClean="0"/>
              <a:t>turma/disciplina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professores </a:t>
            </a:r>
            <a:r>
              <a:rPr lang="pt-BR" dirty="0"/>
              <a:t>da </a:t>
            </a:r>
            <a:r>
              <a:rPr lang="pt-BR" dirty="0" smtClean="0"/>
              <a:t>turma/disciplina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dos horários </a:t>
            </a:r>
            <a:r>
              <a:rPr lang="pt-BR" dirty="0"/>
              <a:t>dos professores da </a:t>
            </a:r>
            <a:r>
              <a:rPr lang="pt-BR" dirty="0" smtClean="0"/>
              <a:t>turma/disciplina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Cadastro de </a:t>
            </a:r>
            <a:r>
              <a:rPr lang="pt-BR" dirty="0" err="1" smtClean="0"/>
              <a:t>subturmas</a:t>
            </a:r>
            <a:endParaRPr lang="pt-BR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Geração do plano </a:t>
            </a:r>
            <a:r>
              <a:rPr lang="pt-BR" dirty="0"/>
              <a:t>de </a:t>
            </a:r>
            <a:r>
              <a:rPr lang="pt-BR" dirty="0" smtClean="0"/>
              <a:t>aula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just"/>
            <a:r>
              <a:rPr lang="pt-BR" b="1" dirty="0" smtClean="0"/>
              <a:t>Quando </a:t>
            </a:r>
            <a:r>
              <a:rPr lang="pt-BR" b="1" dirty="0"/>
              <a:t>uma turma/disciplina é atualizada todos os seus anexos (horários, professores, horários dos professores, </a:t>
            </a:r>
            <a:r>
              <a:rPr lang="pt-BR" b="1" dirty="0" err="1"/>
              <a:t>subturmas</a:t>
            </a:r>
            <a:r>
              <a:rPr lang="pt-BR" b="1" dirty="0"/>
              <a:t> e planos de aula) são </a:t>
            </a:r>
            <a:r>
              <a:rPr lang="pt-BR" b="1" dirty="0">
                <a:solidFill>
                  <a:srgbClr val="FF0000"/>
                </a:solidFill>
              </a:rPr>
              <a:t>excluídos</a:t>
            </a:r>
            <a:r>
              <a:rPr lang="pt-BR" b="1" dirty="0"/>
              <a:t> e depois são </a:t>
            </a:r>
            <a:r>
              <a:rPr lang="pt-BR" b="1" dirty="0">
                <a:solidFill>
                  <a:srgbClr val="FF0000"/>
                </a:solidFill>
              </a:rPr>
              <a:t>recriados</a:t>
            </a:r>
            <a:r>
              <a:rPr lang="pt-BR" b="1" dirty="0"/>
              <a:t> com base nas informações da turma/disciplina </a:t>
            </a:r>
            <a:r>
              <a:rPr lang="pt-BR" b="1" dirty="0" smtClean="0"/>
              <a:t>sugerida</a:t>
            </a:r>
            <a:endParaRPr lang="pt-BR" b="1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Criação da Oferta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4375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Imagem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443" y="5599941"/>
            <a:ext cx="1168501" cy="1168501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Criação da Oferta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111</a:t>
            </a:fld>
            <a:endParaRPr lang="pt-BR" dirty="0"/>
          </a:p>
        </p:txBody>
      </p:sp>
      <p:pic>
        <p:nvPicPr>
          <p:cNvPr id="6" name="Espaço Reservado para Conteúdo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64" y="2022871"/>
            <a:ext cx="866552" cy="86655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 bwMode="auto">
          <a:xfrm>
            <a:off x="380997" y="2683683"/>
            <a:ext cx="10873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946" y="4085019"/>
            <a:ext cx="1330817" cy="1330817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287" y="4741436"/>
            <a:ext cx="705647" cy="705647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 bwMode="auto">
          <a:xfrm>
            <a:off x="3067638" y="5345924"/>
            <a:ext cx="17373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1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86" y="3442828"/>
            <a:ext cx="803460" cy="80346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19" y="4745420"/>
            <a:ext cx="781039" cy="781039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92" y="7323367"/>
            <a:ext cx="685121" cy="685121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 bwMode="auto">
          <a:xfrm>
            <a:off x="233367" y="7924002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sp>
        <p:nvSpPr>
          <p:cNvPr id="15" name="CaixaDeTexto 14"/>
          <p:cNvSpPr txBox="1"/>
          <p:nvPr/>
        </p:nvSpPr>
        <p:spPr bwMode="auto">
          <a:xfrm>
            <a:off x="400860" y="4148269"/>
            <a:ext cx="9813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</a:t>
            </a: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521978" y="5435019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sp>
        <p:nvSpPr>
          <p:cNvPr id="17" name="CaixaDeTexto 16"/>
          <p:cNvSpPr txBox="1"/>
          <p:nvPr/>
        </p:nvSpPr>
        <p:spPr bwMode="auto">
          <a:xfrm>
            <a:off x="343990" y="6769186"/>
            <a:ext cx="12025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Subturmas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31" y="6100291"/>
            <a:ext cx="781039" cy="781039"/>
          </a:xfrm>
          <a:prstGeom prst="rect">
            <a:avLst/>
          </a:prstGeom>
        </p:spPr>
      </p:pic>
      <p:cxnSp>
        <p:nvCxnSpPr>
          <p:cNvPr id="21" name="Conector reto 20"/>
          <p:cNvCxnSpPr/>
          <p:nvPr/>
        </p:nvCxnSpPr>
        <p:spPr>
          <a:xfrm>
            <a:off x="896086" y="6052860"/>
            <a:ext cx="0" cy="82847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aixaDeTexto 21"/>
          <p:cNvSpPr txBox="1"/>
          <p:nvPr/>
        </p:nvSpPr>
        <p:spPr bwMode="auto">
          <a:xfrm>
            <a:off x="581994" y="5852805"/>
            <a:ext cx="336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</a:p>
        </p:txBody>
      </p:sp>
      <p:sp>
        <p:nvSpPr>
          <p:cNvPr id="25" name="CaixaDeTexto 24"/>
          <p:cNvSpPr txBox="1"/>
          <p:nvPr/>
        </p:nvSpPr>
        <p:spPr bwMode="auto">
          <a:xfrm>
            <a:off x="886645" y="5855881"/>
            <a:ext cx="336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4A5C61"/>
                </a:solidFill>
                <a:latin typeface="Arial Narrow"/>
                <a:cs typeface="Arial Narrow"/>
              </a:rPr>
              <a:t>B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719" y="4203986"/>
            <a:ext cx="1428012" cy="1428012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5817629" y="5473390"/>
            <a:ext cx="16097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Criar/Atualizar oferta</a:t>
            </a:r>
          </a:p>
        </p:txBody>
      </p:sp>
      <p:cxnSp>
        <p:nvCxnSpPr>
          <p:cNvPr id="30" name="Conector de seta reta 29"/>
          <p:cNvCxnSpPr>
            <a:stCxn id="7" idx="3"/>
          </p:cNvCxnSpPr>
          <p:nvPr/>
        </p:nvCxnSpPr>
        <p:spPr>
          <a:xfrm>
            <a:off x="1468353" y="3037626"/>
            <a:ext cx="1474834" cy="13106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>
            <a:stCxn id="11" idx="3"/>
          </p:cNvCxnSpPr>
          <p:nvPr/>
        </p:nvCxnSpPr>
        <p:spPr>
          <a:xfrm>
            <a:off x="1251046" y="3844558"/>
            <a:ext cx="1638833" cy="7536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/>
          <p:cNvCxnSpPr>
            <a:stCxn id="12" idx="3"/>
          </p:cNvCxnSpPr>
          <p:nvPr/>
        </p:nvCxnSpPr>
        <p:spPr>
          <a:xfrm flipV="1">
            <a:off x="1282058" y="4745420"/>
            <a:ext cx="1564251" cy="3905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ector de seta reta 38"/>
          <p:cNvCxnSpPr>
            <a:stCxn id="19" idx="3"/>
          </p:cNvCxnSpPr>
          <p:nvPr/>
        </p:nvCxnSpPr>
        <p:spPr>
          <a:xfrm flipV="1">
            <a:off x="1287570" y="4974482"/>
            <a:ext cx="1558739" cy="15163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ector de seta reta 40"/>
          <p:cNvCxnSpPr>
            <a:stCxn id="13" idx="3"/>
          </p:cNvCxnSpPr>
          <p:nvPr/>
        </p:nvCxnSpPr>
        <p:spPr>
          <a:xfrm flipV="1">
            <a:off x="1194413" y="5156083"/>
            <a:ext cx="1741942" cy="25098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ector de seta reta 42"/>
          <p:cNvCxnSpPr/>
          <p:nvPr/>
        </p:nvCxnSpPr>
        <p:spPr>
          <a:xfrm>
            <a:off x="4506627" y="4919618"/>
            <a:ext cx="121751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Imagem 4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053" y="4246288"/>
            <a:ext cx="1421952" cy="1421952"/>
          </a:xfrm>
          <a:prstGeom prst="rect">
            <a:avLst/>
          </a:prstGeom>
        </p:spPr>
      </p:pic>
      <p:pic>
        <p:nvPicPr>
          <p:cNvPr id="45" name="Imagem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499" y="4957264"/>
            <a:ext cx="705647" cy="705647"/>
          </a:xfrm>
          <a:prstGeom prst="rect">
            <a:avLst/>
          </a:prstGeom>
        </p:spPr>
      </p:pic>
      <p:sp>
        <p:nvSpPr>
          <p:cNvPr id="46" name="CaixaDeTexto 45"/>
          <p:cNvSpPr txBox="1"/>
          <p:nvPr/>
        </p:nvSpPr>
        <p:spPr bwMode="auto">
          <a:xfrm>
            <a:off x="8438003" y="5599940"/>
            <a:ext cx="17769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cxnSp>
        <p:nvCxnSpPr>
          <p:cNvPr id="48" name="Conector de seta reta 47"/>
          <p:cNvCxnSpPr>
            <a:endCxn id="44" idx="1"/>
          </p:cNvCxnSpPr>
          <p:nvPr/>
        </p:nvCxnSpPr>
        <p:spPr>
          <a:xfrm>
            <a:off x="7443216" y="4956048"/>
            <a:ext cx="1008837" cy="1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Imagem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443" y="2149826"/>
            <a:ext cx="1168501" cy="1168501"/>
          </a:xfrm>
          <a:prstGeom prst="rect">
            <a:avLst/>
          </a:prstGeom>
        </p:spPr>
      </p:pic>
      <p:pic>
        <p:nvPicPr>
          <p:cNvPr id="50" name="Imagem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727" y="3383894"/>
            <a:ext cx="1166195" cy="1166195"/>
          </a:xfrm>
          <a:prstGeom prst="rect">
            <a:avLst/>
          </a:prstGeom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335" y="7893720"/>
            <a:ext cx="1168501" cy="1168501"/>
          </a:xfrm>
          <a:prstGeom prst="rect">
            <a:avLst/>
          </a:prstGeom>
        </p:spPr>
      </p:pic>
      <p:sp>
        <p:nvSpPr>
          <p:cNvPr id="52" name="CaixaDeTexto 51"/>
          <p:cNvSpPr txBox="1"/>
          <p:nvPr/>
        </p:nvSpPr>
        <p:spPr bwMode="auto">
          <a:xfrm>
            <a:off x="11816505" y="1857383"/>
            <a:ext cx="8996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</a:t>
            </a:r>
          </a:p>
        </p:txBody>
      </p:sp>
      <p:sp>
        <p:nvSpPr>
          <p:cNvPr id="53" name="CaixaDeTexto 52"/>
          <p:cNvSpPr txBox="1"/>
          <p:nvPr/>
        </p:nvSpPr>
        <p:spPr bwMode="auto">
          <a:xfrm>
            <a:off x="11823837" y="4170855"/>
            <a:ext cx="15993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</a:t>
            </a:r>
          </a:p>
        </p:txBody>
      </p:sp>
      <p:sp>
        <p:nvSpPr>
          <p:cNvPr id="54" name="CaixaDeTexto 53"/>
          <p:cNvSpPr txBox="1"/>
          <p:nvPr/>
        </p:nvSpPr>
        <p:spPr bwMode="auto">
          <a:xfrm>
            <a:off x="14719651" y="2345091"/>
            <a:ext cx="13121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 do Professor</a:t>
            </a:r>
          </a:p>
        </p:txBody>
      </p:sp>
      <p:pic>
        <p:nvPicPr>
          <p:cNvPr id="55" name="Imagem 5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4222" y="1083015"/>
            <a:ext cx="1143700" cy="1143700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849" y="8576438"/>
            <a:ext cx="612484" cy="612484"/>
          </a:xfrm>
          <a:prstGeom prst="rect">
            <a:avLst/>
          </a:prstGeom>
        </p:spPr>
      </p:pic>
      <p:sp>
        <p:nvSpPr>
          <p:cNvPr id="57" name="CaixaDeTexto 56"/>
          <p:cNvSpPr txBox="1"/>
          <p:nvPr/>
        </p:nvSpPr>
        <p:spPr bwMode="auto">
          <a:xfrm>
            <a:off x="11854189" y="8358016"/>
            <a:ext cx="18094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associadas</a:t>
            </a:r>
          </a:p>
        </p:txBody>
      </p:sp>
      <p:pic>
        <p:nvPicPr>
          <p:cNvPr id="58" name="Imagem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394" y="4034403"/>
            <a:ext cx="722648" cy="722648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5020" y="1756324"/>
            <a:ext cx="1177535" cy="1177535"/>
          </a:xfrm>
          <a:prstGeom prst="rect">
            <a:avLst/>
          </a:prstGeom>
        </p:spPr>
      </p:pic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477" y="6756969"/>
            <a:ext cx="1168501" cy="1168501"/>
          </a:xfrm>
          <a:prstGeom prst="rect">
            <a:avLst/>
          </a:prstGeom>
        </p:spPr>
      </p:pic>
      <p:pic>
        <p:nvPicPr>
          <p:cNvPr id="61" name="Imagem 6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1991" y="7416827"/>
            <a:ext cx="612484" cy="612484"/>
          </a:xfrm>
          <a:prstGeom prst="rect">
            <a:avLst/>
          </a:prstGeom>
        </p:spPr>
      </p:pic>
      <p:sp>
        <p:nvSpPr>
          <p:cNvPr id="62" name="CaixaDeTexto 61"/>
          <p:cNvSpPr txBox="1"/>
          <p:nvPr/>
        </p:nvSpPr>
        <p:spPr bwMode="auto">
          <a:xfrm>
            <a:off x="11832870" y="7225488"/>
            <a:ext cx="18094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gerenciadas</a:t>
            </a: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1124" y="2816245"/>
            <a:ext cx="685121" cy="685121"/>
          </a:xfrm>
          <a:prstGeom prst="rect">
            <a:avLst/>
          </a:prstGeom>
        </p:spPr>
      </p:pic>
      <p:sp>
        <p:nvSpPr>
          <p:cNvPr id="65" name="CaixaDeTexto 64"/>
          <p:cNvSpPr txBox="1"/>
          <p:nvPr/>
        </p:nvSpPr>
        <p:spPr bwMode="auto">
          <a:xfrm>
            <a:off x="11815032" y="2885711"/>
            <a:ext cx="1196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70" name="Imagem 6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4648" y="2383742"/>
            <a:ext cx="685121" cy="685121"/>
          </a:xfrm>
          <a:prstGeom prst="rect">
            <a:avLst/>
          </a:prstGeom>
        </p:spPr>
      </p:pic>
      <p:pic>
        <p:nvPicPr>
          <p:cNvPr id="71" name="Imagem 7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5828" y="2710638"/>
            <a:ext cx="446441" cy="446441"/>
          </a:xfrm>
          <a:prstGeom prst="rect">
            <a:avLst/>
          </a:prstGeom>
        </p:spPr>
      </p:pic>
      <p:pic>
        <p:nvPicPr>
          <p:cNvPr id="72" name="Imagem 7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992" y="6275284"/>
            <a:ext cx="570197" cy="570197"/>
          </a:xfrm>
          <a:prstGeom prst="rect">
            <a:avLst/>
          </a:prstGeom>
        </p:spPr>
      </p:pic>
      <p:sp>
        <p:nvSpPr>
          <p:cNvPr id="74" name="CaixaDeTexto 73"/>
          <p:cNvSpPr txBox="1"/>
          <p:nvPr/>
        </p:nvSpPr>
        <p:spPr bwMode="auto">
          <a:xfrm>
            <a:off x="11811401" y="6454648"/>
            <a:ext cx="18094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Plano de Aula</a:t>
            </a:r>
          </a:p>
        </p:txBody>
      </p:sp>
      <p:pic>
        <p:nvPicPr>
          <p:cNvPr id="75" name="Imagem 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035" y="1757968"/>
            <a:ext cx="1330817" cy="1330817"/>
          </a:xfrm>
          <a:prstGeom prst="rect">
            <a:avLst/>
          </a:prstGeom>
        </p:spPr>
      </p:pic>
      <p:pic>
        <p:nvPicPr>
          <p:cNvPr id="78" name="Imagem 7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97796" y="2755988"/>
            <a:ext cx="304762" cy="304762"/>
          </a:xfrm>
          <a:prstGeom prst="rect">
            <a:avLst/>
          </a:prstGeom>
        </p:spPr>
      </p:pic>
      <p:sp>
        <p:nvSpPr>
          <p:cNvPr id="79" name="CaixaDeTexto 78"/>
          <p:cNvSpPr txBox="1"/>
          <p:nvPr/>
        </p:nvSpPr>
        <p:spPr bwMode="auto">
          <a:xfrm>
            <a:off x="7328725" y="2908369"/>
            <a:ext cx="7845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</a:t>
            </a:r>
          </a:p>
        </p:txBody>
      </p:sp>
      <p:pic>
        <p:nvPicPr>
          <p:cNvPr id="80" name="Imagem 7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254" y="4563607"/>
            <a:ext cx="1168501" cy="1168501"/>
          </a:xfrm>
          <a:prstGeom prst="rect">
            <a:avLst/>
          </a:prstGeom>
        </p:spPr>
      </p:pic>
      <p:cxnSp>
        <p:nvCxnSpPr>
          <p:cNvPr id="82" name="Conector de seta reta 81"/>
          <p:cNvCxnSpPr>
            <a:stCxn id="44" idx="0"/>
          </p:cNvCxnSpPr>
          <p:nvPr/>
        </p:nvCxnSpPr>
        <p:spPr>
          <a:xfrm flipH="1" flipV="1">
            <a:off x="8351538" y="3245510"/>
            <a:ext cx="811491" cy="10007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Conector de seta reta 83"/>
          <p:cNvCxnSpPr>
            <a:endCxn id="55" idx="1"/>
          </p:cNvCxnSpPr>
          <p:nvPr/>
        </p:nvCxnSpPr>
        <p:spPr>
          <a:xfrm flipV="1">
            <a:off x="9294525" y="1654865"/>
            <a:ext cx="1409697" cy="2591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Conector de seta reta 87"/>
          <p:cNvCxnSpPr/>
          <p:nvPr/>
        </p:nvCxnSpPr>
        <p:spPr>
          <a:xfrm flipV="1">
            <a:off x="9460099" y="2816245"/>
            <a:ext cx="1022097" cy="15392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Conector de seta reta 89"/>
          <p:cNvCxnSpPr/>
          <p:nvPr/>
        </p:nvCxnSpPr>
        <p:spPr>
          <a:xfrm flipV="1">
            <a:off x="9736174" y="3956335"/>
            <a:ext cx="808274" cy="5526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Conector de seta reta 91"/>
          <p:cNvCxnSpPr>
            <a:stCxn id="44" idx="3"/>
            <a:endCxn id="80" idx="1"/>
          </p:cNvCxnSpPr>
          <p:nvPr/>
        </p:nvCxnSpPr>
        <p:spPr>
          <a:xfrm>
            <a:off x="9874005" y="4957264"/>
            <a:ext cx="806249" cy="190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Conector de seta reta 93"/>
          <p:cNvCxnSpPr/>
          <p:nvPr/>
        </p:nvCxnSpPr>
        <p:spPr>
          <a:xfrm>
            <a:off x="9999373" y="5310087"/>
            <a:ext cx="482823" cy="5525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Conector de seta reta 95"/>
          <p:cNvCxnSpPr/>
          <p:nvPr/>
        </p:nvCxnSpPr>
        <p:spPr>
          <a:xfrm>
            <a:off x="9736174" y="6100291"/>
            <a:ext cx="808274" cy="10690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ector de seta reta 97"/>
          <p:cNvCxnSpPr>
            <a:stCxn id="46" idx="2"/>
          </p:cNvCxnSpPr>
          <p:nvPr/>
        </p:nvCxnSpPr>
        <p:spPr>
          <a:xfrm>
            <a:off x="9326459" y="6307826"/>
            <a:ext cx="1217989" cy="20501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CaixaDeTexto 106"/>
          <p:cNvSpPr txBox="1"/>
          <p:nvPr/>
        </p:nvSpPr>
        <p:spPr bwMode="auto">
          <a:xfrm>
            <a:off x="11839826" y="5329788"/>
            <a:ext cx="11015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Subturmas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11" name="Imagem 1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3234" y="5176601"/>
            <a:ext cx="612808" cy="612808"/>
          </a:xfrm>
          <a:prstGeom prst="rect">
            <a:avLst/>
          </a:prstGeom>
        </p:spPr>
      </p:pic>
      <p:cxnSp>
        <p:nvCxnSpPr>
          <p:cNvPr id="108" name="Conector reto 107"/>
          <p:cNvCxnSpPr/>
          <p:nvPr/>
        </p:nvCxnSpPr>
        <p:spPr>
          <a:xfrm>
            <a:off x="11567522" y="5226683"/>
            <a:ext cx="8217" cy="492449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CaixaDeTexto 108"/>
          <p:cNvSpPr txBox="1"/>
          <p:nvPr/>
        </p:nvSpPr>
        <p:spPr bwMode="auto">
          <a:xfrm>
            <a:off x="11308591" y="5054330"/>
            <a:ext cx="3064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</a:p>
        </p:txBody>
      </p:sp>
      <p:sp>
        <p:nvSpPr>
          <p:cNvPr id="110" name="CaixaDeTexto 109"/>
          <p:cNvSpPr txBox="1"/>
          <p:nvPr/>
        </p:nvSpPr>
        <p:spPr bwMode="auto">
          <a:xfrm>
            <a:off x="11521802" y="5057406"/>
            <a:ext cx="3064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600" b="1" dirty="0">
                <a:solidFill>
                  <a:srgbClr val="4A5C61"/>
                </a:solidFill>
                <a:latin typeface="Arial Narrow"/>
                <a:cs typeface="Arial Narrow"/>
              </a:rPr>
              <a:t>B</a:t>
            </a:r>
          </a:p>
        </p:txBody>
      </p:sp>
      <p:cxnSp>
        <p:nvCxnSpPr>
          <p:cNvPr id="119" name="Conector angulado 118"/>
          <p:cNvCxnSpPr>
            <a:stCxn id="55" idx="0"/>
            <a:endCxn id="59" idx="0"/>
          </p:cNvCxnSpPr>
          <p:nvPr/>
        </p:nvCxnSpPr>
        <p:spPr>
          <a:xfrm rot="16200000" flipH="1">
            <a:off x="12363275" y="-4189"/>
            <a:ext cx="673309" cy="2847716"/>
          </a:xfrm>
          <a:prstGeom prst="bentConnector3">
            <a:avLst>
              <a:gd name="adj1" fmla="val -1018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Conector angulado 121"/>
          <p:cNvCxnSpPr/>
          <p:nvPr/>
        </p:nvCxnSpPr>
        <p:spPr>
          <a:xfrm flipV="1">
            <a:off x="12435840" y="3037626"/>
            <a:ext cx="1829988" cy="346268"/>
          </a:xfrm>
          <a:prstGeom prst="bentConnector3">
            <a:avLst>
              <a:gd name="adj1" fmla="val 99968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51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2" grpId="0"/>
      <p:bldP spid="53" grpId="0"/>
      <p:bldP spid="54" grpId="0"/>
      <p:bldP spid="57" grpId="0"/>
      <p:bldP spid="62" grpId="0"/>
      <p:bldP spid="65" grpId="0"/>
      <p:bldP spid="74" grpId="0"/>
      <p:bldP spid="79" grpId="0"/>
      <p:bldP spid="107" grpId="0"/>
      <p:bldP spid="109" grpId="0"/>
      <p:bldP spid="110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Criação da Oferta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112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13" y="2142452"/>
            <a:ext cx="6852629" cy="436508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8" name="Espaço Reservado para Conteúdo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5263" y="2796381"/>
            <a:ext cx="8239125" cy="524827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400" y="2611763"/>
            <a:ext cx="6852629" cy="436508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5262" y="2795032"/>
            <a:ext cx="8239125" cy="5248275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2999" y="3223086"/>
            <a:ext cx="6852629" cy="436508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5263" y="2795037"/>
            <a:ext cx="8239125" cy="5248275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1598" y="3913093"/>
            <a:ext cx="6852629" cy="436508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5261" y="2802631"/>
            <a:ext cx="8239125" cy="524827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5259" y="2815751"/>
            <a:ext cx="8239125" cy="5248275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7958" y="2787433"/>
            <a:ext cx="8286934" cy="5278729"/>
          </a:xfrm>
          <a:prstGeom prst="rect">
            <a:avLst/>
          </a:prstGeom>
        </p:spPr>
      </p:pic>
      <p:sp>
        <p:nvSpPr>
          <p:cNvPr id="20" name="Espaço Reservado para Conteúdo 1"/>
          <p:cNvSpPr txBox="1">
            <a:spLocks/>
          </p:cNvSpPr>
          <p:nvPr/>
        </p:nvSpPr>
        <p:spPr>
          <a:xfrm>
            <a:off x="12292193" y="1486370"/>
            <a:ext cx="3355655" cy="7012153"/>
          </a:xfrm>
          <a:prstGeom prst="rect">
            <a:avLst/>
          </a:prstGeom>
        </p:spPr>
        <p:txBody>
          <a:bodyPr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Courier New"/>
              <a:buChar char="o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Lucida Grande"/>
              <a:buChar char="–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/>
              <a:t>Os parâmetros relacionados a </a:t>
            </a:r>
            <a:r>
              <a:rPr lang="pt-BR" sz="2400" dirty="0" err="1"/>
              <a:t>superalocação</a:t>
            </a:r>
            <a:r>
              <a:rPr lang="pt-BR" sz="2400" dirty="0"/>
              <a:t> só ficam visíveis para os usuários que possuírem as permissões especiais </a:t>
            </a:r>
            <a:r>
              <a:rPr lang="pt-BR" sz="2400" b="1" dirty="0"/>
              <a:t>“Matricular alunos com choque de horários”</a:t>
            </a:r>
            <a:r>
              <a:rPr lang="pt-BR" sz="2400" dirty="0"/>
              <a:t>, </a:t>
            </a:r>
            <a:r>
              <a:rPr lang="pt-BR" sz="2400" b="1" dirty="0"/>
              <a:t>“Permitir </a:t>
            </a:r>
            <a:r>
              <a:rPr lang="pt-BR" sz="2400" b="1" dirty="0" err="1"/>
              <a:t>superalocação</a:t>
            </a:r>
            <a:r>
              <a:rPr lang="pt-BR" sz="2400" b="1" dirty="0"/>
              <a:t> professores” </a:t>
            </a:r>
            <a:r>
              <a:rPr lang="pt-BR" sz="2400" dirty="0"/>
              <a:t>e </a:t>
            </a:r>
            <a:r>
              <a:rPr lang="pt-BR" sz="2400" b="1" dirty="0"/>
              <a:t>“Permitir </a:t>
            </a:r>
            <a:r>
              <a:rPr lang="pt-BR" sz="2400" b="1" dirty="0" err="1"/>
              <a:t>superalocação</a:t>
            </a:r>
            <a:r>
              <a:rPr lang="pt-BR" sz="2400" b="1" dirty="0"/>
              <a:t> de salas”</a:t>
            </a:r>
            <a:r>
              <a:rPr lang="pt-BR" sz="2400" dirty="0"/>
              <a:t> marcadas no seu perfil de acesso ao sistema.</a:t>
            </a:r>
          </a:p>
          <a:p>
            <a:endParaRPr lang="pt-BR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72" y="1570690"/>
            <a:ext cx="709411" cy="70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8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modelo 2: Reimportar as turmas/disciplinas sugeridas do </a:t>
            </a:r>
            <a:r>
              <a:rPr lang="pt-BR" dirty="0" err="1" smtClean="0"/>
              <a:t>Scientia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Picture 7" descr="Icone-0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64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Após a importação e criação da oferta no TOTVS Educacional, o usuário pode precisar realizar algumas alterações no </a:t>
            </a:r>
            <a:r>
              <a:rPr lang="pt-BR" dirty="0" err="1" smtClean="0"/>
              <a:t>Scientia</a:t>
            </a:r>
            <a:r>
              <a:rPr lang="pt-BR" dirty="0" smtClean="0"/>
              <a:t> para ajustar a oferta a alguma demanda inesperada, por exemplo: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Um professor entrou de licença ou foi demitido.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Uma sala alocada será fechada para reforma.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Caso a realocação seja realizada no </a:t>
            </a:r>
            <a:r>
              <a:rPr lang="pt-BR" dirty="0" err="1" smtClean="0"/>
              <a:t>Scientia</a:t>
            </a:r>
            <a:r>
              <a:rPr lang="pt-BR" dirty="0" smtClean="0"/>
              <a:t> o usuário deverá executar uma nova importação dos dados e em seguida executar o processo para criar/atualizar oferta.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704986" cy="853016"/>
          </a:xfrm>
        </p:spPr>
        <p:txBody>
          <a:bodyPr/>
          <a:lstStyle/>
          <a:p>
            <a:r>
              <a:rPr lang="pt-BR" dirty="0"/>
              <a:t>Integração modelo 2: Reimportar as turmas/disciplinas </a:t>
            </a:r>
            <a:r>
              <a:rPr lang="pt-BR" dirty="0" smtClean="0"/>
              <a:t>sugeridas </a:t>
            </a:r>
            <a:r>
              <a:rPr lang="pt-BR" dirty="0"/>
              <a:t>do </a:t>
            </a:r>
            <a:r>
              <a:rPr lang="pt-BR" dirty="0" err="1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611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704986" cy="853016"/>
          </a:xfrm>
        </p:spPr>
        <p:txBody>
          <a:bodyPr/>
          <a:lstStyle/>
          <a:p>
            <a:r>
              <a:rPr lang="pt-BR" dirty="0"/>
              <a:t>Integração modelo 2: Reimportar as turmas/disciplinas </a:t>
            </a:r>
            <a:r>
              <a:rPr lang="pt-BR" dirty="0" smtClean="0"/>
              <a:t>sugeridas </a:t>
            </a:r>
            <a:r>
              <a:rPr lang="pt-BR" dirty="0"/>
              <a:t>do </a:t>
            </a:r>
            <a:r>
              <a:rPr lang="pt-BR" dirty="0" err="1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115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1799" y="2293396"/>
            <a:ext cx="1504604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Detalhando os passos de uma </a:t>
            </a:r>
            <a:r>
              <a:rPr lang="pt-BR" sz="28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reimportação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 das turmas/disciplinas:</a:t>
            </a:r>
          </a:p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Primeiro passo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Realizar uma importação de dados do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para o TOTVS Educacional</a:t>
            </a:r>
          </a:p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Segundo passo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Criar a estrutura de oferta</a:t>
            </a:r>
          </a:p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Terceiro passo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lterar salas, professores ou horários no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Quarto passo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Realizar nova importação dos dados do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para o TOTVS Educacional</a:t>
            </a:r>
            <a:endParaRPr lang="pt-BR" sz="2800" b="1" u="sng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439" y="6390602"/>
            <a:ext cx="1428012" cy="1428012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 bwMode="auto">
          <a:xfrm>
            <a:off x="2312028" y="7717455"/>
            <a:ext cx="12250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Importação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76" y="6456550"/>
            <a:ext cx="1330817" cy="1330817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17" y="7112967"/>
            <a:ext cx="705647" cy="705647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 bwMode="auto">
          <a:xfrm>
            <a:off x="5966476" y="7717455"/>
            <a:ext cx="21017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015" y="6500014"/>
            <a:ext cx="1421952" cy="1421952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1461" y="7081643"/>
            <a:ext cx="705647" cy="705647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 bwMode="auto">
          <a:xfrm>
            <a:off x="8859553" y="7783620"/>
            <a:ext cx="250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cxnSp>
        <p:nvCxnSpPr>
          <p:cNvPr id="15" name="Conector de seta reta 14"/>
          <p:cNvCxnSpPr/>
          <p:nvPr/>
        </p:nvCxnSpPr>
        <p:spPr>
          <a:xfrm>
            <a:off x="3899359" y="7104608"/>
            <a:ext cx="2067117" cy="173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eta para a esquerda e para a direita 15"/>
          <p:cNvSpPr/>
          <p:nvPr/>
        </p:nvSpPr>
        <p:spPr>
          <a:xfrm>
            <a:off x="7400947" y="6951653"/>
            <a:ext cx="1646064" cy="445064"/>
          </a:xfrm>
          <a:prstGeom prst="left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latin typeface="Arial Narrow" panose="020B0606020202030204" pitchFamily="34" charset="0"/>
              </a:rPr>
              <a:t>Vínculo</a:t>
            </a:r>
            <a:endParaRPr lang="pt-BR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87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  <p:bldP spid="16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129212" y="424467"/>
            <a:ext cx="10518637" cy="558800"/>
          </a:xfrm>
        </p:spPr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704986" cy="853016"/>
          </a:xfrm>
        </p:spPr>
        <p:txBody>
          <a:bodyPr/>
          <a:lstStyle/>
          <a:p>
            <a:r>
              <a:rPr lang="pt-BR" dirty="0"/>
              <a:t>Integração modelo 2: Reimportar as turmas/disciplinas </a:t>
            </a:r>
            <a:r>
              <a:rPr lang="pt-BR" dirty="0" smtClean="0"/>
              <a:t>sugeridas </a:t>
            </a:r>
            <a:r>
              <a:rPr lang="pt-BR" dirty="0"/>
              <a:t>do </a:t>
            </a:r>
            <a:r>
              <a:rPr lang="pt-BR" dirty="0" err="1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116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544106" y="2377856"/>
            <a:ext cx="883540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Quinto passo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Atualizar a oferta da turma/disciplina no TOTVS Educacional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95" y="3827590"/>
            <a:ext cx="1330817" cy="1330817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736" y="4484007"/>
            <a:ext cx="705647" cy="705647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 bwMode="auto">
          <a:xfrm>
            <a:off x="532395" y="5088495"/>
            <a:ext cx="21017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894" y="3871054"/>
            <a:ext cx="1421952" cy="1421952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340" y="4452683"/>
            <a:ext cx="705647" cy="705647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 bwMode="auto">
          <a:xfrm>
            <a:off x="4248432" y="5154660"/>
            <a:ext cx="250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sp>
        <p:nvSpPr>
          <p:cNvPr id="16" name="Seta para a esquerda e para a direita 15"/>
          <p:cNvSpPr/>
          <p:nvPr/>
        </p:nvSpPr>
        <p:spPr>
          <a:xfrm>
            <a:off x="1966866" y="4322693"/>
            <a:ext cx="2267734" cy="445064"/>
          </a:xfrm>
          <a:prstGeom prst="left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latin typeface="Arial Narrow" panose="020B0606020202030204" pitchFamily="34" charset="0"/>
              </a:rPr>
              <a:t>Vínculo</a:t>
            </a:r>
            <a:endParaRPr lang="pt-BR" sz="2000" dirty="0">
              <a:latin typeface="Arial Narrow" panose="020B0606020202030204" pitchFamily="34" charset="0"/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894" y="3935659"/>
            <a:ext cx="1428012" cy="1428012"/>
          </a:xfrm>
          <a:prstGeom prst="rect">
            <a:avLst/>
          </a:prstGeom>
        </p:spPr>
      </p:pic>
      <p:sp>
        <p:nvSpPr>
          <p:cNvPr id="22" name="CaixaDeTexto 21"/>
          <p:cNvSpPr txBox="1"/>
          <p:nvPr/>
        </p:nvSpPr>
        <p:spPr bwMode="auto">
          <a:xfrm>
            <a:off x="7769804" y="5205063"/>
            <a:ext cx="16097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tualizar oferta</a:t>
            </a:r>
          </a:p>
        </p:txBody>
      </p:sp>
      <p:cxnSp>
        <p:nvCxnSpPr>
          <p:cNvPr id="24" name="Conector angulado 23"/>
          <p:cNvCxnSpPr>
            <a:stCxn id="9" idx="0"/>
            <a:endCxn id="17" idx="0"/>
          </p:cNvCxnSpPr>
          <p:nvPr/>
        </p:nvCxnSpPr>
        <p:spPr>
          <a:xfrm rot="16200000" flipH="1">
            <a:off x="4792817" y="232576"/>
            <a:ext cx="108069" cy="7298096"/>
          </a:xfrm>
          <a:prstGeom prst="bentConnector3">
            <a:avLst>
              <a:gd name="adj1" fmla="val -21153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angulado 26"/>
          <p:cNvCxnSpPr>
            <a:stCxn id="22" idx="2"/>
            <a:endCxn id="14" idx="2"/>
          </p:cNvCxnSpPr>
          <p:nvPr/>
        </p:nvCxnSpPr>
        <p:spPr>
          <a:xfrm rot="5400000" flipH="1">
            <a:off x="7013798" y="4044316"/>
            <a:ext cx="50403" cy="3071312"/>
          </a:xfrm>
          <a:prstGeom prst="bentConnector3">
            <a:avLst>
              <a:gd name="adj1" fmla="val -453544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Imagem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907" y="4040065"/>
            <a:ext cx="1219200" cy="1219200"/>
          </a:xfrm>
          <a:prstGeom prst="rect">
            <a:avLst/>
          </a:prstGeom>
        </p:spPr>
      </p:pic>
      <p:pic>
        <p:nvPicPr>
          <p:cNvPr id="74" name="Imagem 7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1664" y="5306813"/>
            <a:ext cx="715748" cy="715748"/>
          </a:xfrm>
          <a:prstGeom prst="rect">
            <a:avLst/>
          </a:prstGeom>
        </p:spPr>
      </p:pic>
      <p:pic>
        <p:nvPicPr>
          <p:cNvPr id="75" name="Imagem 7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883" y="4873814"/>
            <a:ext cx="870995" cy="870995"/>
          </a:xfrm>
          <a:prstGeom prst="rect">
            <a:avLst/>
          </a:prstGeom>
        </p:spPr>
      </p:pic>
      <p:pic>
        <p:nvPicPr>
          <p:cNvPr id="76" name="Imagem 7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96" y="5283338"/>
            <a:ext cx="432233" cy="432233"/>
          </a:xfrm>
          <a:prstGeom prst="rect">
            <a:avLst/>
          </a:prstGeom>
        </p:spPr>
      </p:pic>
      <p:sp>
        <p:nvSpPr>
          <p:cNvPr id="77" name="CaixaDeTexto 76"/>
          <p:cNvSpPr txBox="1"/>
          <p:nvPr/>
        </p:nvSpPr>
        <p:spPr bwMode="auto">
          <a:xfrm>
            <a:off x="10795012" y="5700639"/>
            <a:ext cx="19123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pic>
        <p:nvPicPr>
          <p:cNvPr id="78" name="Imagem 7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5750" y="2244809"/>
            <a:ext cx="715748" cy="715748"/>
          </a:xfrm>
          <a:prstGeom prst="rect">
            <a:avLst/>
          </a:prstGeom>
        </p:spPr>
      </p:pic>
      <p:pic>
        <p:nvPicPr>
          <p:cNvPr id="79" name="Imagem 7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7055" y="3251579"/>
            <a:ext cx="714335" cy="714335"/>
          </a:xfrm>
          <a:prstGeom prst="rect">
            <a:avLst/>
          </a:prstGeom>
        </p:spPr>
      </p:pic>
      <p:pic>
        <p:nvPicPr>
          <p:cNvPr id="80" name="Imagem 7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1556" y="7232196"/>
            <a:ext cx="715748" cy="715748"/>
          </a:xfrm>
          <a:prstGeom prst="rect">
            <a:avLst/>
          </a:prstGeom>
        </p:spPr>
      </p:pic>
      <p:sp>
        <p:nvSpPr>
          <p:cNvPr id="81" name="CaixaDeTexto 80"/>
          <p:cNvSpPr txBox="1"/>
          <p:nvPr/>
        </p:nvSpPr>
        <p:spPr bwMode="auto">
          <a:xfrm>
            <a:off x="12716569" y="1982637"/>
            <a:ext cx="9798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</a:t>
            </a:r>
          </a:p>
        </p:txBody>
      </p:sp>
      <p:sp>
        <p:nvSpPr>
          <p:cNvPr id="82" name="CaixaDeTexto 81"/>
          <p:cNvSpPr txBox="1"/>
          <p:nvPr/>
        </p:nvSpPr>
        <p:spPr bwMode="auto">
          <a:xfrm>
            <a:off x="12646203" y="3886558"/>
            <a:ext cx="18222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</a:t>
            </a:r>
          </a:p>
        </p:txBody>
      </p:sp>
      <p:sp>
        <p:nvSpPr>
          <p:cNvPr id="83" name="CaixaDeTexto 82"/>
          <p:cNvSpPr txBox="1"/>
          <p:nvPr/>
        </p:nvSpPr>
        <p:spPr bwMode="auto">
          <a:xfrm>
            <a:off x="14802987" y="2038951"/>
            <a:ext cx="12393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 do Professor</a:t>
            </a:r>
          </a:p>
        </p:txBody>
      </p:sp>
      <p:pic>
        <p:nvPicPr>
          <p:cNvPr id="84" name="Imagem 8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632" y="1401561"/>
            <a:ext cx="700556" cy="700556"/>
          </a:xfrm>
          <a:prstGeom prst="rect">
            <a:avLst/>
          </a:prstGeom>
        </p:spPr>
      </p:pic>
      <p:pic>
        <p:nvPicPr>
          <p:cNvPr id="85" name="Imagem 8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0815" y="7626659"/>
            <a:ext cx="447986" cy="447986"/>
          </a:xfrm>
          <a:prstGeom prst="rect">
            <a:avLst/>
          </a:prstGeom>
        </p:spPr>
      </p:pic>
      <p:sp>
        <p:nvSpPr>
          <p:cNvPr id="86" name="CaixaDeTexto 85"/>
          <p:cNvSpPr txBox="1"/>
          <p:nvPr/>
        </p:nvSpPr>
        <p:spPr bwMode="auto">
          <a:xfrm>
            <a:off x="12695750" y="7917357"/>
            <a:ext cx="31476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associadas</a:t>
            </a:r>
          </a:p>
        </p:txBody>
      </p:sp>
      <p:pic>
        <p:nvPicPr>
          <p:cNvPr id="87" name="Imagem 8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6862" y="3638788"/>
            <a:ext cx="442647" cy="442647"/>
          </a:xfrm>
          <a:prstGeom prst="rect">
            <a:avLst/>
          </a:prstGeom>
        </p:spPr>
      </p:pic>
      <p:pic>
        <p:nvPicPr>
          <p:cNvPr id="88" name="Imagem 8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5058" y="1867331"/>
            <a:ext cx="721281" cy="721281"/>
          </a:xfrm>
          <a:prstGeom prst="rect">
            <a:avLst/>
          </a:prstGeom>
        </p:spPr>
      </p:pic>
      <p:pic>
        <p:nvPicPr>
          <p:cNvPr id="89" name="Imagem 8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698" y="6255465"/>
            <a:ext cx="715748" cy="715748"/>
          </a:xfrm>
          <a:prstGeom prst="rect">
            <a:avLst/>
          </a:prstGeom>
        </p:spPr>
      </p:pic>
      <p:pic>
        <p:nvPicPr>
          <p:cNvPr id="90" name="Imagem 8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2775" y="6699886"/>
            <a:ext cx="375168" cy="375168"/>
          </a:xfrm>
          <a:prstGeom prst="rect">
            <a:avLst/>
          </a:prstGeom>
        </p:spPr>
      </p:pic>
      <p:sp>
        <p:nvSpPr>
          <p:cNvPr id="91" name="CaixaDeTexto 90"/>
          <p:cNvSpPr txBox="1"/>
          <p:nvPr/>
        </p:nvSpPr>
        <p:spPr bwMode="auto">
          <a:xfrm>
            <a:off x="12646203" y="6922012"/>
            <a:ext cx="2922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gerenciadas</a:t>
            </a:r>
          </a:p>
        </p:txBody>
      </p:sp>
      <p:pic>
        <p:nvPicPr>
          <p:cNvPr id="92" name="Imagem 9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4138" y="2655355"/>
            <a:ext cx="419661" cy="419661"/>
          </a:xfrm>
          <a:prstGeom prst="rect">
            <a:avLst/>
          </a:prstGeom>
        </p:spPr>
      </p:pic>
      <p:sp>
        <p:nvSpPr>
          <p:cNvPr id="93" name="CaixaDeTexto 92"/>
          <p:cNvSpPr txBox="1"/>
          <p:nvPr/>
        </p:nvSpPr>
        <p:spPr bwMode="auto">
          <a:xfrm>
            <a:off x="12670289" y="2942271"/>
            <a:ext cx="11873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94" name="Imagem 9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3892" y="2212515"/>
            <a:ext cx="419661" cy="419661"/>
          </a:xfrm>
          <a:prstGeom prst="rect">
            <a:avLst/>
          </a:prstGeom>
        </p:spPr>
      </p:pic>
      <p:pic>
        <p:nvPicPr>
          <p:cNvPr id="95" name="Imagem 9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2592" y="2446931"/>
            <a:ext cx="273461" cy="273461"/>
          </a:xfrm>
          <a:prstGeom prst="rect">
            <a:avLst/>
          </a:prstGeom>
        </p:spPr>
      </p:pic>
      <p:pic>
        <p:nvPicPr>
          <p:cNvPr id="96" name="Imagem 9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8391" y="5750334"/>
            <a:ext cx="349266" cy="349266"/>
          </a:xfrm>
          <a:prstGeom prst="rect">
            <a:avLst/>
          </a:prstGeom>
        </p:spPr>
      </p:pic>
      <p:sp>
        <p:nvSpPr>
          <p:cNvPr id="97" name="CaixaDeTexto 96"/>
          <p:cNvSpPr txBox="1"/>
          <p:nvPr/>
        </p:nvSpPr>
        <p:spPr bwMode="auto">
          <a:xfrm>
            <a:off x="12629956" y="5939962"/>
            <a:ext cx="14787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Plano de Aula</a:t>
            </a:r>
          </a:p>
        </p:txBody>
      </p:sp>
      <p:pic>
        <p:nvPicPr>
          <p:cNvPr id="98" name="Imagem 9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4591" y="3494483"/>
            <a:ext cx="815172" cy="815172"/>
          </a:xfrm>
          <a:prstGeom prst="rect">
            <a:avLst/>
          </a:prstGeom>
        </p:spPr>
      </p:pic>
      <p:pic>
        <p:nvPicPr>
          <p:cNvPr id="99" name="Imagem 9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83311" y="3987302"/>
            <a:ext cx="362898" cy="362898"/>
          </a:xfrm>
          <a:prstGeom prst="rect">
            <a:avLst/>
          </a:prstGeom>
        </p:spPr>
      </p:pic>
      <p:sp>
        <p:nvSpPr>
          <p:cNvPr id="100" name="CaixaDeTexto 99"/>
          <p:cNvSpPr txBox="1"/>
          <p:nvPr/>
        </p:nvSpPr>
        <p:spPr bwMode="auto">
          <a:xfrm>
            <a:off x="10795725" y="4258496"/>
            <a:ext cx="99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</a:t>
            </a:r>
          </a:p>
        </p:txBody>
      </p:sp>
      <p:pic>
        <p:nvPicPr>
          <p:cNvPr id="101" name="Imagem 10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6475" y="4270479"/>
            <a:ext cx="715748" cy="715748"/>
          </a:xfrm>
          <a:prstGeom prst="rect">
            <a:avLst/>
          </a:prstGeom>
        </p:spPr>
      </p:pic>
      <p:sp>
        <p:nvSpPr>
          <p:cNvPr id="102" name="CaixaDeTexto 101"/>
          <p:cNvSpPr txBox="1"/>
          <p:nvPr/>
        </p:nvSpPr>
        <p:spPr bwMode="auto">
          <a:xfrm>
            <a:off x="12677024" y="4908711"/>
            <a:ext cx="11565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Subturmas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03" name="Imagem 10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4144" y="4668162"/>
            <a:ext cx="375366" cy="375366"/>
          </a:xfrm>
          <a:prstGeom prst="rect">
            <a:avLst/>
          </a:prstGeom>
        </p:spPr>
      </p:pic>
      <p:cxnSp>
        <p:nvCxnSpPr>
          <p:cNvPr id="104" name="Conector reto 103"/>
          <p:cNvCxnSpPr/>
          <p:nvPr/>
        </p:nvCxnSpPr>
        <p:spPr>
          <a:xfrm>
            <a:off x="13238474" y="4698058"/>
            <a:ext cx="5033" cy="27519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CaixaDeTexto 104"/>
          <p:cNvSpPr txBox="1"/>
          <p:nvPr/>
        </p:nvSpPr>
        <p:spPr bwMode="auto">
          <a:xfrm>
            <a:off x="12980815" y="4457811"/>
            <a:ext cx="1877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</a:t>
            </a:r>
          </a:p>
        </p:txBody>
      </p:sp>
      <p:sp>
        <p:nvSpPr>
          <p:cNvPr id="106" name="CaixaDeTexto 105"/>
          <p:cNvSpPr txBox="1"/>
          <p:nvPr/>
        </p:nvSpPr>
        <p:spPr bwMode="auto">
          <a:xfrm>
            <a:off x="13194026" y="4460887"/>
            <a:ext cx="1877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4A5C61"/>
                </a:solidFill>
                <a:latin typeface="Arial Narrow"/>
                <a:cs typeface="Arial Narrow"/>
              </a:rPr>
              <a:t>B</a:t>
            </a:r>
          </a:p>
        </p:txBody>
      </p:sp>
      <p:sp>
        <p:nvSpPr>
          <p:cNvPr id="108" name="Retângulo 107"/>
          <p:cNvSpPr/>
          <p:nvPr/>
        </p:nvSpPr>
        <p:spPr>
          <a:xfrm>
            <a:off x="10085756" y="1175133"/>
            <a:ext cx="6049066" cy="73005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w="139700" prst="cross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0" name="Conector de seta reta 109"/>
          <p:cNvCxnSpPr>
            <a:stCxn id="75" idx="0"/>
            <a:endCxn id="100" idx="2"/>
          </p:cNvCxnSpPr>
          <p:nvPr/>
        </p:nvCxnSpPr>
        <p:spPr>
          <a:xfrm flipV="1">
            <a:off x="11290381" y="4658606"/>
            <a:ext cx="5001" cy="215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Conector de seta reta 113"/>
          <p:cNvCxnSpPr/>
          <p:nvPr/>
        </p:nvCxnSpPr>
        <p:spPr>
          <a:xfrm flipV="1">
            <a:off x="11431006" y="2120407"/>
            <a:ext cx="1198950" cy="2788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Conector de seta reta 115"/>
          <p:cNvCxnSpPr/>
          <p:nvPr/>
        </p:nvCxnSpPr>
        <p:spPr>
          <a:xfrm flipV="1">
            <a:off x="11589722" y="2720392"/>
            <a:ext cx="1117647" cy="22226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Conector de seta reta 120"/>
          <p:cNvCxnSpPr/>
          <p:nvPr/>
        </p:nvCxnSpPr>
        <p:spPr>
          <a:xfrm flipV="1">
            <a:off x="11795038" y="4032059"/>
            <a:ext cx="834918" cy="1102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de seta reta 122"/>
          <p:cNvCxnSpPr/>
          <p:nvPr/>
        </p:nvCxnSpPr>
        <p:spPr>
          <a:xfrm flipV="1">
            <a:off x="11884594" y="4734036"/>
            <a:ext cx="663624" cy="5919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Conector de seta reta 124"/>
          <p:cNvCxnSpPr>
            <a:endCxn id="74" idx="1"/>
          </p:cNvCxnSpPr>
          <p:nvPr/>
        </p:nvCxnSpPr>
        <p:spPr>
          <a:xfrm>
            <a:off x="11930663" y="5462945"/>
            <a:ext cx="741001" cy="2017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Conector de seta reta 126"/>
          <p:cNvCxnSpPr/>
          <p:nvPr/>
        </p:nvCxnSpPr>
        <p:spPr>
          <a:xfrm>
            <a:off x="11753165" y="6283544"/>
            <a:ext cx="795053" cy="4887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Conector de seta reta 128"/>
          <p:cNvCxnSpPr/>
          <p:nvPr/>
        </p:nvCxnSpPr>
        <p:spPr>
          <a:xfrm>
            <a:off x="11431006" y="6488306"/>
            <a:ext cx="1117212" cy="11045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Conector angulado 130"/>
          <p:cNvCxnSpPr>
            <a:endCxn id="88" idx="0"/>
          </p:cNvCxnSpPr>
          <p:nvPr/>
        </p:nvCxnSpPr>
        <p:spPr>
          <a:xfrm>
            <a:off x="13528926" y="1695031"/>
            <a:ext cx="816773" cy="17230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Conector angulado 132"/>
          <p:cNvCxnSpPr/>
          <p:nvPr/>
        </p:nvCxnSpPr>
        <p:spPr>
          <a:xfrm flipV="1">
            <a:off x="13411498" y="2559244"/>
            <a:ext cx="902394" cy="133997"/>
          </a:xfrm>
          <a:prstGeom prst="bentConnector3">
            <a:avLst>
              <a:gd name="adj1" fmla="val 9813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CaixaDeTexto 135"/>
          <p:cNvSpPr txBox="1"/>
          <p:nvPr/>
        </p:nvSpPr>
        <p:spPr bwMode="auto">
          <a:xfrm>
            <a:off x="11884594" y="2655355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endParaRPr lang="pt-BR" sz="2800" dirty="0" err="1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37" name="Imagem 13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55" y="6581286"/>
            <a:ext cx="612367" cy="612367"/>
          </a:xfrm>
          <a:prstGeom prst="rect">
            <a:avLst/>
          </a:prstGeom>
        </p:spPr>
      </p:pic>
      <p:pic>
        <p:nvPicPr>
          <p:cNvPr id="138" name="Imagem 13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5410" y="1367531"/>
            <a:ext cx="441355" cy="441355"/>
          </a:xfrm>
          <a:prstGeom prst="rect">
            <a:avLst/>
          </a:prstGeom>
        </p:spPr>
      </p:pic>
      <p:pic>
        <p:nvPicPr>
          <p:cNvPr id="139" name="Imagem 13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47" y="7762956"/>
            <a:ext cx="553647" cy="553647"/>
          </a:xfrm>
          <a:prstGeom prst="rect">
            <a:avLst/>
          </a:prstGeom>
        </p:spPr>
      </p:pic>
      <p:pic>
        <p:nvPicPr>
          <p:cNvPr id="140" name="Imagem 13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08" y="7159577"/>
            <a:ext cx="612367" cy="612367"/>
          </a:xfrm>
          <a:prstGeom prst="rect">
            <a:avLst/>
          </a:prstGeom>
        </p:spPr>
      </p:pic>
      <p:sp>
        <p:nvSpPr>
          <p:cNvPr id="141" name="CaixaDeTexto 140"/>
          <p:cNvSpPr txBox="1"/>
          <p:nvPr/>
        </p:nvSpPr>
        <p:spPr bwMode="auto">
          <a:xfrm>
            <a:off x="1266983" y="6636357"/>
            <a:ext cx="50786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Excluir os anexos da turma/Disciplina</a:t>
            </a:r>
          </a:p>
        </p:txBody>
      </p:sp>
      <p:pic>
        <p:nvPicPr>
          <p:cNvPr id="149" name="Imagem 14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3363" y="2226253"/>
            <a:ext cx="441355" cy="441355"/>
          </a:xfrm>
          <a:prstGeom prst="rect">
            <a:avLst/>
          </a:prstGeom>
        </p:spPr>
      </p:pic>
      <p:pic>
        <p:nvPicPr>
          <p:cNvPr id="150" name="Imagem 14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8228" y="1771160"/>
            <a:ext cx="441355" cy="441355"/>
          </a:xfrm>
          <a:prstGeom prst="rect">
            <a:avLst/>
          </a:prstGeom>
        </p:spPr>
      </p:pic>
      <p:pic>
        <p:nvPicPr>
          <p:cNvPr id="151" name="Imagem 15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691" y="3234048"/>
            <a:ext cx="441355" cy="441355"/>
          </a:xfrm>
          <a:prstGeom prst="rect">
            <a:avLst/>
          </a:prstGeom>
        </p:spPr>
      </p:pic>
      <p:pic>
        <p:nvPicPr>
          <p:cNvPr id="152" name="Imagem 15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691" y="4262726"/>
            <a:ext cx="441355" cy="441355"/>
          </a:xfrm>
          <a:prstGeom prst="rect">
            <a:avLst/>
          </a:prstGeom>
        </p:spPr>
      </p:pic>
      <p:pic>
        <p:nvPicPr>
          <p:cNvPr id="153" name="Imagem 15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691" y="5270124"/>
            <a:ext cx="441355" cy="441355"/>
          </a:xfrm>
          <a:prstGeom prst="rect">
            <a:avLst/>
          </a:prstGeom>
        </p:spPr>
      </p:pic>
      <p:pic>
        <p:nvPicPr>
          <p:cNvPr id="154" name="Imagem 15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6412" y="6251044"/>
            <a:ext cx="441355" cy="441355"/>
          </a:xfrm>
          <a:prstGeom prst="rect">
            <a:avLst/>
          </a:prstGeom>
        </p:spPr>
      </p:pic>
      <p:pic>
        <p:nvPicPr>
          <p:cNvPr id="155" name="Imagem 15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690" y="7188794"/>
            <a:ext cx="441355" cy="441355"/>
          </a:xfrm>
          <a:prstGeom prst="rect">
            <a:avLst/>
          </a:prstGeom>
        </p:spPr>
      </p:pic>
      <p:sp>
        <p:nvSpPr>
          <p:cNvPr id="156" name="CaixaDeTexto 155"/>
          <p:cNvSpPr txBox="1"/>
          <p:nvPr/>
        </p:nvSpPr>
        <p:spPr bwMode="auto">
          <a:xfrm>
            <a:off x="1332875" y="7226710"/>
            <a:ext cx="45368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Atualizar turma e turma/disciplina</a:t>
            </a:r>
          </a:p>
        </p:txBody>
      </p:sp>
      <p:pic>
        <p:nvPicPr>
          <p:cNvPr id="157" name="Imagem 15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195" y="3475564"/>
            <a:ext cx="460255" cy="460255"/>
          </a:xfrm>
          <a:prstGeom prst="rect">
            <a:avLst/>
          </a:prstGeom>
        </p:spPr>
      </p:pic>
      <p:pic>
        <p:nvPicPr>
          <p:cNvPr id="159" name="Imagem 15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3250" y="4817788"/>
            <a:ext cx="460255" cy="460255"/>
          </a:xfrm>
          <a:prstGeom prst="rect">
            <a:avLst/>
          </a:prstGeom>
        </p:spPr>
      </p:pic>
      <p:sp>
        <p:nvSpPr>
          <p:cNvPr id="160" name="CaixaDeTexto 159"/>
          <p:cNvSpPr txBox="1"/>
          <p:nvPr/>
        </p:nvSpPr>
        <p:spPr bwMode="auto">
          <a:xfrm>
            <a:off x="1309888" y="7778169"/>
            <a:ext cx="25571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Recriar os anexos</a:t>
            </a:r>
          </a:p>
        </p:txBody>
      </p:sp>
      <p:pic>
        <p:nvPicPr>
          <p:cNvPr id="161" name="Imagem 16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7150" y="1263984"/>
            <a:ext cx="630789" cy="630789"/>
          </a:xfrm>
          <a:prstGeom prst="rect">
            <a:avLst/>
          </a:prstGeom>
        </p:spPr>
      </p:pic>
      <p:pic>
        <p:nvPicPr>
          <p:cNvPr id="163" name="Imagem 16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1803" y="1667242"/>
            <a:ext cx="630789" cy="630789"/>
          </a:xfrm>
          <a:prstGeom prst="rect">
            <a:avLst/>
          </a:prstGeom>
        </p:spPr>
      </p:pic>
      <p:pic>
        <p:nvPicPr>
          <p:cNvPr id="164" name="Imagem 16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310" y="2170869"/>
            <a:ext cx="630789" cy="630789"/>
          </a:xfrm>
          <a:prstGeom prst="rect">
            <a:avLst/>
          </a:prstGeom>
        </p:spPr>
      </p:pic>
      <p:pic>
        <p:nvPicPr>
          <p:cNvPr id="165" name="Imagem 16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913" y="3131884"/>
            <a:ext cx="630789" cy="630789"/>
          </a:xfrm>
          <a:prstGeom prst="rect">
            <a:avLst/>
          </a:prstGeom>
        </p:spPr>
      </p:pic>
      <p:pic>
        <p:nvPicPr>
          <p:cNvPr id="166" name="Imagem 16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425" y="4160147"/>
            <a:ext cx="630789" cy="630789"/>
          </a:xfrm>
          <a:prstGeom prst="rect">
            <a:avLst/>
          </a:prstGeom>
        </p:spPr>
      </p:pic>
      <p:pic>
        <p:nvPicPr>
          <p:cNvPr id="167" name="Imagem 16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6888" y="5164926"/>
            <a:ext cx="630789" cy="630789"/>
          </a:xfrm>
          <a:prstGeom prst="rect">
            <a:avLst/>
          </a:prstGeom>
        </p:spPr>
      </p:pic>
      <p:pic>
        <p:nvPicPr>
          <p:cNvPr id="168" name="Imagem 16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6144" y="6124391"/>
            <a:ext cx="630789" cy="630789"/>
          </a:xfrm>
          <a:prstGeom prst="rect">
            <a:avLst/>
          </a:prstGeom>
        </p:spPr>
      </p:pic>
      <p:pic>
        <p:nvPicPr>
          <p:cNvPr id="169" name="Imagem 16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3477" y="7109085"/>
            <a:ext cx="630789" cy="63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91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8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1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5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8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1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4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81" grpId="0"/>
      <p:bldP spid="82" grpId="0"/>
      <p:bldP spid="83" grpId="0"/>
      <p:bldP spid="86" grpId="0"/>
      <p:bldP spid="91" grpId="0"/>
      <p:bldP spid="93" grpId="0"/>
      <p:bldP spid="97" grpId="0"/>
      <p:bldP spid="100" grpId="0"/>
      <p:bldP spid="102" grpId="0"/>
      <p:bldP spid="105" grpId="0"/>
      <p:bldP spid="106" grpId="0"/>
      <p:bldP spid="108" grpId="0" animBg="1"/>
      <p:bldP spid="136" grpId="0"/>
      <p:bldP spid="141" grpId="0"/>
      <p:bldP spid="156" grpId="0"/>
      <p:bldP spid="160" grpId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modelo 2: Processo de exclusão de turmas/disciplinas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Picture 7" descr="Icone-0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21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38780" cy="853016"/>
          </a:xfrm>
        </p:spPr>
        <p:txBody>
          <a:bodyPr/>
          <a:lstStyle/>
          <a:p>
            <a:r>
              <a:rPr lang="pt-BR" dirty="0"/>
              <a:t>Integração modelo 2: Processo de exclusão de turmas/disciplinas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118</a:t>
            </a:fld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601800" y="2328465"/>
            <a:ext cx="15046049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20000"/>
              </a:spcBef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Na importação de uma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turma/disciplina sugerida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é executada uma análise para verificar se existe uma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associação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desta com alguma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turma/disciplina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 Esta análise é realizada com base no </a:t>
            </a: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grupo de alunos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e definirá o valor do campo </a:t>
            </a: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“Tipo ação”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da turma/disciplina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sugerida:</a:t>
            </a:r>
          </a:p>
          <a:p>
            <a:pPr algn="just" eaLnBrk="0" hangingPunct="0">
              <a:spcBef>
                <a:spcPct val="20000"/>
              </a:spcBef>
            </a:pPr>
            <a:endParaRPr lang="pt-BR" sz="2800" dirty="0" smtClean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  <a:p>
            <a:pPr algn="just" eaLnBrk="0" hangingPunct="0">
              <a:spcBef>
                <a:spcPct val="20000"/>
              </a:spcBef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Valores para o campo “Tipo ação”: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Criar: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turma/disciplina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sugerida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não tem uma turma/disciplina relacionada.</a:t>
            </a: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Possível atualizar: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turma/disciplina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sugerida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possui uma turma/disciplina relacionada e a atualização poderá ser executada.</a:t>
            </a:r>
          </a:p>
          <a:p>
            <a:pPr marL="45720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b="1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Impossível atualizar: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turma/disciplina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sugerida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possui uma turma/disciplina relacionada, no entanto o grupo de alunos é diferente e a atualização não poderá ser executada.</a:t>
            </a: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38887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Quando uma </a:t>
            </a:r>
            <a:r>
              <a:rPr lang="pt-BR"/>
              <a:t>turma/disciplina </a:t>
            </a:r>
            <a:r>
              <a:rPr lang="pt-BR" smtClean="0"/>
              <a:t>sugerida </a:t>
            </a:r>
            <a:r>
              <a:rPr lang="pt-BR" dirty="0"/>
              <a:t>estiver classificada com o tipo de ação </a:t>
            </a:r>
            <a:r>
              <a:rPr lang="pt-BR" b="1" dirty="0"/>
              <a:t>“Impossível atualizar” </a:t>
            </a:r>
            <a:r>
              <a:rPr lang="pt-BR" dirty="0"/>
              <a:t>o usuário deverá optar por</a:t>
            </a:r>
            <a:r>
              <a:rPr lang="pt-BR" dirty="0" smtClean="0"/>
              <a:t>:</a:t>
            </a:r>
          </a:p>
          <a:p>
            <a:pPr algn="just"/>
            <a:endParaRPr lang="pt-BR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pt-BR" dirty="0"/>
              <a:t>Retornar ao </a:t>
            </a:r>
            <a:r>
              <a:rPr lang="pt-BR" dirty="0" err="1"/>
              <a:t>Scientia</a:t>
            </a:r>
            <a:r>
              <a:rPr lang="pt-BR" dirty="0"/>
              <a:t> e realizar alterações no grupo de alunos e em seguida executar uma nova importação. Se na nova importação o grupo de alunos for o mesmo da turma/disciplina já criada o tipo de ação será alterado para “Possível atualizar</a:t>
            </a:r>
            <a:r>
              <a:rPr lang="pt-BR" dirty="0" smtClean="0"/>
              <a:t>”.</a:t>
            </a:r>
            <a:endParaRPr lang="pt-BR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pt-BR" dirty="0"/>
              <a:t>Executar o processo “</a:t>
            </a:r>
            <a:r>
              <a:rPr lang="pt-BR" b="1" dirty="0"/>
              <a:t>Exclusão da turma/disciplina associada ao </a:t>
            </a:r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dirty="0"/>
              <a:t>” que elimina a oferta do TOTVS Educacional alterando o tipo de ação para “Criar” o que permitirá a recriação da oferta com as alterações de estrutura realizadas no </a:t>
            </a:r>
            <a:r>
              <a:rPr lang="pt-BR" dirty="0" err="1"/>
              <a:t>Scientia</a:t>
            </a:r>
            <a:r>
              <a:rPr lang="pt-BR" dirty="0"/>
              <a:t>.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19186" cy="853016"/>
          </a:xfrm>
        </p:spPr>
        <p:txBody>
          <a:bodyPr/>
          <a:lstStyle/>
          <a:p>
            <a:r>
              <a:rPr lang="pt-BR" dirty="0"/>
              <a:t>Integração modelo 2: Processo </a:t>
            </a:r>
            <a:r>
              <a:rPr lang="pt-BR" dirty="0" smtClean="0"/>
              <a:t>de exclusão de turmas/disciplinas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119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207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 smtClean="0"/>
              <a:t>Além </a:t>
            </a:r>
            <a:r>
              <a:rPr lang="pt-BR" dirty="0"/>
              <a:t>dos cadastros básicos que o TOTVS Educacional integra com o Scientia, existem diversos outros cadastros e configurações disponíveis no Scientia Enterprise que permitem que seja feito uma alocação de horários e </a:t>
            </a:r>
            <a:r>
              <a:rPr lang="pt-BR" dirty="0" smtClean="0"/>
              <a:t>de recursos </a:t>
            </a:r>
            <a:r>
              <a:rPr lang="pt-BR" dirty="0"/>
              <a:t>otimizada, tanto de forma automática </a:t>
            </a:r>
            <a:r>
              <a:rPr lang="pt-BR" dirty="0" smtClean="0"/>
              <a:t>quanto </a:t>
            </a:r>
            <a:r>
              <a:rPr lang="pt-BR" dirty="0"/>
              <a:t>manual</a:t>
            </a:r>
            <a:r>
              <a:rPr lang="pt-BR" dirty="0" smtClean="0"/>
              <a:t>. (Por exemplo: deslocamento entre salas ou preferência de horários)</a:t>
            </a:r>
            <a:endParaRPr lang="pt-BR" dirty="0"/>
          </a:p>
          <a:p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err="1" smtClean="0"/>
              <a:t>Scientia</a:t>
            </a:r>
            <a:r>
              <a:rPr lang="en-US" sz="2667" dirty="0" smtClean="0"/>
              <a:t> </a:t>
            </a:r>
            <a:r>
              <a:rPr lang="en-US" sz="2667" dirty="0"/>
              <a:t>Enterprise – Syllabus Plus	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90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m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918" y="2028149"/>
            <a:ext cx="11163876" cy="6659562"/>
          </a:xfrm>
          <a:prstGeom prst="rect">
            <a:avLst/>
          </a:prstGeom>
        </p:spPr>
      </p:pic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28919" y="2028149"/>
            <a:ext cx="11163875" cy="6659562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84500" cy="853016"/>
          </a:xfrm>
        </p:spPr>
        <p:txBody>
          <a:bodyPr/>
          <a:lstStyle/>
          <a:p>
            <a:r>
              <a:rPr lang="pt-BR" dirty="0"/>
              <a:t>Integração modelo 2: Processo </a:t>
            </a:r>
            <a:r>
              <a:rPr lang="pt-BR" dirty="0" smtClean="0"/>
              <a:t>de exclusão de turmas/disciplinas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120</a:t>
            </a:fld>
            <a:endParaRPr lang="pt-BR" dirty="0"/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5106631" y="6515644"/>
            <a:ext cx="3914726" cy="52322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Grupo de Alunos foi alterado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023803" y="4813839"/>
            <a:ext cx="963065" cy="21046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8670223" y="4549734"/>
            <a:ext cx="1920240" cy="100584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9" name="Conector angulado 18"/>
          <p:cNvCxnSpPr>
            <a:stCxn id="7" idx="3"/>
          </p:cNvCxnSpPr>
          <p:nvPr/>
        </p:nvCxnSpPr>
        <p:spPr>
          <a:xfrm flipV="1">
            <a:off x="9021357" y="5555574"/>
            <a:ext cx="727403" cy="122168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angulado 20"/>
          <p:cNvCxnSpPr>
            <a:stCxn id="7" idx="1"/>
            <a:endCxn id="13" idx="2"/>
          </p:cNvCxnSpPr>
          <p:nvPr/>
        </p:nvCxnSpPr>
        <p:spPr>
          <a:xfrm rot="10800000">
            <a:off x="3505337" y="5024308"/>
            <a:ext cx="1601295" cy="175294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Imagem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30" y="4904802"/>
            <a:ext cx="1428012" cy="1428012"/>
          </a:xfrm>
          <a:prstGeom prst="rect">
            <a:avLst/>
          </a:prstGeom>
        </p:spPr>
      </p:pic>
      <p:sp>
        <p:nvSpPr>
          <p:cNvPr id="26" name="CaixaDeTexto 25"/>
          <p:cNvSpPr txBox="1"/>
          <p:nvPr/>
        </p:nvSpPr>
        <p:spPr bwMode="auto">
          <a:xfrm>
            <a:off x="6922653" y="5504045"/>
            <a:ext cx="41104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Reimportando as informações</a:t>
            </a:r>
          </a:p>
        </p:txBody>
      </p:sp>
    </p:spTree>
    <p:extLst>
      <p:ext uri="{BB962C8B-B14F-4D97-AF65-F5344CB8AC3E}">
        <p14:creationId xmlns:p14="http://schemas.microsoft.com/office/powerpoint/2010/main" val="272956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animBg="1"/>
      <p:bldP spid="26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00" y="2462409"/>
            <a:ext cx="5772150" cy="547687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47951" y="1785537"/>
            <a:ext cx="6717030" cy="637342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17157" cy="853016"/>
          </a:xfrm>
        </p:spPr>
        <p:txBody>
          <a:bodyPr/>
          <a:lstStyle/>
          <a:p>
            <a:r>
              <a:rPr lang="pt-BR" dirty="0"/>
              <a:t>Integração modelo 2: Processo </a:t>
            </a:r>
            <a:r>
              <a:rPr lang="pt-BR" dirty="0" smtClean="0"/>
              <a:t>de exclusão de turmas/disciplinas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121</a:t>
            </a:fld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7951" y="1785537"/>
            <a:ext cx="6717030" cy="637342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7951" y="1785537"/>
            <a:ext cx="6717030" cy="637342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 bwMode="auto">
          <a:xfrm>
            <a:off x="6389334" y="5803880"/>
            <a:ext cx="5034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Turma/Disciplina associada excluída.</a:t>
            </a:r>
          </a:p>
        </p:txBody>
      </p:sp>
    </p:spTree>
    <p:extLst>
      <p:ext uri="{BB962C8B-B14F-4D97-AF65-F5344CB8AC3E}">
        <p14:creationId xmlns:p14="http://schemas.microsoft.com/office/powerpoint/2010/main" val="193774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51843" cy="853016"/>
          </a:xfrm>
        </p:spPr>
        <p:txBody>
          <a:bodyPr/>
          <a:lstStyle/>
          <a:p>
            <a:r>
              <a:rPr lang="pt-BR" dirty="0"/>
              <a:t>Integração modelo 2: Processo de exclusão de turmas/disciplinas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122</a:t>
            </a:fld>
            <a:endParaRPr lang="pt-BR" dirty="0"/>
          </a:p>
        </p:txBody>
      </p:sp>
      <p:pic>
        <p:nvPicPr>
          <p:cNvPr id="8" name="Espaço Reservado para Conteúdo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5854" y="2090738"/>
            <a:ext cx="11137943" cy="6659562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3000664" y="4858917"/>
            <a:ext cx="963065" cy="21046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722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Sugestões</a:t>
            </a:r>
            <a:endParaRPr lang="pt-BR" dirty="0"/>
          </a:p>
        </p:txBody>
      </p:sp>
      <p:pic>
        <p:nvPicPr>
          <p:cNvPr id="4" name="Picture 7" descr="Icone-0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36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38780" cy="853016"/>
          </a:xfrm>
        </p:spPr>
        <p:txBody>
          <a:bodyPr/>
          <a:lstStyle/>
          <a:p>
            <a:r>
              <a:rPr lang="pt-BR" dirty="0" smtClean="0"/>
              <a:t>Sugestões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124</a:t>
            </a:fld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601800" y="2328465"/>
            <a:ext cx="15046049" cy="339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Instalar 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e criar dois ambientes distintos sendo um para executar o Modelo 1 e outro para o Modelo 2.</a:t>
            </a:r>
          </a:p>
          <a:p>
            <a:pPr marL="45720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Leitura do material de apoio: Manual de Integração, Boletim Técnico e Vídeos do Treinamento sobre 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</a:t>
            </a:r>
          </a:p>
          <a:p>
            <a:pPr marL="45720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  <a:p>
            <a:pPr algn="just" eaLnBrk="0" hangingPunct="0">
              <a:spcBef>
                <a:spcPct val="20000"/>
              </a:spcBef>
            </a:pP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  <a:hlinkClick r:id="rId2"/>
              </a:rPr>
              <a:t>http://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  <a:hlinkClick r:id="rId2"/>
              </a:rPr>
              <a:t>tdn.totvs.com/display/public/INT/TOTVS+Educacional+X+Scientia</a:t>
            </a:r>
            <a:endParaRPr lang="pt-BR" sz="2800" dirty="0" smtClean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  <a:p>
            <a:pPr algn="just" eaLnBrk="0" hangingPunct="0">
              <a:spcBef>
                <a:spcPct val="20000"/>
              </a:spcBef>
            </a:pP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54061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Allysson </a:t>
            </a:r>
            <a:r>
              <a:rPr lang="en-US" dirty="0" err="1" smtClean="0"/>
              <a:t>Mezêncio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GDP </a:t>
            </a:r>
            <a:r>
              <a:rPr lang="en-US" dirty="0" err="1" smtClean="0"/>
              <a:t>Educacional</a:t>
            </a:r>
            <a:r>
              <a:rPr lang="en-US" dirty="0" smtClean="0"/>
              <a:t>/</a:t>
            </a:r>
            <a:r>
              <a:rPr lang="en-US" dirty="0" err="1" smtClean="0"/>
              <a:t>Controladoria</a:t>
            </a:r>
            <a:r>
              <a:rPr lang="en-US" dirty="0" smtClean="0"/>
              <a:t> - </a:t>
            </a:r>
            <a:r>
              <a:rPr lang="en-US" dirty="0" err="1" smtClean="0"/>
              <a:t>Inovação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allysson.santos@totvs.com.br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8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O Scientia Enterprise é formado por um conjunto de módulos especializados. Estes módulos trabalham interligados para permitir que o usuário realize todos os cadastros e planejamentos necessários para se cadastrar e agendar uma atividade.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Os módulos que compõem o Scientia Enterprise são </a:t>
            </a:r>
            <a:r>
              <a:rPr lang="pt-BR" dirty="0" smtClean="0"/>
              <a:t>construídos </a:t>
            </a:r>
            <a:r>
              <a:rPr lang="pt-BR" dirty="0"/>
              <a:t>em .Net utilizando a tecnologia </a:t>
            </a:r>
            <a:r>
              <a:rPr lang="pt-BR" i="1" dirty="0"/>
              <a:t>ClickOnce</a:t>
            </a:r>
            <a:r>
              <a:rPr lang="pt-BR" dirty="0"/>
              <a:t> podem ser acessados </a:t>
            </a:r>
            <a:r>
              <a:rPr lang="pt-BR" dirty="0" smtClean="0"/>
              <a:t>pelo </a:t>
            </a:r>
            <a:r>
              <a:rPr lang="pt-BR" dirty="0"/>
              <a:t>portal no (Internet Explorer) porém os aplicativos são baixados deste portal e rodam localmente.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/>
              <a:t>Os quatro módulos utilizados são:</a:t>
            </a:r>
          </a:p>
          <a:p>
            <a:pPr lvl="1" algn="just"/>
            <a:r>
              <a:rPr lang="pt-BR" dirty="0"/>
              <a:t>AM – </a:t>
            </a:r>
            <a:r>
              <a:rPr lang="en-US" dirty="0"/>
              <a:t>Authorization</a:t>
            </a:r>
            <a:r>
              <a:rPr lang="pt-BR" dirty="0"/>
              <a:t> Manager</a:t>
            </a:r>
          </a:p>
          <a:p>
            <a:pPr lvl="1" algn="just"/>
            <a:r>
              <a:rPr lang="pt-BR" dirty="0"/>
              <a:t>RDM – Resource Data Manager</a:t>
            </a:r>
          </a:p>
          <a:p>
            <a:pPr lvl="1" algn="just"/>
            <a:r>
              <a:rPr lang="pt-BR" dirty="0"/>
              <a:t>ECP – Enterprise Course Planner</a:t>
            </a:r>
          </a:p>
          <a:p>
            <a:pPr lvl="1" algn="just"/>
            <a:r>
              <a:rPr lang="pt-BR" dirty="0"/>
              <a:t>TT – Enterprise Timetabler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err="1" smtClean="0"/>
              <a:t>Scientia</a:t>
            </a:r>
            <a:r>
              <a:rPr lang="en-US" sz="2667" dirty="0" smtClean="0"/>
              <a:t> </a:t>
            </a:r>
            <a:r>
              <a:rPr lang="en-US" sz="2667" dirty="0"/>
              <a:t>Enterprise – Syllabus Plus	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71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É importante conhecer cada entidade do Scientia de forma isolada dos conceitos do TOTVS Educacional e também conhecer as relações entre entidades do Scientia Enterprise e TOTVS Educacional que foram estabelecidas para a integração.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Apesar de haver esta relação fixa, descrita na documentação de integração. Cada entidade do Scientia possui seus próprios conceitos e características que por muitas vezes divergem da forma que os conceitos são implementados no TOTVS Educacional.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Entender apenas os conceitos do Scientia ou apenas a relação destes conceitos com o TOTVS Educacional pode dar abertura a interpretações erradas do funcionamento da integração e levar a equívocos no momento de avaliar se uma situação é um erro, se pode ser classificado como uma melhoria ou ainda do que não há como ser integrado por motivos de divergência entre os conceitos dos produtos.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err="1" smtClean="0"/>
              <a:t>Scientia</a:t>
            </a:r>
            <a:r>
              <a:rPr lang="en-US" sz="2667" dirty="0" smtClean="0"/>
              <a:t> </a:t>
            </a:r>
            <a:r>
              <a:rPr lang="en-US" sz="2667" dirty="0"/>
              <a:t>Enterprise – Syllabus Plus	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3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>
                <a:solidFill>
                  <a:srgbClr val="FF0000"/>
                </a:solidFill>
              </a:rPr>
              <a:t>Observações Importantes: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A </a:t>
            </a:r>
            <a:r>
              <a:rPr lang="pt-BR" dirty="0"/>
              <a:t>base de dados do Scientia Enterprise é anual, ou seja, ao final de cada ciclo de 52/65 semanas uma nova base deve ser criada. Os cadastros existentes podem ser migrados de uma base para outra, caso necessário.</a:t>
            </a:r>
          </a:p>
          <a:p>
            <a:pPr algn="just"/>
            <a:endParaRPr lang="pt-BR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/>
              <a:t>No Scientia os intervalos de tempo são medidos por períodos, desta forma é necessário configurar o tempo de duração de cada período antes de fazer qualquer cadastro, toda duração de atividade/intervalo só pode ser agendado obedecendo um valor múltiplo deste período</a:t>
            </a:r>
            <a:r>
              <a:rPr lang="pt-BR" dirty="0" smtClean="0"/>
              <a:t>.</a:t>
            </a:r>
            <a:endParaRPr lang="pt-BR" sz="2400" dirty="0"/>
          </a:p>
          <a:p>
            <a:endParaRPr lang="pt-BR" sz="2667" dirty="0"/>
          </a:p>
          <a:p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err="1" smtClean="0"/>
              <a:t>Scientia</a:t>
            </a:r>
            <a:r>
              <a:rPr lang="en-US" sz="2667" dirty="0" smtClean="0"/>
              <a:t> </a:t>
            </a:r>
            <a:r>
              <a:rPr lang="en-US" sz="2667" dirty="0"/>
              <a:t>Enterprise – Syllabus Plus	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32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48150" y="2639219"/>
            <a:ext cx="77533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err="1" smtClean="0"/>
              <a:t>Scientia</a:t>
            </a:r>
            <a:r>
              <a:rPr lang="en-US" sz="2667" dirty="0" smtClean="0"/>
              <a:t> </a:t>
            </a:r>
            <a:r>
              <a:rPr lang="en-US" sz="2667" dirty="0"/>
              <a:t>Enterprise – Syllabus Plus	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9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/>
              <a:t>O </a:t>
            </a:r>
            <a:r>
              <a:rPr lang="en-US" dirty="0"/>
              <a:t>Authorization</a:t>
            </a:r>
            <a:r>
              <a:rPr lang="pt-BR" dirty="0"/>
              <a:t> Manager é o módulo que controla perfis de usuário e suas permissões no Scientia.</a:t>
            </a:r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É </a:t>
            </a:r>
            <a:r>
              <a:rPr lang="pt-BR" dirty="0"/>
              <a:t>possível criar grupo de regras para aplicar a diversos perfis.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AM </a:t>
            </a:r>
            <a:r>
              <a:rPr lang="en-US" sz="2667" dirty="0"/>
              <a:t>– Authorization Manager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7345" y="2606384"/>
            <a:ext cx="7086600" cy="535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79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sz="3200" dirty="0"/>
              <a:t>Visão geral: </a:t>
            </a:r>
            <a:r>
              <a:rPr lang="en-US" sz="2800" dirty="0"/>
              <a:t>RDM – Reference Data Manager</a:t>
            </a:r>
            <a:endParaRPr lang="en-US" sz="2800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899" y="2215763"/>
            <a:ext cx="10551856" cy="640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85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Reference Data Manager é o módulo do Scientia Enterprise destinado ao cadastro de recursos e suas características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Alguns exemplos de cadastros:</a:t>
            </a:r>
          </a:p>
          <a:p>
            <a:pPr lvl="1" algn="just"/>
            <a:r>
              <a:rPr lang="pt-BR" dirty="0" err="1" smtClean="0"/>
              <a:t>Department</a:t>
            </a:r>
            <a:endParaRPr lang="pt-BR" dirty="0"/>
          </a:p>
          <a:p>
            <a:pPr lvl="2" algn="just"/>
            <a:r>
              <a:rPr lang="pt-BR" dirty="0"/>
              <a:t>Divisão de setores de uma instituição.</a:t>
            </a:r>
          </a:p>
          <a:p>
            <a:pPr lvl="2" algn="just"/>
            <a:r>
              <a:rPr lang="pt-BR" dirty="0"/>
              <a:t>Pode ser encadeada dentro de outros Departments.</a:t>
            </a:r>
          </a:p>
          <a:p>
            <a:pPr lvl="1" algn="just"/>
            <a:r>
              <a:rPr lang="pt-BR" dirty="0" smtClean="0"/>
              <a:t>Staff</a:t>
            </a:r>
            <a:endParaRPr lang="pt-BR" dirty="0"/>
          </a:p>
          <a:p>
            <a:pPr lvl="2" algn="just"/>
            <a:r>
              <a:rPr lang="pt-BR" dirty="0"/>
              <a:t>Professores da instituição e outros funcionários que possam ser alocados em atividades, como por exemplo uma reunião.</a:t>
            </a:r>
          </a:p>
          <a:p>
            <a:pPr lvl="1" algn="just"/>
            <a:r>
              <a:rPr lang="pt-BR" dirty="0" err="1" smtClean="0"/>
              <a:t>Location</a:t>
            </a:r>
            <a:endParaRPr lang="pt-BR" dirty="0"/>
          </a:p>
          <a:p>
            <a:pPr lvl="2" algn="just"/>
            <a:r>
              <a:rPr lang="pt-BR" dirty="0"/>
              <a:t>Sala de aula ou outro local que possa ocorrer uma atividade.</a:t>
            </a:r>
          </a:p>
          <a:p>
            <a:pPr lvl="1"/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RDM </a:t>
            </a:r>
            <a:r>
              <a:rPr lang="en-US" sz="2667" dirty="0"/>
              <a:t>– Reference Data Manager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62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8124825" y="4368370"/>
            <a:ext cx="6852790" cy="4387010"/>
          </a:xfrm>
        </p:spPr>
        <p:txBody>
          <a:bodyPr/>
          <a:lstStyle/>
          <a:p>
            <a:r>
              <a:rPr lang="pt-BR" dirty="0" smtClean="0"/>
              <a:t>Objetivo</a:t>
            </a:r>
          </a:p>
          <a:p>
            <a:r>
              <a:rPr lang="pt-BR" dirty="0" smtClean="0"/>
              <a:t>Visão geral</a:t>
            </a:r>
          </a:p>
          <a:p>
            <a:r>
              <a:rPr lang="pt-BR" dirty="0" smtClean="0"/>
              <a:t>Versões</a:t>
            </a:r>
          </a:p>
          <a:p>
            <a:r>
              <a:rPr lang="pt-BR" dirty="0" smtClean="0"/>
              <a:t>Integração Modelo 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/>
              <a:t>Parametrização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/>
              <a:t>Exportação de dados para o </a:t>
            </a:r>
            <a:r>
              <a:rPr lang="pt-BR" sz="1800" dirty="0" err="1"/>
              <a:t>Scientia</a:t>
            </a:r>
            <a:endParaRPr lang="pt-BR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/>
              <a:t>Importação de dados do </a:t>
            </a:r>
            <a:r>
              <a:rPr lang="pt-BR" sz="1800" dirty="0" err="1"/>
              <a:t>Scientia</a:t>
            </a:r>
            <a:endParaRPr lang="pt-BR" sz="1800" dirty="0"/>
          </a:p>
          <a:p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idx="13"/>
          </p:nvPr>
        </p:nvSpPr>
        <p:spPr>
          <a:xfrm>
            <a:off x="8124825" y="1331912"/>
            <a:ext cx="5199289" cy="3012427"/>
          </a:xfrm>
        </p:spPr>
        <p:txBody>
          <a:bodyPr/>
          <a:lstStyle/>
          <a:p>
            <a:r>
              <a:rPr lang="pt-BR" dirty="0" smtClean="0"/>
              <a:t>HOJE FALAREMOS SOBRE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3008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/>
            <a:r>
              <a:rPr lang="pt-BR" dirty="0"/>
              <a:t>Suitability</a:t>
            </a:r>
          </a:p>
          <a:p>
            <a:pPr lvl="2" algn="just"/>
            <a:r>
              <a:rPr lang="pt-BR" dirty="0"/>
              <a:t>Característica/Requisito, independente da entidade, como por exemplo uma disciplina que um professor pode lecionar ou um acesso de cadeirante à uma sala de aula.</a:t>
            </a:r>
          </a:p>
          <a:p>
            <a:pPr lvl="1" algn="just"/>
            <a:r>
              <a:rPr lang="pt-BR" dirty="0" smtClean="0"/>
              <a:t>Zones</a:t>
            </a:r>
            <a:endParaRPr lang="pt-BR" dirty="0"/>
          </a:p>
          <a:p>
            <a:pPr lvl="2" algn="just"/>
            <a:r>
              <a:rPr lang="pt-BR" dirty="0"/>
              <a:t>Identificação de um agrupamento de locais, serve principalmente para medir distância em tempo entre os locais. Por exemplo, professor demora 20 minutos para deslocar de um prédio a outro, um aluno demora 30 minutos para fazer o mesmo percurso.</a:t>
            </a:r>
          </a:p>
          <a:p>
            <a:pPr lvl="1" algn="just"/>
            <a:r>
              <a:rPr lang="pt-BR" dirty="0" err="1" smtClean="0"/>
              <a:t>Named</a:t>
            </a:r>
            <a:r>
              <a:rPr lang="pt-BR" dirty="0" smtClean="0"/>
              <a:t> </a:t>
            </a:r>
            <a:r>
              <a:rPr lang="pt-BR" dirty="0"/>
              <a:t>Availability Pattern</a:t>
            </a:r>
          </a:p>
          <a:p>
            <a:pPr lvl="2" algn="just"/>
            <a:r>
              <a:rPr lang="pt-BR" dirty="0"/>
              <a:t>Período de tempo que pode ocorrer uma atividade, semanas e horas do dia. </a:t>
            </a: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RDM </a:t>
            </a:r>
            <a:r>
              <a:rPr lang="en-US" sz="2667" dirty="0"/>
              <a:t>– Reference Data Manager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9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752613" y="2090738"/>
            <a:ext cx="8744424" cy="665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ECP </a:t>
            </a:r>
            <a:r>
              <a:rPr lang="en-US" sz="2667" dirty="0"/>
              <a:t>– Enterprise Course Planner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0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Enterprise Course Planner é o módulo que permite </a:t>
            </a:r>
            <a:r>
              <a:rPr lang="pt-BR" dirty="0" smtClean="0"/>
              <a:t>ao </a:t>
            </a:r>
            <a:r>
              <a:rPr lang="pt-BR" dirty="0"/>
              <a:t>usuário </a:t>
            </a:r>
            <a:r>
              <a:rPr lang="pt-BR" dirty="0" smtClean="0"/>
              <a:t>fazer </a:t>
            </a:r>
            <a:r>
              <a:rPr lang="pt-BR" dirty="0"/>
              <a:t>o planejamento do curso, criando Programas de Estudo, Módulos, Templates de Atividade e suas Atividades.</a:t>
            </a:r>
          </a:p>
          <a:p>
            <a:endParaRPr lang="pt-BR" dirty="0"/>
          </a:p>
          <a:p>
            <a:r>
              <a:rPr lang="pt-BR" dirty="0"/>
              <a:t>Algumas entidades </a:t>
            </a:r>
            <a:r>
              <a:rPr lang="pt-BR" dirty="0" smtClean="0"/>
              <a:t>do </a:t>
            </a:r>
            <a:r>
              <a:rPr lang="pt-BR" dirty="0"/>
              <a:t>planejamento de curso:</a:t>
            </a:r>
          </a:p>
          <a:p>
            <a:pPr lvl="1"/>
            <a:r>
              <a:rPr lang="pt-BR" dirty="0" smtClean="0"/>
              <a:t>POS</a:t>
            </a:r>
            <a:endParaRPr lang="pt-BR" dirty="0"/>
          </a:p>
          <a:p>
            <a:pPr lvl="1"/>
            <a:r>
              <a:rPr lang="pt-BR" dirty="0"/>
              <a:t>Module</a:t>
            </a:r>
          </a:p>
          <a:p>
            <a:pPr lvl="1"/>
            <a:r>
              <a:rPr lang="pt-BR" dirty="0"/>
              <a:t>ActivityTemplate</a:t>
            </a:r>
          </a:p>
          <a:p>
            <a:pPr lvl="1"/>
            <a:r>
              <a:rPr lang="pt-BR" dirty="0"/>
              <a:t>Activity</a:t>
            </a:r>
          </a:p>
          <a:p>
            <a:pPr lvl="1"/>
            <a:r>
              <a:rPr lang="pt-BR" dirty="0"/>
              <a:t>StudentSet</a:t>
            </a:r>
          </a:p>
          <a:p>
            <a:pPr lvl="1"/>
            <a:r>
              <a:rPr lang="pt-BR" dirty="0"/>
              <a:t>Students</a:t>
            </a:r>
          </a:p>
          <a:p>
            <a:pPr lvl="1"/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ECP </a:t>
            </a:r>
            <a:r>
              <a:rPr lang="en-US" sz="2667" dirty="0"/>
              <a:t>– Enterprise Course Planner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86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/>
            <a:r>
              <a:rPr lang="pt-BR" dirty="0"/>
              <a:t>POS – Programme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 smtClean="0"/>
              <a:t>Study</a:t>
            </a:r>
            <a:r>
              <a:rPr lang="pt-BR" dirty="0" smtClean="0"/>
              <a:t>: é </a:t>
            </a:r>
            <a:r>
              <a:rPr lang="pt-BR" dirty="0"/>
              <a:t>o cadastro de um programa de estudo que contém uma série de Modules </a:t>
            </a:r>
            <a:r>
              <a:rPr lang="pt-BR" dirty="0" smtClean="0"/>
              <a:t>que </a:t>
            </a:r>
            <a:r>
              <a:rPr lang="pt-BR" dirty="0"/>
              <a:t>devem ser </a:t>
            </a:r>
            <a:r>
              <a:rPr lang="pt-BR" dirty="0" smtClean="0"/>
              <a:t>cursados </a:t>
            </a:r>
            <a:r>
              <a:rPr lang="pt-BR" dirty="0"/>
              <a:t>por um aluno no período letivo.</a:t>
            </a:r>
          </a:p>
          <a:p>
            <a:pPr lvl="1" algn="just"/>
            <a:r>
              <a:rPr lang="pt-BR" dirty="0" smtClean="0"/>
              <a:t>Module: é </a:t>
            </a:r>
            <a:r>
              <a:rPr lang="pt-BR" dirty="0"/>
              <a:t>o cadastro de um </a:t>
            </a:r>
            <a:r>
              <a:rPr lang="pt-BR" dirty="0" err="1"/>
              <a:t>agrupador</a:t>
            </a:r>
            <a:r>
              <a:rPr lang="pt-BR" dirty="0"/>
              <a:t> de atividades do </a:t>
            </a:r>
            <a:r>
              <a:rPr lang="pt-BR" dirty="0" err="1" smtClean="0"/>
              <a:t>Scientia</a:t>
            </a:r>
            <a:r>
              <a:rPr lang="pt-BR" dirty="0" smtClean="0"/>
              <a:t>.</a:t>
            </a:r>
            <a:endParaRPr lang="pt-BR" dirty="0"/>
          </a:p>
          <a:p>
            <a:pPr lvl="1" algn="just"/>
            <a:r>
              <a:rPr lang="pt-BR" dirty="0" err="1" smtClean="0"/>
              <a:t>ActivityTemplate</a:t>
            </a:r>
            <a:r>
              <a:rPr lang="pt-BR" dirty="0" smtClean="0"/>
              <a:t>: são </a:t>
            </a:r>
            <a:r>
              <a:rPr lang="pt-BR" dirty="0"/>
              <a:t>templates que definem quantas atividades serão necessárias e como estas atividades serão geradas para cada Module. </a:t>
            </a:r>
            <a:endParaRPr lang="pt-BR" dirty="0" smtClean="0"/>
          </a:p>
          <a:p>
            <a:pPr lvl="1" algn="just"/>
            <a:r>
              <a:rPr lang="pt-BR" dirty="0" err="1"/>
              <a:t>Activity</a:t>
            </a:r>
            <a:r>
              <a:rPr lang="pt-BR" dirty="0"/>
              <a:t>: é um registro gerado pelo </a:t>
            </a:r>
            <a:r>
              <a:rPr lang="pt-BR" dirty="0" err="1"/>
              <a:t>Scientia</a:t>
            </a:r>
            <a:r>
              <a:rPr lang="pt-BR" dirty="0"/>
              <a:t> no Enterprise </a:t>
            </a:r>
            <a:r>
              <a:rPr lang="pt-BR" dirty="0" err="1"/>
              <a:t>Course</a:t>
            </a:r>
            <a:r>
              <a:rPr lang="pt-BR" dirty="0"/>
              <a:t> </a:t>
            </a:r>
            <a:r>
              <a:rPr lang="pt-BR" dirty="0" err="1"/>
              <a:t>Planner</a:t>
            </a:r>
            <a:r>
              <a:rPr lang="pt-BR" dirty="0"/>
              <a:t> para que sejam feitas as alocações de Staff, </a:t>
            </a:r>
            <a:r>
              <a:rPr lang="pt-BR" dirty="0" err="1"/>
              <a:t>Location</a:t>
            </a:r>
            <a:r>
              <a:rPr lang="pt-BR" dirty="0"/>
              <a:t> e Duração.</a:t>
            </a:r>
          </a:p>
          <a:p>
            <a:pPr lvl="1" algn="just"/>
            <a:r>
              <a:rPr lang="pt-BR" dirty="0" err="1" smtClean="0"/>
              <a:t>StudentSet</a:t>
            </a:r>
            <a:r>
              <a:rPr lang="pt-BR" dirty="0"/>
              <a:t>: é o cadastro de um “grupo de alunos”, este cadastro é utilizado apenas para gerar choque de horário entre as atividades.</a:t>
            </a:r>
          </a:p>
          <a:p>
            <a:pPr marL="725487" lvl="1" indent="0">
              <a:buNone/>
            </a:pP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ECP </a:t>
            </a:r>
            <a:r>
              <a:rPr lang="en-US" sz="2667" dirty="0"/>
              <a:t>– Enterprise Course Planner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2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413867" y="2090738"/>
            <a:ext cx="9421916" cy="665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TT </a:t>
            </a:r>
            <a:r>
              <a:rPr lang="en-US" sz="2667" dirty="0"/>
              <a:t>– Enterprise Timetabler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06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Enterprise Timetabler é o módulo que tem como principal função alocar recursos e horários </a:t>
            </a:r>
            <a:r>
              <a:rPr lang="pt-BR" dirty="0" smtClean="0"/>
              <a:t>nas </a:t>
            </a:r>
            <a:r>
              <a:rPr lang="pt-BR" dirty="0"/>
              <a:t>atividades. </a:t>
            </a:r>
          </a:p>
          <a:p>
            <a:endParaRPr lang="pt-BR" dirty="0"/>
          </a:p>
          <a:p>
            <a:r>
              <a:rPr lang="pt-BR" dirty="0"/>
              <a:t>Algumas funcionalidades do Timetabler:</a:t>
            </a:r>
          </a:p>
          <a:p>
            <a:pPr lvl="1"/>
            <a:r>
              <a:rPr lang="en-US" dirty="0" smtClean="0"/>
              <a:t>Automatic/Manual </a:t>
            </a:r>
            <a:r>
              <a:rPr lang="en-US" dirty="0"/>
              <a:t>Scheduling</a:t>
            </a:r>
          </a:p>
          <a:p>
            <a:pPr lvl="1"/>
            <a:r>
              <a:rPr lang="en-US" dirty="0" err="1"/>
              <a:t>Unscheduling</a:t>
            </a:r>
            <a:r>
              <a:rPr lang="en-US" dirty="0"/>
              <a:t>, Rescheduling</a:t>
            </a:r>
          </a:p>
          <a:p>
            <a:pPr lvl="1"/>
            <a:r>
              <a:rPr lang="en-US" dirty="0"/>
              <a:t>Sequencing</a:t>
            </a:r>
          </a:p>
          <a:p>
            <a:pPr lvl="1"/>
            <a:r>
              <a:rPr lang="en-US" dirty="0"/>
              <a:t>Split/Group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TT </a:t>
            </a:r>
            <a:r>
              <a:rPr lang="en-US" sz="2667" dirty="0"/>
              <a:t>– Enterprise Timetabler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1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algn="just">
              <a:buNone/>
            </a:pPr>
            <a:r>
              <a:rPr lang="en-US" dirty="0"/>
              <a:t>SPDA – </a:t>
            </a:r>
            <a:r>
              <a:rPr lang="pt-BR" dirty="0" err="1"/>
              <a:t>Syllabus</a:t>
            </a:r>
            <a:r>
              <a:rPr lang="pt-BR" dirty="0"/>
              <a:t> Plus Data </a:t>
            </a:r>
            <a:r>
              <a:rPr lang="pt-BR" dirty="0" err="1" smtClean="0"/>
              <a:t>Adaptor</a:t>
            </a:r>
            <a:r>
              <a:rPr lang="pt-BR" dirty="0" smtClean="0"/>
              <a:t>: banco </a:t>
            </a:r>
            <a:r>
              <a:rPr lang="pt-BR" dirty="0"/>
              <a:t>que contém as tabelas temporárias </a:t>
            </a:r>
            <a:r>
              <a:rPr lang="pt-BR" dirty="0" smtClean="0"/>
              <a:t>da </a:t>
            </a:r>
            <a:r>
              <a:rPr lang="pt-BR" dirty="0"/>
              <a:t>integração. Neste banco são inseridas </a:t>
            </a:r>
            <a:r>
              <a:rPr lang="pt-BR" dirty="0" smtClean="0"/>
              <a:t>as </a:t>
            </a:r>
            <a:r>
              <a:rPr lang="pt-BR" dirty="0"/>
              <a:t>informações </a:t>
            </a:r>
            <a:r>
              <a:rPr lang="pt-BR" dirty="0" smtClean="0"/>
              <a:t>do TOTVS Educacional que devem ser utilizadas pelo </a:t>
            </a:r>
            <a:r>
              <a:rPr lang="pt-BR" dirty="0" err="1" smtClean="0"/>
              <a:t>Scientia</a:t>
            </a:r>
            <a:r>
              <a:rPr lang="pt-BR" dirty="0" smtClean="0"/>
              <a:t>.</a:t>
            </a:r>
            <a:endParaRPr lang="pt-BR" dirty="0" smtClean="0"/>
          </a:p>
          <a:p>
            <a:pPr marL="0" lvl="1" indent="0" algn="just">
              <a:buNone/>
            </a:pPr>
            <a:endParaRPr lang="en-US" dirty="0"/>
          </a:p>
          <a:p>
            <a:pPr algn="just"/>
            <a:r>
              <a:rPr lang="en-US" dirty="0"/>
              <a:t>SDB – </a:t>
            </a:r>
            <a:r>
              <a:rPr lang="pt-BR" dirty="0" err="1" smtClean="0"/>
              <a:t>Scientia</a:t>
            </a:r>
            <a:r>
              <a:rPr lang="pt-BR" dirty="0" smtClean="0"/>
              <a:t> </a:t>
            </a:r>
            <a:r>
              <a:rPr lang="pt-BR" dirty="0" err="1" smtClean="0"/>
              <a:t>DataBase</a:t>
            </a:r>
            <a:r>
              <a:rPr lang="pt-BR" dirty="0" smtClean="0"/>
              <a:t>: banco oficial que contém todas as informações internas do </a:t>
            </a:r>
            <a:r>
              <a:rPr lang="pt-BR" dirty="0" err="1" smtClean="0"/>
              <a:t>Scientia</a:t>
            </a:r>
            <a:r>
              <a:rPr lang="pt-BR" dirty="0" smtClean="0"/>
              <a:t> Enterprise.</a:t>
            </a:r>
          </a:p>
          <a:p>
            <a:pPr algn="just"/>
            <a:endParaRPr lang="pt-BR" dirty="0" smtClean="0"/>
          </a:p>
          <a:p>
            <a:pPr marL="0" lvl="1" indent="0" algn="just">
              <a:buNone/>
            </a:pPr>
            <a:r>
              <a:rPr lang="en-US" dirty="0" smtClean="0"/>
              <a:t>RDB </a:t>
            </a:r>
            <a:r>
              <a:rPr lang="en-US" dirty="0"/>
              <a:t>– </a:t>
            </a:r>
            <a:r>
              <a:rPr lang="pt-BR" dirty="0" err="1"/>
              <a:t>Reporting</a:t>
            </a:r>
            <a:r>
              <a:rPr lang="pt-BR" dirty="0"/>
              <a:t> </a:t>
            </a:r>
            <a:r>
              <a:rPr lang="pt-BR" dirty="0" err="1"/>
              <a:t>DataBase</a:t>
            </a:r>
            <a:r>
              <a:rPr lang="pt-BR" dirty="0"/>
              <a:t>: </a:t>
            </a:r>
            <a:r>
              <a:rPr lang="pt-BR" dirty="0" smtClean="0"/>
              <a:t>banco </a:t>
            </a:r>
            <a:r>
              <a:rPr lang="pt-BR" dirty="0"/>
              <a:t>que contém as </a:t>
            </a:r>
            <a:r>
              <a:rPr lang="pt-BR" dirty="0" err="1"/>
              <a:t>views</a:t>
            </a:r>
            <a:r>
              <a:rPr lang="pt-BR" dirty="0"/>
              <a:t> de retorno, com um espelho das informações que existem no SDB tratadas para formatos convencionais para facilitar a </a:t>
            </a:r>
            <a:r>
              <a:rPr lang="pt-BR" dirty="0" smtClean="0"/>
              <a:t>importação.</a:t>
            </a:r>
            <a:endParaRPr lang="pt-BR" dirty="0"/>
          </a:p>
          <a:p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X </a:t>
            </a:r>
            <a:r>
              <a:rPr lang="pt-BR" dirty="0" err="1"/>
              <a:t>Scientia</a:t>
            </a:r>
            <a:r>
              <a:rPr lang="pt-BR" dirty="0"/>
              <a:t>: Modelo 2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Visão geral: </a:t>
            </a:r>
            <a:r>
              <a:rPr lang="pt-BR" dirty="0" smtClean="0"/>
              <a:t>Bases do </a:t>
            </a:r>
            <a:r>
              <a:rPr lang="pt-BR" dirty="0" err="1" smtClean="0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26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8588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 smtClean="0"/>
              <a:t>SPDA (</a:t>
            </a:r>
            <a:r>
              <a:rPr lang="pt-BR" dirty="0" err="1" smtClean="0"/>
              <a:t>Syllabus</a:t>
            </a:r>
            <a:r>
              <a:rPr lang="pt-BR" dirty="0" smtClean="0"/>
              <a:t> Plus Data </a:t>
            </a:r>
            <a:r>
              <a:rPr lang="pt-BR" dirty="0" err="1" smtClean="0"/>
              <a:t>Adaptor</a:t>
            </a:r>
            <a:r>
              <a:rPr lang="pt-BR" dirty="0" smtClean="0"/>
              <a:t>) </a:t>
            </a:r>
            <a:r>
              <a:rPr lang="pt-BR" dirty="0"/>
              <a:t>é um aplicativo do Scientia Enterprise que tem como função ler informações de um banco de dados e extrair estas informações para dentro do Scientia Enterprise</a:t>
            </a:r>
            <a:r>
              <a:rPr lang="pt-BR" dirty="0" smtClean="0"/>
              <a:t>. 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Para o funcionamento deste aplicativo é importante destacar o uso de 3 arquivos:</a:t>
            </a:r>
          </a:p>
          <a:p>
            <a:pPr lvl="1" algn="just"/>
            <a:r>
              <a:rPr lang="pt-BR" b="1" dirty="0" smtClean="0"/>
              <a:t>SPDA </a:t>
            </a:r>
            <a:r>
              <a:rPr lang="pt-BR" b="1" dirty="0"/>
              <a:t>Image</a:t>
            </a:r>
            <a:r>
              <a:rPr lang="pt-BR" dirty="0"/>
              <a:t>: É a imagem espelho do banco SDB </a:t>
            </a:r>
            <a:r>
              <a:rPr lang="pt-BR" dirty="0" smtClean="0"/>
              <a:t>para onde os dados serão importados. Após </a:t>
            </a:r>
            <a:r>
              <a:rPr lang="pt-BR" dirty="0"/>
              <a:t>a importação os dados estarão salvos </a:t>
            </a:r>
            <a:r>
              <a:rPr lang="pt-BR" dirty="0" smtClean="0"/>
              <a:t>nesta </a:t>
            </a:r>
            <a:r>
              <a:rPr lang="pt-BR" dirty="0"/>
              <a:t>imagem e para que </a:t>
            </a:r>
            <a:r>
              <a:rPr lang="pt-BR" dirty="0" smtClean="0"/>
              <a:t>fiquem disponíveis </a:t>
            </a:r>
            <a:r>
              <a:rPr lang="pt-BR" dirty="0"/>
              <a:t>para os usuários é necessário subir as alterações para o banco “Write-back”.</a:t>
            </a:r>
          </a:p>
          <a:p>
            <a:pPr lvl="1" algn="just"/>
            <a:r>
              <a:rPr lang="pt-BR" b="1" dirty="0" smtClean="0"/>
              <a:t>LDF </a:t>
            </a:r>
            <a:r>
              <a:rPr lang="pt-BR" b="1" dirty="0"/>
              <a:t>– Link Definition File</a:t>
            </a:r>
            <a:r>
              <a:rPr lang="pt-BR" dirty="0"/>
              <a:t>: Arquivo .</a:t>
            </a:r>
            <a:r>
              <a:rPr lang="pt-BR" dirty="0" err="1"/>
              <a:t>ini</a:t>
            </a:r>
            <a:r>
              <a:rPr lang="pt-BR" dirty="0"/>
              <a:t> que possui </a:t>
            </a:r>
            <a:r>
              <a:rPr lang="pt-BR" dirty="0" smtClean="0"/>
              <a:t>o </a:t>
            </a:r>
            <a:r>
              <a:rPr lang="pt-BR" dirty="0"/>
              <a:t>mapeamento </a:t>
            </a:r>
            <a:r>
              <a:rPr lang="pt-BR" dirty="0" smtClean="0"/>
              <a:t>do banco </a:t>
            </a:r>
            <a:r>
              <a:rPr lang="pt-BR" dirty="0"/>
              <a:t>de dados com </a:t>
            </a:r>
            <a:r>
              <a:rPr lang="pt-BR" dirty="0" smtClean="0"/>
              <a:t>as classes </a:t>
            </a:r>
            <a:r>
              <a:rPr lang="pt-BR" dirty="0"/>
              <a:t>e propriedades do Scientia Enterprise.</a:t>
            </a:r>
          </a:p>
          <a:p>
            <a:pPr lvl="1" algn="just"/>
            <a:r>
              <a:rPr lang="pt-BR" b="1" dirty="0" smtClean="0"/>
              <a:t>LHF </a:t>
            </a:r>
            <a:r>
              <a:rPr lang="pt-BR" b="1" dirty="0"/>
              <a:t>– Link </a:t>
            </a:r>
            <a:r>
              <a:rPr lang="pt-BR" b="1" dirty="0" err="1"/>
              <a:t>Helper</a:t>
            </a:r>
            <a:r>
              <a:rPr lang="pt-BR" b="1" dirty="0"/>
              <a:t> </a:t>
            </a:r>
            <a:r>
              <a:rPr lang="pt-BR" b="1" dirty="0" err="1"/>
              <a:t>Function</a:t>
            </a:r>
            <a:r>
              <a:rPr lang="pt-BR" dirty="0"/>
              <a:t>: </a:t>
            </a:r>
            <a:r>
              <a:rPr lang="pt-BR" dirty="0" err="1"/>
              <a:t>Dll</a:t>
            </a:r>
            <a:r>
              <a:rPr lang="pt-BR" dirty="0"/>
              <a:t> COM, normalmente desenvolvida em VB6, </a:t>
            </a:r>
            <a:r>
              <a:rPr lang="pt-BR" dirty="0" smtClean="0"/>
              <a:t>utilizadas para </a:t>
            </a:r>
            <a:r>
              <a:rPr lang="pt-BR" dirty="0"/>
              <a:t>realizar funções de tratamento de dados e/ou funções internas no Scientia durante o processo de extração de dados. </a:t>
            </a:r>
            <a:r>
              <a:rPr lang="pt-BR" dirty="0" smtClean="0"/>
              <a:t>(Utilizamos uma </a:t>
            </a:r>
            <a:r>
              <a:rPr lang="pt-BR" dirty="0" err="1" smtClean="0"/>
              <a:t>dll</a:t>
            </a:r>
            <a:r>
              <a:rPr lang="pt-BR" dirty="0" smtClean="0"/>
              <a:t> para envio das </a:t>
            </a:r>
            <a:r>
              <a:rPr lang="pt-BR" dirty="0" err="1" smtClean="0"/>
              <a:t>disponbilidades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Integração TOTVS Educacional e Scientia Enterprise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SPDA</a:t>
            </a:r>
            <a:endParaRPr lang="en-US" sz="2667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3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601799" y="2090861"/>
            <a:ext cx="8925659" cy="6658652"/>
          </a:xfrm>
        </p:spPr>
        <p:txBody>
          <a:bodyPr>
            <a:normAutofit/>
          </a:bodyPr>
          <a:lstStyle/>
          <a:p>
            <a:pPr algn="just"/>
            <a:r>
              <a:rPr lang="pt-BR" dirty="0"/>
              <a:t>Principais configurações:</a:t>
            </a:r>
          </a:p>
          <a:p>
            <a:pPr lvl="1" algn="just"/>
            <a:r>
              <a:rPr lang="pt-BR" dirty="0" smtClean="0"/>
              <a:t>Escolher </a:t>
            </a:r>
            <a:r>
              <a:rPr lang="pt-BR" dirty="0"/>
              <a:t>um arquivo LDF – Link Definition File (Fixo no caso da integração TOTVS Educacional)</a:t>
            </a:r>
          </a:p>
          <a:p>
            <a:pPr lvl="1" algn="just"/>
            <a:r>
              <a:rPr lang="pt-BR" dirty="0" smtClean="0"/>
              <a:t>Configurar </a:t>
            </a:r>
            <a:r>
              <a:rPr lang="pt-BR" dirty="0"/>
              <a:t>a “Connection String” com o banco de dados SPDA, escolhendo o banco de dados origem.</a:t>
            </a:r>
          </a:p>
          <a:p>
            <a:pPr lvl="1" algn="just"/>
            <a:r>
              <a:rPr lang="pt-BR" dirty="0" smtClean="0"/>
              <a:t>Configurar </a:t>
            </a:r>
            <a:r>
              <a:rPr lang="pt-BR" dirty="0"/>
              <a:t>para descartar os registros após a leitura na base origem, no caso da integração do TOTVS Educacional, caso não sejam descartados estes registros, eles serão lidos pela importação todas as vezes que o processo for executado.</a:t>
            </a:r>
          </a:p>
          <a:p>
            <a:pPr lvl="1" algn="just"/>
            <a:r>
              <a:rPr lang="pt-BR" dirty="0" smtClean="0"/>
              <a:t>Configurar </a:t>
            </a:r>
            <a:r>
              <a:rPr lang="pt-BR" dirty="0"/>
              <a:t>a imagem intermediária </a:t>
            </a:r>
            <a:r>
              <a:rPr lang="pt-BR" dirty="0" smtClean="0"/>
              <a:t>onde serão </a:t>
            </a:r>
            <a:r>
              <a:rPr lang="pt-BR" dirty="0"/>
              <a:t>inseridos os dados (SPDA), esta precisa ser uma imagem registrada no Syllabus+.</a:t>
            </a:r>
          </a:p>
          <a:p>
            <a:endParaRPr lang="pt-BR" sz="2400" dirty="0"/>
          </a:p>
          <a:p>
            <a:endParaRPr lang="pt-BR" sz="2400" dirty="0"/>
          </a:p>
          <a:p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Integração TOTVS Educacional e Scientia Enterprise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SPDA</a:t>
            </a:r>
            <a:endParaRPr lang="en-US" sz="2667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5090" y="2439601"/>
            <a:ext cx="5615279" cy="576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4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 smtClean="0"/>
              <a:t>Durante </a:t>
            </a:r>
            <a:r>
              <a:rPr lang="pt-BR" dirty="0"/>
              <a:t>o processo de importação é possível escolher quais entidades serão importadas para o Scientia Enterprise.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Para garantir que a LDF está funcionando corretamente, existe o processo de validação </a:t>
            </a:r>
            <a:r>
              <a:rPr lang="pt-BR" dirty="0" smtClean="0"/>
              <a:t>da </a:t>
            </a:r>
            <a:r>
              <a:rPr lang="pt-BR" dirty="0"/>
              <a:t>LDF que é dividido em duas etapas</a:t>
            </a:r>
          </a:p>
          <a:p>
            <a:pPr lvl="1" algn="just"/>
            <a:r>
              <a:rPr lang="pt-BR" dirty="0"/>
              <a:t>Validação do banco de dados: Valida se as tabelas e colunas indicadas </a:t>
            </a:r>
            <a:r>
              <a:rPr lang="pt-BR" dirty="0" smtClean="0"/>
              <a:t>na </a:t>
            </a:r>
            <a:r>
              <a:rPr lang="pt-BR" dirty="0"/>
              <a:t>LDF estão de acordo com as colunas e tabelas no banco especificado como origem.</a:t>
            </a:r>
          </a:p>
          <a:p>
            <a:pPr lvl="1" algn="just"/>
            <a:r>
              <a:rPr lang="pt-BR" dirty="0"/>
              <a:t>Validação de entidades do Scientia: Valida se as classes e propriedades indicadas na LDF existem dentro do Scientia Enterprise e permitem importação direta. Para esta validação é necessário estar conectado com a imagem do Scientia.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Integração TOTVS Educacional e Scientia Enterprise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SPDA</a:t>
            </a:r>
            <a:endParaRPr lang="en-US" sz="2667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8124825" y="4368370"/>
            <a:ext cx="6852790" cy="4387010"/>
          </a:xfrm>
        </p:spPr>
        <p:txBody>
          <a:bodyPr/>
          <a:lstStyle/>
          <a:p>
            <a:pPr>
              <a:buFont typeface="+mj-lt"/>
              <a:buAutoNum type="arabicPeriod" startAt="5"/>
            </a:pPr>
            <a:r>
              <a:rPr lang="pt-BR" dirty="0" smtClean="0"/>
              <a:t>Integração Modelo 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/>
              <a:t>Parametrização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/>
              <a:t>Exportação de dados para o </a:t>
            </a:r>
            <a:r>
              <a:rPr lang="pt-BR" sz="1800" dirty="0" err="1" smtClean="0"/>
              <a:t>Scientia</a:t>
            </a:r>
            <a:endParaRPr lang="pt-BR" sz="18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/>
              <a:t>Importação de dados do </a:t>
            </a:r>
            <a:r>
              <a:rPr lang="pt-BR" sz="1800" dirty="0" err="1" smtClean="0"/>
              <a:t>Scientia</a:t>
            </a:r>
            <a:endParaRPr lang="pt-BR" sz="18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/>
              <a:t>Turmas/disciplinas sugeridas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/>
              <a:t>Processo de atualização de informações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/>
              <a:t>Processo de atualização de log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/>
              <a:t>Criação da oferta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/>
              <a:t>Reimportar as turmas/disciplinas sugeridas do </a:t>
            </a:r>
            <a:r>
              <a:rPr lang="pt-BR" sz="1800" dirty="0" err="1" smtClean="0"/>
              <a:t>Scientia</a:t>
            </a:r>
            <a:endParaRPr lang="pt-BR" sz="18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/>
              <a:t>Processo de exclusão de turmas/disciplinas</a:t>
            </a:r>
          </a:p>
          <a:p>
            <a:pPr>
              <a:buAutoNum type="arabicPeriod" startAt="5"/>
            </a:pP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idx="13"/>
          </p:nvPr>
        </p:nvSpPr>
        <p:spPr>
          <a:xfrm>
            <a:off x="8124825" y="1331912"/>
            <a:ext cx="5199289" cy="3012427"/>
          </a:xfrm>
        </p:spPr>
        <p:txBody>
          <a:bodyPr/>
          <a:lstStyle/>
          <a:p>
            <a:r>
              <a:rPr lang="pt-BR" dirty="0" smtClean="0"/>
              <a:t>HOJE FALAREMOS SOBRE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4455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sz="3300" dirty="0"/>
              <a:t>Link </a:t>
            </a:r>
            <a:r>
              <a:rPr lang="en-US" sz="3300" dirty="0"/>
              <a:t>Definition</a:t>
            </a:r>
            <a:r>
              <a:rPr lang="pt-BR" sz="3300" dirty="0"/>
              <a:t> File – Exemplo de mapeamento.</a:t>
            </a:r>
          </a:p>
          <a:p>
            <a:endParaRPr lang="pt-BR" sz="2400" dirty="0"/>
          </a:p>
          <a:p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BEGIN-CLASS </a:t>
            </a:r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StaffMember</a:t>
            </a:r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, TblStaffMain, HostKey</a:t>
            </a:r>
          </a:p>
          <a:p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Name</a:t>
            </a:r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,</a:t>
            </a:r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StaffName</a:t>
            </a:r>
            <a:endParaRPr lang="pt-B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HostKey,</a:t>
            </a:r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StaffHostkey</a:t>
            </a:r>
            <a:endParaRPr lang="pt-B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Description</a:t>
            </a:r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,</a:t>
            </a:r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StaffDescription</a:t>
            </a:r>
            <a:endParaRPr lang="pt-B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Department,</a:t>
            </a:r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StaffDepartmentHostkey</a:t>
            </a:r>
            <a:endParaRPr lang="pt-B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END-CLASS</a:t>
            </a:r>
          </a:p>
          <a:p>
            <a:endParaRPr lang="pt-B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RELATIONSHIP </a:t>
            </a:r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StaffMember</a:t>
            </a:r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StaffHostkey</a:t>
            </a:r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SharedWithDepartments</a:t>
            </a:r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, DepartmentHostkey, TblStaffSharedWithDepartments</a:t>
            </a:r>
          </a:p>
          <a:p>
            <a:endParaRPr lang="pt-BR" dirty="0" smtClean="0"/>
          </a:p>
          <a:p>
            <a:r>
              <a:rPr lang="pt-BR" dirty="0" smtClean="0">
                <a:solidFill>
                  <a:srgbClr val="3C65B4"/>
                </a:solidFill>
              </a:rPr>
              <a:t>BEGIN-CLASS &lt;Objeto do Scientia&gt;, &lt;Tabela da base SPDA&gt;, &lt;Chave do objeto&gt;</a:t>
            </a:r>
          </a:p>
          <a:p>
            <a:r>
              <a:rPr lang="pt-BR" dirty="0" smtClean="0">
                <a:solidFill>
                  <a:srgbClr val="3C65B4"/>
                </a:solidFill>
              </a:rPr>
              <a:t>&lt;Propriedade da classe&gt;,&lt;Coluna da tabela&gt;</a:t>
            </a:r>
          </a:p>
          <a:p>
            <a:r>
              <a:rPr lang="pt-BR" dirty="0" smtClean="0">
                <a:solidFill>
                  <a:srgbClr val="3C65B4"/>
                </a:solidFill>
              </a:rPr>
              <a:t>END-CLASS</a:t>
            </a:r>
          </a:p>
          <a:p>
            <a:endParaRPr lang="pt-BR" dirty="0" smtClean="0">
              <a:solidFill>
                <a:srgbClr val="3C65B4"/>
              </a:solidFill>
            </a:endParaRPr>
          </a:p>
          <a:p>
            <a:r>
              <a:rPr lang="pt-BR" dirty="0" smtClean="0">
                <a:solidFill>
                  <a:srgbClr val="3C65B4"/>
                </a:solidFill>
              </a:rPr>
              <a:t>RELATIONSHIP &lt;Objeto do Scientia&gt;, &lt;Chave da tabela&gt;, &lt;Propriedade de relação no Scientia&gt;, &lt;Chave de relação&gt;, &lt;Tabela da base SPDA&gt;</a:t>
            </a:r>
            <a:endParaRPr lang="pt-BR" dirty="0">
              <a:solidFill>
                <a:srgbClr val="3C65B4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Integração TOTVS Educacional e Scientia Enterprise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SPDA </a:t>
            </a:r>
            <a:r>
              <a:rPr lang="en-US" sz="2667" dirty="0"/>
              <a:t>- LDF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98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8312395" y="2426677"/>
            <a:ext cx="3856892" cy="4056184"/>
          </a:xfrm>
          <a:prstGeom prst="rect">
            <a:avLst/>
          </a:prstGeom>
          <a:noFill/>
          <a:ln w="762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3867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8247798"/>
              </p:ext>
            </p:extLst>
          </p:nvPr>
        </p:nvGraphicFramePr>
        <p:xfrm>
          <a:off x="601663" y="2090738"/>
          <a:ext cx="15046325" cy="6659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Integração TOTVS Educacional e Scientia Enterprise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SPDA</a:t>
            </a:r>
            <a:endParaRPr lang="en-US" sz="2667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9" name="CaixaDeTexto 8"/>
          <p:cNvSpPr txBox="1"/>
          <p:nvPr/>
        </p:nvSpPr>
        <p:spPr>
          <a:xfrm>
            <a:off x="9379195" y="2845707"/>
            <a:ext cx="2048959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5333" dirty="0"/>
              <a:t>SPDA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5745045" y="4894345"/>
            <a:ext cx="639919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133" b="1" dirty="0"/>
              <a:t>WB</a:t>
            </a:r>
          </a:p>
        </p:txBody>
      </p:sp>
    </p:spTree>
    <p:extLst>
      <p:ext uri="{BB962C8B-B14F-4D97-AF65-F5344CB8AC3E}">
        <p14:creationId xmlns:p14="http://schemas.microsoft.com/office/powerpoint/2010/main" val="263870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RDB – Reporting Database é a base de dados que contém todas as views de retorno de dados do Scientia.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 base de dados do RDB não possui vínculos diretos com a base SDB, para que seja </a:t>
            </a:r>
            <a:r>
              <a:rPr lang="pt-BR" dirty="0" smtClean="0"/>
              <a:t>atualizada </a:t>
            </a:r>
            <a:r>
              <a:rPr lang="pt-BR" dirty="0"/>
              <a:t>as informações das views do banco de relatórios, é necessário rodar o processo “</a:t>
            </a:r>
            <a:r>
              <a:rPr lang="en-US" b="1" dirty="0"/>
              <a:t>Run Scheduled Extract</a:t>
            </a:r>
            <a:r>
              <a:rPr lang="pt-BR" dirty="0"/>
              <a:t>” na pasta de instalação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Este processo pode ser rodado manualmente sempre que necessário e/ou pode ser configurado para rodar em horários específicos utilizando o </a:t>
            </a:r>
            <a:r>
              <a:rPr lang="pt-BR" dirty="0" err="1"/>
              <a:t>Agendador</a:t>
            </a:r>
            <a:r>
              <a:rPr lang="pt-BR" dirty="0"/>
              <a:t> de Tarefas do Windows (Windows </a:t>
            </a:r>
            <a:r>
              <a:rPr lang="pt-BR" dirty="0" err="1"/>
              <a:t>Task</a:t>
            </a:r>
            <a:r>
              <a:rPr lang="pt-BR" dirty="0"/>
              <a:t> </a:t>
            </a:r>
            <a:r>
              <a:rPr lang="pt-BR" dirty="0" err="1"/>
              <a:t>Scheduler</a:t>
            </a:r>
            <a:r>
              <a:rPr lang="pt-BR" dirty="0"/>
              <a:t>).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 configuração do RDB é bastante simples, utilizando o wizard que é criado na instalação do RDB, o usuário necessita apenas selecionar a base de dados origem (SDB) e a base de dados destino (RDB).</a:t>
            </a:r>
          </a:p>
          <a:p>
            <a:endParaRPr lang="pt-BR" sz="2400" dirty="0"/>
          </a:p>
          <a:p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</a:t>
            </a:r>
            <a:r>
              <a:rPr lang="pt-BR" dirty="0" err="1" smtClean="0"/>
              <a:t>Scientia</a:t>
            </a:r>
            <a:r>
              <a:rPr lang="pt-BR" dirty="0" smtClean="0"/>
              <a:t>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Visão geral: </a:t>
            </a:r>
            <a:r>
              <a:rPr lang="en-US" sz="2667" dirty="0" smtClean="0"/>
              <a:t>RDB</a:t>
            </a:r>
            <a:endParaRPr lang="en-US" sz="2667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2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u="sng" dirty="0"/>
              <a:t>Sistema Fat Client Offline</a:t>
            </a:r>
          </a:p>
          <a:p>
            <a:pPr algn="just"/>
            <a:r>
              <a:rPr lang="pt-BR" dirty="0" smtClean="0"/>
              <a:t>Toda </a:t>
            </a:r>
            <a:r>
              <a:rPr lang="pt-BR" dirty="0"/>
              <a:t>a regra de negócio está localizada no client, que funciona independente de conexão com o servidor de dados. Para isto o Scientia Enterprise baixa uma imagem do banco de dados para a máquina local do usuário.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Por </a:t>
            </a:r>
            <a:r>
              <a:rPr lang="pt-BR" dirty="0"/>
              <a:t>este motivo, toda alteração feita pelo usuário nos registros, além de salvas na imagem devem ser aplicadas no servidor após terminar as edições, processo conhecido como Write-back.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Visão geral: </a:t>
            </a:r>
            <a:r>
              <a:rPr lang="en-US" sz="2667" dirty="0" err="1" smtClean="0"/>
              <a:t>Imagens</a:t>
            </a:r>
            <a:endParaRPr lang="en-US" sz="2667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6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Imagem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7829" y="4879297"/>
            <a:ext cx="1694854" cy="1694854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atte"/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8785" y="4896553"/>
            <a:ext cx="1647526" cy="1647526"/>
          </a:xfrm>
          <a:prstGeom prst="rect">
            <a:avLst/>
          </a:prstGeom>
        </p:spPr>
      </p:pic>
      <p:pic>
        <p:nvPicPr>
          <p:cNvPr id="60" name="Imagem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794" y="4860987"/>
            <a:ext cx="1694854" cy="1694854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atte"/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436" y="4877503"/>
            <a:ext cx="1647526" cy="1647526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429" y="4790818"/>
            <a:ext cx="1694854" cy="1694854"/>
          </a:xfrm>
          <a:prstGeom prst="rect">
            <a:avLst/>
          </a:prstGeom>
          <a:scene3d>
            <a:camera prst="orthographicFront"/>
            <a:lightRig rig="twoPt" dir="t"/>
          </a:scene3d>
          <a:sp3d prstMaterial="matte"/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657" y="4782862"/>
            <a:ext cx="1647526" cy="16475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Funcionamento das bases </a:t>
            </a:r>
            <a:r>
              <a:rPr lang="pt-BR" dirty="0"/>
              <a:t>do </a:t>
            </a:r>
            <a:r>
              <a:rPr lang="pt-BR" dirty="0" err="1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34</a:t>
            </a:fld>
            <a:endParaRPr lang="pt-BR" dirty="0"/>
          </a:p>
        </p:txBody>
      </p:sp>
      <p:pic>
        <p:nvPicPr>
          <p:cNvPr id="29" name="Imagem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2827" y="6947258"/>
            <a:ext cx="1792918" cy="1116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  <a:sp3d prstMaterial="metal"/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8498" y="6862198"/>
            <a:ext cx="1800000" cy="1145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Left"/>
            <a:lightRig rig="threePt" dir="t"/>
          </a:scene3d>
        </p:spPr>
      </p:pic>
      <p:pic>
        <p:nvPicPr>
          <p:cNvPr id="31" name="Imagem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04648" y="6893548"/>
            <a:ext cx="1800225" cy="11144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</p:pic>
      <p:sp>
        <p:nvSpPr>
          <p:cNvPr id="35" name="CaixaDeTexto 34"/>
          <p:cNvSpPr txBox="1"/>
          <p:nvPr/>
        </p:nvSpPr>
        <p:spPr bwMode="auto">
          <a:xfrm>
            <a:off x="9718951" y="2530386"/>
            <a:ext cx="7922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SDB</a:t>
            </a:r>
          </a:p>
        </p:txBody>
      </p:sp>
      <p:sp>
        <p:nvSpPr>
          <p:cNvPr id="37" name="CaixaDeTexto 36"/>
          <p:cNvSpPr txBox="1"/>
          <p:nvPr/>
        </p:nvSpPr>
        <p:spPr bwMode="auto">
          <a:xfrm>
            <a:off x="1397656" y="3830406"/>
            <a:ext cx="37012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Atualizar Imagens da SDB</a:t>
            </a:r>
          </a:p>
        </p:txBody>
      </p:sp>
      <p:pic>
        <p:nvPicPr>
          <p:cNvPr id="40" name="Imagem 3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696" y="5558314"/>
            <a:ext cx="1219200" cy="1219200"/>
          </a:xfrm>
          <a:prstGeom prst="rect">
            <a:avLst/>
          </a:prstGeom>
        </p:spPr>
      </p:pic>
      <p:pic>
        <p:nvPicPr>
          <p:cNvPr id="41" name="Imagem 4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63" y="5625950"/>
            <a:ext cx="1219200" cy="1219200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648" y="5568187"/>
            <a:ext cx="1219200" cy="1219200"/>
          </a:xfrm>
          <a:prstGeom prst="rect">
            <a:avLst/>
          </a:prstGeom>
        </p:spPr>
      </p:pic>
      <p:sp>
        <p:nvSpPr>
          <p:cNvPr id="43" name="CaixaDeTexto 42"/>
          <p:cNvSpPr txBox="1"/>
          <p:nvPr/>
        </p:nvSpPr>
        <p:spPr bwMode="auto">
          <a:xfrm>
            <a:off x="13893206" y="5057132"/>
            <a:ext cx="14876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Writeback</a:t>
            </a: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47" name="Imagem 4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7894" y="4919078"/>
            <a:ext cx="719167" cy="719167"/>
          </a:xfrm>
          <a:prstGeom prst="rect">
            <a:avLst/>
          </a:prstGeom>
        </p:spPr>
      </p:pic>
      <p:pic>
        <p:nvPicPr>
          <p:cNvPr id="48" name="Imagem 4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56" y="3603063"/>
            <a:ext cx="744582" cy="744582"/>
          </a:xfrm>
          <a:prstGeom prst="rect">
            <a:avLst/>
          </a:prstGeom>
        </p:spPr>
      </p:pic>
      <p:cxnSp>
        <p:nvCxnSpPr>
          <p:cNvPr id="52" name="Conector reto 51"/>
          <p:cNvCxnSpPr/>
          <p:nvPr/>
        </p:nvCxnSpPr>
        <p:spPr>
          <a:xfrm>
            <a:off x="601800" y="4395688"/>
            <a:ext cx="15046049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Imagem 5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53042" y="1615044"/>
            <a:ext cx="1724025" cy="857250"/>
          </a:xfrm>
          <a:prstGeom prst="rect">
            <a:avLst/>
          </a:prstGeom>
        </p:spPr>
      </p:pic>
      <p:sp>
        <p:nvSpPr>
          <p:cNvPr id="56" name="CaixaDeTexto 55"/>
          <p:cNvSpPr txBox="1"/>
          <p:nvPr/>
        </p:nvSpPr>
        <p:spPr bwMode="auto">
          <a:xfrm>
            <a:off x="14484761" y="3872468"/>
            <a:ext cx="10518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Server</a:t>
            </a:r>
          </a:p>
        </p:txBody>
      </p:sp>
      <p:sp>
        <p:nvSpPr>
          <p:cNvPr id="57" name="CaixaDeTexto 56"/>
          <p:cNvSpPr txBox="1"/>
          <p:nvPr/>
        </p:nvSpPr>
        <p:spPr bwMode="auto">
          <a:xfrm>
            <a:off x="681083" y="4469570"/>
            <a:ext cx="9380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Client</a:t>
            </a: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58" name="Imagem 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491" y="1946110"/>
            <a:ext cx="2523460" cy="2523460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441" y="1939582"/>
            <a:ext cx="2556326" cy="2556326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 bwMode="auto">
          <a:xfrm>
            <a:off x="4495800" y="4668562"/>
            <a:ext cx="942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Imagem</a:t>
            </a:r>
          </a:p>
        </p:txBody>
      </p:sp>
      <p:sp>
        <p:nvSpPr>
          <p:cNvPr id="32" name="CaixaDeTexto 31"/>
          <p:cNvSpPr txBox="1"/>
          <p:nvPr/>
        </p:nvSpPr>
        <p:spPr bwMode="auto">
          <a:xfrm>
            <a:off x="8018319" y="4659710"/>
            <a:ext cx="942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Imagem</a:t>
            </a:r>
          </a:p>
        </p:txBody>
      </p:sp>
      <p:sp>
        <p:nvSpPr>
          <p:cNvPr id="33" name="CaixaDeTexto 32"/>
          <p:cNvSpPr txBox="1"/>
          <p:nvPr/>
        </p:nvSpPr>
        <p:spPr bwMode="auto">
          <a:xfrm>
            <a:off x="11451098" y="4686484"/>
            <a:ext cx="942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Imagem</a:t>
            </a:r>
          </a:p>
        </p:txBody>
      </p:sp>
    </p:spTree>
    <p:extLst>
      <p:ext uri="{BB962C8B-B14F-4D97-AF65-F5344CB8AC3E}">
        <p14:creationId xmlns:p14="http://schemas.microsoft.com/office/powerpoint/2010/main" val="257859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3" grpId="0"/>
      <p:bldP spid="7" grpId="0"/>
      <p:bldP spid="32" grpId="0"/>
      <p:bldP spid="3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m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1584" y="3929877"/>
            <a:ext cx="1724025" cy="857250"/>
          </a:xfrm>
          <a:prstGeom prst="rect">
            <a:avLst/>
          </a:prstGeom>
        </p:spPr>
      </p:pic>
      <p:pic>
        <p:nvPicPr>
          <p:cNvPr id="36" name="Imagem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021" y="4040574"/>
            <a:ext cx="1724025" cy="857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Integração </a:t>
            </a:r>
            <a:r>
              <a:rPr lang="pt-BR" dirty="0"/>
              <a:t>TOTVS Educacional X </a:t>
            </a:r>
            <a:r>
              <a:rPr lang="pt-BR" dirty="0" err="1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>
          <a:xfrm>
            <a:off x="12297421" y="8475663"/>
            <a:ext cx="3790950" cy="485775"/>
          </a:xfrm>
        </p:spPr>
        <p:txBody>
          <a:bodyPr/>
          <a:lstStyle/>
          <a:p>
            <a:fld id="{03940D1D-B147-43FC-A96B-779C25C7BB73}" type="slidenum">
              <a:rPr lang="pt-BR" smtClean="0"/>
              <a:pPr/>
              <a:t>35</a:t>
            </a:fld>
            <a:endParaRPr lang="pt-BR" dirty="0"/>
          </a:p>
        </p:txBody>
      </p:sp>
      <p:sp>
        <p:nvSpPr>
          <p:cNvPr id="35" name="CaixaDeTexto 34"/>
          <p:cNvSpPr txBox="1"/>
          <p:nvPr/>
        </p:nvSpPr>
        <p:spPr bwMode="auto">
          <a:xfrm>
            <a:off x="8698228" y="2445326"/>
            <a:ext cx="630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SDB</a:t>
            </a:r>
          </a:p>
        </p:txBody>
      </p:sp>
      <p:pic>
        <p:nvPicPr>
          <p:cNvPr id="55" name="Imagem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7499" y="1615044"/>
            <a:ext cx="1724025" cy="85725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018" y="2085646"/>
            <a:ext cx="1935920" cy="193592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0435" y="4458012"/>
            <a:ext cx="1998423" cy="199842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055" y="4606474"/>
            <a:ext cx="1919920" cy="1919920"/>
          </a:xfrm>
          <a:prstGeom prst="rect">
            <a:avLst/>
          </a:prstGeom>
        </p:spPr>
      </p:pic>
      <p:sp>
        <p:nvSpPr>
          <p:cNvPr id="33" name="CaixaDeTexto 32"/>
          <p:cNvSpPr txBox="1"/>
          <p:nvPr/>
        </p:nvSpPr>
        <p:spPr bwMode="auto">
          <a:xfrm>
            <a:off x="1867965" y="4869742"/>
            <a:ext cx="771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sp>
        <p:nvSpPr>
          <p:cNvPr id="45" name="CaixaDeTexto 44"/>
          <p:cNvSpPr txBox="1"/>
          <p:nvPr/>
        </p:nvSpPr>
        <p:spPr bwMode="auto">
          <a:xfrm>
            <a:off x="13500711" y="4727988"/>
            <a:ext cx="6415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RDB</a:t>
            </a:r>
          </a:p>
        </p:txBody>
      </p:sp>
      <p:pic>
        <p:nvPicPr>
          <p:cNvPr id="49" name="Imagem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488" y="6456435"/>
            <a:ext cx="1935920" cy="193592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94147" y="6040619"/>
            <a:ext cx="1085850" cy="971550"/>
          </a:xfrm>
          <a:prstGeom prst="rect">
            <a:avLst/>
          </a:prstGeom>
        </p:spPr>
      </p:pic>
      <p:sp>
        <p:nvSpPr>
          <p:cNvPr id="50" name="CaixaDeTexto 49"/>
          <p:cNvSpPr txBox="1"/>
          <p:nvPr/>
        </p:nvSpPr>
        <p:spPr bwMode="auto">
          <a:xfrm>
            <a:off x="8801863" y="7040360"/>
            <a:ext cx="2848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TOTVS Educacional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504745" y="6663064"/>
            <a:ext cx="277573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400" dirty="0"/>
              <a:t>No TOTVS Educacional, menu de integração do </a:t>
            </a:r>
            <a:r>
              <a:rPr lang="pt-BR" sz="1400" dirty="0" err="1"/>
              <a:t>Scientia</a:t>
            </a:r>
            <a:r>
              <a:rPr lang="pt-BR" sz="1400" dirty="0"/>
              <a:t>, executar o processo: </a:t>
            </a:r>
            <a:r>
              <a:rPr lang="pt-BR" sz="1400" u="sng" dirty="0">
                <a:solidFill>
                  <a:srgbClr val="3C65B4"/>
                </a:solidFill>
              </a:rPr>
              <a:t>Exportação de dados para o </a:t>
            </a:r>
            <a:r>
              <a:rPr lang="pt-BR" sz="1400" u="sng" dirty="0" err="1">
                <a:solidFill>
                  <a:srgbClr val="3C65B4"/>
                </a:solidFill>
              </a:rPr>
              <a:t>Scientia</a:t>
            </a:r>
            <a:r>
              <a:rPr lang="pt-BR" sz="1400" u="sng" dirty="0">
                <a:solidFill>
                  <a:srgbClr val="3C65B4"/>
                </a:solidFill>
              </a:rPr>
              <a:t> Enterprise</a:t>
            </a:r>
          </a:p>
        </p:txBody>
      </p:sp>
      <p:cxnSp>
        <p:nvCxnSpPr>
          <p:cNvPr id="21" name="Conector angulado 20"/>
          <p:cNvCxnSpPr>
            <a:endCxn id="7" idx="2"/>
          </p:cNvCxnSpPr>
          <p:nvPr/>
        </p:nvCxnSpPr>
        <p:spPr>
          <a:xfrm rot="10800000">
            <a:off x="3323016" y="6526394"/>
            <a:ext cx="3694475" cy="1037188"/>
          </a:xfrm>
          <a:prstGeom prst="bentConnector2">
            <a:avLst/>
          </a:prstGeom>
          <a:ln>
            <a:tailEnd type="triangle"/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angulado 22"/>
          <p:cNvCxnSpPr/>
          <p:nvPr/>
        </p:nvCxnSpPr>
        <p:spPr>
          <a:xfrm rot="5400000" flipH="1" flipV="1">
            <a:off x="4363347" y="1803475"/>
            <a:ext cx="1613813" cy="3694476"/>
          </a:xfrm>
          <a:prstGeom prst="bentConnector2">
            <a:avLst/>
          </a:prstGeom>
          <a:ln>
            <a:tailEnd type="triangle"/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tângulo 50"/>
          <p:cNvSpPr/>
          <p:nvPr/>
        </p:nvSpPr>
        <p:spPr>
          <a:xfrm>
            <a:off x="507594" y="2441118"/>
            <a:ext cx="27941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400" dirty="0"/>
              <a:t>No SPDA, executar o processo de extração </a:t>
            </a:r>
            <a:r>
              <a:rPr lang="pt-BR" sz="1400" dirty="0" smtClean="0"/>
              <a:t>de dados Menu</a:t>
            </a:r>
            <a:r>
              <a:rPr lang="pt-BR" sz="1400" dirty="0"/>
              <a:t>: </a:t>
            </a:r>
            <a:r>
              <a:rPr lang="pt-BR" sz="1400" u="sng" dirty="0">
                <a:solidFill>
                  <a:schemeClr val="accent2">
                    <a:lumMod val="75000"/>
                  </a:schemeClr>
                </a:solidFill>
              </a:rPr>
              <a:t>Interface &gt; </a:t>
            </a:r>
            <a:r>
              <a:rPr lang="pt-BR" sz="1400" u="sng" dirty="0" err="1">
                <a:solidFill>
                  <a:schemeClr val="accent2">
                    <a:lumMod val="75000"/>
                  </a:schemeClr>
                </a:solidFill>
              </a:rPr>
              <a:t>Extract</a:t>
            </a:r>
            <a:r>
              <a:rPr lang="pt-BR" sz="1400" u="sng" dirty="0">
                <a:solidFill>
                  <a:schemeClr val="accent2">
                    <a:lumMod val="75000"/>
                  </a:schemeClr>
                </a:solidFill>
              </a:rPr>
              <a:t> Data </a:t>
            </a:r>
            <a:r>
              <a:rPr lang="pt-BR" sz="1400" u="sng" dirty="0" err="1">
                <a:solidFill>
                  <a:schemeClr val="accent2">
                    <a:lumMod val="75000"/>
                  </a:schemeClr>
                </a:solidFill>
              </a:rPr>
              <a:t>From</a:t>
            </a:r>
            <a:r>
              <a:rPr lang="pt-BR" sz="1400" u="sng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1400" u="sng" dirty="0" err="1" smtClean="0">
                <a:solidFill>
                  <a:schemeClr val="accent2">
                    <a:lumMod val="75000"/>
                  </a:schemeClr>
                </a:solidFill>
              </a:rPr>
              <a:t>TransferTables</a:t>
            </a:r>
            <a:r>
              <a:rPr lang="pt-BR" sz="1400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1400" dirty="0" smtClean="0"/>
              <a:t>Selecionar </a:t>
            </a:r>
            <a:r>
              <a:rPr lang="pt-BR" sz="1400" dirty="0"/>
              <a:t>as entidades que deseja importar para o </a:t>
            </a:r>
            <a:r>
              <a:rPr lang="pt-BR" sz="1400" dirty="0" err="1"/>
              <a:t>Scientia</a:t>
            </a:r>
            <a:endParaRPr lang="pt-BR" sz="1400" dirty="0"/>
          </a:p>
        </p:txBody>
      </p:sp>
      <p:cxnSp>
        <p:nvCxnSpPr>
          <p:cNvPr id="54" name="Conector angulado 53"/>
          <p:cNvCxnSpPr/>
          <p:nvPr/>
        </p:nvCxnSpPr>
        <p:spPr>
          <a:xfrm>
            <a:off x="9967576" y="2806994"/>
            <a:ext cx="2603658" cy="1629752"/>
          </a:xfrm>
          <a:prstGeom prst="bentConnector2">
            <a:avLst/>
          </a:prstGeom>
          <a:ln>
            <a:tailEnd type="triangle"/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CaixaDeTexto 59"/>
          <p:cNvSpPr txBox="1"/>
          <p:nvPr/>
        </p:nvSpPr>
        <p:spPr>
          <a:xfrm>
            <a:off x="12866796" y="2358850"/>
            <a:ext cx="3221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1400" dirty="0"/>
              <a:t>Após </a:t>
            </a:r>
            <a:r>
              <a:rPr lang="pt-BR" sz="1400" dirty="0" smtClean="0"/>
              <a:t>agendar tarefas no Scientia </a:t>
            </a:r>
            <a:r>
              <a:rPr lang="pt-BR" sz="1400" dirty="0"/>
              <a:t>Enterprise, executar o </a:t>
            </a:r>
            <a:r>
              <a:rPr lang="pt-BR" sz="1400" dirty="0" smtClean="0"/>
              <a:t>aplicativo de </a:t>
            </a:r>
            <a:r>
              <a:rPr lang="pt-BR" sz="1400" dirty="0"/>
              <a:t>atualização do </a:t>
            </a:r>
            <a:r>
              <a:rPr lang="pt-BR" sz="1400" dirty="0" smtClean="0"/>
              <a:t>RDB:</a:t>
            </a:r>
            <a:endParaRPr lang="pt-BR" sz="1400" dirty="0"/>
          </a:p>
          <a:p>
            <a:pPr lvl="0"/>
            <a:r>
              <a:rPr lang="pt-BR" sz="1400" u="sng" dirty="0" err="1" smtClean="0">
                <a:solidFill>
                  <a:schemeClr val="accent2">
                    <a:lumMod val="75000"/>
                  </a:schemeClr>
                </a:solidFill>
              </a:rPr>
              <a:t>Run</a:t>
            </a:r>
            <a:r>
              <a:rPr lang="pt-BR" sz="1400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1400" u="sng" dirty="0" err="1">
                <a:solidFill>
                  <a:schemeClr val="accent2">
                    <a:lumMod val="75000"/>
                  </a:schemeClr>
                </a:solidFill>
              </a:rPr>
              <a:t>Scheduled</a:t>
            </a:r>
            <a:r>
              <a:rPr lang="pt-BR" sz="1400" u="sng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1400" u="sng" dirty="0" err="1">
                <a:solidFill>
                  <a:schemeClr val="accent2">
                    <a:lumMod val="75000"/>
                  </a:schemeClr>
                </a:solidFill>
              </a:rPr>
              <a:t>Extract</a:t>
            </a:r>
            <a:endParaRPr lang="pt-BR" sz="14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62" name="Conector angulado 61"/>
          <p:cNvCxnSpPr/>
          <p:nvPr/>
        </p:nvCxnSpPr>
        <p:spPr>
          <a:xfrm flipV="1">
            <a:off x="8995938" y="6456435"/>
            <a:ext cx="3666119" cy="1107147"/>
          </a:xfrm>
          <a:prstGeom prst="bentConnector2">
            <a:avLst/>
          </a:prstGeom>
          <a:ln>
            <a:headEnd type="triangle"/>
            <a:tailEnd type="none"/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CaixaDeTexto 62"/>
          <p:cNvSpPr txBox="1"/>
          <p:nvPr/>
        </p:nvSpPr>
        <p:spPr>
          <a:xfrm>
            <a:off x="12859785" y="6595639"/>
            <a:ext cx="3271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1400" dirty="0"/>
              <a:t>N</a:t>
            </a:r>
            <a:r>
              <a:rPr lang="pt-BR" sz="1400" dirty="0" smtClean="0"/>
              <a:t>o </a:t>
            </a:r>
            <a:r>
              <a:rPr lang="pt-BR" sz="1400" dirty="0"/>
              <a:t>TOTVS Educacional, </a:t>
            </a:r>
            <a:r>
              <a:rPr lang="pt-BR" sz="1400" dirty="0" smtClean="0"/>
              <a:t>menu </a:t>
            </a:r>
            <a:r>
              <a:rPr lang="pt-BR" sz="1400" dirty="0"/>
              <a:t>de integração do Scientia, executar o processo: </a:t>
            </a:r>
            <a:r>
              <a:rPr lang="pt-BR" sz="1400" u="sng" dirty="0" smtClean="0">
                <a:solidFill>
                  <a:srgbClr val="3C65B4"/>
                </a:solidFill>
              </a:rPr>
              <a:t>Importação de dados </a:t>
            </a:r>
            <a:r>
              <a:rPr lang="pt-BR" sz="1400" u="sng" dirty="0">
                <a:solidFill>
                  <a:srgbClr val="3C65B4"/>
                </a:solidFill>
              </a:rPr>
              <a:t>do Scientia Enterprise</a:t>
            </a:r>
          </a:p>
        </p:txBody>
      </p:sp>
      <p:pic>
        <p:nvPicPr>
          <p:cNvPr id="29" name="Imagem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665" y="3907824"/>
            <a:ext cx="928605" cy="928605"/>
          </a:xfrm>
          <a:prstGeom prst="rect">
            <a:avLst/>
          </a:prstGeom>
          <a:scene3d>
            <a:camera prst="orthographicFront"/>
            <a:lightRig rig="twoPt" dir="t"/>
          </a:scene3d>
          <a:sp3d prstMaterial="matte"/>
        </p:spPr>
      </p:pic>
      <p:pic>
        <p:nvPicPr>
          <p:cNvPr id="31" name="Imagem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1110" y="5006804"/>
            <a:ext cx="989106" cy="66082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  <a:sp3d prstMaterial="metal"/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11125" y="5013564"/>
            <a:ext cx="1027532" cy="65406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Left"/>
            <a:lightRig rig="threePt" dir="t"/>
          </a:scene3d>
        </p:spPr>
      </p:pic>
      <p:pic>
        <p:nvPicPr>
          <p:cNvPr id="34" name="Imagem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88231" y="5005697"/>
            <a:ext cx="1069279" cy="6619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</p:pic>
      <p:pic>
        <p:nvPicPr>
          <p:cNvPr id="37" name="Imagem 3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805" y="4338206"/>
            <a:ext cx="675358" cy="675358"/>
          </a:xfrm>
          <a:prstGeom prst="rect">
            <a:avLst/>
          </a:prstGeom>
        </p:spPr>
      </p:pic>
      <p:pic>
        <p:nvPicPr>
          <p:cNvPr id="40" name="Imagem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710" y="3943599"/>
            <a:ext cx="928605" cy="928605"/>
          </a:xfrm>
          <a:prstGeom prst="rect">
            <a:avLst/>
          </a:prstGeom>
          <a:scene3d>
            <a:camera prst="orthographicFront"/>
            <a:lightRig rig="twoPt" dir="t"/>
          </a:scene3d>
          <a:sp3d prstMaterial="matte"/>
        </p:spPr>
      </p:pic>
      <p:pic>
        <p:nvPicPr>
          <p:cNvPr id="41" name="Imagem 4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850" y="4373981"/>
            <a:ext cx="675358" cy="675358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065" y="3943599"/>
            <a:ext cx="928605" cy="928605"/>
          </a:xfrm>
          <a:prstGeom prst="rect">
            <a:avLst/>
          </a:prstGeom>
          <a:scene3d>
            <a:camera prst="orthographicFront"/>
            <a:lightRig rig="twoPt" dir="t"/>
          </a:scene3d>
          <a:sp3d prstMaterial="matte"/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205" y="4373981"/>
            <a:ext cx="675358" cy="675358"/>
          </a:xfrm>
          <a:prstGeom prst="rect">
            <a:avLst/>
          </a:prstGeom>
        </p:spPr>
      </p:pic>
      <p:cxnSp>
        <p:nvCxnSpPr>
          <p:cNvPr id="14" name="Conector de seta reta 13"/>
          <p:cNvCxnSpPr/>
          <p:nvPr/>
        </p:nvCxnSpPr>
        <p:spPr>
          <a:xfrm>
            <a:off x="7938013" y="3826113"/>
            <a:ext cx="0" cy="3300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>
            <a:off x="8794147" y="3312957"/>
            <a:ext cx="930918" cy="7086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/>
          <p:nvPr/>
        </p:nvCxnSpPr>
        <p:spPr>
          <a:xfrm flipH="1">
            <a:off x="6088380" y="3275818"/>
            <a:ext cx="921029" cy="6320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40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5" grpId="0"/>
      <p:bldP spid="19" grpId="0"/>
      <p:bldP spid="51" grpId="0"/>
      <p:bldP spid="60" grpId="0"/>
      <p:bldP spid="6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Versões</a:t>
            </a:r>
            <a:endParaRPr lang="pt-BR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18876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601800" y="3315493"/>
            <a:ext cx="524715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>
                <a:solidFill>
                  <a:srgbClr val="4A5C61"/>
                </a:solidFill>
                <a:latin typeface="Arial Narrow" panose="020B0606020202030204" pitchFamily="34" charset="0"/>
              </a:rPr>
              <a:t>Esta funcionalidade </a:t>
            </a:r>
            <a:r>
              <a:rPr lang="pt-BR" sz="2800" dirty="0">
                <a:solidFill>
                  <a:srgbClr val="4A5C61"/>
                </a:solidFill>
                <a:latin typeface="Arial Narrow" panose="020B0606020202030204" pitchFamily="34" charset="0"/>
              </a:rPr>
              <a:t>foi criada </a:t>
            </a:r>
            <a:r>
              <a:rPr lang="pt-BR" sz="2800" dirty="0" smtClean="0">
                <a:solidFill>
                  <a:srgbClr val="4A5C61"/>
                </a:solidFill>
                <a:latin typeface="Arial Narrow" panose="020B0606020202030204" pitchFamily="34" charset="0"/>
              </a:rPr>
              <a:t>e disponibilizada para </a:t>
            </a:r>
            <a:r>
              <a:rPr lang="pt-BR" sz="2800" dirty="0">
                <a:solidFill>
                  <a:srgbClr val="4A5C61"/>
                </a:solidFill>
                <a:latin typeface="Arial Narrow" panose="020B0606020202030204" pitchFamily="34" charset="0"/>
              </a:rPr>
              <a:t>clientes </a:t>
            </a:r>
            <a:r>
              <a:rPr lang="pt-BR" sz="2800" dirty="0" smtClean="0">
                <a:solidFill>
                  <a:srgbClr val="4A5C61"/>
                </a:solidFill>
                <a:latin typeface="Arial Narrow" panose="020B0606020202030204" pitchFamily="34" charset="0"/>
              </a:rPr>
              <a:t>a partir das seguintes </a:t>
            </a:r>
            <a:r>
              <a:rPr lang="pt-BR" sz="2800" dirty="0">
                <a:solidFill>
                  <a:srgbClr val="4A5C61"/>
                </a:solidFill>
                <a:latin typeface="Arial Narrow" panose="020B0606020202030204" pitchFamily="34" charset="0"/>
              </a:rPr>
              <a:t>versões:</a:t>
            </a:r>
          </a:p>
          <a:p>
            <a:pPr algn="just"/>
            <a:endParaRPr lang="pt-BR" sz="2800" dirty="0">
              <a:solidFill>
                <a:srgbClr val="4A5C61"/>
              </a:solidFill>
              <a:latin typeface="Arial Narrow" panose="020B0606020202030204" pitchFamily="34" charset="0"/>
              <a:cs typeface="Arial Narrow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4A5C61"/>
                </a:solidFill>
                <a:latin typeface="Arial Narrow" panose="020B0606020202030204" pitchFamily="34" charset="0"/>
              </a:rPr>
              <a:t>Versão </a:t>
            </a:r>
            <a:r>
              <a:rPr lang="pt-BR" sz="2800" b="1" dirty="0" smtClean="0">
                <a:solidFill>
                  <a:srgbClr val="4A5C61"/>
                </a:solidFill>
                <a:latin typeface="Arial Narrow" panose="020B0606020202030204" pitchFamily="34" charset="0"/>
              </a:rPr>
              <a:t>11.83.55.125</a:t>
            </a:r>
            <a:endParaRPr lang="pt-BR" sz="2800" dirty="0">
              <a:solidFill>
                <a:srgbClr val="4A5C61"/>
              </a:solidFill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4A5C61"/>
                </a:solidFill>
                <a:latin typeface="Arial Narrow" panose="020B0606020202030204" pitchFamily="34" charset="0"/>
                <a:cs typeface="Arial Narrow"/>
              </a:rPr>
              <a:t>Versão </a:t>
            </a:r>
            <a:r>
              <a:rPr lang="pt-BR" sz="2800" b="1" dirty="0" smtClean="0">
                <a:solidFill>
                  <a:srgbClr val="4A5C61"/>
                </a:solidFill>
                <a:latin typeface="Arial Narrow" panose="020B0606020202030204" pitchFamily="34" charset="0"/>
                <a:cs typeface="Arial Narrow"/>
              </a:rPr>
              <a:t>12.1.6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800" b="1" dirty="0">
              <a:solidFill>
                <a:srgbClr val="4A5C61"/>
              </a:solidFill>
              <a:latin typeface="Arial Narrow" panose="020B0606020202030204" pitchFamily="34" charset="0"/>
              <a:cs typeface="Arial Narrow"/>
            </a:endParaRPr>
          </a:p>
          <a:p>
            <a:pPr algn="just"/>
            <a:r>
              <a:rPr lang="pt-BR" sz="2800" b="1" dirty="0" smtClean="0">
                <a:solidFill>
                  <a:srgbClr val="4A5C61"/>
                </a:solidFill>
                <a:latin typeface="Arial Narrow" panose="020B0606020202030204" pitchFamily="34" charset="0"/>
                <a:cs typeface="Arial Narrow"/>
              </a:rPr>
              <a:t>Importante:</a:t>
            </a:r>
          </a:p>
          <a:p>
            <a:pPr algn="just"/>
            <a:r>
              <a:rPr lang="pt-BR" sz="2800" dirty="0" smtClean="0">
                <a:solidFill>
                  <a:srgbClr val="4A5C61"/>
                </a:solidFill>
                <a:latin typeface="Arial Narrow" panose="020B0606020202030204" pitchFamily="34" charset="0"/>
                <a:cs typeface="Arial Narrow"/>
              </a:rPr>
              <a:t>Algumas alterações foram implementadas nas versões seguintes e é indicado o uso da versão 12.1.13 ou superior. </a:t>
            </a:r>
            <a:endParaRPr lang="en-US" sz="2800" dirty="0">
              <a:solidFill>
                <a:srgbClr val="4A5C61"/>
              </a:solidFill>
              <a:latin typeface="Arial Narrow" panose="020B0606020202030204" pitchFamily="34" charset="0"/>
              <a:cs typeface="Arial Narrow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694331" cy="853016"/>
          </a:xfrm>
        </p:spPr>
        <p:txBody>
          <a:bodyPr/>
          <a:lstStyle/>
          <a:p>
            <a:r>
              <a:rPr lang="en-US" dirty="0" err="1" smtClean="0"/>
              <a:t>Versões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37</a:t>
            </a:fld>
            <a:endParaRPr lang="pt-BR" dirty="0"/>
          </a:p>
        </p:txBody>
      </p:sp>
      <p:pic>
        <p:nvPicPr>
          <p:cNvPr id="8" name="Picture 1" descr="106561919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80" t="1343" r="1343" b="5680"/>
          <a:stretch/>
        </p:blipFill>
        <p:spPr>
          <a:xfrm>
            <a:off x="6223000" y="1626437"/>
            <a:ext cx="9448799" cy="693921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Integração Modelo 1</a:t>
            </a:r>
            <a:endParaRPr lang="pt-BR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30093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r>
              <a:rPr lang="pt-BR" dirty="0"/>
              <a:t>O primeiro modelo foi planejado para </a:t>
            </a:r>
            <a:r>
              <a:rPr lang="pt-BR" dirty="0" smtClean="0"/>
              <a:t>que a </a:t>
            </a:r>
            <a:r>
              <a:rPr lang="pt-BR" dirty="0"/>
              <a:t>instituição </a:t>
            </a:r>
            <a:r>
              <a:rPr lang="pt-BR" dirty="0" smtClean="0"/>
              <a:t>possa realizar no </a:t>
            </a:r>
            <a:r>
              <a:rPr lang="pt-BR" dirty="0" err="1"/>
              <a:t>Scientia</a:t>
            </a:r>
            <a:r>
              <a:rPr lang="pt-BR" dirty="0"/>
              <a:t> os processos de alocação de horários, recursos e instalação </a:t>
            </a:r>
            <a:r>
              <a:rPr lang="pt-BR" dirty="0" smtClean="0"/>
              <a:t>das </a:t>
            </a:r>
            <a:r>
              <a:rPr lang="pt-BR" dirty="0"/>
              <a:t>turmas/disciplinas importadas do TOTVS Educacional</a:t>
            </a:r>
            <a:r>
              <a:rPr lang="pt-BR" dirty="0" smtClean="0"/>
              <a:t>. </a:t>
            </a: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</a:t>
            </a:r>
            <a:r>
              <a:rPr lang="pt-BR" dirty="0" err="1" smtClean="0"/>
              <a:t>Scientia</a:t>
            </a:r>
            <a:r>
              <a:rPr lang="pt-BR" dirty="0" smtClean="0"/>
              <a:t>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 smtClean="0"/>
              <a:t>Integração modelo 1: </a:t>
            </a:r>
            <a:r>
              <a:rPr lang="pt-BR" sz="2667" dirty="0" smtClean="0"/>
              <a:t>Objetivo</a:t>
            </a:r>
            <a:endParaRPr lang="pt-BR" sz="2667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9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Objetivo</a:t>
            </a:r>
            <a:endParaRPr lang="pt-BR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0867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Integração modelo 1: Parametrização</a:t>
            </a:r>
            <a:endParaRPr lang="pt-BR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20588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</a:t>
            </a:r>
            <a:r>
              <a:rPr lang="pt-BR" dirty="0" smtClean="0"/>
              <a:t>1: </a:t>
            </a:r>
            <a:r>
              <a:rPr lang="pt-BR" dirty="0"/>
              <a:t>Parametrização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41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367" y="2240800"/>
            <a:ext cx="7731482" cy="5507357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 bwMode="auto">
          <a:xfrm>
            <a:off x="601800" y="2664609"/>
            <a:ext cx="6947316" cy="465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Marcar a opção “</a:t>
            </a: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Utiliza integração com </a:t>
            </a:r>
            <a:r>
              <a:rPr lang="pt-BR" sz="2800" b="1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”.</a:t>
            </a: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Escolher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 tipo de banco de dados que será utilizado na integração: </a:t>
            </a: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SQL Server ou Oracle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</a:t>
            </a: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Inserir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os parâmetros de conexão com a base de dados de Exportação e testar a conexão. (Base SPDA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)</a:t>
            </a: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Inserir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os parâmetros de conexão com a base de dados de Importação e testar a conexão. (Base RDB)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869544"/>
            <a:ext cx="882623" cy="882623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 bwMode="auto">
          <a:xfrm>
            <a:off x="5429250" y="7792528"/>
            <a:ext cx="55739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4800" dirty="0" smtClean="0">
                <a:solidFill>
                  <a:srgbClr val="FF0000"/>
                </a:solidFill>
                <a:latin typeface="Arial Narrow"/>
                <a:cs typeface="Arial Narrow"/>
              </a:rPr>
              <a:t>Parâmetros obrigatórios</a:t>
            </a:r>
          </a:p>
        </p:txBody>
      </p:sp>
    </p:spTree>
    <p:extLst>
      <p:ext uri="{BB962C8B-B14F-4D97-AF65-F5344CB8AC3E}">
        <p14:creationId xmlns:p14="http://schemas.microsoft.com/office/powerpoint/2010/main" val="92515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8742" y="2070145"/>
            <a:ext cx="9050529" cy="6446952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8741" y="2070145"/>
            <a:ext cx="9050529" cy="6446952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</a:t>
            </a:r>
            <a:r>
              <a:rPr lang="pt-BR" dirty="0" smtClean="0"/>
              <a:t>1: </a:t>
            </a:r>
            <a:r>
              <a:rPr lang="pt-BR" dirty="0"/>
              <a:t>Parametrização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42</a:t>
            </a:fld>
            <a:endParaRPr lang="pt-BR" dirty="0"/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601800" y="2712473"/>
            <a:ext cx="59691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Definir o modelo de integração a ser utilizado: Modelo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1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875005"/>
            <a:ext cx="882623" cy="882623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118" y="6416773"/>
            <a:ext cx="4829175" cy="2190750"/>
          </a:xfrm>
          <a:prstGeom prst="rect">
            <a:avLst/>
          </a:prstGeom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99" y="4790803"/>
            <a:ext cx="1625970" cy="1625970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1775679" y="5015666"/>
            <a:ext cx="37639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Contextos com mesma definição de base</a:t>
            </a:r>
          </a:p>
        </p:txBody>
      </p:sp>
      <p:cxnSp>
        <p:nvCxnSpPr>
          <p:cNvPr id="26" name="Conector de seta reta 25"/>
          <p:cNvCxnSpPr/>
          <p:nvPr/>
        </p:nvCxnSpPr>
        <p:spPr>
          <a:xfrm flipV="1">
            <a:off x="5619784" y="6575606"/>
            <a:ext cx="3126223" cy="1020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tângulo 37"/>
          <p:cNvSpPr/>
          <p:nvPr/>
        </p:nvSpPr>
        <p:spPr>
          <a:xfrm>
            <a:off x="402378" y="4790803"/>
            <a:ext cx="5217406" cy="392774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4061" y="3269109"/>
            <a:ext cx="6724650" cy="581025"/>
          </a:xfrm>
          <a:prstGeom prst="rect">
            <a:avLst/>
          </a:prstGeom>
        </p:spPr>
      </p:pic>
      <p:pic>
        <p:nvPicPr>
          <p:cNvPr id="33" name="Imagem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6690" y="6220269"/>
            <a:ext cx="6711896" cy="710673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2633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m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125" y="2207688"/>
            <a:ext cx="9050529" cy="6446952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533" y="4930452"/>
            <a:ext cx="971365" cy="971365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</a:t>
            </a:r>
            <a:r>
              <a:rPr lang="pt-BR" dirty="0" smtClean="0"/>
              <a:t>1: </a:t>
            </a:r>
            <a:r>
              <a:rPr lang="pt-BR" dirty="0"/>
              <a:t>Parametrização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43</a:t>
            </a:fld>
            <a:endParaRPr lang="pt-BR" dirty="0"/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601800" y="2721052"/>
            <a:ext cx="59691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Definir o modelo de integração a ser utilizado: Modelo 1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869935"/>
            <a:ext cx="882623" cy="882623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9112" y="4775974"/>
            <a:ext cx="768309" cy="382032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4256056" y="5129925"/>
            <a:ext cx="5373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2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1087815" y="4914378"/>
            <a:ext cx="317129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Parâmetro que altera o comportamento na </a:t>
            </a:r>
            <a:r>
              <a:rPr lang="pt-BR" sz="1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Exportação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dos dados para o </a:t>
            </a:r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</a:p>
        </p:txBody>
      </p:sp>
      <p:sp>
        <p:nvSpPr>
          <p:cNvPr id="10" name="Retângulo 9"/>
          <p:cNvSpPr/>
          <p:nvPr/>
        </p:nvSpPr>
        <p:spPr>
          <a:xfrm>
            <a:off x="892305" y="4624571"/>
            <a:ext cx="5210783" cy="13580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0899" y="5038389"/>
            <a:ext cx="683895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85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m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125" y="2207688"/>
            <a:ext cx="9050529" cy="6446952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112" y="4775974"/>
            <a:ext cx="768309" cy="382032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502" y="4937073"/>
            <a:ext cx="1068439" cy="1068439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</a:t>
            </a:r>
            <a:r>
              <a:rPr lang="pt-BR" dirty="0" smtClean="0"/>
              <a:t>1: </a:t>
            </a:r>
            <a:r>
              <a:rPr lang="pt-BR" dirty="0"/>
              <a:t>Parametrização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44</a:t>
            </a:fld>
            <a:endParaRPr lang="pt-BR" dirty="0"/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621510" y="2825941"/>
            <a:ext cx="59691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Definir o modelo de integração a ser utilizado: Modelo 1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2028149"/>
            <a:ext cx="882623" cy="882623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4256056" y="5129925"/>
            <a:ext cx="4587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2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RDB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1087816" y="4914378"/>
            <a:ext cx="31712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Parâmetros que alteram o comportamento na </a:t>
            </a:r>
            <a:r>
              <a:rPr lang="pt-BR" sz="1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Importação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dos dados do </a:t>
            </a:r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</a:p>
        </p:txBody>
      </p:sp>
      <p:sp>
        <p:nvSpPr>
          <p:cNvPr id="10" name="Retângulo 9"/>
          <p:cNvSpPr/>
          <p:nvPr/>
        </p:nvSpPr>
        <p:spPr>
          <a:xfrm>
            <a:off x="892305" y="4662671"/>
            <a:ext cx="5210783" cy="13580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51823" y="3941725"/>
            <a:ext cx="6810375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63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601800" y="2090861"/>
            <a:ext cx="10857698" cy="6658652"/>
          </a:xfrm>
        </p:spPr>
        <p:txBody>
          <a:bodyPr>
            <a:normAutofit/>
          </a:bodyPr>
          <a:lstStyle/>
          <a:p>
            <a:r>
              <a:rPr lang="pt-BR" sz="2400" dirty="0" smtClean="0"/>
              <a:t>Parâmetros </a:t>
            </a:r>
            <a:r>
              <a:rPr lang="pt-BR" sz="2400" dirty="0"/>
              <a:t>a serem configurados no Scientia Enterprise</a:t>
            </a:r>
          </a:p>
          <a:p>
            <a:endParaRPr lang="pt-BR" sz="2400" dirty="0"/>
          </a:p>
          <a:p>
            <a:pPr lvl="1"/>
            <a:r>
              <a:rPr lang="pt-BR" sz="2400" dirty="0"/>
              <a:t>Configuração de duração de período</a:t>
            </a:r>
          </a:p>
          <a:p>
            <a:pPr lvl="1"/>
            <a:r>
              <a:rPr lang="pt-BR" sz="2400" dirty="0" smtClean="0"/>
              <a:t>Banco </a:t>
            </a:r>
            <a:r>
              <a:rPr lang="pt-BR" sz="2400" dirty="0"/>
              <a:t>de dados RDB - Permissão do </a:t>
            </a:r>
            <a:r>
              <a:rPr lang="pt-BR" sz="2400" dirty="0" err="1"/>
              <a:t>rdowner</a:t>
            </a:r>
            <a:r>
              <a:rPr lang="pt-BR" sz="2400" dirty="0"/>
              <a:t> ao usuário de conexão ao banco</a:t>
            </a:r>
            <a:r>
              <a:rPr lang="pt-BR" sz="2400" dirty="0" smtClean="0"/>
              <a:t>.</a:t>
            </a:r>
          </a:p>
          <a:p>
            <a:pPr lvl="1"/>
            <a:r>
              <a:rPr lang="pt-BR" sz="2400" dirty="0" smtClean="0"/>
              <a:t>Cadastros dos </a:t>
            </a:r>
            <a:r>
              <a:rPr lang="pt-BR" sz="2400" dirty="0" err="1" smtClean="0"/>
              <a:t>Named</a:t>
            </a:r>
            <a:r>
              <a:rPr lang="pt-BR" sz="2400" dirty="0" smtClean="0"/>
              <a:t> </a:t>
            </a:r>
            <a:r>
              <a:rPr lang="pt-BR" sz="2400" dirty="0" err="1" smtClean="0"/>
              <a:t>Availability</a:t>
            </a:r>
            <a:r>
              <a:rPr lang="pt-BR" sz="2400" dirty="0" smtClean="0"/>
              <a:t> </a:t>
            </a:r>
            <a:r>
              <a:rPr lang="pt-BR" sz="2400" dirty="0" err="1" smtClean="0"/>
              <a:t>Pattern</a:t>
            </a:r>
            <a:r>
              <a:rPr lang="pt-BR" sz="2400" dirty="0" smtClean="0"/>
              <a:t> (Padrão de disponibilidade) dos professores caso seja da esc</a:t>
            </a:r>
            <a:r>
              <a:rPr lang="pt-BR" sz="2400" dirty="0" smtClean="0"/>
              <a:t>olha da instituição de ensino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Integração TOTVS Educacional e Scientia Enterprise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pt-BR" dirty="0"/>
              <a:t>Integração modelo 1: </a:t>
            </a:r>
            <a:r>
              <a:rPr lang="pt-BR" dirty="0" smtClean="0"/>
              <a:t>Parametrização</a:t>
            </a:r>
            <a:endParaRPr lang="pt-BR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4891" y="2238989"/>
            <a:ext cx="2533650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6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Integração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modelo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1: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Exportação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dados para o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Scientia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4146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601799" y="2126450"/>
            <a:ext cx="15046049" cy="6381870"/>
          </a:xfrm>
        </p:spPr>
        <p:txBody>
          <a:bodyPr/>
          <a:lstStyle/>
          <a:p>
            <a:pPr algn="just"/>
            <a:r>
              <a:rPr lang="pt-BR" dirty="0"/>
              <a:t>O processo de </a:t>
            </a:r>
            <a:r>
              <a:rPr lang="pt-BR" b="1" dirty="0"/>
              <a:t>“Exportação de dados para o </a:t>
            </a:r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b="1" dirty="0"/>
              <a:t>”</a:t>
            </a:r>
            <a:r>
              <a:rPr lang="pt-BR" dirty="0"/>
              <a:t> é a funcionalidade responsável por enviar as informações essenciais dos cadastros do TOTVS Educacional para o </a:t>
            </a:r>
            <a:r>
              <a:rPr lang="pt-BR" i="1" dirty="0" err="1"/>
              <a:t>Scientia</a:t>
            </a:r>
            <a:r>
              <a:rPr lang="pt-BR" dirty="0"/>
              <a:t>. 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A </a:t>
            </a:r>
            <a:r>
              <a:rPr lang="pt-BR" dirty="0"/>
              <a:t>ligação das informações entre os dois sistemas é realizada a partir de uma máscara pré-definida denominada </a:t>
            </a:r>
            <a:r>
              <a:rPr lang="pt-BR" b="1" i="1" dirty="0" err="1"/>
              <a:t>hostkey</a:t>
            </a:r>
            <a:r>
              <a:rPr lang="pt-BR" dirty="0"/>
              <a:t>, através da qual pode ser feita a identificação, atualização e exclusão das informações.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35514" cy="853016"/>
          </a:xfrm>
        </p:spPr>
        <p:txBody>
          <a:bodyPr/>
          <a:lstStyle/>
          <a:p>
            <a:r>
              <a:rPr lang="pt-BR" dirty="0"/>
              <a:t>Integração modelo </a:t>
            </a:r>
            <a:r>
              <a:rPr lang="pt-BR" dirty="0" smtClean="0"/>
              <a:t>1: </a:t>
            </a:r>
            <a:r>
              <a:rPr lang="pt-BR" dirty="0"/>
              <a:t>Exportação de dados para o </a:t>
            </a:r>
            <a:r>
              <a:rPr lang="pt-BR" dirty="0" err="1" smtClean="0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15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09075" cy="853016"/>
          </a:xfrm>
        </p:spPr>
        <p:txBody>
          <a:bodyPr/>
          <a:lstStyle/>
          <a:p>
            <a:r>
              <a:rPr lang="pt-BR" dirty="0"/>
              <a:t>Integração modelo </a:t>
            </a:r>
            <a:r>
              <a:rPr lang="pt-BR" dirty="0" smtClean="0"/>
              <a:t>1: </a:t>
            </a:r>
            <a:r>
              <a:rPr lang="pt-BR" dirty="0"/>
              <a:t>Exportação </a:t>
            </a:r>
            <a:r>
              <a:rPr lang="pt-BR" dirty="0" smtClean="0"/>
              <a:t>de dados para o </a:t>
            </a:r>
            <a:r>
              <a:rPr lang="pt-BR" dirty="0" err="1" smtClean="0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48</a:t>
            </a:fld>
            <a:endParaRPr lang="pt-BR" dirty="0"/>
          </a:p>
        </p:txBody>
      </p:sp>
      <p:sp>
        <p:nvSpPr>
          <p:cNvPr id="31" name="Retângulo de cantos arredondados 30"/>
          <p:cNvSpPr/>
          <p:nvPr/>
        </p:nvSpPr>
        <p:spPr>
          <a:xfrm>
            <a:off x="820562" y="260607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Contexto</a:t>
            </a:r>
            <a:endParaRPr lang="pt-BR" sz="2000" dirty="0"/>
          </a:p>
        </p:txBody>
      </p:sp>
      <p:sp>
        <p:nvSpPr>
          <p:cNvPr id="32" name="Retângulo de cantos arredondados 31"/>
          <p:cNvSpPr/>
          <p:nvPr/>
        </p:nvSpPr>
        <p:spPr>
          <a:xfrm>
            <a:off x="820558" y="735454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Turma</a:t>
            </a:r>
            <a:endParaRPr lang="pt-BR" sz="2000" dirty="0"/>
          </a:p>
        </p:txBody>
      </p:sp>
      <p:sp>
        <p:nvSpPr>
          <p:cNvPr id="33" name="Retângulo de cantos arredondados 32"/>
          <p:cNvSpPr/>
          <p:nvPr/>
        </p:nvSpPr>
        <p:spPr>
          <a:xfrm>
            <a:off x="820561" y="3373216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Professor</a:t>
            </a:r>
          </a:p>
        </p:txBody>
      </p:sp>
      <p:sp>
        <p:nvSpPr>
          <p:cNvPr id="34" name="Retângulo de cantos arredondados 33"/>
          <p:cNvSpPr/>
          <p:nvPr/>
        </p:nvSpPr>
        <p:spPr>
          <a:xfrm>
            <a:off x="820560" y="417183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Sala</a:t>
            </a:r>
            <a:endParaRPr lang="pt-BR" sz="2000" dirty="0"/>
          </a:p>
        </p:txBody>
      </p:sp>
      <p:sp>
        <p:nvSpPr>
          <p:cNvPr id="36" name="Retângulo de cantos arredondados 35"/>
          <p:cNvSpPr/>
          <p:nvPr/>
        </p:nvSpPr>
        <p:spPr>
          <a:xfrm>
            <a:off x="820559" y="4970448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Prédio / Bloco</a:t>
            </a:r>
            <a:endParaRPr lang="pt-BR" sz="2000" dirty="0"/>
          </a:p>
        </p:txBody>
      </p:sp>
      <p:sp>
        <p:nvSpPr>
          <p:cNvPr id="37" name="Retângulo de cantos arredondados 36"/>
          <p:cNvSpPr/>
          <p:nvPr/>
        </p:nvSpPr>
        <p:spPr>
          <a:xfrm>
            <a:off x="3627671" y="2606072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Departament</a:t>
            </a:r>
            <a:endParaRPr lang="pt-BR" sz="2000" dirty="0"/>
          </a:p>
        </p:txBody>
      </p:sp>
      <p:sp>
        <p:nvSpPr>
          <p:cNvPr id="39" name="Retângulo de cantos arredondados 38"/>
          <p:cNvSpPr/>
          <p:nvPr/>
        </p:nvSpPr>
        <p:spPr>
          <a:xfrm>
            <a:off x="3627671" y="3406841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Staff</a:t>
            </a:r>
            <a:endParaRPr lang="pt-BR" sz="2000" dirty="0"/>
          </a:p>
        </p:txBody>
      </p:sp>
      <p:sp>
        <p:nvSpPr>
          <p:cNvPr id="41" name="Retângulo de cantos arredondados 40"/>
          <p:cNvSpPr/>
          <p:nvPr/>
        </p:nvSpPr>
        <p:spPr>
          <a:xfrm>
            <a:off x="3630223" y="4189476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Location</a:t>
            </a:r>
            <a:endParaRPr lang="pt-BR" sz="2000" dirty="0"/>
          </a:p>
        </p:txBody>
      </p:sp>
      <p:sp>
        <p:nvSpPr>
          <p:cNvPr id="46" name="Retângulo de cantos arredondados 45"/>
          <p:cNvSpPr/>
          <p:nvPr/>
        </p:nvSpPr>
        <p:spPr>
          <a:xfrm>
            <a:off x="3630223" y="4970448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Zones</a:t>
            </a:r>
            <a:endParaRPr lang="pt-BR" sz="2000" dirty="0"/>
          </a:p>
        </p:txBody>
      </p:sp>
      <p:sp>
        <p:nvSpPr>
          <p:cNvPr id="49" name="Retângulo de cantos arredondados 48"/>
          <p:cNvSpPr/>
          <p:nvPr/>
        </p:nvSpPr>
        <p:spPr>
          <a:xfrm>
            <a:off x="3627670" y="5751420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(POS) </a:t>
            </a:r>
            <a:r>
              <a:rPr lang="pt-BR" sz="2000" dirty="0" err="1" smtClean="0"/>
              <a:t>Programme</a:t>
            </a:r>
            <a:r>
              <a:rPr lang="pt-BR" sz="2000" dirty="0" smtClean="0"/>
              <a:t> </a:t>
            </a:r>
            <a:r>
              <a:rPr lang="pt-BR" sz="2000" dirty="0" err="1" smtClean="0"/>
              <a:t>of</a:t>
            </a:r>
            <a:r>
              <a:rPr lang="pt-BR" sz="2000" dirty="0" smtClean="0"/>
              <a:t> </a:t>
            </a:r>
            <a:r>
              <a:rPr lang="pt-BR" sz="2000" dirty="0" err="1" smtClean="0"/>
              <a:t>Study</a:t>
            </a:r>
            <a:endParaRPr lang="pt-BR" sz="2000" dirty="0"/>
          </a:p>
        </p:txBody>
      </p:sp>
      <p:sp>
        <p:nvSpPr>
          <p:cNvPr id="53" name="Retângulo de cantos arredondados 52"/>
          <p:cNvSpPr/>
          <p:nvPr/>
        </p:nvSpPr>
        <p:spPr>
          <a:xfrm>
            <a:off x="3627668" y="7355792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StudentSet</a:t>
            </a:r>
            <a:endParaRPr lang="pt-BR" sz="2000" dirty="0"/>
          </a:p>
        </p:txBody>
      </p:sp>
      <p:sp>
        <p:nvSpPr>
          <p:cNvPr id="54" name="Retângulo de cantos arredondados 53"/>
          <p:cNvSpPr/>
          <p:nvPr/>
        </p:nvSpPr>
        <p:spPr>
          <a:xfrm>
            <a:off x="820562" y="5765097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Turma</a:t>
            </a:r>
            <a:endParaRPr lang="pt-BR" sz="2000" dirty="0"/>
          </a:p>
        </p:txBody>
      </p:sp>
      <p:sp>
        <p:nvSpPr>
          <p:cNvPr id="57" name="Retângulo de cantos arredondados 56"/>
          <p:cNvSpPr/>
          <p:nvPr/>
        </p:nvSpPr>
        <p:spPr>
          <a:xfrm>
            <a:off x="3627669" y="6567680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Module</a:t>
            </a:r>
            <a:endParaRPr lang="pt-BR" sz="2000" dirty="0"/>
          </a:p>
        </p:txBody>
      </p:sp>
      <p:sp>
        <p:nvSpPr>
          <p:cNvPr id="58" name="Retângulo de cantos arredondados 57"/>
          <p:cNvSpPr/>
          <p:nvPr/>
        </p:nvSpPr>
        <p:spPr>
          <a:xfrm>
            <a:off x="809811" y="6564394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Turma/Disciplina e </a:t>
            </a:r>
            <a:r>
              <a:rPr lang="pt-BR" sz="2000" dirty="0" err="1" smtClean="0"/>
              <a:t>Subturma</a:t>
            </a:r>
            <a:endParaRPr lang="pt-BR" sz="2000" dirty="0"/>
          </a:p>
        </p:txBody>
      </p:sp>
      <p:sp>
        <p:nvSpPr>
          <p:cNvPr id="42" name="Retângulo de cantos arredondados 41"/>
          <p:cNvSpPr/>
          <p:nvPr/>
        </p:nvSpPr>
        <p:spPr>
          <a:xfrm>
            <a:off x="6502244" y="2606072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r>
              <a:rPr lang="pt-BR" alt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 envio de </a:t>
            </a:r>
            <a:r>
              <a:rPr lang="pt-BR" alt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department</a:t>
            </a:r>
            <a:r>
              <a:rPr lang="pt-BR" alt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alt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é obrigatório no modelo 1 da integração. </a:t>
            </a:r>
            <a:endParaRPr lang="pt-BR" altLang="pt-BR" sz="20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sp>
        <p:nvSpPr>
          <p:cNvPr id="45" name="Retângulo de cantos arredondados 44"/>
          <p:cNvSpPr/>
          <p:nvPr/>
        </p:nvSpPr>
        <p:spPr>
          <a:xfrm>
            <a:off x="6502244" y="3373216"/>
            <a:ext cx="9145605" cy="70838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entidade Staff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representa os professores do TOTVS 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Educacional. Os 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professores enviados para a integração são 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aqueles ativos 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n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coligada e filial exportada.</a:t>
            </a:r>
            <a:endParaRPr lang="pt-BR" sz="20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sp>
        <p:nvSpPr>
          <p:cNvPr id="47" name="Retângulo de cantos arredondados 46"/>
          <p:cNvSpPr/>
          <p:nvPr/>
        </p:nvSpPr>
        <p:spPr>
          <a:xfrm>
            <a:off x="6502244" y="4198574"/>
            <a:ext cx="9145605" cy="113293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Location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no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basicamente a entidade onde acontece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, que no TOTVS Educacional é representada pela entidade sala. Da mesma forma que a sala pertence a um prédio e bloco, toda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location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deve estar relacionada à sua respectiva 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zone.</a:t>
            </a:r>
            <a:endParaRPr lang="pt-BR" altLang="pt-BR" sz="20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sp>
        <p:nvSpPr>
          <p:cNvPr id="51" name="Retângulo de cantos arredondados 50"/>
          <p:cNvSpPr/>
          <p:nvPr/>
        </p:nvSpPr>
        <p:spPr>
          <a:xfrm>
            <a:off x="6502244" y="5002465"/>
            <a:ext cx="9145605" cy="14057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hangingPunct="0"/>
            <a:endParaRPr lang="pt-BR" sz="2000" dirty="0" smtClean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  <a:p>
            <a:pPr algn="just" eaLnBrk="0" hangingPunct="0"/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entidade  zone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utilizada para agrupar mais de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location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por sua vez representam as salas. As zones são apenas cadastros informativos para o TOTVS Educacional, porém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possuem papel importante para identificar tempo/distância e desta forma ajudar na escolha da melhor sala para alocar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</a:t>
            </a:r>
          </a:p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endParaRPr lang="pt-BR" altLang="pt-BR" sz="20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sp>
        <p:nvSpPr>
          <p:cNvPr id="52" name="Retângulo de cantos arredondados 51"/>
          <p:cNvSpPr/>
          <p:nvPr/>
        </p:nvSpPr>
        <p:spPr>
          <a:xfrm>
            <a:off x="6502244" y="5750170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hangingPunct="0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POS ou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Programme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of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Study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uma entidade utilizada para agrupar Modules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, neste modelo de integração o POS representa a 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turma.</a:t>
            </a:r>
            <a:endParaRPr lang="pt-BR" sz="20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sp>
        <p:nvSpPr>
          <p:cNvPr id="55" name="Retângulo de cantos arredondados 54"/>
          <p:cNvSpPr/>
          <p:nvPr/>
        </p:nvSpPr>
        <p:spPr>
          <a:xfrm>
            <a:off x="6502244" y="6566430"/>
            <a:ext cx="9145605" cy="97737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Module é uma das principais entidades da integração entre TOTVS Educacional e 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 Neste modelo de integração o module representa o conceito da 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turma/disciplina e 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é também a base de agrupamento para todas as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activities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serão geradas.</a:t>
            </a:r>
          </a:p>
        </p:txBody>
      </p:sp>
      <p:sp>
        <p:nvSpPr>
          <p:cNvPr id="56" name="Retângulo de cantos arredondados 55"/>
          <p:cNvSpPr/>
          <p:nvPr/>
        </p:nvSpPr>
        <p:spPr>
          <a:xfrm>
            <a:off x="6502244" y="7345801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StudentSet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(grupo de alunos) é a entidade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é utilizada para controlar choque de horário entre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activities</a:t>
            </a:r>
            <a:r>
              <a:rPr lang="pt-BR" alt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6183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6" grpId="0" animBg="1"/>
      <p:bldP spid="39" grpId="0" animBg="1"/>
      <p:bldP spid="41" grpId="0" animBg="1"/>
      <p:bldP spid="46" grpId="0" animBg="1"/>
      <p:bldP spid="49" grpId="0" animBg="1"/>
      <p:bldP spid="53" grpId="0" animBg="1"/>
      <p:bldP spid="54" grpId="0" animBg="1"/>
      <p:bldP spid="57" grpId="0" animBg="1"/>
      <p:bldP spid="58" grpId="0" animBg="1"/>
      <p:bldP spid="42" grpId="0" animBg="1"/>
      <p:bldP spid="45" grpId="0" animBg="1"/>
      <p:bldP spid="47" grpId="0" animBg="1"/>
      <p:bldP spid="51" grpId="0" animBg="1"/>
      <p:bldP spid="52" grpId="0" animBg="1"/>
      <p:bldP spid="55" grpId="0" animBg="1"/>
      <p:bldP spid="5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tângulo de cantos arredondados 39"/>
          <p:cNvSpPr/>
          <p:nvPr/>
        </p:nvSpPr>
        <p:spPr>
          <a:xfrm>
            <a:off x="6386457" y="2497660"/>
            <a:ext cx="9145605" cy="175459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a base para geração de cada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, nele estão as principais definições dos requisitos que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deve atender.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(modelo de atividade) é exportada para cada module (módulo) enviado. Importante frisar que o usuário caso veja necessidade poderá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gerar mais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templates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para os modules.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09075" cy="853016"/>
          </a:xfrm>
        </p:spPr>
        <p:txBody>
          <a:bodyPr/>
          <a:lstStyle/>
          <a:p>
            <a:r>
              <a:rPr lang="pt-BR" dirty="0"/>
              <a:t>Integração modelo 1</a:t>
            </a:r>
            <a:r>
              <a:rPr lang="pt-BR" dirty="0" smtClean="0"/>
              <a:t>: </a:t>
            </a:r>
            <a:r>
              <a:rPr lang="pt-BR" dirty="0"/>
              <a:t>Exportação de dados para o </a:t>
            </a:r>
            <a:r>
              <a:rPr lang="pt-BR" dirty="0" err="1" smtClean="0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49</a:t>
            </a:fld>
            <a:endParaRPr lang="pt-BR" dirty="0"/>
          </a:p>
        </p:txBody>
      </p:sp>
      <p:sp>
        <p:nvSpPr>
          <p:cNvPr id="35" name="Retângulo de cantos arredondados 34"/>
          <p:cNvSpPr/>
          <p:nvPr/>
        </p:nvSpPr>
        <p:spPr>
          <a:xfrm>
            <a:off x="601800" y="332997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Turno / Período letivo</a:t>
            </a:r>
          </a:p>
        </p:txBody>
      </p:sp>
      <p:sp>
        <p:nvSpPr>
          <p:cNvPr id="43" name="Retângulo de cantos arredondados 42"/>
          <p:cNvSpPr/>
          <p:nvPr/>
        </p:nvSpPr>
        <p:spPr>
          <a:xfrm>
            <a:off x="3476373" y="4913376"/>
            <a:ext cx="2744166" cy="66516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Suitability</a:t>
            </a:r>
            <a:endParaRPr lang="pt-BR" sz="2000" dirty="0"/>
          </a:p>
        </p:txBody>
      </p:sp>
      <p:sp>
        <p:nvSpPr>
          <p:cNvPr id="44" name="Retângulo de cantos arredondados 43"/>
          <p:cNvSpPr/>
          <p:nvPr/>
        </p:nvSpPr>
        <p:spPr>
          <a:xfrm>
            <a:off x="601800" y="4923121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>
                <a:solidFill>
                  <a:schemeClr val="lt1"/>
                </a:solidFill>
              </a:rPr>
              <a:t>Disciplinas autorizadas</a:t>
            </a:r>
          </a:p>
        </p:txBody>
      </p:sp>
      <p:sp>
        <p:nvSpPr>
          <p:cNvPr id="48" name="Retângulo de cantos arredondados 47"/>
          <p:cNvSpPr/>
          <p:nvPr/>
        </p:nvSpPr>
        <p:spPr>
          <a:xfrm>
            <a:off x="3476373" y="3331222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Named</a:t>
            </a:r>
            <a:r>
              <a:rPr lang="pt-BR" sz="2000" dirty="0" smtClean="0"/>
              <a:t> </a:t>
            </a:r>
            <a:r>
              <a:rPr lang="pt-BR" sz="2000" dirty="0" err="1" smtClean="0"/>
              <a:t>Availability</a:t>
            </a:r>
            <a:r>
              <a:rPr lang="pt-BR" sz="2000" dirty="0" smtClean="0"/>
              <a:t> </a:t>
            </a:r>
            <a:r>
              <a:rPr lang="pt-BR" sz="2000" dirty="0" err="1" smtClean="0"/>
              <a:t>Pattern</a:t>
            </a:r>
            <a:endParaRPr lang="pt-BR" sz="2000" dirty="0"/>
          </a:p>
        </p:txBody>
      </p:sp>
      <p:sp>
        <p:nvSpPr>
          <p:cNvPr id="50" name="Retângulo de cantos arredondados 49"/>
          <p:cNvSpPr/>
          <p:nvPr/>
        </p:nvSpPr>
        <p:spPr>
          <a:xfrm>
            <a:off x="601800" y="4129139"/>
            <a:ext cx="2708655" cy="65289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Disponibilidade do Professor</a:t>
            </a:r>
          </a:p>
        </p:txBody>
      </p:sp>
      <p:sp>
        <p:nvSpPr>
          <p:cNvPr id="63" name="Retângulo de cantos arredondados 62"/>
          <p:cNvSpPr/>
          <p:nvPr/>
        </p:nvSpPr>
        <p:spPr>
          <a:xfrm>
            <a:off x="3476373" y="4130741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Named</a:t>
            </a:r>
            <a:r>
              <a:rPr lang="pt-BR" sz="2000" dirty="0" smtClean="0"/>
              <a:t> </a:t>
            </a:r>
            <a:r>
              <a:rPr lang="pt-BR" sz="2000" dirty="0" err="1" smtClean="0"/>
              <a:t>Availability</a:t>
            </a:r>
            <a:r>
              <a:rPr lang="pt-BR" sz="2000" dirty="0" smtClean="0"/>
              <a:t> </a:t>
            </a:r>
            <a:r>
              <a:rPr lang="pt-BR" sz="2000" dirty="0" err="1" smtClean="0"/>
              <a:t>Pattern</a:t>
            </a:r>
            <a:endParaRPr lang="pt-BR" sz="2000" dirty="0"/>
          </a:p>
        </p:txBody>
      </p:sp>
      <p:sp>
        <p:nvSpPr>
          <p:cNvPr id="64" name="Retângulo de cantos arredondados 63"/>
          <p:cNvSpPr/>
          <p:nvPr/>
        </p:nvSpPr>
        <p:spPr>
          <a:xfrm>
            <a:off x="3461014" y="6466413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/>
              <a:t>Suitability</a:t>
            </a:r>
            <a:endParaRPr lang="pt-BR" sz="2000" dirty="0"/>
          </a:p>
        </p:txBody>
      </p:sp>
      <p:sp>
        <p:nvSpPr>
          <p:cNvPr id="65" name="Retângulo de cantos arredondados 64"/>
          <p:cNvSpPr/>
          <p:nvPr/>
        </p:nvSpPr>
        <p:spPr>
          <a:xfrm>
            <a:off x="3476372" y="5694348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/>
              <a:t>Suitability</a:t>
            </a:r>
            <a:endParaRPr lang="pt-BR" sz="2000" dirty="0"/>
          </a:p>
        </p:txBody>
      </p:sp>
      <p:sp>
        <p:nvSpPr>
          <p:cNvPr id="66" name="Retângulo de cantos arredondados 65"/>
          <p:cNvSpPr/>
          <p:nvPr/>
        </p:nvSpPr>
        <p:spPr>
          <a:xfrm>
            <a:off x="3494127" y="7284835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/>
              <a:t>Suitability</a:t>
            </a:r>
            <a:endParaRPr lang="pt-BR" sz="2000" dirty="0"/>
          </a:p>
        </p:txBody>
      </p:sp>
      <p:sp>
        <p:nvSpPr>
          <p:cNvPr id="67" name="Retângulo de cantos arredondados 66"/>
          <p:cNvSpPr/>
          <p:nvPr/>
        </p:nvSpPr>
        <p:spPr>
          <a:xfrm>
            <a:off x="601800" y="5692684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solidFill>
                  <a:schemeClr val="lt1"/>
                </a:solidFill>
              </a:rPr>
              <a:t>Prédio</a:t>
            </a:r>
            <a:endParaRPr lang="pt-BR" sz="2000" dirty="0">
              <a:solidFill>
                <a:schemeClr val="lt1"/>
              </a:solidFill>
            </a:endParaRPr>
          </a:p>
        </p:txBody>
      </p:sp>
      <p:sp>
        <p:nvSpPr>
          <p:cNvPr id="68" name="Retângulo de cantos arredondados 67"/>
          <p:cNvSpPr/>
          <p:nvPr/>
        </p:nvSpPr>
        <p:spPr>
          <a:xfrm>
            <a:off x="601800" y="6462247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solidFill>
                  <a:schemeClr val="lt1"/>
                </a:solidFill>
              </a:rPr>
              <a:t>Bloco</a:t>
            </a:r>
            <a:endParaRPr lang="pt-BR" sz="2000" dirty="0">
              <a:solidFill>
                <a:schemeClr val="lt1"/>
              </a:solidFill>
            </a:endParaRPr>
          </a:p>
        </p:txBody>
      </p:sp>
      <p:sp>
        <p:nvSpPr>
          <p:cNvPr id="69" name="Retângulo de cantos arredondados 68"/>
          <p:cNvSpPr/>
          <p:nvPr/>
        </p:nvSpPr>
        <p:spPr>
          <a:xfrm>
            <a:off x="601800" y="7284835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solidFill>
                  <a:schemeClr val="lt1"/>
                </a:solidFill>
              </a:rPr>
              <a:t>Campus</a:t>
            </a:r>
            <a:endParaRPr lang="pt-BR" sz="2000" dirty="0">
              <a:solidFill>
                <a:schemeClr val="lt1"/>
              </a:solidFill>
            </a:endParaRPr>
          </a:p>
        </p:txBody>
      </p:sp>
      <p:sp>
        <p:nvSpPr>
          <p:cNvPr id="42" name="Retângulo de cantos arredondados 41"/>
          <p:cNvSpPr/>
          <p:nvPr/>
        </p:nvSpPr>
        <p:spPr>
          <a:xfrm>
            <a:off x="6386457" y="4947698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Suitability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uma entidade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indica características que serão associadas a um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para que as atividades geradas respeitem tais características.</a:t>
            </a:r>
          </a:p>
        </p:txBody>
      </p:sp>
      <p:sp>
        <p:nvSpPr>
          <p:cNvPr id="38" name="Retângulo de cantos arredondados 37"/>
          <p:cNvSpPr/>
          <p:nvPr/>
        </p:nvSpPr>
        <p:spPr>
          <a:xfrm>
            <a:off x="6386457" y="3331222"/>
            <a:ext cx="9145605" cy="12026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 padrão de disponibilidade é uma entidade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indica em quais períodos de tempo podem ocorrer uma alocação de horário para uma entidade relacionada. Esta entidade possui um cadastro das semanas disponíveis e os horários em cada dia da semana.</a:t>
            </a:r>
          </a:p>
        </p:txBody>
      </p:sp>
      <p:sp>
        <p:nvSpPr>
          <p:cNvPr id="45" name="Retângulo de cantos arredondados 44"/>
          <p:cNvSpPr/>
          <p:nvPr/>
        </p:nvSpPr>
        <p:spPr>
          <a:xfrm>
            <a:off x="601799" y="2496410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Turma/Disciplina e </a:t>
            </a:r>
            <a:r>
              <a:rPr lang="pt-BR" sz="2000" dirty="0" err="1" smtClean="0"/>
              <a:t>Subturma</a:t>
            </a:r>
            <a:endParaRPr lang="pt-BR" sz="2000" dirty="0" smtClean="0"/>
          </a:p>
        </p:txBody>
      </p:sp>
      <p:sp>
        <p:nvSpPr>
          <p:cNvPr id="47" name="Retângulo de cantos arredondados 46"/>
          <p:cNvSpPr/>
          <p:nvPr/>
        </p:nvSpPr>
        <p:spPr>
          <a:xfrm>
            <a:off x="3461013" y="2497660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Template</a:t>
            </a:r>
            <a:r>
              <a:rPr lang="pt-BR" sz="2000" dirty="0" smtClean="0"/>
              <a:t> </a:t>
            </a:r>
            <a:r>
              <a:rPr lang="pt-BR" sz="2000" dirty="0" err="1" smtClean="0"/>
              <a:t>activity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00941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5" grpId="0" animBg="1"/>
      <p:bldP spid="43" grpId="0" animBg="1"/>
      <p:bldP spid="44" grpId="0" animBg="1"/>
      <p:bldP spid="48" grpId="0" animBg="1"/>
      <p:bldP spid="50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42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</a:t>
            </a:r>
            <a:r>
              <a:rPr lang="pt-BR" dirty="0"/>
              <a:t>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53080" cy="853016"/>
          </a:xfrm>
        </p:spPr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4"/>
          </p:nvPr>
        </p:nvSpPr>
        <p:spPr>
          <a:xfrm>
            <a:off x="765545" y="2090861"/>
            <a:ext cx="14882304" cy="6658652"/>
          </a:xfrm>
        </p:spPr>
        <p:txBody>
          <a:bodyPr/>
          <a:lstStyle/>
          <a:p>
            <a:endParaRPr lang="pt-BR" dirty="0" smtClean="0"/>
          </a:p>
          <a:p>
            <a:pPr algn="just"/>
            <a:r>
              <a:rPr lang="pt-BR" dirty="0" smtClean="0"/>
              <a:t>O objetivo da integração </a:t>
            </a:r>
            <a:r>
              <a:rPr lang="pt-BR" dirty="0"/>
              <a:t>do TOTVS Educacional com o </a:t>
            </a:r>
            <a:r>
              <a:rPr lang="pt-BR" dirty="0" err="1"/>
              <a:t>Scientia</a:t>
            </a:r>
            <a:r>
              <a:rPr lang="pt-BR" dirty="0"/>
              <a:t> Enterprise </a:t>
            </a:r>
            <a:r>
              <a:rPr lang="pt-BR" dirty="0" smtClean="0"/>
              <a:t>é </a:t>
            </a:r>
            <a:r>
              <a:rPr lang="pt-BR" dirty="0"/>
              <a:t>possibilitar a utilização das funcionalidades de </a:t>
            </a:r>
            <a:r>
              <a:rPr lang="pt-BR" b="1" dirty="0"/>
              <a:t>geração de quadro de horário, alocação de professores e alocação de salas </a:t>
            </a:r>
            <a:r>
              <a:rPr lang="pt-BR" dirty="0" smtClean="0"/>
              <a:t>d</a:t>
            </a:r>
            <a:r>
              <a:rPr lang="pt-BR" dirty="0" smtClean="0"/>
              <a:t>o </a:t>
            </a:r>
            <a:r>
              <a:rPr lang="pt-BR" dirty="0" err="1"/>
              <a:t>Scientia</a:t>
            </a:r>
            <a:r>
              <a:rPr lang="pt-BR" dirty="0"/>
              <a:t> </a:t>
            </a:r>
            <a:r>
              <a:rPr lang="pt-BR" dirty="0" err="1" smtClean="0"/>
              <a:t>Timetabler</a:t>
            </a:r>
            <a:r>
              <a:rPr lang="pt-BR" dirty="0" smtClean="0"/>
              <a:t>, tornando o processo de </a:t>
            </a:r>
            <a:r>
              <a:rPr lang="pt-BR" b="1" dirty="0" smtClean="0"/>
              <a:t>criação de oferta de turmas e turmas/disciplinas </a:t>
            </a:r>
            <a:r>
              <a:rPr lang="pt-BR" dirty="0" smtClean="0"/>
              <a:t>muito mais </a:t>
            </a:r>
            <a:r>
              <a:rPr lang="pt-BR" b="1" dirty="0" smtClean="0"/>
              <a:t>ágil, simples </a:t>
            </a:r>
            <a:r>
              <a:rPr lang="pt-BR" dirty="0" smtClean="0"/>
              <a:t>e com </a:t>
            </a:r>
            <a:r>
              <a:rPr lang="pt-BR" b="1" dirty="0" smtClean="0"/>
              <a:t>menor custo</a:t>
            </a:r>
            <a:r>
              <a:rPr lang="pt-BR" dirty="0" smtClean="0"/>
              <a:t> de operação.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130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Pontos </a:t>
            </a:r>
            <a:r>
              <a:rPr lang="pt-BR" b="1" dirty="0" smtClean="0"/>
              <a:t>de atenção:</a:t>
            </a:r>
            <a:endParaRPr lang="pt-BR" b="1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/>
              <a:t>As informações enviadas pelo TOTVS Educacional para o </a:t>
            </a:r>
            <a:r>
              <a:rPr lang="pt-BR" i="1" dirty="0" err="1"/>
              <a:t>Scientia</a:t>
            </a:r>
            <a:r>
              <a:rPr lang="pt-BR" dirty="0"/>
              <a:t> possuem como ligação a informação incluída no campo de </a:t>
            </a:r>
            <a:r>
              <a:rPr lang="pt-BR" b="1" i="1" dirty="0" err="1"/>
              <a:t>hostkey</a:t>
            </a:r>
            <a:r>
              <a:rPr lang="pt-BR" dirty="0"/>
              <a:t> que fica visível nos cadastros dentro do </a:t>
            </a:r>
            <a:r>
              <a:rPr lang="pt-BR" i="1" dirty="0" err="1"/>
              <a:t>Scientia</a:t>
            </a:r>
            <a:r>
              <a:rPr lang="pt-BR" dirty="0"/>
              <a:t>. No entanto, este campo fica aberto para alteração por parte do usuário e caso seja realizada qualquer modificação o vínculo entre as informações será quebrado o que ocasionará erro na importação das informações no TOTVS Educacional. Por este motivo os </a:t>
            </a:r>
            <a:r>
              <a:rPr lang="pt-BR" b="1" dirty="0"/>
              <a:t>cadastros </a:t>
            </a:r>
            <a:r>
              <a:rPr lang="pt-BR" b="1" dirty="0" smtClean="0"/>
              <a:t>enviados </a:t>
            </a:r>
            <a:r>
              <a:rPr lang="pt-BR" b="1" dirty="0"/>
              <a:t>pelo TOTVS Educacional para o </a:t>
            </a:r>
            <a:r>
              <a:rPr lang="pt-BR" b="1" i="1" dirty="0" err="1"/>
              <a:t>Scientia</a:t>
            </a:r>
            <a:r>
              <a:rPr lang="pt-BR" b="1" dirty="0"/>
              <a:t> devem sempre ser alterados no TOTVS Educacional e depois reenviados ao </a:t>
            </a:r>
            <a:r>
              <a:rPr lang="pt-BR" b="1" dirty="0" err="1"/>
              <a:t>Scientia</a:t>
            </a:r>
            <a:r>
              <a:rPr lang="pt-BR" dirty="0" smtClean="0"/>
              <a:t>.</a:t>
            </a:r>
          </a:p>
          <a:p>
            <a:endParaRPr lang="pt-BR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As ofertas cujas alocações foram importadas do </a:t>
            </a:r>
            <a:r>
              <a:rPr lang="pt-BR" i="1" dirty="0" err="1"/>
              <a:t>Scientia</a:t>
            </a:r>
            <a:r>
              <a:rPr lang="pt-BR" dirty="0"/>
              <a:t> para o TOTVS Educacional </a:t>
            </a:r>
            <a:r>
              <a:rPr lang="pt-BR" dirty="0" smtClean="0"/>
              <a:t>podem </a:t>
            </a:r>
            <a:r>
              <a:rPr lang="pt-BR" dirty="0"/>
              <a:t>ser </a:t>
            </a:r>
            <a:r>
              <a:rPr lang="pt-BR" dirty="0" smtClean="0"/>
              <a:t>alteradas </a:t>
            </a:r>
            <a:r>
              <a:rPr lang="pt-BR" dirty="0"/>
              <a:t>sem problema algum dentro do TOTVS Educacional. </a:t>
            </a:r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84500" cy="853016"/>
          </a:xfrm>
        </p:spPr>
        <p:txBody>
          <a:bodyPr/>
          <a:lstStyle/>
          <a:p>
            <a:r>
              <a:rPr lang="pt-BR" dirty="0"/>
              <a:t>Integração modelo </a:t>
            </a:r>
            <a:r>
              <a:rPr lang="pt-BR" dirty="0" smtClean="0"/>
              <a:t>1: </a:t>
            </a:r>
            <a:r>
              <a:rPr lang="pt-BR" dirty="0"/>
              <a:t>Exportação de dados para o </a:t>
            </a:r>
            <a:r>
              <a:rPr lang="pt-BR" dirty="0" err="1" smtClean="0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469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/>
              <a:t>Quando uma </a:t>
            </a:r>
            <a:r>
              <a:rPr lang="pt-BR" b="1" dirty="0"/>
              <a:t>turma/disciplina </a:t>
            </a:r>
            <a:r>
              <a:rPr lang="pt-BR" dirty="0"/>
              <a:t>está sendo </a:t>
            </a:r>
            <a:r>
              <a:rPr lang="pt-BR" b="1" dirty="0"/>
              <a:t>atualizada</a:t>
            </a:r>
            <a:r>
              <a:rPr lang="pt-BR" dirty="0"/>
              <a:t> pela integração todos os seus </a:t>
            </a:r>
            <a:r>
              <a:rPr lang="pt-BR" b="1" dirty="0"/>
              <a:t>anexos são excluídos</a:t>
            </a:r>
            <a:r>
              <a:rPr lang="pt-BR" dirty="0"/>
              <a:t> e </a:t>
            </a:r>
            <a:r>
              <a:rPr lang="pt-BR" b="1" dirty="0"/>
              <a:t>depois recriados </a:t>
            </a:r>
            <a:r>
              <a:rPr lang="pt-BR" dirty="0"/>
              <a:t>com base nas informações </a:t>
            </a:r>
            <a:r>
              <a:rPr lang="pt-BR" dirty="0" smtClean="0"/>
              <a:t>importadas do </a:t>
            </a:r>
            <a:r>
              <a:rPr lang="pt-BR" dirty="0" err="1" smtClean="0"/>
              <a:t>Scientia</a:t>
            </a:r>
            <a:r>
              <a:rPr lang="pt-BR" dirty="0" smtClean="0"/>
              <a:t>.</a:t>
            </a:r>
            <a:endParaRPr lang="pt-BR" dirty="0"/>
          </a:p>
          <a:p>
            <a:pPr lvl="0" algn="just"/>
            <a:endParaRPr lang="pt-BR" dirty="0" smtClean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A </a:t>
            </a:r>
            <a:r>
              <a:rPr lang="pt-BR" dirty="0"/>
              <a:t>eliminação de um registro </a:t>
            </a:r>
            <a:r>
              <a:rPr lang="pt-BR" dirty="0" smtClean="0"/>
              <a:t>no </a:t>
            </a:r>
            <a:r>
              <a:rPr lang="pt-BR" dirty="0"/>
              <a:t>TOTVS </a:t>
            </a:r>
            <a:r>
              <a:rPr lang="pt-BR" dirty="0" smtClean="0"/>
              <a:t>Educacional, relacionado as tabelas integradas com o </a:t>
            </a:r>
            <a:r>
              <a:rPr lang="pt-BR" dirty="0" err="1" smtClean="0"/>
              <a:t>Scientia</a:t>
            </a:r>
            <a:r>
              <a:rPr lang="pt-BR" dirty="0" smtClean="0"/>
              <a:t>, inclui </a:t>
            </a:r>
            <a:r>
              <a:rPr lang="pt-BR" dirty="0"/>
              <a:t>um comando de exclusão na tabela temporária </a:t>
            </a:r>
            <a:r>
              <a:rPr lang="pt-BR" dirty="0" smtClean="0"/>
              <a:t>do SPDA. Para que a </a:t>
            </a:r>
            <a:r>
              <a:rPr lang="pt-BR" b="1" dirty="0" smtClean="0"/>
              <a:t>eliminação </a:t>
            </a:r>
            <a:r>
              <a:rPr lang="pt-BR" b="1" dirty="0"/>
              <a:t>seja efetivada</a:t>
            </a:r>
            <a:r>
              <a:rPr lang="pt-BR" dirty="0"/>
              <a:t> no </a:t>
            </a:r>
            <a:r>
              <a:rPr lang="pt-BR" i="1" dirty="0" err="1"/>
              <a:t>Scientia</a:t>
            </a:r>
            <a:r>
              <a:rPr lang="pt-BR" dirty="0"/>
              <a:t> o aplicativo </a:t>
            </a:r>
            <a:r>
              <a:rPr lang="pt-BR" b="1" i="1" dirty="0" err="1"/>
              <a:t>Syllabus</a:t>
            </a:r>
            <a:r>
              <a:rPr lang="pt-BR" b="1" i="1" dirty="0"/>
              <a:t> Plus Data </a:t>
            </a:r>
            <a:r>
              <a:rPr lang="pt-BR" b="1" i="1" dirty="0" err="1"/>
              <a:t>Adaptor</a:t>
            </a:r>
            <a:r>
              <a:rPr lang="pt-BR" b="1" i="1" dirty="0"/>
              <a:t> </a:t>
            </a:r>
            <a:r>
              <a:rPr lang="pt-BR" b="1" dirty="0"/>
              <a:t>deverá ser executado</a:t>
            </a:r>
            <a:r>
              <a:rPr lang="pt-BR" dirty="0" smtClean="0"/>
              <a:t>. (Exemplo: exclusão de uma sala)</a:t>
            </a:r>
            <a:endParaRPr lang="pt-BR" dirty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33486" cy="853016"/>
          </a:xfrm>
        </p:spPr>
        <p:txBody>
          <a:bodyPr/>
          <a:lstStyle/>
          <a:p>
            <a:r>
              <a:rPr lang="pt-BR" dirty="0"/>
              <a:t>Integração modelo </a:t>
            </a:r>
            <a:r>
              <a:rPr lang="pt-BR" dirty="0" smtClean="0"/>
              <a:t>1: </a:t>
            </a:r>
            <a:r>
              <a:rPr lang="pt-BR" dirty="0"/>
              <a:t>Exportação de dados para o </a:t>
            </a:r>
            <a:r>
              <a:rPr lang="pt-BR" dirty="0" err="1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58033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51843" cy="853016"/>
          </a:xfrm>
        </p:spPr>
        <p:txBody>
          <a:bodyPr/>
          <a:lstStyle/>
          <a:p>
            <a:r>
              <a:rPr lang="pt-BR" dirty="0"/>
              <a:t>Integração modelo </a:t>
            </a:r>
            <a:r>
              <a:rPr lang="pt-BR" dirty="0" smtClean="0"/>
              <a:t>1: </a:t>
            </a:r>
            <a:r>
              <a:rPr lang="pt-BR" dirty="0"/>
              <a:t>Exportação de dados para o </a:t>
            </a:r>
            <a:r>
              <a:rPr lang="pt-BR" dirty="0" err="1" smtClean="0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52</a:t>
            </a:fld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8535" y="1366220"/>
            <a:ext cx="10152827" cy="7109443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789" y="2274050"/>
            <a:ext cx="7848600" cy="549592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8534" y="1366220"/>
            <a:ext cx="10152827" cy="7109443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029" y="2751138"/>
            <a:ext cx="7848600" cy="549592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8532" y="1366220"/>
            <a:ext cx="10152827" cy="7109443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1269" y="3248499"/>
            <a:ext cx="7848600" cy="549592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8529" y="1379717"/>
            <a:ext cx="10152829" cy="7109445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30" y="3518836"/>
            <a:ext cx="7848600" cy="5495925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8524" y="1366220"/>
            <a:ext cx="10133549" cy="7095944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8520" y="1339222"/>
            <a:ext cx="10172104" cy="7122942"/>
          </a:xfrm>
          <a:prstGeom prst="rect">
            <a:avLst/>
          </a:prstGeom>
        </p:spPr>
      </p:pic>
      <p:pic>
        <p:nvPicPr>
          <p:cNvPr id="25" name="Imagem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8515" y="1345349"/>
            <a:ext cx="10133557" cy="70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05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53487" cy="853016"/>
          </a:xfrm>
        </p:spPr>
        <p:txBody>
          <a:bodyPr/>
          <a:lstStyle/>
          <a:p>
            <a:r>
              <a:rPr lang="pt-BR" dirty="0"/>
              <a:t>Integração modelo </a:t>
            </a:r>
            <a:r>
              <a:rPr lang="pt-BR" dirty="0" smtClean="0"/>
              <a:t>1: </a:t>
            </a:r>
            <a:r>
              <a:rPr lang="pt-BR" dirty="0"/>
              <a:t>Exportação de dados para o </a:t>
            </a:r>
            <a:r>
              <a:rPr lang="pt-BR" dirty="0" err="1" smtClean="0"/>
              <a:t>Scientia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53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68" y="3391164"/>
            <a:ext cx="1919920" cy="191992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525" y="2712672"/>
            <a:ext cx="1724025" cy="85725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 bwMode="auto">
          <a:xfrm>
            <a:off x="5276211" y="3510783"/>
            <a:ext cx="771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12778338" y="3750844"/>
            <a:ext cx="630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SDB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7609" y="2920562"/>
            <a:ext cx="1724025" cy="85725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0128" y="3391164"/>
            <a:ext cx="1935920" cy="1935920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6798689" y="4622440"/>
            <a:ext cx="458301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000" dirty="0"/>
              <a:t>No SPDA, executar o processo de extração </a:t>
            </a:r>
            <a:r>
              <a:rPr lang="pt-BR" sz="2000" dirty="0" smtClean="0"/>
              <a:t>de dados </a:t>
            </a:r>
            <a:r>
              <a:rPr lang="pt-BR" sz="2000" b="1" dirty="0" smtClean="0"/>
              <a:t>Menu</a:t>
            </a:r>
            <a:r>
              <a:rPr lang="pt-BR" sz="2000" b="1" dirty="0"/>
              <a:t>: 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Interface &gt;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Extract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 Data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From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b="1" dirty="0" err="1" smtClean="0">
                <a:solidFill>
                  <a:schemeClr val="accent2">
                    <a:lumMod val="75000"/>
                  </a:schemeClr>
                </a:solidFill>
              </a:rPr>
              <a:t>TransferTables</a:t>
            </a: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dirty="0" smtClean="0"/>
              <a:t>Selecionar </a:t>
            </a:r>
            <a:r>
              <a:rPr lang="pt-BR" sz="2000" dirty="0"/>
              <a:t>as entidades que deseja importar para o </a:t>
            </a:r>
            <a:r>
              <a:rPr lang="pt-BR" sz="2000" dirty="0" err="1"/>
              <a:t>Scientia</a:t>
            </a:r>
            <a:endParaRPr lang="pt-BR" sz="2000" dirty="0"/>
          </a:p>
        </p:txBody>
      </p:sp>
      <p:cxnSp>
        <p:nvCxnSpPr>
          <p:cNvPr id="14" name="Conector de seta reta 13"/>
          <p:cNvCxnSpPr/>
          <p:nvPr/>
        </p:nvCxnSpPr>
        <p:spPr>
          <a:xfrm>
            <a:off x="6780859" y="4343124"/>
            <a:ext cx="45227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5361" y="4628444"/>
            <a:ext cx="657225" cy="1028700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2768" y="1851906"/>
            <a:ext cx="9915525" cy="6581775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5159" y="1843743"/>
            <a:ext cx="9896475" cy="6581775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8621" y="4106298"/>
            <a:ext cx="3676650" cy="1990725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95159" y="1863989"/>
            <a:ext cx="9906000" cy="6610350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76104" y="4075993"/>
            <a:ext cx="3771900" cy="21336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7038550" y="1395827"/>
            <a:ext cx="3621962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Atualizar dados do SDB</a:t>
            </a:r>
          </a:p>
        </p:txBody>
      </p:sp>
    </p:spTree>
    <p:extLst>
      <p:ext uri="{BB962C8B-B14F-4D97-AF65-F5344CB8AC3E}">
        <p14:creationId xmlns:p14="http://schemas.microsoft.com/office/powerpoint/2010/main" val="113768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sz="4000" dirty="0"/>
              <a:t>As tabelas de integração existentes no banco SPDA são as seguintes:</a:t>
            </a:r>
          </a:p>
          <a:p>
            <a:pPr lvl="1"/>
            <a:r>
              <a:rPr lang="pt-BR" sz="4000" dirty="0" err="1" smtClean="0"/>
              <a:t>TblDepartmentMain</a:t>
            </a:r>
            <a:endParaRPr lang="pt-BR" sz="4000" dirty="0"/>
          </a:p>
          <a:p>
            <a:pPr lvl="1"/>
            <a:r>
              <a:rPr lang="pt-BR" sz="4000" dirty="0"/>
              <a:t>TblLocationMain</a:t>
            </a:r>
          </a:p>
          <a:p>
            <a:pPr lvl="1"/>
            <a:r>
              <a:rPr lang="pt-BR" sz="4000" dirty="0"/>
              <a:t>TblLocationPrimarySuitability</a:t>
            </a:r>
          </a:p>
          <a:p>
            <a:pPr lvl="1"/>
            <a:r>
              <a:rPr lang="pt-BR" sz="4000" dirty="0"/>
              <a:t>TblLocationSharedWithDepartments</a:t>
            </a:r>
          </a:p>
          <a:p>
            <a:pPr lvl="1"/>
            <a:r>
              <a:rPr lang="pt-BR" sz="4000" dirty="0"/>
              <a:t>TblStaffMain</a:t>
            </a:r>
          </a:p>
          <a:p>
            <a:pPr lvl="1"/>
            <a:r>
              <a:rPr lang="pt-BR" sz="4000" dirty="0"/>
              <a:t>TblStaffPrimarySuitability</a:t>
            </a:r>
          </a:p>
          <a:p>
            <a:pPr lvl="1"/>
            <a:r>
              <a:rPr lang="pt-BR" sz="4000" dirty="0"/>
              <a:t>TblStaffSharedWithDepartments</a:t>
            </a:r>
          </a:p>
          <a:p>
            <a:pPr lvl="1"/>
            <a:r>
              <a:rPr lang="pt-BR" sz="4000" dirty="0"/>
              <a:t>TblSuitabilityMain</a:t>
            </a:r>
          </a:p>
          <a:p>
            <a:pPr lvl="1"/>
            <a:r>
              <a:rPr lang="pt-BR" sz="4000" dirty="0"/>
              <a:t>TblZoneMain</a:t>
            </a:r>
          </a:p>
          <a:p>
            <a:pPr lvl="1"/>
            <a:r>
              <a:rPr lang="pt-BR" sz="4000" dirty="0"/>
              <a:t>TblPOSMain</a:t>
            </a:r>
          </a:p>
          <a:p>
            <a:pPr lvl="1"/>
            <a:r>
              <a:rPr lang="pt-BR" sz="4000" dirty="0"/>
              <a:t>TblStudentSetMain</a:t>
            </a:r>
          </a:p>
          <a:p>
            <a:pPr lvl="1"/>
            <a:r>
              <a:rPr lang="pt-BR" sz="4000" dirty="0"/>
              <a:t>TblStudentSetModules</a:t>
            </a:r>
          </a:p>
          <a:p>
            <a:pPr lvl="1"/>
            <a:r>
              <a:rPr lang="pt-BR" sz="4000" dirty="0"/>
              <a:t>TblModuleMain</a:t>
            </a:r>
          </a:p>
          <a:p>
            <a:pPr lvl="1"/>
            <a:r>
              <a:rPr lang="pt-BR" sz="4000" dirty="0"/>
              <a:t>TblActivityTemplateMain</a:t>
            </a:r>
          </a:p>
          <a:p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</a:t>
            </a:r>
            <a:r>
              <a:rPr lang="pt-BR" dirty="0" err="1" smtClean="0"/>
              <a:t>Scientia</a:t>
            </a:r>
            <a:r>
              <a:rPr lang="pt-BR" dirty="0" smtClean="0"/>
              <a:t>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61640" cy="853016"/>
          </a:xfrm>
        </p:spPr>
        <p:txBody>
          <a:bodyPr>
            <a:noAutofit/>
          </a:bodyPr>
          <a:lstStyle/>
          <a:p>
            <a:r>
              <a:rPr lang="pt-BR" dirty="0"/>
              <a:t>Integração modelo 1: Exportação de dados para o </a:t>
            </a:r>
            <a:r>
              <a:rPr lang="pt-BR" dirty="0" err="1"/>
              <a:t>Scientia</a:t>
            </a:r>
            <a:endParaRPr lang="pt-BR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2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Integração</a:t>
            </a:r>
            <a:r>
              <a:rPr lang="en-US" sz="4200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modelo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1: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Importação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dados do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Scientia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6527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O processo de </a:t>
            </a:r>
            <a:r>
              <a:rPr lang="pt-BR" b="1" dirty="0"/>
              <a:t>“Importação de dados do </a:t>
            </a:r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b="1" dirty="0"/>
              <a:t>”</a:t>
            </a:r>
            <a:r>
              <a:rPr lang="pt-BR" dirty="0"/>
              <a:t> é a funcionalidade </a:t>
            </a:r>
            <a:r>
              <a:rPr lang="pt-BR" dirty="0" smtClean="0"/>
              <a:t>responsável por permitir </a:t>
            </a:r>
            <a:r>
              <a:rPr lang="pt-BR" dirty="0"/>
              <a:t>que as programações realizadas no </a:t>
            </a:r>
            <a:r>
              <a:rPr lang="pt-BR" i="1" dirty="0" err="1"/>
              <a:t>Scientia</a:t>
            </a:r>
            <a:r>
              <a:rPr lang="pt-BR" i="1" dirty="0"/>
              <a:t> </a:t>
            </a:r>
            <a:r>
              <a:rPr lang="pt-BR" i="1" dirty="0" err="1"/>
              <a:t>Timetabler</a:t>
            </a:r>
            <a:r>
              <a:rPr lang="pt-BR" dirty="0"/>
              <a:t> sejam importadas para o TOTVS Educacional. </a:t>
            </a:r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/>
              <a:t>No processo de importação, serão importados apenas os modules que possuírem atividades geradas no </a:t>
            </a:r>
            <a:r>
              <a:rPr lang="pt-BR" dirty="0" err="1"/>
              <a:t>Scientia</a:t>
            </a:r>
            <a:r>
              <a:rPr lang="pt-BR" dirty="0"/>
              <a:t> </a:t>
            </a:r>
            <a:r>
              <a:rPr lang="pt-BR" dirty="0" err="1"/>
              <a:t>Timetabler</a:t>
            </a:r>
            <a:r>
              <a:rPr lang="pt-BR" dirty="0"/>
              <a:t>.</a:t>
            </a:r>
          </a:p>
          <a:p>
            <a:pPr algn="just"/>
            <a:endParaRPr lang="pt-BR" dirty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37543" cy="853016"/>
          </a:xfrm>
        </p:spPr>
        <p:txBody>
          <a:bodyPr/>
          <a:lstStyle/>
          <a:p>
            <a:r>
              <a:rPr lang="pt-BR" dirty="0" smtClean="0"/>
              <a:t>Integração modelo 1: Importação </a:t>
            </a:r>
            <a:r>
              <a:rPr lang="pt-BR" dirty="0"/>
              <a:t>de dados do </a:t>
            </a:r>
            <a:r>
              <a:rPr lang="pt-BR" dirty="0" err="1" smtClean="0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041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36333" cy="853016"/>
          </a:xfrm>
        </p:spPr>
        <p:txBody>
          <a:bodyPr/>
          <a:lstStyle/>
          <a:p>
            <a:r>
              <a:rPr lang="pt-BR" dirty="0"/>
              <a:t>Integração modelo </a:t>
            </a:r>
            <a:r>
              <a:rPr lang="pt-BR" dirty="0" smtClean="0"/>
              <a:t>1: </a:t>
            </a:r>
            <a:r>
              <a:rPr lang="pt-BR" dirty="0"/>
              <a:t>Importação de dados do </a:t>
            </a:r>
            <a:r>
              <a:rPr lang="pt-BR" dirty="0" err="1" smtClean="0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57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311" y="5084813"/>
            <a:ext cx="714375" cy="8382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0537" y="2633872"/>
            <a:ext cx="1724025" cy="85725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388" y="3162007"/>
            <a:ext cx="1998423" cy="1998423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 bwMode="auto">
          <a:xfrm>
            <a:off x="11529664" y="3431983"/>
            <a:ext cx="6415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RDB</a:t>
            </a:r>
          </a:p>
        </p:txBody>
      </p:sp>
      <p:sp>
        <p:nvSpPr>
          <p:cNvPr id="10" name="CaixaDeTexto 9"/>
          <p:cNvSpPr txBox="1"/>
          <p:nvPr/>
        </p:nvSpPr>
        <p:spPr bwMode="auto">
          <a:xfrm>
            <a:off x="5650228" y="3622333"/>
            <a:ext cx="630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SDB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9499" y="2792051"/>
            <a:ext cx="1724025" cy="85725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018" y="3262653"/>
            <a:ext cx="1935920" cy="1935920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5831715" y="4947079"/>
            <a:ext cx="41632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000" dirty="0"/>
              <a:t>Após </a:t>
            </a:r>
            <a:r>
              <a:rPr lang="pt-BR" sz="2000" dirty="0" smtClean="0"/>
              <a:t>agendar tarefas no Scientia </a:t>
            </a:r>
            <a:r>
              <a:rPr lang="pt-BR" sz="2000" dirty="0"/>
              <a:t>Enterprise, executar o </a:t>
            </a:r>
            <a:r>
              <a:rPr lang="pt-BR" sz="2000" dirty="0" smtClean="0"/>
              <a:t>aplicativo de </a:t>
            </a:r>
            <a:r>
              <a:rPr lang="pt-BR" sz="2000" dirty="0"/>
              <a:t>atualização do </a:t>
            </a:r>
            <a:r>
              <a:rPr lang="pt-BR" sz="2000" dirty="0" smtClean="0"/>
              <a:t>RDB:</a:t>
            </a:r>
            <a:endParaRPr lang="pt-BR" sz="2000" dirty="0"/>
          </a:p>
          <a:p>
            <a:pPr lvl="0"/>
            <a:r>
              <a:rPr lang="pt-BR" sz="2000" b="1" dirty="0" err="1" smtClean="0">
                <a:solidFill>
                  <a:schemeClr val="accent2">
                    <a:lumMod val="75000"/>
                  </a:schemeClr>
                </a:solidFill>
              </a:rPr>
              <a:t>Run</a:t>
            </a: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Scheduled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Extract</a:t>
            </a:r>
            <a:endParaRPr lang="pt-B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5" name="Conector de seta reta 14"/>
          <p:cNvCxnSpPr>
            <a:stCxn id="12" idx="3"/>
          </p:cNvCxnSpPr>
          <p:nvPr/>
        </p:nvCxnSpPr>
        <p:spPr>
          <a:xfrm>
            <a:off x="5947938" y="4230613"/>
            <a:ext cx="368712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9713" y="2316013"/>
            <a:ext cx="11440553" cy="560878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6388641" y="1716994"/>
            <a:ext cx="3430747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Atualizar dados no RDB</a:t>
            </a:r>
          </a:p>
        </p:txBody>
      </p:sp>
    </p:spTree>
    <p:extLst>
      <p:ext uri="{BB962C8B-B14F-4D97-AF65-F5344CB8AC3E}">
        <p14:creationId xmlns:p14="http://schemas.microsoft.com/office/powerpoint/2010/main" val="362438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880553" cy="853016"/>
          </a:xfrm>
        </p:spPr>
        <p:txBody>
          <a:bodyPr/>
          <a:lstStyle/>
          <a:p>
            <a:r>
              <a:rPr lang="pt-BR" dirty="0"/>
              <a:t>Integração modelo 1: Importação de dados do </a:t>
            </a:r>
            <a:r>
              <a:rPr lang="pt-BR" dirty="0" err="1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58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6668" y="1753800"/>
            <a:ext cx="8942014" cy="6852965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326" y="2375253"/>
            <a:ext cx="7705725" cy="5905500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6668" y="1753801"/>
            <a:ext cx="8942014" cy="685296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349" y="2813050"/>
            <a:ext cx="7705725" cy="5905500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6668" y="1753800"/>
            <a:ext cx="8942014" cy="6852965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6668" y="1753799"/>
            <a:ext cx="8942015" cy="6852966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6667" y="1753801"/>
            <a:ext cx="8942015" cy="68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77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2400" dirty="0"/>
              <a:t>Tabela de relação de entidades de importação: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Integração TOTVS Educacional e Scientia Enterprise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84500" cy="853016"/>
          </a:xfrm>
        </p:spPr>
        <p:txBody>
          <a:bodyPr>
            <a:normAutofit/>
          </a:bodyPr>
          <a:lstStyle/>
          <a:p>
            <a:r>
              <a:rPr lang="pt-BR" dirty="0"/>
              <a:t>Integração modelo 1: Importação de dados do </a:t>
            </a:r>
            <a:r>
              <a:rPr lang="pt-BR" dirty="0" err="1"/>
              <a:t>Scientia</a:t>
            </a:r>
            <a:endParaRPr lang="pt-BR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59</a:t>
            </a:fld>
            <a:endParaRPr lang="en-US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74571"/>
              </p:ext>
            </p:extLst>
          </p:nvPr>
        </p:nvGraphicFramePr>
        <p:xfrm>
          <a:off x="3621249" y="3346576"/>
          <a:ext cx="9201171" cy="333890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815355"/>
                <a:gridCol w="4385816"/>
              </a:tblGrid>
              <a:tr h="6873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>
                          <a:solidFill>
                            <a:schemeClr val="bg1"/>
                          </a:solidFill>
                          <a:effectLst/>
                        </a:rPr>
                        <a:t>Scientia Enterprise</a:t>
                      </a:r>
                      <a:endParaRPr lang="pt-BR" sz="19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67" marR="59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b="1" dirty="0">
                          <a:solidFill>
                            <a:schemeClr val="bg1"/>
                          </a:solidFill>
                          <a:effectLst/>
                        </a:rPr>
                        <a:t>TOTVS Educacional</a:t>
                      </a:r>
                      <a:endParaRPr lang="pt-BR" sz="19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67" marR="59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75929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dirty="0">
                          <a:effectLst/>
                        </a:rPr>
                        <a:t>Activity</a:t>
                      </a:r>
                      <a:endParaRPr lang="pt-BR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67" marR="59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dirty="0">
                          <a:effectLst/>
                        </a:rPr>
                        <a:t>Professor da </a:t>
                      </a:r>
                      <a:r>
                        <a:rPr lang="pt-BR" sz="1900" dirty="0" smtClean="0">
                          <a:effectLst/>
                        </a:rPr>
                        <a:t>Turma/Disciplina</a:t>
                      </a:r>
                      <a:endParaRPr lang="pt-BR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67" marR="59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94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dirty="0">
                          <a:effectLst/>
                        </a:rPr>
                        <a:t>Horário da </a:t>
                      </a:r>
                      <a:r>
                        <a:rPr lang="pt-BR" sz="1900" dirty="0" smtClean="0">
                          <a:effectLst/>
                        </a:rPr>
                        <a:t>Turma/Disciplina</a:t>
                      </a:r>
                      <a:endParaRPr lang="pt-BR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67" marR="59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96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Horários do Professor</a:t>
                      </a:r>
                      <a:r>
                        <a:rPr lang="pt-BR" sz="19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 Turma/Disciplina</a:t>
                      </a:r>
                      <a:endParaRPr lang="pt-BR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67" marR="59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35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900" dirty="0">
                          <a:effectLst/>
                        </a:rPr>
                        <a:t>Sala do horário da </a:t>
                      </a:r>
                      <a:r>
                        <a:rPr lang="pt-BR" sz="1900" dirty="0" smtClean="0">
                          <a:effectLst/>
                        </a:rPr>
                        <a:t>Turma/Disciplina</a:t>
                      </a:r>
                      <a:endParaRPr lang="pt-BR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67" marR="59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961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Visão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geral</a:t>
            </a:r>
            <a:endParaRPr lang="pt-BR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41037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Validações de importação que impedem a atualização da Turma/Disciplina:</a:t>
            </a:r>
          </a:p>
          <a:p>
            <a:pPr lvl="1" algn="just"/>
            <a:r>
              <a:rPr lang="pt-BR" dirty="0" smtClean="0"/>
              <a:t>Verifica </a:t>
            </a:r>
            <a:r>
              <a:rPr lang="pt-BR" dirty="0"/>
              <a:t>se o período letivo e o código do turno das atividades estão compatíveis entre TOTVS Educacional e Scientia Enterprise.</a:t>
            </a:r>
          </a:p>
          <a:p>
            <a:pPr lvl="1" algn="just"/>
            <a:r>
              <a:rPr lang="pt-BR" dirty="0"/>
              <a:t>Verifica se a Turma/Disciplina existe.</a:t>
            </a:r>
          </a:p>
          <a:p>
            <a:pPr lvl="1" algn="just"/>
            <a:r>
              <a:rPr lang="pt-BR" dirty="0"/>
              <a:t>Verifica se a Turma/Disciplina está ativa</a:t>
            </a:r>
          </a:p>
          <a:p>
            <a:pPr lvl="1" algn="just"/>
            <a:r>
              <a:rPr lang="pt-BR" dirty="0"/>
              <a:t>Verifica se a Turma/Disciplina não é gerenciada</a:t>
            </a:r>
          </a:p>
          <a:p>
            <a:pPr lvl="1" algn="just"/>
            <a:r>
              <a:rPr lang="pt-BR" dirty="0"/>
              <a:t>Verifica se o período letivo está encerrado</a:t>
            </a:r>
          </a:p>
          <a:p>
            <a:pPr lvl="1" algn="just"/>
            <a:r>
              <a:rPr lang="pt-BR" dirty="0"/>
              <a:t>Verifica se existe algum aluno matriculado na </a:t>
            </a:r>
            <a:r>
              <a:rPr lang="pt-BR" dirty="0" smtClean="0"/>
              <a:t>Turma/Disciplina e se aula já iniciada</a:t>
            </a:r>
            <a:endParaRPr lang="pt-BR" dirty="0"/>
          </a:p>
          <a:p>
            <a:pPr lvl="1" algn="just"/>
            <a:r>
              <a:rPr lang="pt-BR" dirty="0"/>
              <a:t>Verifica se tem Plano de Aula </a:t>
            </a:r>
            <a:r>
              <a:rPr lang="pt-BR" dirty="0" smtClean="0"/>
              <a:t>com conteúdo previsto preenchido</a:t>
            </a:r>
          </a:p>
          <a:p>
            <a:pPr lvl="1" algn="just"/>
            <a:r>
              <a:rPr lang="pt-BR" dirty="0" smtClean="0"/>
              <a:t>Verifica </a:t>
            </a:r>
            <a:r>
              <a:rPr lang="pt-BR" dirty="0"/>
              <a:t>se utiliza controle de aprovação no professor da Turma/Disciplina</a:t>
            </a:r>
          </a:p>
          <a:p>
            <a:pPr lvl="1" algn="just"/>
            <a:r>
              <a:rPr lang="pt-BR" dirty="0"/>
              <a:t>Validar se o horário da atividade existe no cadastro de horário do TOTVS Educacional para o turno definido na Turma/Disciplina.</a:t>
            </a:r>
          </a:p>
          <a:p>
            <a:pPr lvl="1" algn="just"/>
            <a:r>
              <a:rPr lang="pt-BR" dirty="0"/>
              <a:t>Subturma deve existir no TOTVS Educacional</a:t>
            </a:r>
          </a:p>
          <a:p>
            <a:pPr lvl="1"/>
            <a:endParaRPr lang="pt-BR" sz="2400" dirty="0"/>
          </a:p>
          <a:p>
            <a:pPr lvl="1"/>
            <a:endParaRPr lang="pt-BR" sz="2400" dirty="0"/>
          </a:p>
          <a:p>
            <a:pPr lvl="1"/>
            <a:endParaRPr lang="pt-BR" sz="2400" dirty="0"/>
          </a:p>
          <a:p>
            <a:pPr lvl="1"/>
            <a:endParaRPr lang="pt-BR" sz="2400" dirty="0"/>
          </a:p>
          <a:p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Integração TOTVS Educacional e Scientia Enterprise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01620" cy="853016"/>
          </a:xfrm>
        </p:spPr>
        <p:txBody>
          <a:bodyPr>
            <a:normAutofit fontScale="85000" lnSpcReduction="10000"/>
          </a:bodyPr>
          <a:lstStyle/>
          <a:p>
            <a:r>
              <a:rPr lang="pt-BR" sz="2800" dirty="0"/>
              <a:t>Integração modelo 1: Importação de dados do </a:t>
            </a:r>
            <a:r>
              <a:rPr lang="pt-BR" sz="2800" dirty="0" err="1"/>
              <a:t>Scientia</a:t>
            </a:r>
            <a:endParaRPr lang="pt-BR" sz="2800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20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Validações feitas no processo de Importação</a:t>
            </a:r>
          </a:p>
          <a:p>
            <a:pPr lvl="1" algn="just"/>
            <a:r>
              <a:rPr lang="pt-BR" dirty="0" smtClean="0"/>
              <a:t>Se </a:t>
            </a:r>
            <a:r>
              <a:rPr lang="pt-BR" dirty="0"/>
              <a:t>o sistema estiver parametrizado para utilizar controle de alteração </a:t>
            </a:r>
            <a:r>
              <a:rPr lang="pt-BR" dirty="0" smtClean="0"/>
              <a:t>dos dados relacionados a folha de pagamento pelo item </a:t>
            </a:r>
            <a:r>
              <a:rPr lang="pt-BR" dirty="0"/>
              <a:t>professor da </a:t>
            </a:r>
            <a:r>
              <a:rPr lang="pt-BR" dirty="0" smtClean="0"/>
              <a:t>Turma/Disciplina. </a:t>
            </a:r>
            <a:r>
              <a:rPr lang="pt-BR" dirty="0"/>
              <a:t>Neste cenário deverá ser avaliado se existe algum cadastro já aprovado, para estes casos o parâmetro de integração com o Scientia “</a:t>
            </a:r>
            <a:r>
              <a:rPr lang="pt-BR" b="1" dirty="0"/>
              <a:t>Permitir atualização de Turma/Disciplina com dados de pagamento do professor aprovado</a:t>
            </a:r>
            <a:r>
              <a:rPr lang="pt-BR" dirty="0"/>
              <a:t>” e o item do processo “</a:t>
            </a:r>
            <a:r>
              <a:rPr lang="pt-BR" b="1" dirty="0"/>
              <a:t>Atualizar Turma/Disciplina com dados de pagamento de professores aprovado</a:t>
            </a:r>
            <a:r>
              <a:rPr lang="pt-BR" dirty="0"/>
              <a:t>” serão avaliados em conjunto, se pelo menos um deles estiver desmarcado o sistema levantará um erro</a:t>
            </a:r>
            <a:r>
              <a:rPr lang="pt-BR" dirty="0" smtClean="0"/>
              <a:t>.</a:t>
            </a:r>
          </a:p>
          <a:p>
            <a:pPr lvl="1" algn="just"/>
            <a:endParaRPr lang="pt-BR" dirty="0"/>
          </a:p>
          <a:p>
            <a:pPr lvl="1" algn="just"/>
            <a:r>
              <a:rPr lang="pt-BR" dirty="0" smtClean="0"/>
              <a:t>Quando </a:t>
            </a:r>
            <a:r>
              <a:rPr lang="pt-BR" dirty="0"/>
              <a:t>o parâmetro do sistema </a:t>
            </a:r>
            <a:r>
              <a:rPr lang="pt-BR" dirty="0" smtClean="0"/>
              <a:t>“</a:t>
            </a:r>
            <a:r>
              <a:rPr lang="pt-BR" b="1" dirty="0" smtClean="0"/>
              <a:t>Considerar </a:t>
            </a:r>
            <a:r>
              <a:rPr lang="pt-BR" b="1" dirty="0"/>
              <a:t>somente disciplinas autorizadas dos professores</a:t>
            </a:r>
            <a:r>
              <a:rPr lang="pt-BR" dirty="0"/>
              <a:t>” estiver marcado deve-se validar se o professor alocado à atividade está autorizado a lecionar a disciplina dentro do TOTVS Educacional, caso não esteja associado, impede a importação do professor para a Turma/Disciplina.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Ao final da importação o processo valida se existe choque de horário </a:t>
            </a:r>
            <a:r>
              <a:rPr lang="pt-BR" dirty="0" smtClean="0"/>
              <a:t>e </a:t>
            </a:r>
            <a:r>
              <a:rPr lang="pt-BR" dirty="0"/>
              <a:t>grava no Log de importação.</a:t>
            </a:r>
          </a:p>
          <a:p>
            <a:pPr lvl="1"/>
            <a:endParaRPr lang="pt-BR" sz="2400" dirty="0"/>
          </a:p>
          <a:p>
            <a:pPr lvl="1"/>
            <a:endParaRPr lang="pt-BR" sz="2400" dirty="0"/>
          </a:p>
          <a:p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Scientia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70200" cy="853016"/>
          </a:xfrm>
        </p:spPr>
        <p:txBody>
          <a:bodyPr>
            <a:normAutofit fontScale="85000" lnSpcReduction="10000"/>
          </a:bodyPr>
          <a:lstStyle/>
          <a:p>
            <a:r>
              <a:rPr lang="pt-BR" sz="2800" dirty="0"/>
              <a:t>Integração modelo 1: Importação de dados do </a:t>
            </a:r>
            <a:r>
              <a:rPr lang="pt-BR" sz="2800" dirty="0" err="1"/>
              <a:t>Scientia</a:t>
            </a:r>
            <a:endParaRPr lang="pt-BR" sz="2800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2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Integração Modelo 2</a:t>
            </a:r>
            <a:endParaRPr lang="pt-BR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27246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r>
              <a:rPr lang="pt-BR" dirty="0" smtClean="0"/>
              <a:t>O </a:t>
            </a:r>
            <a:r>
              <a:rPr lang="pt-BR" dirty="0"/>
              <a:t>segundo modelo possibilita </a:t>
            </a:r>
            <a:r>
              <a:rPr lang="pt-BR" dirty="0" smtClean="0"/>
              <a:t>que toda a oferta do </a:t>
            </a:r>
            <a:r>
              <a:rPr lang="pt-BR" dirty="0"/>
              <a:t>TOTVS Educacional </a:t>
            </a:r>
            <a:r>
              <a:rPr lang="pt-BR" dirty="0" smtClean="0"/>
              <a:t>seja criada através dos </a:t>
            </a:r>
            <a:r>
              <a:rPr lang="pt-BR" dirty="0"/>
              <a:t>agendamento de atividades no </a:t>
            </a:r>
            <a:r>
              <a:rPr lang="pt-BR" dirty="0" err="1"/>
              <a:t>Scientia</a:t>
            </a:r>
            <a:r>
              <a:rPr lang="pt-BR" dirty="0"/>
              <a:t> Enterprise, com seus respectivos </a:t>
            </a:r>
            <a:r>
              <a:rPr lang="pt-BR" dirty="0" smtClean="0"/>
              <a:t>recursos e salas.</a:t>
            </a: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TOTVS Educacional e </a:t>
            </a:r>
            <a:r>
              <a:rPr lang="pt-BR" dirty="0" err="1" smtClean="0"/>
              <a:t>Scientia</a:t>
            </a:r>
            <a:r>
              <a:rPr lang="pt-BR" dirty="0" smtClean="0"/>
              <a:t> Enterprise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 smtClean="0"/>
              <a:t>Integração modelo 2: </a:t>
            </a:r>
            <a:r>
              <a:rPr lang="pt-BR" sz="2667" dirty="0" smtClean="0"/>
              <a:t>Objetivo</a:t>
            </a:r>
            <a:endParaRPr lang="pt-BR" sz="2667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6868A0-D3AF-D949-9E19-917F10D4D759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3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Integração modelo 2: Parametrização</a:t>
            </a:r>
            <a:endParaRPr lang="pt-BR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10378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Parametrização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65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367" y="2240800"/>
            <a:ext cx="7731482" cy="5507357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 bwMode="auto">
          <a:xfrm>
            <a:off x="601800" y="2664609"/>
            <a:ext cx="6947316" cy="465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Marcar a opção “</a:t>
            </a: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Utiliza integração com </a:t>
            </a:r>
            <a:r>
              <a:rPr lang="pt-BR" sz="2800" b="1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”.</a:t>
            </a: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Escolher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 tipo de banco de dados que será utilizado na integração: </a:t>
            </a:r>
            <a:r>
              <a:rPr lang="pt-BR" sz="2800" b="1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SQL Server ou Oracle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</a:t>
            </a: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Inserir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os parâmetros de conexão com a base de dados de Exportação e testar a conexão. (Base SPDA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)</a:t>
            </a:r>
          </a:p>
          <a:p>
            <a:pPr marL="457200" lvl="0" indent="-457200" algn="just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Inserir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os parâmetros de conexão com a base de dados de Importação e testar a conexão. (Base RDB)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869544"/>
            <a:ext cx="882623" cy="882623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 bwMode="auto">
          <a:xfrm>
            <a:off x="5429250" y="7792528"/>
            <a:ext cx="55739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4800" dirty="0" smtClean="0">
                <a:solidFill>
                  <a:srgbClr val="FF0000"/>
                </a:solidFill>
                <a:latin typeface="Arial Narrow"/>
                <a:cs typeface="Arial Narrow"/>
              </a:rPr>
              <a:t>Parâmetros obrigatórios</a:t>
            </a:r>
          </a:p>
        </p:txBody>
      </p:sp>
    </p:spTree>
    <p:extLst>
      <p:ext uri="{BB962C8B-B14F-4D97-AF65-F5344CB8AC3E}">
        <p14:creationId xmlns:p14="http://schemas.microsoft.com/office/powerpoint/2010/main" val="248542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Espaço Reservado para Conteúdo 3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56724" y="2059500"/>
            <a:ext cx="9017111" cy="6423148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Parametrização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66</a:t>
            </a:fld>
            <a:endParaRPr lang="pt-BR" dirty="0"/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601800" y="2712473"/>
            <a:ext cx="59691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Definir o modelo de integração a ser utilizado: Modelo 2</a:t>
            </a: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875005"/>
            <a:ext cx="882623" cy="882623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118" y="6416773"/>
            <a:ext cx="4829175" cy="2190750"/>
          </a:xfrm>
          <a:prstGeom prst="rect">
            <a:avLst/>
          </a:prstGeom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99" y="4790803"/>
            <a:ext cx="1625970" cy="1625970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1775679" y="5015666"/>
            <a:ext cx="37639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Contextos com mesma definição de base</a:t>
            </a:r>
          </a:p>
        </p:txBody>
      </p:sp>
      <p:pic>
        <p:nvPicPr>
          <p:cNvPr id="32" name="Espaço Reservado para Conteúdo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6723" y="2059500"/>
            <a:ext cx="9017111" cy="6423148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cxnSp>
        <p:nvCxnSpPr>
          <p:cNvPr id="26" name="Conector de seta reta 25"/>
          <p:cNvCxnSpPr/>
          <p:nvPr/>
        </p:nvCxnSpPr>
        <p:spPr>
          <a:xfrm flipV="1">
            <a:off x="5619784" y="6575606"/>
            <a:ext cx="3215363" cy="1020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Imagem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3883" y="6220270"/>
            <a:ext cx="6711896" cy="710673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35" name="Imagem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57153" y="3290882"/>
            <a:ext cx="6668625" cy="529435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36" name="Imagem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2232" y="4560298"/>
            <a:ext cx="6811423" cy="230505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sp>
        <p:nvSpPr>
          <p:cNvPr id="38" name="Retângulo 37"/>
          <p:cNvSpPr/>
          <p:nvPr/>
        </p:nvSpPr>
        <p:spPr>
          <a:xfrm>
            <a:off x="402378" y="4790803"/>
            <a:ext cx="5217406" cy="392774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673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8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m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533" y="4930452"/>
            <a:ext cx="971365" cy="971365"/>
          </a:xfrm>
          <a:prstGeom prst="rect">
            <a:avLst/>
          </a:prstGeom>
        </p:spPr>
      </p:pic>
      <p:pic>
        <p:nvPicPr>
          <p:cNvPr id="20" name="Espaço Reservado para Conteúdo 3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21727" y="2594343"/>
            <a:ext cx="8484781" cy="6043954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Parametrização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67</a:t>
            </a:fld>
            <a:endParaRPr lang="pt-BR" dirty="0"/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601800" y="2721052"/>
            <a:ext cx="59691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Definir o modelo de integração a ser utilizado: Modelo 2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869935"/>
            <a:ext cx="882623" cy="882623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2708" y="4915033"/>
            <a:ext cx="6192203" cy="461010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1443" y="5577839"/>
            <a:ext cx="6192203" cy="252743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9112" y="4775974"/>
            <a:ext cx="768309" cy="382032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4256056" y="5129925"/>
            <a:ext cx="5373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2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1087815" y="4914378"/>
            <a:ext cx="317129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Parâmetros que alteram o comportamento na </a:t>
            </a:r>
            <a:r>
              <a:rPr lang="pt-BR" sz="1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Exportação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dos dados para o </a:t>
            </a:r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</a:p>
        </p:txBody>
      </p:sp>
      <p:sp>
        <p:nvSpPr>
          <p:cNvPr id="10" name="Retângulo 9"/>
          <p:cNvSpPr/>
          <p:nvPr/>
        </p:nvSpPr>
        <p:spPr>
          <a:xfrm>
            <a:off x="892305" y="4624571"/>
            <a:ext cx="5210783" cy="13580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626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112" y="4775974"/>
            <a:ext cx="768309" cy="382032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502" y="4937073"/>
            <a:ext cx="1068439" cy="1068439"/>
          </a:xfrm>
          <a:prstGeom prst="rect">
            <a:avLst/>
          </a:prstGeom>
        </p:spPr>
      </p:pic>
      <p:pic>
        <p:nvPicPr>
          <p:cNvPr id="20" name="Espaço Reservado para Conteúdo 30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721727" y="2594343"/>
            <a:ext cx="8484781" cy="6043954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Parametrização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68</a:t>
            </a:fld>
            <a:endParaRPr lang="pt-BR" dirty="0"/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621510" y="2825941"/>
            <a:ext cx="59691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Definir o modelo de integração a ser utilizado: Modelo 2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2028149"/>
            <a:ext cx="882623" cy="882623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4256056" y="5129925"/>
            <a:ext cx="4587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2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RDB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1087816" y="4914378"/>
            <a:ext cx="31712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Parâmetros que alteram o comportamento na </a:t>
            </a:r>
            <a:r>
              <a:rPr lang="pt-BR" sz="1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Importação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dos dados do </a:t>
            </a:r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</a:p>
        </p:txBody>
      </p:sp>
      <p:sp>
        <p:nvSpPr>
          <p:cNvPr id="10" name="Retângulo 9"/>
          <p:cNvSpPr/>
          <p:nvPr/>
        </p:nvSpPr>
        <p:spPr>
          <a:xfrm>
            <a:off x="892305" y="4662671"/>
            <a:ext cx="5210783" cy="13580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9447" y="4222426"/>
            <a:ext cx="6296454" cy="423291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5902" y="5359383"/>
            <a:ext cx="6243542" cy="1079392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9877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Espaço Reservado para Conteúdo 3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21727" y="2594343"/>
            <a:ext cx="8484781" cy="6043954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 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Parametrização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69</a:t>
            </a:fld>
            <a:endParaRPr lang="pt-BR" dirty="0"/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601800" y="2678577"/>
            <a:ext cx="59691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Definir o modelo de integração a ser utilizado: Modelo 2</a:t>
            </a:r>
            <a:endParaRPr lang="pt-BR" sz="28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4" y="1869935"/>
            <a:ext cx="882623" cy="882623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 bwMode="auto">
          <a:xfrm>
            <a:off x="1087816" y="4914378"/>
            <a:ext cx="30507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Parâmetro relacionado a </a:t>
            </a:r>
            <a:r>
              <a:rPr lang="pt-BR" sz="1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criação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da </a:t>
            </a:r>
            <a:r>
              <a:rPr lang="pt-BR" sz="1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a partir da turma/disciplina sugerida</a:t>
            </a:r>
          </a:p>
        </p:txBody>
      </p:sp>
      <p:sp>
        <p:nvSpPr>
          <p:cNvPr id="10" name="Retângulo 9"/>
          <p:cNvSpPr/>
          <p:nvPr/>
        </p:nvSpPr>
        <p:spPr>
          <a:xfrm>
            <a:off x="892305" y="4662671"/>
            <a:ext cx="5210783" cy="13580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6896" y="4764511"/>
            <a:ext cx="468190" cy="418907"/>
          </a:xfrm>
          <a:prstGeom prst="rect">
            <a:avLst/>
          </a:prstGeom>
        </p:spPr>
      </p:pic>
      <p:sp>
        <p:nvSpPr>
          <p:cNvPr id="24" name="CaixaDeTexto 23"/>
          <p:cNvSpPr txBox="1"/>
          <p:nvPr/>
        </p:nvSpPr>
        <p:spPr bwMode="auto">
          <a:xfrm>
            <a:off x="4032534" y="5182542"/>
            <a:ext cx="10142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pt-BR" sz="1200" dirty="0" smtClean="0">
                <a:solidFill>
                  <a:srgbClr val="4A5C61"/>
                </a:solidFill>
                <a:latin typeface="Arial Narrow"/>
                <a:cs typeface="Arial Narrow"/>
              </a:rPr>
              <a:t>TOTVS Educacional</a:t>
            </a: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866" y="4932303"/>
            <a:ext cx="1116583" cy="1116583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9792" y="4702761"/>
            <a:ext cx="6322911" cy="201908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7890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Antes de todo início de período letivo as instituições de ensino possuem um árduo trabalho para estruturar toda a oferta de turmas e turmas/disciplinas de seus </a:t>
            </a:r>
            <a:r>
              <a:rPr lang="pt-BR" dirty="0" smtClean="0"/>
              <a:t>cursos. </a:t>
            </a:r>
            <a:r>
              <a:rPr lang="pt-BR" dirty="0" smtClean="0"/>
              <a:t>Para deixar </a:t>
            </a:r>
            <a:r>
              <a:rPr lang="pt-BR" dirty="0"/>
              <a:t>tudo pronto </a:t>
            </a:r>
            <a:r>
              <a:rPr lang="pt-BR" dirty="0" smtClean="0"/>
              <a:t>para o </a:t>
            </a:r>
            <a:r>
              <a:rPr lang="pt-BR" dirty="0"/>
              <a:t>período de matrículas. 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O </a:t>
            </a:r>
            <a:r>
              <a:rPr lang="pt-BR" dirty="0"/>
              <a:t>escopo deste trabalho de uma forma bem simplista é determinar o </a:t>
            </a:r>
            <a:r>
              <a:rPr lang="pt-BR" b="1" dirty="0"/>
              <a:t>número de turmas/disciplinas </a:t>
            </a:r>
            <a:r>
              <a:rPr lang="pt-BR" dirty="0"/>
              <a:t>que são necessárias e para cada uma </a:t>
            </a:r>
            <a:r>
              <a:rPr lang="pt-BR" b="1" dirty="0"/>
              <a:t>definir os horários</a:t>
            </a:r>
            <a:r>
              <a:rPr lang="pt-BR" dirty="0"/>
              <a:t>, as </a:t>
            </a:r>
            <a:r>
              <a:rPr lang="pt-BR" b="1" dirty="0"/>
              <a:t>salas</a:t>
            </a:r>
            <a:r>
              <a:rPr lang="pt-BR" dirty="0"/>
              <a:t> mais adequadas e os </a:t>
            </a:r>
            <a:r>
              <a:rPr lang="pt-BR" b="1" dirty="0"/>
              <a:t>professores</a:t>
            </a:r>
            <a:r>
              <a:rPr lang="pt-BR" dirty="0"/>
              <a:t> que irão ministra-las. </a:t>
            </a:r>
            <a:endParaRPr lang="pt-BR" b="1" dirty="0" smtClean="0"/>
          </a:p>
          <a:p>
            <a:pPr algn="just"/>
            <a:endParaRPr lang="pt-BR" dirty="0" smtClean="0"/>
          </a:p>
          <a:p>
            <a:pPr algn="ctr"/>
            <a:r>
              <a:rPr lang="pt-BR" b="1" dirty="0" smtClean="0"/>
              <a:t>Parece ser uma tarefa simples e fácil, correto? </a:t>
            </a:r>
          </a:p>
          <a:p>
            <a:pPr algn="ctr"/>
            <a:r>
              <a:rPr lang="pt-BR" sz="8000" b="1" dirty="0" smtClean="0">
                <a:solidFill>
                  <a:srgbClr val="FF0000"/>
                </a:solidFill>
              </a:rPr>
              <a:t>Errado!!!!</a:t>
            </a:r>
            <a:endParaRPr lang="pt-BR" sz="8000" b="1" dirty="0">
              <a:solidFill>
                <a:srgbClr val="FF0000"/>
              </a:solidFill>
            </a:endParaRPr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Motivadores para Integração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2958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Integração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modelo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2: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Exportação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dados para o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Scientia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601799" y="2126450"/>
            <a:ext cx="15046049" cy="6381870"/>
          </a:xfrm>
        </p:spPr>
        <p:txBody>
          <a:bodyPr/>
          <a:lstStyle/>
          <a:p>
            <a:pPr algn="just"/>
            <a:r>
              <a:rPr lang="pt-BR" dirty="0"/>
              <a:t>O processo de </a:t>
            </a:r>
            <a:r>
              <a:rPr lang="pt-BR" b="1" dirty="0"/>
              <a:t>“Exportação de dados para o </a:t>
            </a:r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b="1" dirty="0"/>
              <a:t>”</a:t>
            </a:r>
            <a:r>
              <a:rPr lang="pt-BR" dirty="0"/>
              <a:t> é a funcionalidade responsável por enviar as informações essenciais dos cadastros do TOTVS Educacional para o </a:t>
            </a:r>
            <a:r>
              <a:rPr lang="pt-BR" i="1" dirty="0" err="1"/>
              <a:t>Scientia</a:t>
            </a:r>
            <a:r>
              <a:rPr lang="pt-BR" dirty="0"/>
              <a:t>. 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A </a:t>
            </a:r>
            <a:r>
              <a:rPr lang="pt-BR" dirty="0"/>
              <a:t>ligação das informações entre os dois sistemas é realizada a partir de uma máscara pré-definida denominada </a:t>
            </a:r>
            <a:r>
              <a:rPr lang="pt-BR" b="1" i="1" dirty="0" err="1"/>
              <a:t>hostkey</a:t>
            </a:r>
            <a:r>
              <a:rPr lang="pt-BR" dirty="0"/>
              <a:t>, através da qual pode ser feita a identificação, atualização e exclusão das informações.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35514" cy="853016"/>
          </a:xfrm>
        </p:spPr>
        <p:txBody>
          <a:bodyPr/>
          <a:lstStyle/>
          <a:p>
            <a:r>
              <a:rPr lang="pt-BR" dirty="0"/>
              <a:t>Integração modelo 2: Exportação de dados para o </a:t>
            </a:r>
            <a:r>
              <a:rPr lang="pt-BR" dirty="0" err="1" smtClean="0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4961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09075" cy="853016"/>
          </a:xfrm>
        </p:spPr>
        <p:txBody>
          <a:bodyPr/>
          <a:lstStyle/>
          <a:p>
            <a:r>
              <a:rPr lang="pt-BR" dirty="0"/>
              <a:t>Integração modelo 2: Exportação </a:t>
            </a:r>
            <a:r>
              <a:rPr lang="pt-BR" dirty="0" smtClean="0"/>
              <a:t>de dados para o </a:t>
            </a:r>
            <a:r>
              <a:rPr lang="pt-BR" dirty="0" err="1" smtClean="0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72</a:t>
            </a:fld>
            <a:endParaRPr lang="pt-BR" dirty="0"/>
          </a:p>
        </p:txBody>
      </p:sp>
      <p:sp>
        <p:nvSpPr>
          <p:cNvPr id="31" name="Retângulo de cantos arredondados 30"/>
          <p:cNvSpPr/>
          <p:nvPr/>
        </p:nvSpPr>
        <p:spPr>
          <a:xfrm>
            <a:off x="820562" y="260607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Contexto</a:t>
            </a:r>
            <a:endParaRPr lang="pt-BR" sz="2000" dirty="0"/>
          </a:p>
        </p:txBody>
      </p:sp>
      <p:sp>
        <p:nvSpPr>
          <p:cNvPr id="32" name="Retângulo de cantos arredondados 31"/>
          <p:cNvSpPr/>
          <p:nvPr/>
        </p:nvSpPr>
        <p:spPr>
          <a:xfrm>
            <a:off x="820558" y="735454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Turma/Disciplina</a:t>
            </a:r>
            <a:endParaRPr lang="pt-BR" sz="2000" dirty="0"/>
          </a:p>
        </p:txBody>
      </p:sp>
      <p:sp>
        <p:nvSpPr>
          <p:cNvPr id="33" name="Retângulo de cantos arredondados 32"/>
          <p:cNvSpPr/>
          <p:nvPr/>
        </p:nvSpPr>
        <p:spPr>
          <a:xfrm>
            <a:off x="820561" y="3373216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Professor</a:t>
            </a:r>
          </a:p>
        </p:txBody>
      </p:sp>
      <p:sp>
        <p:nvSpPr>
          <p:cNvPr id="34" name="Retângulo de cantos arredondados 33"/>
          <p:cNvSpPr/>
          <p:nvPr/>
        </p:nvSpPr>
        <p:spPr>
          <a:xfrm>
            <a:off x="820560" y="417183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Sala</a:t>
            </a:r>
            <a:endParaRPr lang="pt-BR" sz="2000" dirty="0"/>
          </a:p>
        </p:txBody>
      </p:sp>
      <p:sp>
        <p:nvSpPr>
          <p:cNvPr id="36" name="Retângulo de cantos arredondados 35"/>
          <p:cNvSpPr/>
          <p:nvPr/>
        </p:nvSpPr>
        <p:spPr>
          <a:xfrm>
            <a:off x="820559" y="4970448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Prédio / Bloco</a:t>
            </a:r>
            <a:endParaRPr lang="pt-BR" sz="2000" dirty="0"/>
          </a:p>
        </p:txBody>
      </p:sp>
      <p:sp>
        <p:nvSpPr>
          <p:cNvPr id="37" name="Retângulo de cantos arredondados 36"/>
          <p:cNvSpPr/>
          <p:nvPr/>
        </p:nvSpPr>
        <p:spPr>
          <a:xfrm>
            <a:off x="3627671" y="2606072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Departament</a:t>
            </a:r>
            <a:endParaRPr lang="pt-BR" sz="2000" dirty="0"/>
          </a:p>
        </p:txBody>
      </p:sp>
      <p:sp>
        <p:nvSpPr>
          <p:cNvPr id="39" name="Retângulo de cantos arredondados 38"/>
          <p:cNvSpPr/>
          <p:nvPr/>
        </p:nvSpPr>
        <p:spPr>
          <a:xfrm>
            <a:off x="3627671" y="3406841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Staff</a:t>
            </a:r>
            <a:endParaRPr lang="pt-BR" sz="2000" dirty="0"/>
          </a:p>
        </p:txBody>
      </p:sp>
      <p:sp>
        <p:nvSpPr>
          <p:cNvPr id="41" name="Retângulo de cantos arredondados 40"/>
          <p:cNvSpPr/>
          <p:nvPr/>
        </p:nvSpPr>
        <p:spPr>
          <a:xfrm>
            <a:off x="3630223" y="4189476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Location</a:t>
            </a:r>
            <a:endParaRPr lang="pt-BR" sz="2000" dirty="0"/>
          </a:p>
        </p:txBody>
      </p:sp>
      <p:sp>
        <p:nvSpPr>
          <p:cNvPr id="46" name="Retângulo de cantos arredondados 45"/>
          <p:cNvSpPr/>
          <p:nvPr/>
        </p:nvSpPr>
        <p:spPr>
          <a:xfrm>
            <a:off x="3630223" y="4970448"/>
            <a:ext cx="2708655" cy="65807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Zones</a:t>
            </a:r>
            <a:endParaRPr lang="pt-BR" sz="2000" dirty="0"/>
          </a:p>
        </p:txBody>
      </p:sp>
      <p:sp>
        <p:nvSpPr>
          <p:cNvPr id="49" name="Retângulo de cantos arredondados 48"/>
          <p:cNvSpPr/>
          <p:nvPr/>
        </p:nvSpPr>
        <p:spPr>
          <a:xfrm>
            <a:off x="3627670" y="5751420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(POS) </a:t>
            </a:r>
            <a:r>
              <a:rPr lang="pt-BR" sz="2000" dirty="0" err="1" smtClean="0"/>
              <a:t>Programme</a:t>
            </a:r>
            <a:r>
              <a:rPr lang="pt-BR" sz="2000" dirty="0" smtClean="0"/>
              <a:t> </a:t>
            </a:r>
            <a:r>
              <a:rPr lang="pt-BR" sz="2000" dirty="0" err="1" smtClean="0"/>
              <a:t>of</a:t>
            </a:r>
            <a:r>
              <a:rPr lang="pt-BR" sz="2000" dirty="0" smtClean="0"/>
              <a:t> </a:t>
            </a:r>
            <a:r>
              <a:rPr lang="pt-BR" sz="2000" dirty="0" err="1" smtClean="0"/>
              <a:t>Study</a:t>
            </a:r>
            <a:endParaRPr lang="pt-BR" sz="2000" dirty="0"/>
          </a:p>
        </p:txBody>
      </p:sp>
      <p:sp>
        <p:nvSpPr>
          <p:cNvPr id="53" name="Retângulo de cantos arredondados 52"/>
          <p:cNvSpPr/>
          <p:nvPr/>
        </p:nvSpPr>
        <p:spPr>
          <a:xfrm>
            <a:off x="3627668" y="7355792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StudentSet</a:t>
            </a:r>
            <a:endParaRPr lang="pt-BR" sz="2000" dirty="0"/>
          </a:p>
        </p:txBody>
      </p:sp>
      <p:sp>
        <p:nvSpPr>
          <p:cNvPr id="54" name="Retângulo de cantos arredondados 53"/>
          <p:cNvSpPr/>
          <p:nvPr/>
        </p:nvSpPr>
        <p:spPr>
          <a:xfrm>
            <a:off x="820562" y="5765097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Matriz Aplicada</a:t>
            </a:r>
          </a:p>
        </p:txBody>
      </p:sp>
      <p:sp>
        <p:nvSpPr>
          <p:cNvPr id="57" name="Retângulo de cantos arredondados 56"/>
          <p:cNvSpPr/>
          <p:nvPr/>
        </p:nvSpPr>
        <p:spPr>
          <a:xfrm>
            <a:off x="3627669" y="6567680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Module</a:t>
            </a:r>
            <a:endParaRPr lang="pt-BR" sz="2000" dirty="0"/>
          </a:p>
        </p:txBody>
      </p:sp>
      <p:sp>
        <p:nvSpPr>
          <p:cNvPr id="58" name="Retângulo de cantos arredondados 57"/>
          <p:cNvSpPr/>
          <p:nvPr/>
        </p:nvSpPr>
        <p:spPr>
          <a:xfrm>
            <a:off x="809811" y="6564394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Disciplinas</a:t>
            </a:r>
          </a:p>
        </p:txBody>
      </p:sp>
      <p:sp>
        <p:nvSpPr>
          <p:cNvPr id="42" name="Retângulo de cantos arredondados 41"/>
          <p:cNvSpPr/>
          <p:nvPr/>
        </p:nvSpPr>
        <p:spPr>
          <a:xfrm>
            <a:off x="6502244" y="2606072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r>
              <a:rPr lang="pt-BR" alt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 envio de </a:t>
            </a:r>
            <a:r>
              <a:rPr lang="pt-BR" alt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department</a:t>
            </a:r>
            <a:r>
              <a:rPr lang="pt-BR" alt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será obrigatório quando o parâmetro “Utiliza contexto do educacional como departamento do </a:t>
            </a:r>
            <a:r>
              <a:rPr lang="pt-BR" alt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alt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” estiver marcado. </a:t>
            </a:r>
          </a:p>
        </p:txBody>
      </p:sp>
      <p:sp>
        <p:nvSpPr>
          <p:cNvPr id="45" name="Retângulo de cantos arredondados 44"/>
          <p:cNvSpPr/>
          <p:nvPr/>
        </p:nvSpPr>
        <p:spPr>
          <a:xfrm>
            <a:off x="6502244" y="3423519"/>
            <a:ext cx="9145605" cy="18382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entidade Staff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representa os professores do TOTVS Educacional. Nesta exportação são enviadas as pessoas vinculadas aos professores, desta forma se um professor X estiver vinculado a várias coligadas e/ou filiais com diferentes códigos de professor, este é enviado apenas uma vez informando na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hostkey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o código da pessoa. Os professores enviados para a integração são todos os professores ativos da coligada atual.</a:t>
            </a:r>
          </a:p>
        </p:txBody>
      </p:sp>
      <p:sp>
        <p:nvSpPr>
          <p:cNvPr id="47" name="Retângulo de cantos arredondados 46"/>
          <p:cNvSpPr/>
          <p:nvPr/>
        </p:nvSpPr>
        <p:spPr>
          <a:xfrm>
            <a:off x="6502244" y="4198574"/>
            <a:ext cx="9145605" cy="113293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Location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no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basicamente a entidade onde acontece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, que no TOTVS Educacional é representada pela entidade sala. Da mesma forma que a sala pertence a um prédio e bloco, toda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location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deve estar relacionada à sua respectiva 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zone.</a:t>
            </a:r>
            <a:endParaRPr lang="pt-BR" altLang="pt-BR" sz="20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sp>
        <p:nvSpPr>
          <p:cNvPr id="51" name="Retângulo de cantos arredondados 50"/>
          <p:cNvSpPr/>
          <p:nvPr/>
        </p:nvSpPr>
        <p:spPr>
          <a:xfrm>
            <a:off x="6502244" y="5002465"/>
            <a:ext cx="9145605" cy="14057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hangingPunct="0"/>
            <a:endParaRPr lang="pt-BR" sz="2000" dirty="0" smtClean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  <a:p>
            <a:pPr algn="just" eaLnBrk="0" hangingPunct="0"/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 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entidade  zone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utilizada para agrupar mais de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location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por sua vez representam as salas. As zones são apenas cadastros informativos para o TOTVS Educacional, porém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possuem papel importante para identificar tempo/distância e desta forma ajudar na escolha da melhor sala para alocar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</a:t>
            </a:r>
          </a:p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endParaRPr lang="pt-BR" altLang="pt-BR" sz="20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sp>
        <p:nvSpPr>
          <p:cNvPr id="52" name="Retângulo de cantos arredondados 51"/>
          <p:cNvSpPr/>
          <p:nvPr/>
        </p:nvSpPr>
        <p:spPr>
          <a:xfrm>
            <a:off x="6502244" y="5750170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hangingPunct="0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POS ou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Programme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of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Study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uma entidade utilizada para agrupar Modules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, neste modelo de integração o POS representa a matriz aplicada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</a:t>
            </a:r>
            <a:endParaRPr lang="pt-BR" sz="2000" dirty="0">
              <a:solidFill>
                <a:srgbClr val="4A5C61"/>
              </a:solidFill>
              <a:latin typeface="Arial Narrow"/>
              <a:ea typeface="ヒラギノ角ゴ Pro W3" pitchFamily="-107" charset="-128"/>
              <a:cs typeface="Arial Narrow"/>
            </a:endParaRPr>
          </a:p>
        </p:txBody>
      </p:sp>
      <p:sp>
        <p:nvSpPr>
          <p:cNvPr id="55" name="Retângulo de cantos arredondados 54"/>
          <p:cNvSpPr/>
          <p:nvPr/>
        </p:nvSpPr>
        <p:spPr>
          <a:xfrm>
            <a:off x="6502244" y="6566430"/>
            <a:ext cx="9145605" cy="97737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Module é uma das principais entidades da integração entre TOTVS Educacional e 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 Neste modelo de integração o module representa o conceito da disciplina e é também a base de agrupamento para todas as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activities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serão geradas.</a:t>
            </a:r>
          </a:p>
        </p:txBody>
      </p:sp>
      <p:sp>
        <p:nvSpPr>
          <p:cNvPr id="56" name="Retângulo de cantos arredondados 55"/>
          <p:cNvSpPr/>
          <p:nvPr/>
        </p:nvSpPr>
        <p:spPr>
          <a:xfrm>
            <a:off x="6502244" y="7329176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just" eaLnBrk="0" latinLnBrk="0" hangingPunct="0">
              <a:lnSpc>
                <a:spcPct val="100000"/>
              </a:lnSpc>
              <a:buClrTx/>
              <a:buSzTx/>
              <a:tabLst/>
            </a:pP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StudentSet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(grupo de alunos) é a entidade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é utilizada para controlar choque de horário entre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activities</a:t>
            </a:r>
            <a:r>
              <a:rPr lang="pt-BR" alt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0183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6" grpId="0" animBg="1"/>
      <p:bldP spid="39" grpId="0" animBg="1"/>
      <p:bldP spid="41" grpId="0" animBg="1"/>
      <p:bldP spid="46" grpId="0" animBg="1"/>
      <p:bldP spid="49" grpId="0" animBg="1"/>
      <p:bldP spid="53" grpId="0" animBg="1"/>
      <p:bldP spid="54" grpId="0" animBg="1"/>
      <p:bldP spid="57" grpId="0" animBg="1"/>
      <p:bldP spid="58" grpId="0" animBg="1"/>
      <p:bldP spid="42" grpId="0" animBg="1"/>
      <p:bldP spid="45" grpId="0" animBg="1"/>
      <p:bldP spid="47" grpId="0" animBg="1"/>
      <p:bldP spid="51" grpId="0" animBg="1"/>
      <p:bldP spid="52" grpId="0" animBg="1"/>
      <p:bldP spid="55" grpId="0" animBg="1"/>
      <p:bldP spid="56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tângulo de cantos arredondados 39"/>
          <p:cNvSpPr/>
          <p:nvPr/>
        </p:nvSpPr>
        <p:spPr>
          <a:xfrm>
            <a:off x="6386457" y="2497660"/>
            <a:ext cx="9145605" cy="175459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a base para geração de cada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, nele estão as principais definições dos requisitos que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deve atender. Uma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(modelo de atividade) é exportada para cada module (módulo) enviado. Importante frisar que o usuário caso veja necessidade poderá dentro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gerar mais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activity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templates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para os modules.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09075" cy="853016"/>
          </a:xfrm>
        </p:spPr>
        <p:txBody>
          <a:bodyPr/>
          <a:lstStyle/>
          <a:p>
            <a:r>
              <a:rPr lang="pt-BR" dirty="0"/>
              <a:t>Integração modelo 2: Exportação de dados para o </a:t>
            </a:r>
            <a:r>
              <a:rPr lang="pt-BR" dirty="0" err="1" smtClean="0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73</a:t>
            </a:fld>
            <a:endParaRPr lang="pt-BR" dirty="0"/>
          </a:p>
        </p:txBody>
      </p:sp>
      <p:sp>
        <p:nvSpPr>
          <p:cNvPr id="35" name="Retângulo de cantos arredondados 34"/>
          <p:cNvSpPr/>
          <p:nvPr/>
        </p:nvSpPr>
        <p:spPr>
          <a:xfrm>
            <a:off x="601800" y="3329972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Turno / Período letivo</a:t>
            </a:r>
          </a:p>
        </p:txBody>
      </p:sp>
      <p:sp>
        <p:nvSpPr>
          <p:cNvPr id="43" name="Retângulo de cantos arredondados 42"/>
          <p:cNvSpPr/>
          <p:nvPr/>
        </p:nvSpPr>
        <p:spPr>
          <a:xfrm>
            <a:off x="3476373" y="4913376"/>
            <a:ext cx="2744166" cy="66516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Suitability</a:t>
            </a:r>
            <a:endParaRPr lang="pt-BR" sz="2000" dirty="0"/>
          </a:p>
        </p:txBody>
      </p:sp>
      <p:sp>
        <p:nvSpPr>
          <p:cNvPr id="44" name="Retângulo de cantos arredondados 43"/>
          <p:cNvSpPr/>
          <p:nvPr/>
        </p:nvSpPr>
        <p:spPr>
          <a:xfrm>
            <a:off x="601800" y="4923121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>
                <a:solidFill>
                  <a:schemeClr val="lt1"/>
                </a:solidFill>
              </a:rPr>
              <a:t>Disciplinas autorizadas</a:t>
            </a:r>
          </a:p>
        </p:txBody>
      </p:sp>
      <p:sp>
        <p:nvSpPr>
          <p:cNvPr id="48" name="Retângulo de cantos arredondados 47"/>
          <p:cNvSpPr/>
          <p:nvPr/>
        </p:nvSpPr>
        <p:spPr>
          <a:xfrm>
            <a:off x="3476373" y="3331222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Named</a:t>
            </a:r>
            <a:r>
              <a:rPr lang="pt-BR" sz="2000" dirty="0" smtClean="0"/>
              <a:t> </a:t>
            </a:r>
            <a:r>
              <a:rPr lang="pt-BR" sz="2000" dirty="0" err="1" smtClean="0"/>
              <a:t>Availability</a:t>
            </a:r>
            <a:r>
              <a:rPr lang="pt-BR" sz="2000" dirty="0" smtClean="0"/>
              <a:t> </a:t>
            </a:r>
            <a:r>
              <a:rPr lang="pt-BR" sz="2000" dirty="0" err="1" smtClean="0"/>
              <a:t>Pattern</a:t>
            </a:r>
            <a:endParaRPr lang="pt-BR" sz="2000" dirty="0"/>
          </a:p>
        </p:txBody>
      </p:sp>
      <p:sp>
        <p:nvSpPr>
          <p:cNvPr id="50" name="Retângulo de cantos arredondados 49"/>
          <p:cNvSpPr/>
          <p:nvPr/>
        </p:nvSpPr>
        <p:spPr>
          <a:xfrm>
            <a:off x="601800" y="4129139"/>
            <a:ext cx="2708655" cy="65289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Disponibilidade do Professor</a:t>
            </a:r>
          </a:p>
        </p:txBody>
      </p:sp>
      <p:sp>
        <p:nvSpPr>
          <p:cNvPr id="63" name="Retângulo de cantos arredondados 62"/>
          <p:cNvSpPr/>
          <p:nvPr/>
        </p:nvSpPr>
        <p:spPr>
          <a:xfrm>
            <a:off x="3476373" y="4130741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Named</a:t>
            </a:r>
            <a:r>
              <a:rPr lang="pt-BR" sz="2000" dirty="0" smtClean="0"/>
              <a:t> </a:t>
            </a:r>
            <a:r>
              <a:rPr lang="pt-BR" sz="2000" dirty="0" err="1" smtClean="0"/>
              <a:t>Availability</a:t>
            </a:r>
            <a:r>
              <a:rPr lang="pt-BR" sz="2000" dirty="0" smtClean="0"/>
              <a:t> </a:t>
            </a:r>
            <a:r>
              <a:rPr lang="pt-BR" sz="2000" dirty="0" err="1" smtClean="0"/>
              <a:t>Pattern</a:t>
            </a:r>
            <a:endParaRPr lang="pt-BR" sz="2000" dirty="0"/>
          </a:p>
        </p:txBody>
      </p:sp>
      <p:sp>
        <p:nvSpPr>
          <p:cNvPr id="64" name="Retângulo de cantos arredondados 63"/>
          <p:cNvSpPr/>
          <p:nvPr/>
        </p:nvSpPr>
        <p:spPr>
          <a:xfrm>
            <a:off x="3461014" y="6466413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/>
              <a:t>Suitability</a:t>
            </a:r>
            <a:endParaRPr lang="pt-BR" sz="2000" dirty="0"/>
          </a:p>
        </p:txBody>
      </p:sp>
      <p:sp>
        <p:nvSpPr>
          <p:cNvPr id="65" name="Retângulo de cantos arredondados 64"/>
          <p:cNvSpPr/>
          <p:nvPr/>
        </p:nvSpPr>
        <p:spPr>
          <a:xfrm>
            <a:off x="3476372" y="5694348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/>
              <a:t>Suitability</a:t>
            </a:r>
            <a:endParaRPr lang="pt-BR" sz="2000" dirty="0"/>
          </a:p>
        </p:txBody>
      </p:sp>
      <p:sp>
        <p:nvSpPr>
          <p:cNvPr id="66" name="Retângulo de cantos arredondados 65"/>
          <p:cNvSpPr/>
          <p:nvPr/>
        </p:nvSpPr>
        <p:spPr>
          <a:xfrm>
            <a:off x="3494127" y="7284835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/>
              <a:t>Suitability</a:t>
            </a:r>
            <a:endParaRPr lang="pt-BR" sz="2000" dirty="0"/>
          </a:p>
        </p:txBody>
      </p:sp>
      <p:sp>
        <p:nvSpPr>
          <p:cNvPr id="67" name="Retângulo de cantos arredondados 66"/>
          <p:cNvSpPr/>
          <p:nvPr/>
        </p:nvSpPr>
        <p:spPr>
          <a:xfrm>
            <a:off x="601800" y="5692684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solidFill>
                  <a:schemeClr val="lt1"/>
                </a:solidFill>
              </a:rPr>
              <a:t>Prédio</a:t>
            </a:r>
            <a:endParaRPr lang="pt-BR" sz="2000" dirty="0">
              <a:solidFill>
                <a:schemeClr val="lt1"/>
              </a:solidFill>
            </a:endParaRPr>
          </a:p>
        </p:txBody>
      </p:sp>
      <p:sp>
        <p:nvSpPr>
          <p:cNvPr id="68" name="Retângulo de cantos arredondados 67"/>
          <p:cNvSpPr/>
          <p:nvPr/>
        </p:nvSpPr>
        <p:spPr>
          <a:xfrm>
            <a:off x="601800" y="6462247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solidFill>
                  <a:schemeClr val="lt1"/>
                </a:solidFill>
              </a:rPr>
              <a:t>Bloco</a:t>
            </a:r>
            <a:endParaRPr lang="pt-BR" sz="2000" dirty="0">
              <a:solidFill>
                <a:schemeClr val="lt1"/>
              </a:solidFill>
            </a:endParaRPr>
          </a:p>
        </p:txBody>
      </p:sp>
      <p:sp>
        <p:nvSpPr>
          <p:cNvPr id="69" name="Retângulo de cantos arredondados 68"/>
          <p:cNvSpPr/>
          <p:nvPr/>
        </p:nvSpPr>
        <p:spPr>
          <a:xfrm>
            <a:off x="601800" y="7284835"/>
            <a:ext cx="2708655" cy="66516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solidFill>
                  <a:schemeClr val="lt1"/>
                </a:solidFill>
              </a:rPr>
              <a:t>Campus</a:t>
            </a:r>
            <a:endParaRPr lang="pt-BR" sz="2000" dirty="0">
              <a:solidFill>
                <a:schemeClr val="lt1"/>
              </a:solidFill>
            </a:endParaRPr>
          </a:p>
        </p:txBody>
      </p:sp>
      <p:sp>
        <p:nvSpPr>
          <p:cNvPr id="42" name="Retângulo de cantos arredondados 41"/>
          <p:cNvSpPr/>
          <p:nvPr/>
        </p:nvSpPr>
        <p:spPr>
          <a:xfrm>
            <a:off x="6386457" y="4947698"/>
            <a:ext cx="9145605" cy="6580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Suitability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é uma entidade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indica características que serão associadas a um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template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para que as atividades geradas respeitem tais características.</a:t>
            </a:r>
          </a:p>
        </p:txBody>
      </p:sp>
      <p:sp>
        <p:nvSpPr>
          <p:cNvPr id="38" name="Retângulo de cantos arredondados 37"/>
          <p:cNvSpPr/>
          <p:nvPr/>
        </p:nvSpPr>
        <p:spPr>
          <a:xfrm>
            <a:off x="6386457" y="3331222"/>
            <a:ext cx="9145605" cy="12026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O padrão de disponibilidade é uma entidade do </a:t>
            </a:r>
            <a:r>
              <a:rPr lang="pt-BR" sz="2000" dirty="0" err="1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Scientia</a:t>
            </a:r>
            <a:r>
              <a:rPr lang="pt-BR" sz="20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 que indica em quais períodos de tempo podem ocorrer uma alocação de horário para uma entidade relacionada. Esta entidade possui um cadastro das semanas disponíveis e os horários em cada dia da semana.</a:t>
            </a:r>
          </a:p>
        </p:txBody>
      </p:sp>
      <p:sp>
        <p:nvSpPr>
          <p:cNvPr id="45" name="Retângulo de cantos arredondados 44"/>
          <p:cNvSpPr/>
          <p:nvPr/>
        </p:nvSpPr>
        <p:spPr>
          <a:xfrm>
            <a:off x="601799" y="2496410"/>
            <a:ext cx="2708655" cy="6580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/>
              <a:t>Disciplinas</a:t>
            </a:r>
          </a:p>
        </p:txBody>
      </p:sp>
      <p:sp>
        <p:nvSpPr>
          <p:cNvPr id="47" name="Retângulo de cantos arredondados 46"/>
          <p:cNvSpPr/>
          <p:nvPr/>
        </p:nvSpPr>
        <p:spPr>
          <a:xfrm>
            <a:off x="3461013" y="2497660"/>
            <a:ext cx="2708655" cy="6568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err="1" smtClean="0"/>
              <a:t>Template</a:t>
            </a:r>
            <a:r>
              <a:rPr lang="pt-BR" sz="2000" dirty="0" smtClean="0"/>
              <a:t> </a:t>
            </a:r>
            <a:r>
              <a:rPr lang="pt-BR" sz="2000" dirty="0" err="1" smtClean="0"/>
              <a:t>activity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89687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5" grpId="0" animBg="1"/>
      <p:bldP spid="43" grpId="0" animBg="1"/>
      <p:bldP spid="44" grpId="0" animBg="1"/>
      <p:bldP spid="48" grpId="0" animBg="1"/>
      <p:bldP spid="50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42" grpId="0" animBg="1"/>
      <p:bldP spid="38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m 6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037" y="3899752"/>
            <a:ext cx="1168501" cy="1168501"/>
          </a:xfrm>
          <a:prstGeom prst="rect">
            <a:avLst/>
          </a:prstGeom>
        </p:spPr>
      </p:pic>
      <p:pic>
        <p:nvPicPr>
          <p:cNvPr id="74" name="Imagem 7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3605" y="6203994"/>
            <a:ext cx="1168501" cy="1168501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114" y="2970251"/>
            <a:ext cx="1919920" cy="1919920"/>
          </a:xfrm>
          <a:prstGeom prst="rect">
            <a:avLst/>
          </a:prstGeom>
        </p:spPr>
      </p:pic>
      <p:pic>
        <p:nvPicPr>
          <p:cNvPr id="61" name="Imagem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888" y="2578854"/>
            <a:ext cx="1168501" cy="1168501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058" y="3731876"/>
            <a:ext cx="1166195" cy="1166195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736" y="7207767"/>
            <a:ext cx="1168501" cy="1168501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86529" cy="853016"/>
          </a:xfrm>
        </p:spPr>
        <p:txBody>
          <a:bodyPr/>
          <a:lstStyle/>
          <a:p>
            <a:r>
              <a:rPr lang="pt-BR" dirty="0"/>
              <a:t>Integração modelo 2: Exportação de dados para o </a:t>
            </a:r>
            <a:r>
              <a:rPr lang="pt-BR" dirty="0" err="1" smtClean="0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74</a:t>
            </a:fld>
            <a:endParaRPr lang="pt-BR" dirty="0"/>
          </a:p>
        </p:txBody>
      </p:sp>
      <p:sp>
        <p:nvSpPr>
          <p:cNvPr id="16" name="Retângulo 15"/>
          <p:cNvSpPr/>
          <p:nvPr/>
        </p:nvSpPr>
        <p:spPr>
          <a:xfrm>
            <a:off x="5910453" y="2319754"/>
            <a:ext cx="9654670" cy="62277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236" y="4955087"/>
            <a:ext cx="1219200" cy="1219200"/>
          </a:xfrm>
          <a:prstGeom prst="rect">
            <a:avLst/>
          </a:prstGeom>
        </p:spPr>
      </p:pic>
      <p:sp>
        <p:nvSpPr>
          <p:cNvPr id="27" name="CaixaDeTexto 26"/>
          <p:cNvSpPr txBox="1"/>
          <p:nvPr/>
        </p:nvSpPr>
        <p:spPr bwMode="auto">
          <a:xfrm>
            <a:off x="10132236" y="4467541"/>
            <a:ext cx="12662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Processo Exportação</a:t>
            </a:r>
          </a:p>
        </p:txBody>
      </p:sp>
      <p:pic>
        <p:nvPicPr>
          <p:cNvPr id="31" name="Imagem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75" y="6135575"/>
            <a:ext cx="1935920" cy="1935920"/>
          </a:xfrm>
          <a:prstGeom prst="rect">
            <a:avLst/>
          </a:prstGeom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4734" y="5719759"/>
            <a:ext cx="1085850" cy="971550"/>
          </a:xfrm>
          <a:prstGeom prst="rect">
            <a:avLst/>
          </a:prstGeom>
        </p:spPr>
      </p:pic>
      <p:sp>
        <p:nvSpPr>
          <p:cNvPr id="33" name="CaixaDeTexto 32"/>
          <p:cNvSpPr txBox="1"/>
          <p:nvPr/>
        </p:nvSpPr>
        <p:spPr bwMode="auto">
          <a:xfrm>
            <a:off x="3142450" y="6719500"/>
            <a:ext cx="18998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TOTVS Educacional</a:t>
            </a:r>
          </a:p>
        </p:txBody>
      </p:sp>
      <p:pic>
        <p:nvPicPr>
          <p:cNvPr id="34" name="Imagem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3871" y="2291759"/>
            <a:ext cx="1724025" cy="857250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 bwMode="auto">
          <a:xfrm>
            <a:off x="3062998" y="3089870"/>
            <a:ext cx="771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cxnSp>
        <p:nvCxnSpPr>
          <p:cNvPr id="37" name="Conector de seta reta 36"/>
          <p:cNvCxnSpPr>
            <a:stCxn id="31" idx="0"/>
          </p:cNvCxnSpPr>
          <p:nvPr/>
        </p:nvCxnSpPr>
        <p:spPr>
          <a:xfrm flipV="1">
            <a:off x="2326035" y="4890171"/>
            <a:ext cx="0" cy="12454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/>
          <p:cNvSpPr txBox="1"/>
          <p:nvPr/>
        </p:nvSpPr>
        <p:spPr bwMode="auto">
          <a:xfrm>
            <a:off x="13545072" y="7981108"/>
            <a:ext cx="5854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POS</a:t>
            </a:r>
          </a:p>
        </p:txBody>
      </p:sp>
      <p:sp>
        <p:nvSpPr>
          <p:cNvPr id="46" name="CaixaDeTexto 45"/>
          <p:cNvSpPr txBox="1"/>
          <p:nvPr/>
        </p:nvSpPr>
        <p:spPr bwMode="auto">
          <a:xfrm>
            <a:off x="6576822" y="4287342"/>
            <a:ext cx="11256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StudentSet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47" name="CaixaDeTexto 46"/>
          <p:cNvSpPr txBox="1"/>
          <p:nvPr/>
        </p:nvSpPr>
        <p:spPr bwMode="auto">
          <a:xfrm>
            <a:off x="6788565" y="5400459"/>
            <a:ext cx="9028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Location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53" name="CaixaDeTexto 52"/>
          <p:cNvSpPr txBox="1"/>
          <p:nvPr/>
        </p:nvSpPr>
        <p:spPr bwMode="auto">
          <a:xfrm>
            <a:off x="6832532" y="7650507"/>
            <a:ext cx="18094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Suitability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54" name="Imagem 5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25" y="4382385"/>
            <a:ext cx="722648" cy="722648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778" y="4844979"/>
            <a:ext cx="1177535" cy="1177535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292" y="5969978"/>
            <a:ext cx="1168501" cy="1168501"/>
          </a:xfrm>
          <a:prstGeom prst="rect">
            <a:avLst/>
          </a:prstGeom>
        </p:spPr>
      </p:pic>
      <p:sp>
        <p:nvSpPr>
          <p:cNvPr id="59" name="CaixaDeTexto 58"/>
          <p:cNvSpPr txBox="1"/>
          <p:nvPr/>
        </p:nvSpPr>
        <p:spPr bwMode="auto">
          <a:xfrm>
            <a:off x="7139636" y="6533311"/>
            <a:ext cx="662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Zone</a:t>
            </a:r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268" y="3135741"/>
            <a:ext cx="685121" cy="685121"/>
          </a:xfrm>
          <a:prstGeom prst="rect">
            <a:avLst/>
          </a:prstGeom>
        </p:spPr>
      </p:pic>
      <p:pic>
        <p:nvPicPr>
          <p:cNvPr id="62" name="Imagem 6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1305" y="4657442"/>
            <a:ext cx="481258" cy="481258"/>
          </a:xfrm>
          <a:prstGeom prst="rect">
            <a:avLst/>
          </a:prstGeom>
        </p:spPr>
      </p:pic>
      <p:cxnSp>
        <p:nvCxnSpPr>
          <p:cNvPr id="64" name="Conector de seta reta 63"/>
          <p:cNvCxnSpPr>
            <a:stCxn id="21" idx="3"/>
          </p:cNvCxnSpPr>
          <p:nvPr/>
        </p:nvCxnSpPr>
        <p:spPr>
          <a:xfrm>
            <a:off x="11351436" y="5564687"/>
            <a:ext cx="7485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CaixaDeTexto 64"/>
          <p:cNvSpPr txBox="1"/>
          <p:nvPr/>
        </p:nvSpPr>
        <p:spPr bwMode="auto">
          <a:xfrm>
            <a:off x="7067645" y="3084811"/>
            <a:ext cx="5725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Staff</a:t>
            </a:r>
          </a:p>
        </p:txBody>
      </p:sp>
      <p:pic>
        <p:nvPicPr>
          <p:cNvPr id="84" name="Imagem 8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113" y="3656876"/>
            <a:ext cx="1219200" cy="1219200"/>
          </a:xfrm>
          <a:prstGeom prst="rect">
            <a:avLst/>
          </a:prstGeom>
        </p:spPr>
      </p:pic>
      <p:sp>
        <p:nvSpPr>
          <p:cNvPr id="97" name="CaixaDeTexto 96"/>
          <p:cNvSpPr txBox="1"/>
          <p:nvPr/>
        </p:nvSpPr>
        <p:spPr bwMode="auto">
          <a:xfrm>
            <a:off x="588018" y="2028149"/>
            <a:ext cx="615553" cy="6819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Processo de Exportação dos dados para 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44" name="Imagem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1744" y="2745922"/>
            <a:ext cx="1168501" cy="1168501"/>
          </a:xfrm>
          <a:prstGeom prst="rect">
            <a:avLst/>
          </a:prstGeom>
        </p:spPr>
      </p:pic>
      <p:sp>
        <p:nvSpPr>
          <p:cNvPr id="49" name="CaixaDeTexto 48"/>
          <p:cNvSpPr txBox="1"/>
          <p:nvPr/>
        </p:nvSpPr>
        <p:spPr bwMode="auto">
          <a:xfrm>
            <a:off x="13428598" y="3432351"/>
            <a:ext cx="11753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Department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50" name="CaixaDeTexto 49"/>
          <p:cNvSpPr txBox="1"/>
          <p:nvPr/>
        </p:nvSpPr>
        <p:spPr bwMode="auto">
          <a:xfrm>
            <a:off x="13438017" y="4624490"/>
            <a:ext cx="15960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Template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3603" y="5037539"/>
            <a:ext cx="1168501" cy="1168501"/>
          </a:xfrm>
          <a:prstGeom prst="rect">
            <a:avLst/>
          </a:prstGeom>
        </p:spPr>
      </p:pic>
      <p:sp>
        <p:nvSpPr>
          <p:cNvPr id="68" name="CaixaDeTexto 67"/>
          <p:cNvSpPr txBox="1"/>
          <p:nvPr/>
        </p:nvSpPr>
        <p:spPr bwMode="auto">
          <a:xfrm>
            <a:off x="13522067" y="5709439"/>
            <a:ext cx="17411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Availability</a:t>
            </a:r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  <a:r>
              <a:rPr lang="pt-BR" sz="1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Pattern</a:t>
            </a:r>
            <a:endParaRPr lang="pt-BR" sz="1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cxnSp>
        <p:nvCxnSpPr>
          <p:cNvPr id="70" name="Conector de seta reta 69"/>
          <p:cNvCxnSpPr>
            <a:stCxn id="21" idx="1"/>
          </p:cNvCxnSpPr>
          <p:nvPr/>
        </p:nvCxnSpPr>
        <p:spPr>
          <a:xfrm flipH="1">
            <a:off x="9212946" y="5564687"/>
            <a:ext cx="91929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m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970" y="5551213"/>
            <a:ext cx="475962" cy="47596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970" y="6620216"/>
            <a:ext cx="475962" cy="475962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7853" y="5752833"/>
            <a:ext cx="483259" cy="483259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1538" y="3439390"/>
            <a:ext cx="494814" cy="49481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7688" y="6888591"/>
            <a:ext cx="477384" cy="477384"/>
          </a:xfrm>
          <a:prstGeom prst="rect">
            <a:avLst/>
          </a:prstGeom>
        </p:spPr>
      </p:pic>
      <p:pic>
        <p:nvPicPr>
          <p:cNvPr id="72" name="Imagem 7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3605" y="7372495"/>
            <a:ext cx="1168501" cy="1168501"/>
          </a:xfrm>
          <a:prstGeom prst="rect">
            <a:avLst/>
          </a:prstGeom>
        </p:spPr>
      </p:pic>
      <p:sp>
        <p:nvSpPr>
          <p:cNvPr id="75" name="CaixaDeTexto 74"/>
          <p:cNvSpPr txBox="1"/>
          <p:nvPr/>
        </p:nvSpPr>
        <p:spPr bwMode="auto">
          <a:xfrm>
            <a:off x="13510245" y="6971519"/>
            <a:ext cx="8066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Module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1389" y="8204532"/>
            <a:ext cx="339724" cy="339724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095" y="7995881"/>
            <a:ext cx="466698" cy="466698"/>
          </a:xfrm>
          <a:prstGeom prst="rect">
            <a:avLst/>
          </a:prstGeom>
        </p:spPr>
      </p:pic>
      <p:cxnSp>
        <p:nvCxnSpPr>
          <p:cNvPr id="29" name="Conector de seta reta 28"/>
          <p:cNvCxnSpPr>
            <a:stCxn id="21" idx="1"/>
          </p:cNvCxnSpPr>
          <p:nvPr/>
        </p:nvCxnSpPr>
        <p:spPr>
          <a:xfrm flipH="1" flipV="1">
            <a:off x="8861237" y="4638306"/>
            <a:ext cx="1270999" cy="9263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>
            <a:stCxn id="21" idx="1"/>
          </p:cNvCxnSpPr>
          <p:nvPr/>
        </p:nvCxnSpPr>
        <p:spPr>
          <a:xfrm flipH="1" flipV="1">
            <a:off x="8802793" y="3531978"/>
            <a:ext cx="1329443" cy="20327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>
            <a:stCxn id="21" idx="1"/>
            <a:endCxn id="57" idx="3"/>
          </p:cNvCxnSpPr>
          <p:nvPr/>
        </p:nvCxnSpPr>
        <p:spPr>
          <a:xfrm flipH="1">
            <a:off x="8802793" y="5564687"/>
            <a:ext cx="1329443" cy="9895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/>
          <p:cNvCxnSpPr>
            <a:stCxn id="21" idx="1"/>
            <a:endCxn id="52" idx="3"/>
          </p:cNvCxnSpPr>
          <p:nvPr/>
        </p:nvCxnSpPr>
        <p:spPr>
          <a:xfrm flipH="1">
            <a:off x="8861237" y="5564687"/>
            <a:ext cx="1270999" cy="22273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ector de seta reta 76"/>
          <p:cNvCxnSpPr>
            <a:stCxn id="21" idx="3"/>
            <a:endCxn id="44" idx="1"/>
          </p:cNvCxnSpPr>
          <p:nvPr/>
        </p:nvCxnSpPr>
        <p:spPr>
          <a:xfrm flipV="1">
            <a:off x="11351436" y="3330173"/>
            <a:ext cx="990308" cy="22345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ector de seta reta 78"/>
          <p:cNvCxnSpPr>
            <a:stCxn id="21" idx="3"/>
          </p:cNvCxnSpPr>
          <p:nvPr/>
        </p:nvCxnSpPr>
        <p:spPr>
          <a:xfrm flipV="1">
            <a:off x="11351436" y="4624490"/>
            <a:ext cx="945981" cy="9401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ector de seta reta 82"/>
          <p:cNvCxnSpPr>
            <a:stCxn id="21" idx="3"/>
            <a:endCxn id="74" idx="1"/>
          </p:cNvCxnSpPr>
          <p:nvPr/>
        </p:nvCxnSpPr>
        <p:spPr>
          <a:xfrm>
            <a:off x="11351436" y="5564687"/>
            <a:ext cx="1042169" cy="12235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ector de seta reta 85"/>
          <p:cNvCxnSpPr>
            <a:stCxn id="21" idx="3"/>
            <a:endCxn id="72" idx="1"/>
          </p:cNvCxnSpPr>
          <p:nvPr/>
        </p:nvCxnSpPr>
        <p:spPr>
          <a:xfrm>
            <a:off x="11351436" y="5564687"/>
            <a:ext cx="1042169" cy="23920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CaixaDeTexto 80"/>
          <p:cNvSpPr txBox="1"/>
          <p:nvPr/>
        </p:nvSpPr>
        <p:spPr bwMode="auto">
          <a:xfrm>
            <a:off x="7688585" y="2309511"/>
            <a:ext cx="771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sp>
        <p:nvSpPr>
          <p:cNvPr id="82" name="CaixaDeTexto 81"/>
          <p:cNvSpPr txBox="1"/>
          <p:nvPr/>
        </p:nvSpPr>
        <p:spPr bwMode="auto">
          <a:xfrm>
            <a:off x="12438117" y="2347133"/>
            <a:ext cx="771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</p:spTree>
    <p:extLst>
      <p:ext uri="{BB962C8B-B14F-4D97-AF65-F5344CB8AC3E}">
        <p14:creationId xmlns:p14="http://schemas.microsoft.com/office/powerpoint/2010/main" val="2407620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7" grpId="0"/>
      <p:bldP spid="45" grpId="0"/>
      <p:bldP spid="46" grpId="0"/>
      <p:bldP spid="47" grpId="0"/>
      <p:bldP spid="53" grpId="0"/>
      <p:bldP spid="59" grpId="0"/>
      <p:bldP spid="65" grpId="0"/>
      <p:bldP spid="49" grpId="0"/>
      <p:bldP spid="50" grpId="0"/>
      <p:bldP spid="68" grpId="0"/>
      <p:bldP spid="75" grpId="0"/>
      <p:bldP spid="81" grpId="0"/>
      <p:bldP spid="82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Pontos de atenção:</a:t>
            </a:r>
            <a:endParaRPr lang="pt-BR" b="1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/>
              <a:t>As informações enviadas pelo TOTVS Educacional para o </a:t>
            </a:r>
            <a:r>
              <a:rPr lang="pt-BR" i="1" dirty="0" err="1"/>
              <a:t>Scientia</a:t>
            </a:r>
            <a:r>
              <a:rPr lang="pt-BR" dirty="0"/>
              <a:t> possuem como ligação a informação incluída no campo de </a:t>
            </a:r>
            <a:r>
              <a:rPr lang="pt-BR" b="1" i="1" dirty="0" err="1"/>
              <a:t>hostkey</a:t>
            </a:r>
            <a:r>
              <a:rPr lang="pt-BR" dirty="0"/>
              <a:t> que fica visível nos cadastros dentro do </a:t>
            </a:r>
            <a:r>
              <a:rPr lang="pt-BR" i="1" dirty="0" err="1"/>
              <a:t>Scientia</a:t>
            </a:r>
            <a:r>
              <a:rPr lang="pt-BR" dirty="0"/>
              <a:t>. No entanto, este campo fica aberto para alteração por parte do usuário e caso seja realizada qualquer modificação o vínculo entre as informações será quebrado o que ocasionará erro na importação das informações no TOTVS Educacional. Por este motivo os </a:t>
            </a:r>
            <a:r>
              <a:rPr lang="pt-BR" b="1" dirty="0"/>
              <a:t>cadastros </a:t>
            </a:r>
            <a:r>
              <a:rPr lang="pt-BR" b="1" dirty="0" smtClean="0"/>
              <a:t>enviados </a:t>
            </a:r>
            <a:r>
              <a:rPr lang="pt-BR" b="1" dirty="0"/>
              <a:t>pelo TOTVS Educacional para o </a:t>
            </a:r>
            <a:r>
              <a:rPr lang="pt-BR" b="1" i="1" dirty="0" err="1"/>
              <a:t>Scientia</a:t>
            </a:r>
            <a:r>
              <a:rPr lang="pt-BR" b="1" dirty="0"/>
              <a:t> devem sempre ser alterados no TOTVS Educacional e depois reenviados ao </a:t>
            </a:r>
            <a:r>
              <a:rPr lang="pt-BR" b="1" dirty="0" err="1"/>
              <a:t>Scientia</a:t>
            </a:r>
            <a:r>
              <a:rPr lang="pt-BR" dirty="0" smtClean="0"/>
              <a:t>.</a:t>
            </a:r>
          </a:p>
          <a:p>
            <a:endParaRPr lang="pt-BR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/>
              <a:t>A estrutura de oferta criada/atualizada a partir da importação de informações do </a:t>
            </a:r>
            <a:r>
              <a:rPr lang="pt-BR" i="1" dirty="0" err="1"/>
              <a:t>Scientia</a:t>
            </a:r>
            <a:r>
              <a:rPr lang="pt-BR" dirty="0"/>
              <a:t> para o TOTVS Educacional poderá ser alterada sem problema algum dentro do TOTVS Educacional. </a:t>
            </a:r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84500" cy="853016"/>
          </a:xfrm>
        </p:spPr>
        <p:txBody>
          <a:bodyPr/>
          <a:lstStyle/>
          <a:p>
            <a:r>
              <a:rPr lang="pt-BR" dirty="0"/>
              <a:t>Integração modelo 2: Exportação de dados para o </a:t>
            </a:r>
            <a:r>
              <a:rPr lang="pt-BR" dirty="0" err="1" smtClean="0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4202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dirty="0"/>
              <a:t>Quando uma </a:t>
            </a:r>
            <a:r>
              <a:rPr lang="pt-BR" b="1" dirty="0"/>
              <a:t>turma/disciplina </a:t>
            </a:r>
            <a:r>
              <a:rPr lang="pt-BR" dirty="0"/>
              <a:t>está sendo </a:t>
            </a:r>
            <a:r>
              <a:rPr lang="pt-BR" b="1" dirty="0"/>
              <a:t>atualizada</a:t>
            </a:r>
            <a:r>
              <a:rPr lang="pt-BR" dirty="0"/>
              <a:t> pela integração todos os seus </a:t>
            </a:r>
            <a:r>
              <a:rPr lang="pt-BR" b="1" dirty="0"/>
              <a:t>anexos são excluídos</a:t>
            </a:r>
            <a:r>
              <a:rPr lang="pt-BR" dirty="0"/>
              <a:t> e </a:t>
            </a:r>
            <a:r>
              <a:rPr lang="pt-BR" b="1" dirty="0"/>
              <a:t>depois recriados </a:t>
            </a:r>
            <a:r>
              <a:rPr lang="pt-BR" dirty="0"/>
              <a:t>com base nas informações da turma/disciplina </a:t>
            </a:r>
            <a:r>
              <a:rPr lang="pt-BR" dirty="0" smtClean="0"/>
              <a:t>sugerida.</a:t>
            </a:r>
            <a:endParaRPr lang="pt-BR" dirty="0"/>
          </a:p>
          <a:p>
            <a:pPr lvl="0" algn="just"/>
            <a:endParaRPr lang="pt-BR" dirty="0" smtClean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A </a:t>
            </a:r>
            <a:r>
              <a:rPr lang="pt-BR" dirty="0"/>
              <a:t>eliminação de um registro </a:t>
            </a:r>
            <a:r>
              <a:rPr lang="pt-BR" dirty="0" smtClean="0"/>
              <a:t>no </a:t>
            </a:r>
            <a:r>
              <a:rPr lang="pt-BR" dirty="0"/>
              <a:t>TOTVS </a:t>
            </a:r>
            <a:r>
              <a:rPr lang="pt-BR" dirty="0" smtClean="0"/>
              <a:t>Educacional, relacionado as tabelas integradas com o </a:t>
            </a:r>
            <a:r>
              <a:rPr lang="pt-BR" dirty="0" err="1" smtClean="0"/>
              <a:t>Scientia</a:t>
            </a:r>
            <a:r>
              <a:rPr lang="pt-BR" dirty="0" smtClean="0"/>
              <a:t>, inclui </a:t>
            </a:r>
            <a:r>
              <a:rPr lang="pt-BR" dirty="0"/>
              <a:t>um comando de exclusão na tabela temporária </a:t>
            </a:r>
            <a:r>
              <a:rPr lang="pt-BR" dirty="0" smtClean="0"/>
              <a:t>do SPDA, </a:t>
            </a:r>
            <a:r>
              <a:rPr lang="pt-BR" dirty="0"/>
              <a:t>desta forma para que a </a:t>
            </a:r>
            <a:r>
              <a:rPr lang="pt-BR" b="1" dirty="0"/>
              <a:t>eliminação seja efetivada</a:t>
            </a:r>
            <a:r>
              <a:rPr lang="pt-BR" dirty="0"/>
              <a:t> no </a:t>
            </a:r>
            <a:r>
              <a:rPr lang="pt-BR" i="1" dirty="0" err="1"/>
              <a:t>Scientia</a:t>
            </a:r>
            <a:r>
              <a:rPr lang="pt-BR" dirty="0"/>
              <a:t> o aplicativo </a:t>
            </a:r>
            <a:r>
              <a:rPr lang="pt-BR" b="1" i="1" dirty="0" err="1"/>
              <a:t>Syllabus</a:t>
            </a:r>
            <a:r>
              <a:rPr lang="pt-BR" b="1" i="1" dirty="0"/>
              <a:t> Plus Data </a:t>
            </a:r>
            <a:r>
              <a:rPr lang="pt-BR" b="1" i="1" dirty="0" err="1"/>
              <a:t>Adaptor</a:t>
            </a:r>
            <a:r>
              <a:rPr lang="pt-BR" b="1" i="1" dirty="0"/>
              <a:t> </a:t>
            </a:r>
            <a:r>
              <a:rPr lang="pt-BR" b="1" dirty="0"/>
              <a:t>deverá ser executado</a:t>
            </a:r>
            <a:r>
              <a:rPr lang="pt-BR" dirty="0"/>
              <a:t>.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33486" cy="853016"/>
          </a:xfrm>
        </p:spPr>
        <p:txBody>
          <a:bodyPr/>
          <a:lstStyle/>
          <a:p>
            <a:r>
              <a:rPr lang="pt-BR" dirty="0"/>
              <a:t>Integração modelo 2: Exportação de dados para o </a:t>
            </a:r>
            <a:r>
              <a:rPr lang="pt-BR" dirty="0" err="1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1591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284" y="2285409"/>
            <a:ext cx="5501216" cy="5320579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051843" cy="853016"/>
          </a:xfrm>
        </p:spPr>
        <p:txBody>
          <a:bodyPr/>
          <a:lstStyle/>
          <a:p>
            <a:r>
              <a:rPr lang="pt-BR" dirty="0"/>
              <a:t>Integração modelo 2: Exportação de dados para o </a:t>
            </a:r>
            <a:r>
              <a:rPr lang="pt-BR" dirty="0" err="1" smtClean="0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77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8536" y="1383002"/>
            <a:ext cx="7732751" cy="747884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8536" y="1383002"/>
            <a:ext cx="7734300" cy="7477125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060" y="2814531"/>
            <a:ext cx="5409764" cy="5229883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4288" y="3317150"/>
            <a:ext cx="5450750" cy="5271770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9792" y="3875753"/>
            <a:ext cx="5166360" cy="4996718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7951" y="1381287"/>
            <a:ext cx="7732751" cy="747884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2559" y="1379572"/>
            <a:ext cx="7732751" cy="747884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6582" y="1386432"/>
            <a:ext cx="7732751" cy="7478840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0323" y="1381287"/>
            <a:ext cx="7743033" cy="748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8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53487" cy="853016"/>
          </a:xfrm>
        </p:spPr>
        <p:txBody>
          <a:bodyPr/>
          <a:lstStyle/>
          <a:p>
            <a:r>
              <a:rPr lang="pt-BR" dirty="0"/>
              <a:t>Integração modelo 2: Exportação de dados para o </a:t>
            </a:r>
            <a:r>
              <a:rPr lang="pt-BR" dirty="0" err="1" smtClean="0"/>
              <a:t>Scientia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78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68" y="3391164"/>
            <a:ext cx="1919920" cy="191992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525" y="2712672"/>
            <a:ext cx="1724025" cy="85725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 bwMode="auto">
          <a:xfrm>
            <a:off x="5276211" y="3510783"/>
            <a:ext cx="771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SPDA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12778338" y="3750844"/>
            <a:ext cx="630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SDB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7609" y="2920562"/>
            <a:ext cx="1724025" cy="85725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0128" y="3391164"/>
            <a:ext cx="1935920" cy="1935920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6798689" y="4622440"/>
            <a:ext cx="458301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000" dirty="0"/>
              <a:t>No SPDA, executar o processo de extração </a:t>
            </a:r>
            <a:r>
              <a:rPr lang="pt-BR" sz="2000" dirty="0" smtClean="0"/>
              <a:t>de dados </a:t>
            </a:r>
            <a:r>
              <a:rPr lang="pt-BR" sz="2000" b="1" dirty="0" smtClean="0"/>
              <a:t>Menu</a:t>
            </a:r>
            <a:r>
              <a:rPr lang="pt-BR" sz="2000" b="1" dirty="0"/>
              <a:t>: 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Interface &gt;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Extract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 Data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From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b="1" dirty="0" err="1" smtClean="0">
                <a:solidFill>
                  <a:schemeClr val="accent2">
                    <a:lumMod val="75000"/>
                  </a:schemeClr>
                </a:solidFill>
              </a:rPr>
              <a:t>TransferTables</a:t>
            </a: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dirty="0" smtClean="0"/>
              <a:t>Selecionar </a:t>
            </a:r>
            <a:r>
              <a:rPr lang="pt-BR" sz="2000" dirty="0"/>
              <a:t>as entidades que deseja importar para o </a:t>
            </a:r>
            <a:r>
              <a:rPr lang="pt-BR" sz="2000" dirty="0" err="1"/>
              <a:t>Scientia</a:t>
            </a:r>
            <a:endParaRPr lang="pt-BR" sz="2000" dirty="0"/>
          </a:p>
        </p:txBody>
      </p:sp>
      <p:cxnSp>
        <p:nvCxnSpPr>
          <p:cNvPr id="14" name="Conector de seta reta 13"/>
          <p:cNvCxnSpPr/>
          <p:nvPr/>
        </p:nvCxnSpPr>
        <p:spPr>
          <a:xfrm>
            <a:off x="6780859" y="4343124"/>
            <a:ext cx="45227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5361" y="4628444"/>
            <a:ext cx="657225" cy="1028700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2768" y="1851906"/>
            <a:ext cx="9915525" cy="6581775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5159" y="1843743"/>
            <a:ext cx="9896475" cy="6581775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8621" y="4106298"/>
            <a:ext cx="3676650" cy="1990725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25264" y="1815168"/>
            <a:ext cx="9906000" cy="6610350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76104" y="4075993"/>
            <a:ext cx="3771900" cy="21336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7398900" y="1380911"/>
            <a:ext cx="463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Atualizar dados do SDB</a:t>
            </a:r>
          </a:p>
        </p:txBody>
      </p:sp>
    </p:spTree>
    <p:extLst>
      <p:ext uri="{BB962C8B-B14F-4D97-AF65-F5344CB8AC3E}">
        <p14:creationId xmlns:p14="http://schemas.microsoft.com/office/powerpoint/2010/main" val="24164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Integração</a:t>
            </a:r>
            <a:r>
              <a:rPr lang="en-US" sz="4200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modelo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2: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Importação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dados do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Scientia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04053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tângulo 51"/>
          <p:cNvSpPr/>
          <p:nvPr/>
        </p:nvSpPr>
        <p:spPr>
          <a:xfrm>
            <a:off x="12458423" y="2159823"/>
            <a:ext cx="3177599" cy="6831304"/>
          </a:xfrm>
          <a:prstGeom prst="rect">
            <a:avLst/>
          </a:prstGeom>
          <a:ln cap="rnd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 useBgFill="1">
        <p:nvSpPr>
          <p:cNvPr id="20" name="Retângulo 19"/>
          <p:cNvSpPr/>
          <p:nvPr/>
        </p:nvSpPr>
        <p:spPr>
          <a:xfrm>
            <a:off x="601801" y="2327451"/>
            <a:ext cx="2525744" cy="6529075"/>
          </a:xfrm>
          <a:prstGeom prst="rect">
            <a:avLst/>
          </a:prstGeom>
          <a:ln cap="rnd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Motivadores </a:t>
            </a:r>
            <a:r>
              <a:rPr lang="pt-BR" dirty="0"/>
              <a:t>para Integração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8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928" y="4573877"/>
            <a:ext cx="2148177" cy="214817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7408" y="4934210"/>
            <a:ext cx="1266849" cy="1266849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224" y="2304311"/>
            <a:ext cx="1182379" cy="1182379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872" y="4721180"/>
            <a:ext cx="1369056" cy="1369056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872" y="2117634"/>
            <a:ext cx="1369056" cy="1369056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 bwMode="auto">
          <a:xfrm>
            <a:off x="13317887" y="3067072"/>
            <a:ext cx="8707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Alocado</a:t>
            </a:r>
          </a:p>
        </p:txBody>
      </p:sp>
      <p:pic>
        <p:nvPicPr>
          <p:cNvPr id="28" name="Imagem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723" y="1938195"/>
            <a:ext cx="1625970" cy="1625970"/>
          </a:xfrm>
          <a:prstGeom prst="rect">
            <a:avLst/>
          </a:prstGeom>
        </p:spPr>
      </p:pic>
      <p:sp>
        <p:nvSpPr>
          <p:cNvPr id="30" name="CaixaDeTexto 29"/>
          <p:cNvSpPr txBox="1"/>
          <p:nvPr/>
        </p:nvSpPr>
        <p:spPr bwMode="auto">
          <a:xfrm>
            <a:off x="6596918" y="1279394"/>
            <a:ext cx="258312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Turma/Disciplina: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Econômia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II</a:t>
            </a:r>
          </a:p>
        </p:txBody>
      </p:sp>
      <p:pic>
        <p:nvPicPr>
          <p:cNvPr id="31" name="Imagem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520" y="3044660"/>
            <a:ext cx="957283" cy="957283"/>
          </a:xfrm>
          <a:prstGeom prst="rect">
            <a:avLst/>
          </a:prstGeom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525" y="5598289"/>
            <a:ext cx="929272" cy="929272"/>
          </a:xfrm>
          <a:prstGeom prst="rect">
            <a:avLst/>
          </a:prstGeom>
        </p:spPr>
      </p:pic>
      <p:pic>
        <p:nvPicPr>
          <p:cNvPr id="33" name="Imagem 3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408" y="6947285"/>
            <a:ext cx="929272" cy="929272"/>
          </a:xfrm>
          <a:prstGeom prst="rect">
            <a:avLst/>
          </a:prstGeom>
        </p:spPr>
      </p:pic>
      <p:sp>
        <p:nvSpPr>
          <p:cNvPr id="34" name="CaixaDeTexto 33"/>
          <p:cNvSpPr txBox="1"/>
          <p:nvPr/>
        </p:nvSpPr>
        <p:spPr bwMode="auto">
          <a:xfrm>
            <a:off x="1423915" y="3985308"/>
            <a:ext cx="8707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Alocada</a:t>
            </a:r>
          </a:p>
        </p:txBody>
      </p:sp>
      <p:sp>
        <p:nvSpPr>
          <p:cNvPr id="35" name="CaixaDeTexto 34"/>
          <p:cNvSpPr txBox="1"/>
          <p:nvPr/>
        </p:nvSpPr>
        <p:spPr bwMode="auto">
          <a:xfrm>
            <a:off x="1323103" y="6408457"/>
            <a:ext cx="12102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Capacidade insuficiente</a:t>
            </a:r>
          </a:p>
        </p:txBody>
      </p:sp>
      <p:sp>
        <p:nvSpPr>
          <p:cNvPr id="36" name="CaixaDeTexto 35"/>
          <p:cNvSpPr txBox="1"/>
          <p:nvPr/>
        </p:nvSpPr>
        <p:spPr bwMode="auto">
          <a:xfrm>
            <a:off x="1345048" y="7808621"/>
            <a:ext cx="1069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Disponível</a:t>
            </a:r>
          </a:p>
        </p:txBody>
      </p:sp>
      <p:pic>
        <p:nvPicPr>
          <p:cNvPr id="37" name="Imagem 3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545" y="4366016"/>
            <a:ext cx="929272" cy="929272"/>
          </a:xfrm>
          <a:prstGeom prst="rect">
            <a:avLst/>
          </a:prstGeom>
        </p:spPr>
      </p:pic>
      <p:sp>
        <p:nvSpPr>
          <p:cNvPr id="39" name="CaixaDeTexto 38"/>
          <p:cNvSpPr txBox="1"/>
          <p:nvPr/>
        </p:nvSpPr>
        <p:spPr bwMode="auto">
          <a:xfrm>
            <a:off x="1280603" y="5269925"/>
            <a:ext cx="11977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Indisponível</a:t>
            </a:r>
          </a:p>
        </p:txBody>
      </p:sp>
      <p:pic>
        <p:nvPicPr>
          <p:cNvPr id="40" name="Imagem 3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3822" y="7844393"/>
            <a:ext cx="835200" cy="835200"/>
          </a:xfrm>
          <a:prstGeom prst="rect">
            <a:avLst/>
          </a:prstGeom>
        </p:spPr>
      </p:pic>
      <p:pic>
        <p:nvPicPr>
          <p:cNvPr id="41" name="Imagem 4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72" y="2304310"/>
            <a:ext cx="835200" cy="835200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4673" y="3442925"/>
            <a:ext cx="835200" cy="835200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0570" y="5599364"/>
            <a:ext cx="835200" cy="835200"/>
          </a:xfrm>
          <a:prstGeom prst="rect">
            <a:avLst/>
          </a:prstGeom>
        </p:spPr>
      </p:pic>
      <p:sp>
        <p:nvSpPr>
          <p:cNvPr id="44" name="CaixaDeTexto 43"/>
          <p:cNvSpPr txBox="1"/>
          <p:nvPr/>
        </p:nvSpPr>
        <p:spPr bwMode="auto">
          <a:xfrm>
            <a:off x="13180893" y="4213772"/>
            <a:ext cx="11977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Indisponível</a:t>
            </a:r>
          </a:p>
        </p:txBody>
      </p:sp>
      <p:sp>
        <p:nvSpPr>
          <p:cNvPr id="45" name="CaixaDeTexto 44"/>
          <p:cNvSpPr txBox="1"/>
          <p:nvPr/>
        </p:nvSpPr>
        <p:spPr bwMode="auto">
          <a:xfrm>
            <a:off x="13403978" y="8619175"/>
            <a:ext cx="1069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Disponível</a:t>
            </a:r>
          </a:p>
        </p:txBody>
      </p:sp>
      <p:sp>
        <p:nvSpPr>
          <p:cNvPr id="46" name="CaixaDeTexto 45"/>
          <p:cNvSpPr txBox="1"/>
          <p:nvPr/>
        </p:nvSpPr>
        <p:spPr bwMode="auto">
          <a:xfrm>
            <a:off x="13269457" y="6392059"/>
            <a:ext cx="12490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Preferências</a:t>
            </a:r>
          </a:p>
        </p:txBody>
      </p:sp>
      <p:pic>
        <p:nvPicPr>
          <p:cNvPr id="47" name="Imagem 4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73" y="4539477"/>
            <a:ext cx="836745" cy="836745"/>
          </a:xfrm>
          <a:prstGeom prst="rect">
            <a:avLst/>
          </a:prstGeom>
        </p:spPr>
      </p:pic>
      <p:sp>
        <p:nvSpPr>
          <p:cNvPr id="49" name="CaixaDeTexto 48"/>
          <p:cNvSpPr txBox="1"/>
          <p:nvPr/>
        </p:nvSpPr>
        <p:spPr bwMode="auto">
          <a:xfrm>
            <a:off x="12470249" y="5311164"/>
            <a:ext cx="29987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Tempo deslocamento entre aulas</a:t>
            </a:r>
          </a:p>
        </p:txBody>
      </p:sp>
      <p:cxnSp>
        <p:nvCxnSpPr>
          <p:cNvPr id="8" name="Conector de seta reta 7"/>
          <p:cNvCxnSpPr>
            <a:stCxn id="28" idx="2"/>
          </p:cNvCxnSpPr>
          <p:nvPr/>
        </p:nvCxnSpPr>
        <p:spPr>
          <a:xfrm>
            <a:off x="7884708" y="3564165"/>
            <a:ext cx="0" cy="10097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 bwMode="auto">
          <a:xfrm>
            <a:off x="7960360" y="3564165"/>
            <a:ext cx="12121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Definição de horários</a:t>
            </a:r>
          </a:p>
        </p:txBody>
      </p:sp>
      <p:cxnSp>
        <p:nvCxnSpPr>
          <p:cNvPr id="15" name="Conector de seta reta 14"/>
          <p:cNvCxnSpPr/>
          <p:nvPr/>
        </p:nvCxnSpPr>
        <p:spPr>
          <a:xfrm flipH="1" flipV="1">
            <a:off x="5005928" y="3272589"/>
            <a:ext cx="1590990" cy="19528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 flipV="1">
            <a:off x="9207021" y="3439794"/>
            <a:ext cx="1510658" cy="16656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 bwMode="auto">
          <a:xfrm>
            <a:off x="3301729" y="1815739"/>
            <a:ext cx="20393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Identificar melhor sala</a:t>
            </a:r>
          </a:p>
        </p:txBody>
      </p:sp>
      <p:sp>
        <p:nvSpPr>
          <p:cNvPr id="19" name="CaixaDeTexto 18"/>
          <p:cNvSpPr txBox="1"/>
          <p:nvPr/>
        </p:nvSpPr>
        <p:spPr bwMode="auto">
          <a:xfrm>
            <a:off x="10679405" y="1958119"/>
            <a:ext cx="15648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Alocar professor</a:t>
            </a:r>
          </a:p>
        </p:txBody>
      </p:sp>
      <p:pic>
        <p:nvPicPr>
          <p:cNvPr id="48" name="Imagem 4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890" y="5594345"/>
            <a:ext cx="929272" cy="929272"/>
          </a:xfrm>
          <a:prstGeom prst="rect">
            <a:avLst/>
          </a:prstGeom>
          <a:scene3d>
            <a:camera prst="orthographicFront"/>
            <a:lightRig rig="flat" dir="t"/>
          </a:scene3d>
          <a:sp3d prstMaterial="translucentPowder"/>
        </p:spPr>
      </p:pic>
      <p:pic>
        <p:nvPicPr>
          <p:cNvPr id="50" name="Imagem 4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49" y="4356127"/>
            <a:ext cx="929272" cy="929272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260" y="3042915"/>
            <a:ext cx="957283" cy="957283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cxnSp>
        <p:nvCxnSpPr>
          <p:cNvPr id="27" name="Conector angulado 26"/>
          <p:cNvCxnSpPr>
            <a:endCxn id="11" idx="2"/>
          </p:cNvCxnSpPr>
          <p:nvPr/>
        </p:nvCxnSpPr>
        <p:spPr>
          <a:xfrm flipV="1">
            <a:off x="2533311" y="6090236"/>
            <a:ext cx="1788089" cy="172882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>
            <a:off x="5129212" y="5567635"/>
            <a:ext cx="146770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Imagem 5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200" y="2317302"/>
            <a:ext cx="835200" cy="8352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54" name="Imagem 5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4421" y="3472466"/>
            <a:ext cx="835200" cy="8352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55" name="Imagem 5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8760" y="5602857"/>
            <a:ext cx="835200" cy="8352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751" y="4550872"/>
            <a:ext cx="836745" cy="836745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cxnSp>
        <p:nvCxnSpPr>
          <p:cNvPr id="61" name="Conector de seta reta 60"/>
          <p:cNvCxnSpPr/>
          <p:nvPr/>
        </p:nvCxnSpPr>
        <p:spPr>
          <a:xfrm flipH="1">
            <a:off x="9172497" y="5591988"/>
            <a:ext cx="154518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ector angulado 63"/>
          <p:cNvCxnSpPr/>
          <p:nvPr/>
        </p:nvCxnSpPr>
        <p:spPr>
          <a:xfrm rot="16200000" flipV="1">
            <a:off x="11289924" y="6415547"/>
            <a:ext cx="1908665" cy="1616148"/>
          </a:xfrm>
          <a:prstGeom prst="bentConnector3">
            <a:avLst>
              <a:gd name="adj1" fmla="val 978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6" name="Imagem 6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928" y="6954650"/>
            <a:ext cx="2148177" cy="2148177"/>
          </a:xfrm>
          <a:prstGeom prst="rect">
            <a:avLst/>
          </a:prstGeom>
        </p:spPr>
      </p:pic>
      <p:cxnSp>
        <p:nvCxnSpPr>
          <p:cNvPr id="69" name="Conector de seta reta 68"/>
          <p:cNvCxnSpPr/>
          <p:nvPr/>
        </p:nvCxnSpPr>
        <p:spPr>
          <a:xfrm>
            <a:off x="7884708" y="6408457"/>
            <a:ext cx="0" cy="5388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aixaDeTexto 1"/>
          <p:cNvSpPr txBox="1"/>
          <p:nvPr/>
        </p:nvSpPr>
        <p:spPr bwMode="auto">
          <a:xfrm>
            <a:off x="5524116" y="3329384"/>
            <a:ext cx="11278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Para cada horário</a:t>
            </a:r>
          </a:p>
        </p:txBody>
      </p:sp>
      <p:sp>
        <p:nvSpPr>
          <p:cNvPr id="57" name="CaixaDeTexto 56"/>
          <p:cNvSpPr txBox="1"/>
          <p:nvPr/>
        </p:nvSpPr>
        <p:spPr bwMode="auto">
          <a:xfrm>
            <a:off x="9381159" y="3439794"/>
            <a:ext cx="11278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Para cada horário</a:t>
            </a:r>
          </a:p>
        </p:txBody>
      </p:sp>
      <p:sp>
        <p:nvSpPr>
          <p:cNvPr id="14" name="CaixaDeTexto 13"/>
          <p:cNvSpPr txBox="1"/>
          <p:nvPr/>
        </p:nvSpPr>
        <p:spPr bwMode="auto">
          <a:xfrm>
            <a:off x="9887651" y="7322226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endParaRPr lang="pt-BR" sz="2800" dirty="0" err="1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2540" y="6700571"/>
            <a:ext cx="835200" cy="835200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6287" y="7013886"/>
            <a:ext cx="520317" cy="520317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1202" y="7271626"/>
            <a:ext cx="436994" cy="436994"/>
          </a:xfrm>
          <a:prstGeom prst="rect">
            <a:avLst/>
          </a:prstGeom>
        </p:spPr>
      </p:pic>
      <p:pic>
        <p:nvPicPr>
          <p:cNvPr id="79" name="Imagem 7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2540" y="6709690"/>
            <a:ext cx="835200" cy="8352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81" name="Imagem 8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941" y="7011870"/>
            <a:ext cx="520317" cy="507938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pic>
        <p:nvPicPr>
          <p:cNvPr id="82" name="Imagem 8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5856" y="7269609"/>
            <a:ext cx="436994" cy="426597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sp>
        <p:nvSpPr>
          <p:cNvPr id="84" name="CaixaDeTexto 83"/>
          <p:cNvSpPr txBox="1"/>
          <p:nvPr/>
        </p:nvSpPr>
        <p:spPr bwMode="auto">
          <a:xfrm>
            <a:off x="12464540" y="7509620"/>
            <a:ext cx="3231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Autorizado para lecionar a disciplina</a:t>
            </a:r>
          </a:p>
        </p:txBody>
      </p:sp>
      <p:sp>
        <p:nvSpPr>
          <p:cNvPr id="25" name="Retângulo 24"/>
          <p:cNvSpPr/>
          <p:nvPr/>
        </p:nvSpPr>
        <p:spPr>
          <a:xfrm>
            <a:off x="1345048" y="1957324"/>
            <a:ext cx="13415312" cy="6517544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62" name="Imagem 61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494" y="2075855"/>
            <a:ext cx="1246182" cy="1246182"/>
          </a:xfrm>
          <a:prstGeom prst="rect">
            <a:avLst/>
          </a:prstGeom>
        </p:spPr>
      </p:pic>
      <p:sp>
        <p:nvSpPr>
          <p:cNvPr id="65" name="CaixaDeTexto 64"/>
          <p:cNvSpPr txBox="1"/>
          <p:nvPr/>
        </p:nvSpPr>
        <p:spPr bwMode="auto">
          <a:xfrm>
            <a:off x="1423915" y="3168500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Química I</a:t>
            </a:r>
          </a:p>
        </p:txBody>
      </p:sp>
      <p:pic>
        <p:nvPicPr>
          <p:cNvPr id="26" name="Imagem 25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126" y="3759301"/>
            <a:ext cx="1625397" cy="1625397"/>
          </a:xfrm>
          <a:prstGeom prst="rect">
            <a:avLst/>
          </a:prstGeom>
        </p:spPr>
      </p:pic>
      <p:sp>
        <p:nvSpPr>
          <p:cNvPr id="67" name="CaixaDeTexto 66"/>
          <p:cNvSpPr txBox="1"/>
          <p:nvPr/>
        </p:nvSpPr>
        <p:spPr bwMode="auto">
          <a:xfrm>
            <a:off x="6810524" y="5309078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Turma/Disciplina: Biologia</a:t>
            </a:r>
          </a:p>
        </p:txBody>
      </p:sp>
      <p:pic>
        <p:nvPicPr>
          <p:cNvPr id="29" name="Imagem 28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295" y="5225488"/>
            <a:ext cx="1625397" cy="1625397"/>
          </a:xfrm>
          <a:prstGeom prst="rect">
            <a:avLst/>
          </a:prstGeom>
        </p:spPr>
      </p:pic>
      <p:sp>
        <p:nvSpPr>
          <p:cNvPr id="68" name="CaixaDeTexto 67"/>
          <p:cNvSpPr txBox="1"/>
          <p:nvPr/>
        </p:nvSpPr>
        <p:spPr bwMode="auto">
          <a:xfrm>
            <a:off x="1417968" y="6703222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Geografia</a:t>
            </a:r>
          </a:p>
        </p:txBody>
      </p:sp>
      <p:pic>
        <p:nvPicPr>
          <p:cNvPr id="58" name="Imagem 57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7876" y="2185071"/>
            <a:ext cx="1625397" cy="1625397"/>
          </a:xfrm>
          <a:prstGeom prst="rect">
            <a:avLst/>
          </a:prstGeom>
        </p:spPr>
      </p:pic>
      <p:sp>
        <p:nvSpPr>
          <p:cNvPr id="70" name="CaixaDeTexto 69"/>
          <p:cNvSpPr txBox="1"/>
          <p:nvPr/>
        </p:nvSpPr>
        <p:spPr bwMode="auto">
          <a:xfrm>
            <a:off x="11473444" y="3549010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Fundamentos do Direito</a:t>
            </a:r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5173" y="4695245"/>
            <a:ext cx="1625397" cy="1625397"/>
          </a:xfrm>
          <a:prstGeom prst="rect">
            <a:avLst/>
          </a:prstGeom>
        </p:spPr>
      </p:pic>
      <p:sp>
        <p:nvSpPr>
          <p:cNvPr id="71" name="CaixaDeTexto 70"/>
          <p:cNvSpPr txBox="1"/>
          <p:nvPr/>
        </p:nvSpPr>
        <p:spPr bwMode="auto">
          <a:xfrm>
            <a:off x="11486992" y="6354614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Física I</a:t>
            </a:r>
          </a:p>
        </p:txBody>
      </p:sp>
      <p:pic>
        <p:nvPicPr>
          <p:cNvPr id="72" name="Imagem 71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118" y="5951410"/>
            <a:ext cx="1625970" cy="1625970"/>
          </a:xfrm>
          <a:prstGeom prst="rect">
            <a:avLst/>
          </a:prstGeom>
        </p:spPr>
      </p:pic>
      <p:sp>
        <p:nvSpPr>
          <p:cNvPr id="73" name="CaixaDeTexto 72"/>
          <p:cNvSpPr txBox="1"/>
          <p:nvPr/>
        </p:nvSpPr>
        <p:spPr bwMode="auto">
          <a:xfrm>
            <a:off x="8727114" y="7538327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Calcúlo</a:t>
            </a:r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 I</a:t>
            </a:r>
          </a:p>
        </p:txBody>
      </p:sp>
      <p:pic>
        <p:nvPicPr>
          <p:cNvPr id="74" name="Imagem 73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876" y="5785711"/>
            <a:ext cx="1625397" cy="1625397"/>
          </a:xfrm>
          <a:prstGeom prst="rect">
            <a:avLst/>
          </a:prstGeom>
        </p:spPr>
      </p:pic>
      <p:sp>
        <p:nvSpPr>
          <p:cNvPr id="75" name="CaixaDeTexto 74"/>
          <p:cNvSpPr txBox="1"/>
          <p:nvPr/>
        </p:nvSpPr>
        <p:spPr bwMode="auto">
          <a:xfrm>
            <a:off x="4268676" y="7046836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Geometria </a:t>
            </a:r>
            <a:r>
              <a:rPr lang="pt-BR" sz="20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Analitica</a:t>
            </a:r>
            <a:endParaRPr lang="pt-BR" sz="2000" dirty="0" smtClean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76" name="Imagem 75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337" y="2094289"/>
            <a:ext cx="1625397" cy="1625397"/>
          </a:xfrm>
          <a:prstGeom prst="rect">
            <a:avLst/>
          </a:prstGeom>
        </p:spPr>
      </p:pic>
      <p:sp>
        <p:nvSpPr>
          <p:cNvPr id="77" name="CaixaDeTexto 76"/>
          <p:cNvSpPr txBox="1"/>
          <p:nvPr/>
        </p:nvSpPr>
        <p:spPr bwMode="auto">
          <a:xfrm>
            <a:off x="4261779" y="3403690"/>
            <a:ext cx="258312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Fundamentos da  Arquitetura</a:t>
            </a:r>
          </a:p>
        </p:txBody>
      </p:sp>
      <p:pic>
        <p:nvPicPr>
          <p:cNvPr id="78" name="Imagem 77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568" y="2159823"/>
            <a:ext cx="1625397" cy="1625397"/>
          </a:xfrm>
          <a:prstGeom prst="rect">
            <a:avLst/>
          </a:prstGeom>
        </p:spPr>
      </p:pic>
      <p:sp>
        <p:nvSpPr>
          <p:cNvPr id="80" name="CaixaDeTexto 79"/>
          <p:cNvSpPr txBox="1"/>
          <p:nvPr/>
        </p:nvSpPr>
        <p:spPr bwMode="auto">
          <a:xfrm>
            <a:off x="8881705" y="3745866"/>
            <a:ext cx="25831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Turma/Disciplina: </a:t>
            </a:r>
          </a:p>
          <a:p>
            <a:pPr algn="ctr"/>
            <a:r>
              <a:rPr lang="pt-BR" sz="2000" dirty="0" smtClean="0">
                <a:solidFill>
                  <a:schemeClr val="bg1"/>
                </a:solidFill>
                <a:latin typeface="Arial Narrow"/>
                <a:cs typeface="Arial Narrow"/>
              </a:rPr>
              <a:t>Circuitos</a:t>
            </a:r>
          </a:p>
        </p:txBody>
      </p:sp>
      <p:sp>
        <p:nvSpPr>
          <p:cNvPr id="83" name="CaixaDeTexto 82"/>
          <p:cNvSpPr txBox="1"/>
          <p:nvPr/>
        </p:nvSpPr>
        <p:spPr bwMode="auto">
          <a:xfrm>
            <a:off x="10739333" y="7608481"/>
            <a:ext cx="40152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E muito mais ...</a:t>
            </a:r>
          </a:p>
        </p:txBody>
      </p:sp>
    </p:spTree>
    <p:extLst>
      <p:ext uri="{BB962C8B-B14F-4D97-AF65-F5344CB8AC3E}">
        <p14:creationId xmlns:p14="http://schemas.microsoft.com/office/powerpoint/2010/main" val="207130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1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0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6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9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6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2000"/>
                            </p:stCondLst>
                            <p:childTnLst>
                              <p:par>
                                <p:cTn id="20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20" grpId="0" animBg="1"/>
      <p:bldP spid="13" grpId="0"/>
      <p:bldP spid="34" grpId="0"/>
      <p:bldP spid="35" grpId="0"/>
      <p:bldP spid="36" grpId="0"/>
      <p:bldP spid="39" grpId="0"/>
      <p:bldP spid="44" grpId="0"/>
      <p:bldP spid="45" grpId="0"/>
      <p:bldP spid="46" grpId="0"/>
      <p:bldP spid="49" grpId="0"/>
      <p:bldP spid="10" grpId="0"/>
      <p:bldP spid="18" grpId="0"/>
      <p:bldP spid="19" grpId="0"/>
      <p:bldP spid="2" grpId="0"/>
      <p:bldP spid="57" grpId="0"/>
      <p:bldP spid="84" grpId="0"/>
      <p:bldP spid="25" grpId="0" animBg="1"/>
      <p:bldP spid="65" grpId="0"/>
      <p:bldP spid="67" grpId="0"/>
      <p:bldP spid="68" grpId="0"/>
      <p:bldP spid="70" grpId="0"/>
      <p:bldP spid="71" grpId="0"/>
      <p:bldP spid="73" grpId="0"/>
      <p:bldP spid="75" grpId="0"/>
      <p:bldP spid="77" grpId="0"/>
      <p:bldP spid="80" grpId="0"/>
      <p:bldP spid="8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O processo de </a:t>
            </a:r>
            <a:r>
              <a:rPr lang="pt-BR" b="1" dirty="0"/>
              <a:t>“Importação de dados do </a:t>
            </a:r>
            <a:r>
              <a:rPr lang="pt-BR" b="1" i="1" dirty="0" err="1"/>
              <a:t>Scientia</a:t>
            </a:r>
            <a:r>
              <a:rPr lang="pt-BR" b="1" i="1" dirty="0"/>
              <a:t> Enterprise</a:t>
            </a:r>
            <a:r>
              <a:rPr lang="pt-BR" b="1" dirty="0"/>
              <a:t>”</a:t>
            </a:r>
            <a:r>
              <a:rPr lang="pt-BR" dirty="0"/>
              <a:t> é a funcionalidade </a:t>
            </a:r>
            <a:r>
              <a:rPr lang="pt-BR" dirty="0" smtClean="0"/>
              <a:t>responsável por permitir </a:t>
            </a:r>
            <a:r>
              <a:rPr lang="pt-BR" dirty="0"/>
              <a:t>que as programações realizadas no </a:t>
            </a:r>
            <a:r>
              <a:rPr lang="pt-BR" i="1" dirty="0" err="1"/>
              <a:t>Scientia</a:t>
            </a:r>
            <a:r>
              <a:rPr lang="pt-BR" i="1" dirty="0"/>
              <a:t> </a:t>
            </a:r>
            <a:r>
              <a:rPr lang="pt-BR" i="1" dirty="0" err="1"/>
              <a:t>Timetabler</a:t>
            </a:r>
            <a:r>
              <a:rPr lang="pt-BR" dirty="0"/>
              <a:t> sejam importadas para o TOTVS Educacional. 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Esta </a:t>
            </a:r>
            <a:r>
              <a:rPr lang="pt-BR" dirty="0"/>
              <a:t>importação cria as </a:t>
            </a:r>
            <a:r>
              <a:rPr lang="pt-BR" b="1" dirty="0"/>
              <a:t>turmas/disciplinas </a:t>
            </a:r>
            <a:r>
              <a:rPr lang="pt-BR" b="1" dirty="0" smtClean="0"/>
              <a:t>sugeridas</a:t>
            </a:r>
            <a:r>
              <a:rPr lang="pt-BR" dirty="0" smtClean="0"/>
              <a:t> </a:t>
            </a:r>
            <a:r>
              <a:rPr lang="pt-BR" dirty="0"/>
              <a:t>que contém os horários da oferta, as alocações de professores e salas, a identificação do grupo de alunos e a listagem dos logs de importação. 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37543" cy="853016"/>
          </a:xfrm>
        </p:spPr>
        <p:txBody>
          <a:bodyPr/>
          <a:lstStyle/>
          <a:p>
            <a:r>
              <a:rPr lang="pt-BR" dirty="0" smtClean="0"/>
              <a:t>Integração modelo 2: Importação </a:t>
            </a:r>
            <a:r>
              <a:rPr lang="pt-BR" dirty="0"/>
              <a:t>de dados do </a:t>
            </a:r>
            <a:r>
              <a:rPr lang="pt-BR" dirty="0" err="1" smtClean="0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80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856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36333" cy="853016"/>
          </a:xfrm>
        </p:spPr>
        <p:txBody>
          <a:bodyPr/>
          <a:lstStyle/>
          <a:p>
            <a:r>
              <a:rPr lang="pt-BR" dirty="0"/>
              <a:t>Integração modelo 2: Importação de dados do </a:t>
            </a:r>
            <a:r>
              <a:rPr lang="pt-BR" dirty="0" err="1" smtClean="0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81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311" y="5084813"/>
            <a:ext cx="714375" cy="8382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0537" y="2633872"/>
            <a:ext cx="1724025" cy="85725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388" y="3162007"/>
            <a:ext cx="1998423" cy="1998423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 bwMode="auto">
          <a:xfrm>
            <a:off x="11529664" y="3431983"/>
            <a:ext cx="6415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RDB</a:t>
            </a:r>
          </a:p>
        </p:txBody>
      </p:sp>
      <p:sp>
        <p:nvSpPr>
          <p:cNvPr id="10" name="CaixaDeTexto 9"/>
          <p:cNvSpPr txBox="1"/>
          <p:nvPr/>
        </p:nvSpPr>
        <p:spPr bwMode="auto">
          <a:xfrm>
            <a:off x="5650228" y="3622333"/>
            <a:ext cx="630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SDB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9499" y="2792051"/>
            <a:ext cx="1724025" cy="85725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018" y="3262653"/>
            <a:ext cx="1935920" cy="1935920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5831715" y="4947079"/>
            <a:ext cx="41632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000" dirty="0"/>
              <a:t>Após </a:t>
            </a:r>
            <a:r>
              <a:rPr lang="pt-BR" sz="2000" dirty="0" smtClean="0"/>
              <a:t>agendar tarefas no Scientia </a:t>
            </a:r>
            <a:r>
              <a:rPr lang="pt-BR" sz="2000" dirty="0"/>
              <a:t>Enterprise, executar o </a:t>
            </a:r>
            <a:r>
              <a:rPr lang="pt-BR" sz="2000" dirty="0" smtClean="0"/>
              <a:t>aplicativo de </a:t>
            </a:r>
            <a:r>
              <a:rPr lang="pt-BR" sz="2000" dirty="0"/>
              <a:t>atualização do </a:t>
            </a:r>
            <a:r>
              <a:rPr lang="pt-BR" sz="2000" dirty="0" smtClean="0"/>
              <a:t>RDB:</a:t>
            </a:r>
            <a:endParaRPr lang="pt-BR" sz="2000" dirty="0"/>
          </a:p>
          <a:p>
            <a:pPr lvl="0"/>
            <a:r>
              <a:rPr lang="pt-BR" sz="2000" b="1" dirty="0" err="1" smtClean="0">
                <a:solidFill>
                  <a:schemeClr val="accent2">
                    <a:lumMod val="75000"/>
                  </a:schemeClr>
                </a:solidFill>
              </a:rPr>
              <a:t>Run</a:t>
            </a: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Scheduled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b="1" dirty="0" err="1">
                <a:solidFill>
                  <a:schemeClr val="accent2">
                    <a:lumMod val="75000"/>
                  </a:schemeClr>
                </a:solidFill>
              </a:rPr>
              <a:t>Extract</a:t>
            </a:r>
            <a:endParaRPr lang="pt-B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5" name="Conector de seta reta 14"/>
          <p:cNvCxnSpPr>
            <a:stCxn id="12" idx="3"/>
          </p:cNvCxnSpPr>
          <p:nvPr/>
        </p:nvCxnSpPr>
        <p:spPr>
          <a:xfrm>
            <a:off x="5947938" y="4230613"/>
            <a:ext cx="368712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9713" y="2316013"/>
            <a:ext cx="11440553" cy="560878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6388641" y="1716994"/>
            <a:ext cx="3430747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 </a:t>
            </a:r>
            <a:r>
              <a:rPr lang="pt-BR" sz="2800" dirty="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rPr>
              <a:t>Atualizar dados no RDB</a:t>
            </a:r>
          </a:p>
        </p:txBody>
      </p:sp>
    </p:spTree>
    <p:extLst>
      <p:ext uri="{BB962C8B-B14F-4D97-AF65-F5344CB8AC3E}">
        <p14:creationId xmlns:p14="http://schemas.microsoft.com/office/powerpoint/2010/main" val="242190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Imagem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5354" y="2513019"/>
            <a:ext cx="1168501" cy="1168501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727" y="3452474"/>
            <a:ext cx="1166195" cy="1166195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335" y="6860231"/>
            <a:ext cx="1168501" cy="1168501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4149814" cy="853016"/>
          </a:xfrm>
        </p:spPr>
        <p:txBody>
          <a:bodyPr/>
          <a:lstStyle/>
          <a:p>
            <a:r>
              <a:rPr lang="pt-BR" dirty="0"/>
              <a:t>Integração modelo 2: Importação </a:t>
            </a:r>
            <a:r>
              <a:rPr lang="pt-BR" dirty="0" smtClean="0"/>
              <a:t>de dados do </a:t>
            </a:r>
            <a:r>
              <a:rPr lang="pt-BR" dirty="0" err="1" smtClean="0"/>
              <a:t>Scientia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82</a:t>
            </a:fld>
            <a:endParaRPr lang="pt-BR" dirty="0"/>
          </a:p>
        </p:txBody>
      </p:sp>
      <p:sp>
        <p:nvSpPr>
          <p:cNvPr id="16" name="Retângulo 15"/>
          <p:cNvSpPr/>
          <p:nvPr/>
        </p:nvSpPr>
        <p:spPr>
          <a:xfrm>
            <a:off x="5910453" y="2028150"/>
            <a:ext cx="9654670" cy="65193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292" y="4781087"/>
            <a:ext cx="1219200" cy="1219200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014" y="4781087"/>
            <a:ext cx="1219200" cy="1219200"/>
          </a:xfrm>
          <a:prstGeom prst="rect">
            <a:avLst/>
          </a:prstGeom>
        </p:spPr>
      </p:pic>
      <p:sp>
        <p:nvSpPr>
          <p:cNvPr id="27" name="CaixaDeTexto 26"/>
          <p:cNvSpPr txBox="1"/>
          <p:nvPr/>
        </p:nvSpPr>
        <p:spPr bwMode="auto">
          <a:xfrm>
            <a:off x="6267156" y="4274491"/>
            <a:ext cx="11693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Processo Importação</a:t>
            </a:r>
          </a:p>
        </p:txBody>
      </p:sp>
      <p:sp>
        <p:nvSpPr>
          <p:cNvPr id="28" name="CaixaDeTexto 27"/>
          <p:cNvSpPr txBox="1"/>
          <p:nvPr/>
        </p:nvSpPr>
        <p:spPr bwMode="auto">
          <a:xfrm>
            <a:off x="7891897" y="4286286"/>
            <a:ext cx="16438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</a:t>
            </a:r>
          </a:p>
        </p:txBody>
      </p:sp>
      <p:pic>
        <p:nvPicPr>
          <p:cNvPr id="31" name="Imagem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75" y="6135575"/>
            <a:ext cx="1935920" cy="1935920"/>
          </a:xfrm>
          <a:prstGeom prst="rect">
            <a:avLst/>
          </a:prstGeom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4734" y="5719759"/>
            <a:ext cx="1085850" cy="971550"/>
          </a:xfrm>
          <a:prstGeom prst="rect">
            <a:avLst/>
          </a:prstGeom>
        </p:spPr>
      </p:pic>
      <p:sp>
        <p:nvSpPr>
          <p:cNvPr id="33" name="CaixaDeTexto 32"/>
          <p:cNvSpPr txBox="1"/>
          <p:nvPr/>
        </p:nvSpPr>
        <p:spPr bwMode="auto">
          <a:xfrm>
            <a:off x="3142450" y="6719500"/>
            <a:ext cx="18998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TOTVS Educacional</a:t>
            </a:r>
          </a:p>
        </p:txBody>
      </p:sp>
      <p:pic>
        <p:nvPicPr>
          <p:cNvPr id="34" name="Imagem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3871" y="2291759"/>
            <a:ext cx="1724025" cy="857250"/>
          </a:xfrm>
          <a:prstGeom prst="rect">
            <a:avLst/>
          </a:prstGeom>
        </p:spPr>
      </p:pic>
      <p:pic>
        <p:nvPicPr>
          <p:cNvPr id="35" name="Imagem 3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722" y="2819894"/>
            <a:ext cx="1998423" cy="1998423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 bwMode="auto">
          <a:xfrm>
            <a:off x="3062998" y="3089870"/>
            <a:ext cx="6415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RDB</a:t>
            </a:r>
          </a:p>
        </p:txBody>
      </p:sp>
      <p:cxnSp>
        <p:nvCxnSpPr>
          <p:cNvPr id="37" name="Conector de seta reta 36"/>
          <p:cNvCxnSpPr>
            <a:stCxn id="31" idx="0"/>
          </p:cNvCxnSpPr>
          <p:nvPr/>
        </p:nvCxnSpPr>
        <p:spPr>
          <a:xfrm flipV="1">
            <a:off x="2326035" y="4890171"/>
            <a:ext cx="0" cy="12454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/>
          <p:cNvSpPr txBox="1"/>
          <p:nvPr/>
        </p:nvSpPr>
        <p:spPr bwMode="auto">
          <a:xfrm>
            <a:off x="11792420" y="3228333"/>
            <a:ext cx="8996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Horários</a:t>
            </a:r>
          </a:p>
        </p:txBody>
      </p:sp>
      <p:sp>
        <p:nvSpPr>
          <p:cNvPr id="46" name="CaixaDeTexto 45"/>
          <p:cNvSpPr txBox="1"/>
          <p:nvPr/>
        </p:nvSpPr>
        <p:spPr bwMode="auto">
          <a:xfrm>
            <a:off x="11823837" y="4239435"/>
            <a:ext cx="15993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</a:t>
            </a:r>
          </a:p>
        </p:txBody>
      </p:sp>
      <p:sp>
        <p:nvSpPr>
          <p:cNvPr id="47" name="CaixaDeTexto 46"/>
          <p:cNvSpPr txBox="1"/>
          <p:nvPr/>
        </p:nvSpPr>
        <p:spPr bwMode="auto">
          <a:xfrm>
            <a:off x="11850074" y="5444543"/>
            <a:ext cx="502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Log</a:t>
            </a:r>
          </a:p>
        </p:txBody>
      </p:sp>
      <p:pic>
        <p:nvPicPr>
          <p:cNvPr id="48" name="Imagem 4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137" y="2453965"/>
            <a:ext cx="1143700" cy="1143700"/>
          </a:xfrm>
          <a:prstGeom prst="rect">
            <a:avLst/>
          </a:prstGeom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849" y="7497229"/>
            <a:ext cx="612484" cy="612484"/>
          </a:xfrm>
          <a:prstGeom prst="rect">
            <a:avLst/>
          </a:prstGeom>
        </p:spPr>
      </p:pic>
      <p:sp>
        <p:nvSpPr>
          <p:cNvPr id="53" name="CaixaDeTexto 52"/>
          <p:cNvSpPr txBox="1"/>
          <p:nvPr/>
        </p:nvSpPr>
        <p:spPr bwMode="auto">
          <a:xfrm>
            <a:off x="11809311" y="7218669"/>
            <a:ext cx="18094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associadas</a:t>
            </a:r>
          </a:p>
        </p:txBody>
      </p:sp>
      <p:pic>
        <p:nvPicPr>
          <p:cNvPr id="54" name="Imagem 5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394" y="4102983"/>
            <a:ext cx="722648" cy="722648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443" y="4601030"/>
            <a:ext cx="1177535" cy="1177535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477" y="5700620"/>
            <a:ext cx="1168501" cy="1168501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1991" y="6337618"/>
            <a:ext cx="612484" cy="612484"/>
          </a:xfrm>
          <a:prstGeom prst="rect">
            <a:avLst/>
          </a:prstGeom>
        </p:spPr>
      </p:pic>
      <p:sp>
        <p:nvSpPr>
          <p:cNvPr id="59" name="CaixaDeTexto 58"/>
          <p:cNvSpPr txBox="1"/>
          <p:nvPr/>
        </p:nvSpPr>
        <p:spPr bwMode="auto">
          <a:xfrm>
            <a:off x="11828453" y="6118196"/>
            <a:ext cx="18094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gerenciadas</a:t>
            </a:r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1035" y="3179438"/>
            <a:ext cx="685121" cy="685121"/>
          </a:xfrm>
          <a:prstGeom prst="rect">
            <a:avLst/>
          </a:prstGeom>
        </p:spPr>
      </p:pic>
      <p:pic>
        <p:nvPicPr>
          <p:cNvPr id="62" name="Imagem 6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0107" y="5390687"/>
            <a:ext cx="481258" cy="481258"/>
          </a:xfrm>
          <a:prstGeom prst="rect">
            <a:avLst/>
          </a:prstGeom>
        </p:spPr>
      </p:pic>
      <p:cxnSp>
        <p:nvCxnSpPr>
          <p:cNvPr id="64" name="Conector de seta reta 63"/>
          <p:cNvCxnSpPr>
            <a:stCxn id="21" idx="3"/>
            <a:endCxn id="22" idx="1"/>
          </p:cNvCxnSpPr>
          <p:nvPr/>
        </p:nvCxnSpPr>
        <p:spPr>
          <a:xfrm>
            <a:off x="7389492" y="5390687"/>
            <a:ext cx="7485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CaixaDeTexto 64"/>
          <p:cNvSpPr txBox="1"/>
          <p:nvPr/>
        </p:nvSpPr>
        <p:spPr bwMode="auto">
          <a:xfrm>
            <a:off x="14034943" y="3248904"/>
            <a:ext cx="1196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18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cxnSp>
        <p:nvCxnSpPr>
          <p:cNvPr id="67" name="Conector de seta reta 66"/>
          <p:cNvCxnSpPr>
            <a:stCxn id="48" idx="3"/>
          </p:cNvCxnSpPr>
          <p:nvPr/>
        </p:nvCxnSpPr>
        <p:spPr>
          <a:xfrm>
            <a:off x="11823837" y="3025815"/>
            <a:ext cx="106151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ector de seta reta 68"/>
          <p:cNvCxnSpPr/>
          <p:nvPr/>
        </p:nvCxnSpPr>
        <p:spPr>
          <a:xfrm flipV="1">
            <a:off x="9603331" y="3097269"/>
            <a:ext cx="1134457" cy="2238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ector de seta reta 70"/>
          <p:cNvCxnSpPr>
            <a:endCxn id="55" idx="1"/>
          </p:cNvCxnSpPr>
          <p:nvPr/>
        </p:nvCxnSpPr>
        <p:spPr>
          <a:xfrm flipV="1">
            <a:off x="9603331" y="4035572"/>
            <a:ext cx="1078396" cy="13000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ector de seta reta 72"/>
          <p:cNvCxnSpPr/>
          <p:nvPr/>
        </p:nvCxnSpPr>
        <p:spPr>
          <a:xfrm flipV="1">
            <a:off x="9603331" y="5072513"/>
            <a:ext cx="1023367" cy="2630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onector de seta reta 79"/>
          <p:cNvCxnSpPr/>
          <p:nvPr/>
        </p:nvCxnSpPr>
        <p:spPr>
          <a:xfrm>
            <a:off x="9603331" y="5335583"/>
            <a:ext cx="1023367" cy="7826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ector de seta reta 81"/>
          <p:cNvCxnSpPr/>
          <p:nvPr/>
        </p:nvCxnSpPr>
        <p:spPr>
          <a:xfrm>
            <a:off x="9603331" y="5335583"/>
            <a:ext cx="1010615" cy="18830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4" name="Imagem 8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155" y="6551391"/>
            <a:ext cx="1219200" cy="1219200"/>
          </a:xfrm>
          <a:prstGeom prst="rect">
            <a:avLst/>
          </a:prstGeom>
        </p:spPr>
      </p:pic>
      <p:sp>
        <p:nvSpPr>
          <p:cNvPr id="97" name="CaixaDeTexto 96"/>
          <p:cNvSpPr txBox="1"/>
          <p:nvPr/>
        </p:nvSpPr>
        <p:spPr bwMode="auto">
          <a:xfrm>
            <a:off x="616205" y="2142279"/>
            <a:ext cx="615553" cy="62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Processo de Importação dos dados do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Scientia</a:t>
            </a: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50148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7" grpId="0"/>
      <p:bldP spid="28" grpId="0"/>
      <p:bldP spid="45" grpId="0"/>
      <p:bldP spid="46" grpId="0"/>
      <p:bldP spid="47" grpId="0"/>
      <p:bldP spid="53" grpId="0"/>
      <p:bldP spid="59" grpId="0"/>
      <p:bldP spid="65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65" y="2325329"/>
            <a:ext cx="7263332" cy="5272900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40015" y="1361541"/>
            <a:ext cx="9553575" cy="6935528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937543" cy="853016"/>
          </a:xfrm>
        </p:spPr>
        <p:txBody>
          <a:bodyPr/>
          <a:lstStyle/>
          <a:p>
            <a:r>
              <a:rPr lang="pt-BR" dirty="0"/>
              <a:t>Integração modelo 2: Importação de dados do </a:t>
            </a:r>
            <a:r>
              <a:rPr lang="pt-BR" dirty="0" err="1" smtClean="0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83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588" y="2920644"/>
            <a:ext cx="7397887" cy="5370581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597" y="1361541"/>
            <a:ext cx="9553575" cy="693552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5359" y="3538176"/>
            <a:ext cx="7335794" cy="5325504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0010" y="1356836"/>
            <a:ext cx="9558992" cy="6939461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4234" y="1371256"/>
            <a:ext cx="9531884" cy="6919781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0015" y="1326948"/>
            <a:ext cx="9592917" cy="696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27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O processo de importação tem como primeiro passo a </a:t>
            </a:r>
            <a:r>
              <a:rPr lang="pt-BR" b="1" dirty="0" smtClean="0"/>
              <a:t>exclusão</a:t>
            </a:r>
            <a:r>
              <a:rPr lang="pt-BR" dirty="0" smtClean="0"/>
              <a:t> </a:t>
            </a:r>
            <a:r>
              <a:rPr lang="pt-BR" b="1" dirty="0" smtClean="0"/>
              <a:t>de todas as turmas/disciplinas sugeridas</a:t>
            </a:r>
            <a:r>
              <a:rPr lang="pt-BR" dirty="0" smtClean="0"/>
              <a:t>  que tenham vínculo com as </a:t>
            </a:r>
            <a:r>
              <a:rPr lang="pt-BR" b="1" dirty="0" smtClean="0"/>
              <a:t>disciplinas selecionadas no processo</a:t>
            </a:r>
            <a:r>
              <a:rPr lang="pt-BR" dirty="0" smtClean="0"/>
              <a:t>. Em um segundo momento as turmas/disciplinas sugeridas relacionadas a essas disciplinas são novamente criadas com base nas informações atualizadas no </a:t>
            </a:r>
            <a:r>
              <a:rPr lang="pt-BR" dirty="0" err="1" smtClean="0"/>
              <a:t>Scientia</a:t>
            </a:r>
            <a:r>
              <a:rPr lang="pt-BR" dirty="0" smtClean="0"/>
              <a:t>.</a:t>
            </a:r>
          </a:p>
          <a:p>
            <a:pPr algn="just"/>
            <a:endParaRPr lang="pt-BR" dirty="0" smtClean="0"/>
          </a:p>
          <a:p>
            <a:pPr algn="just"/>
            <a:r>
              <a:rPr lang="pt-BR" b="1" u="sng" dirty="0" smtClean="0"/>
              <a:t>Turmas/disciplinas sugeridas com logs já solucionados:</a:t>
            </a:r>
            <a:r>
              <a:rPr lang="pt-BR" b="1" dirty="0" smtClean="0"/>
              <a:t> </a:t>
            </a:r>
          </a:p>
          <a:p>
            <a:pPr algn="just"/>
            <a:r>
              <a:rPr lang="pt-BR" dirty="0" smtClean="0"/>
              <a:t>Se as disciplinas associadas a essas turmas/disciplinas sugeridas forem selecionadas no processo, o usuário terá que </a:t>
            </a:r>
            <a:r>
              <a:rPr lang="pt-BR" b="1" dirty="0" smtClean="0"/>
              <a:t>reavaliar todo o log refazendo os acertos</a:t>
            </a:r>
            <a:r>
              <a:rPr lang="pt-BR" dirty="0" smtClean="0"/>
              <a:t>.</a:t>
            </a:r>
          </a:p>
          <a:p>
            <a:pPr algn="just"/>
            <a:r>
              <a:rPr lang="pt-BR" dirty="0" smtClean="0"/>
              <a:t>Desta forma é recomendado que antes da execução do processo de importação o usuário execute o processo de criação de oferta para as turmas/disciplinas já validadas.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3888557" cy="853016"/>
          </a:xfrm>
        </p:spPr>
        <p:txBody>
          <a:bodyPr/>
          <a:lstStyle/>
          <a:p>
            <a:r>
              <a:rPr lang="pt-BR" dirty="0"/>
              <a:t>Integração modelo 2: Importação de dados do </a:t>
            </a:r>
            <a:r>
              <a:rPr lang="pt-BR" dirty="0" err="1" smtClean="0"/>
              <a:t>Scientia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84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250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Integração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>
                <a:solidFill>
                  <a:schemeClr val="bg1"/>
                </a:solidFill>
                <a:latin typeface="Arial Narrow"/>
                <a:cs typeface="Arial Narrow"/>
              </a:rPr>
              <a:t>m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odelo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2: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Turmas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/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disciplinas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sugeridas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9804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O cadastro de </a:t>
            </a:r>
            <a:r>
              <a:rPr lang="pt-BR" b="1" dirty="0"/>
              <a:t>“Turma/disciplina </a:t>
            </a:r>
            <a:r>
              <a:rPr lang="pt-BR" b="1" dirty="0" smtClean="0"/>
              <a:t>sugerida”</a:t>
            </a:r>
            <a:r>
              <a:rPr lang="pt-BR" dirty="0" smtClean="0"/>
              <a:t> </a:t>
            </a:r>
            <a:r>
              <a:rPr lang="pt-BR" dirty="0"/>
              <a:t>é uma estrutura intermediária que permite ao usuário verificar as informações e ajustá-las em caso de pendências no log de importação. 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Os </a:t>
            </a:r>
            <a:r>
              <a:rPr lang="pt-BR" dirty="0"/>
              <a:t>ajustes são necessários para que as regras de negócio relacionadas a oferta do TOTVS Educacional sejam atendidas e a estrutura de oferta possa ser criada. </a:t>
            </a:r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Outro </a:t>
            </a:r>
            <a:r>
              <a:rPr lang="pt-BR" dirty="0"/>
              <a:t>ponto importante é que alterações na alocação de salas, horários e professores não podem ser realizadas na turma/disciplina </a:t>
            </a:r>
            <a:r>
              <a:rPr lang="pt-BR" dirty="0" smtClean="0"/>
              <a:t>sugerida, </a:t>
            </a:r>
            <a:r>
              <a:rPr lang="pt-BR" dirty="0"/>
              <a:t>o usuário deverá faze-las no </a:t>
            </a:r>
            <a:r>
              <a:rPr lang="pt-BR" i="1" dirty="0" err="1"/>
              <a:t>Scientia</a:t>
            </a:r>
            <a:r>
              <a:rPr lang="pt-BR" dirty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86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206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Cadastro de turmas/disciplinas sugeridas possibilita ao usuário a manipulação e conferência dos dados. A partir desta funcionalidade pode-se </a:t>
            </a:r>
            <a:r>
              <a:rPr lang="pt-BR" dirty="0"/>
              <a:t>ter acesso aos seguintes anexos</a:t>
            </a:r>
            <a:r>
              <a:rPr lang="pt-BR" dirty="0" smtClean="0"/>
              <a:t>:</a:t>
            </a:r>
            <a:endParaRPr lang="pt-BR" dirty="0"/>
          </a:p>
          <a:p>
            <a:pPr lvl="1" algn="just"/>
            <a:r>
              <a:rPr lang="pt-BR" dirty="0"/>
              <a:t>Grupo de alunos da turma/disciplina </a:t>
            </a:r>
            <a:r>
              <a:rPr lang="pt-BR" dirty="0" smtClean="0"/>
              <a:t>sugerida</a:t>
            </a:r>
            <a:endParaRPr lang="pt-BR" dirty="0"/>
          </a:p>
          <a:p>
            <a:pPr lvl="1" algn="just"/>
            <a:r>
              <a:rPr lang="pt-BR" dirty="0"/>
              <a:t>Horários da turma/disciplina </a:t>
            </a:r>
            <a:r>
              <a:rPr lang="pt-BR" dirty="0" smtClean="0"/>
              <a:t>sugerida</a:t>
            </a:r>
          </a:p>
          <a:p>
            <a:pPr lvl="1" algn="just"/>
            <a:r>
              <a:rPr lang="pt-BR" dirty="0" err="1" smtClean="0"/>
              <a:t>Subturmas</a:t>
            </a:r>
            <a:endParaRPr lang="pt-BR" dirty="0" smtClean="0"/>
          </a:p>
          <a:p>
            <a:pPr lvl="1" algn="just"/>
            <a:r>
              <a:rPr lang="pt-BR" dirty="0" smtClean="0"/>
              <a:t>Turmas/disciplinas associadas</a:t>
            </a:r>
            <a:endParaRPr lang="pt-BR" dirty="0"/>
          </a:p>
          <a:p>
            <a:pPr lvl="1" algn="just"/>
            <a:r>
              <a:rPr lang="pt-BR" dirty="0"/>
              <a:t>Turmas/disciplinas </a:t>
            </a:r>
            <a:r>
              <a:rPr lang="pt-BR" dirty="0" smtClean="0"/>
              <a:t>gerenciadas</a:t>
            </a:r>
            <a:endParaRPr lang="pt-BR" dirty="0"/>
          </a:p>
          <a:p>
            <a:pPr lvl="1" algn="just"/>
            <a:r>
              <a:rPr lang="pt-BR" dirty="0"/>
              <a:t>Log da turma/disciplina </a:t>
            </a:r>
            <a:r>
              <a:rPr lang="pt-BR" dirty="0" smtClean="0"/>
              <a:t>sugerida</a:t>
            </a:r>
          </a:p>
          <a:p>
            <a:pPr lvl="1" algn="just"/>
            <a:endParaRPr lang="pt-BR" dirty="0" smtClean="0"/>
          </a:p>
          <a:p>
            <a:pPr indent="-452438" algn="just"/>
            <a:r>
              <a:rPr lang="pt-BR" dirty="0" smtClean="0"/>
              <a:t>Uma </a:t>
            </a:r>
            <a:r>
              <a:rPr lang="pt-BR" dirty="0"/>
              <a:t>turma/disciplina </a:t>
            </a:r>
            <a:r>
              <a:rPr lang="pt-BR" dirty="0" smtClean="0"/>
              <a:t>sugerida </a:t>
            </a:r>
            <a:r>
              <a:rPr lang="pt-BR" dirty="0"/>
              <a:t>só pode </a:t>
            </a:r>
            <a:r>
              <a:rPr lang="pt-BR" b="1" dirty="0"/>
              <a:t>originar</a:t>
            </a:r>
            <a:r>
              <a:rPr lang="pt-BR" dirty="0"/>
              <a:t> uma </a:t>
            </a:r>
            <a:r>
              <a:rPr lang="pt-BR" b="1" dirty="0"/>
              <a:t>oferta</a:t>
            </a:r>
            <a:r>
              <a:rPr lang="pt-BR" dirty="0"/>
              <a:t> no TOTVS Educacional quando </a:t>
            </a:r>
            <a:r>
              <a:rPr lang="pt-BR" b="1" dirty="0"/>
              <a:t>todos</a:t>
            </a:r>
            <a:r>
              <a:rPr lang="pt-BR" dirty="0"/>
              <a:t> os logs estiverem com o status “</a:t>
            </a:r>
            <a:r>
              <a:rPr lang="pt-BR" b="1" dirty="0"/>
              <a:t>solucionado</a:t>
            </a:r>
            <a:r>
              <a:rPr lang="pt-BR" dirty="0"/>
              <a:t>”. </a:t>
            </a:r>
          </a:p>
          <a:p>
            <a:pPr lvl="1"/>
            <a:endParaRPr lang="pt-BR" dirty="0"/>
          </a:p>
          <a:p>
            <a:r>
              <a:rPr lang="pt-BR" dirty="0"/>
              <a:t> 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87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1800" y="7796345"/>
            <a:ext cx="142280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Importante: turmas/disciplinas sugeridas não podem ser excluídas e nem criadas pelo TOTVS Educacional.</a:t>
            </a:r>
          </a:p>
        </p:txBody>
      </p:sp>
    </p:spTree>
    <p:extLst>
      <p:ext uri="{BB962C8B-B14F-4D97-AF65-F5344CB8AC3E}">
        <p14:creationId xmlns:p14="http://schemas.microsoft.com/office/powerpoint/2010/main" val="671573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601799" y="7200056"/>
            <a:ext cx="15046049" cy="1005863"/>
          </a:xfrm>
        </p:spPr>
        <p:txBody>
          <a:bodyPr/>
          <a:lstStyle/>
          <a:p>
            <a:pPr algn="just"/>
            <a:r>
              <a:rPr lang="pt-BR" dirty="0" smtClean="0"/>
              <a:t>O código da turma só deverá ser informado pelo usuário quando a turma/disciplina sugerida não estiver associada a uma matriz aplicada. Quando este campo estiver preenchido o valor do código da turma é gerado com base na máscara da turma informada no cadastro de curso do TOTVS Educacional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88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463" y="1733087"/>
            <a:ext cx="9065645" cy="5326066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138" y="1712317"/>
            <a:ext cx="9065645" cy="5326066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9783" y="5553241"/>
            <a:ext cx="1740313" cy="48406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2271" y="2306348"/>
            <a:ext cx="5686425" cy="4438650"/>
          </a:xfrm>
          <a:prstGeom prst="rect">
            <a:avLst/>
          </a:prstGeom>
        </p:spPr>
      </p:pic>
      <p:cxnSp>
        <p:nvCxnSpPr>
          <p:cNvPr id="11" name="Conector de seta reta 10"/>
          <p:cNvCxnSpPr>
            <a:stCxn id="8" idx="1"/>
          </p:cNvCxnSpPr>
          <p:nvPr/>
        </p:nvCxnSpPr>
        <p:spPr>
          <a:xfrm flipH="1" flipV="1">
            <a:off x="4704735" y="5663381"/>
            <a:ext cx="5415048" cy="1318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450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89</a:t>
            </a:fld>
            <a:endParaRPr lang="pt-BR" dirty="0"/>
          </a:p>
        </p:txBody>
      </p:sp>
      <p:pic>
        <p:nvPicPr>
          <p:cNvPr id="14" name="Espaço Reservado para Conteúdo 13"/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5783580" y="2355319"/>
            <a:ext cx="9864269" cy="5795258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 bwMode="auto">
          <a:xfrm>
            <a:off x="668999" y="2194898"/>
            <a:ext cx="493032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Anexo: Grupo de alunos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lista os</a:t>
            </a:r>
          </a:p>
          <a:p>
            <a:pPr algn="just"/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grupos de alunos associado as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activities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que originaram a turma/disciplina sugerida.</a:t>
            </a: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5925312" y="4049027"/>
            <a:ext cx="3108960" cy="10424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Conector de seta reta 5"/>
          <p:cNvCxnSpPr>
            <a:stCxn id="10" idx="0"/>
          </p:cNvCxnSpPr>
          <p:nvPr/>
        </p:nvCxnSpPr>
        <p:spPr>
          <a:xfrm flipV="1">
            <a:off x="3134160" y="4626864"/>
            <a:ext cx="2858351" cy="9692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 bwMode="auto">
          <a:xfrm>
            <a:off x="668999" y="5596128"/>
            <a:ext cx="4930321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Informação importante para: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Determinar os horários da turma/disciplina sugeridas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Determinar as turmas/disciplinas associadas</a:t>
            </a:r>
          </a:p>
        </p:txBody>
      </p:sp>
    </p:spTree>
    <p:extLst>
      <p:ext uri="{BB962C8B-B14F-4D97-AF65-F5344CB8AC3E}">
        <p14:creationId xmlns:p14="http://schemas.microsoft.com/office/powerpoint/2010/main" val="216027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Para </a:t>
            </a:r>
            <a:r>
              <a:rPr lang="pt-BR" dirty="0"/>
              <a:t>chegar ao resultado </a:t>
            </a:r>
            <a:r>
              <a:rPr lang="pt-BR" dirty="0" smtClean="0"/>
              <a:t>final, </a:t>
            </a:r>
            <a:r>
              <a:rPr lang="pt-BR" dirty="0"/>
              <a:t>os responsáveis pela criação da oferta devem fazer uma série de analises com base em inúmeros critérios de escolha, abaixo temos alguns destes pontos:</a:t>
            </a:r>
            <a:r>
              <a:rPr lang="pt-BR" b="1" dirty="0"/>
              <a:t> </a:t>
            </a:r>
            <a:endParaRPr lang="pt-BR" dirty="0"/>
          </a:p>
          <a:p>
            <a:pPr lvl="0" algn="just"/>
            <a:endParaRPr lang="pt-BR" b="1" dirty="0" smtClean="0"/>
          </a:p>
          <a:p>
            <a:pPr lvl="0" algn="just"/>
            <a:r>
              <a:rPr lang="pt-BR" b="1" dirty="0" smtClean="0"/>
              <a:t>Alocação </a:t>
            </a:r>
            <a:r>
              <a:rPr lang="pt-BR" b="1" dirty="0"/>
              <a:t>de professores:</a:t>
            </a:r>
            <a:endParaRPr lang="pt-BR" dirty="0"/>
          </a:p>
          <a:p>
            <a:pPr lvl="1" algn="just"/>
            <a:r>
              <a:rPr lang="pt-BR" dirty="0"/>
              <a:t>Verificar tempo de deslocamento que o professor precisa entre aulas consecutivas para ir de uma sala a outra.</a:t>
            </a:r>
          </a:p>
          <a:p>
            <a:pPr lvl="1" algn="just"/>
            <a:r>
              <a:rPr lang="pt-BR" dirty="0"/>
              <a:t>Evitar que um professor seja alocado no mesmo horário para mais de uma turma/disciplina.</a:t>
            </a:r>
          </a:p>
          <a:p>
            <a:pPr lvl="1" algn="just"/>
            <a:r>
              <a:rPr lang="pt-BR" dirty="0"/>
              <a:t>Considerar as preferências dos professores por determinados horários e priorizá-los.</a:t>
            </a:r>
          </a:p>
          <a:p>
            <a:pPr lvl="1" algn="just"/>
            <a:r>
              <a:rPr lang="pt-BR" dirty="0"/>
              <a:t>Considerar disponibilidade de horários dos professores.</a:t>
            </a:r>
          </a:p>
          <a:p>
            <a:pPr lvl="1" algn="just"/>
            <a:r>
              <a:rPr lang="pt-BR" dirty="0"/>
              <a:t>Verificar as disciplinas em que o professor está apto a </a:t>
            </a:r>
            <a:r>
              <a:rPr lang="pt-BR" dirty="0" smtClean="0"/>
              <a:t>ministrar.</a:t>
            </a:r>
            <a:endParaRPr lang="pt-BR" dirty="0"/>
          </a:p>
          <a:p>
            <a:pPr lvl="1" algn="just"/>
            <a:r>
              <a:rPr lang="pt-BR" dirty="0"/>
              <a:t>Verificar em quais filiais este professor pode dar aula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 smtClean="0"/>
              <a:t>Visão geral: Motivadores </a:t>
            </a:r>
            <a:r>
              <a:rPr lang="pt-BR" dirty="0"/>
              <a:t>para Integração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1195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980" y="2500257"/>
            <a:ext cx="1203431" cy="1203431"/>
          </a:xfr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90</a:t>
            </a:fld>
            <a:endParaRPr lang="pt-BR" dirty="0"/>
          </a:p>
        </p:txBody>
      </p:sp>
      <p:sp>
        <p:nvSpPr>
          <p:cNvPr id="11" name="CaixaDeTexto 10"/>
          <p:cNvSpPr txBox="1"/>
          <p:nvPr/>
        </p:nvSpPr>
        <p:spPr bwMode="auto">
          <a:xfrm>
            <a:off x="1415177" y="3582738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15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4129152"/>
            <a:ext cx="1203431" cy="120343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 bwMode="auto">
          <a:xfrm>
            <a:off x="1415177" y="5141762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6072629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1415177" y="7100246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067" y="2596017"/>
            <a:ext cx="1041585" cy="1041585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 bwMode="auto">
          <a:xfrm>
            <a:off x="5816276" y="3437547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4032256"/>
            <a:ext cx="1041585" cy="1041585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 bwMode="auto">
          <a:xfrm>
            <a:off x="5777881" y="4855982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5357373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5745744" y="6244245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5802736" y="2284792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6889236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5777881" y="7723416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09:00 as 09:50</a:t>
            </a:r>
          </a:p>
        </p:txBody>
      </p:sp>
      <p:cxnSp>
        <p:nvCxnSpPr>
          <p:cNvPr id="30" name="Conector de seta reta 29"/>
          <p:cNvCxnSpPr/>
          <p:nvPr/>
        </p:nvCxnSpPr>
        <p:spPr>
          <a:xfrm flipV="1">
            <a:off x="3108960" y="3108960"/>
            <a:ext cx="2468880" cy="2079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3153690" y="3316864"/>
            <a:ext cx="2209298" cy="1198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flipV="1">
            <a:off x="3212480" y="5921260"/>
            <a:ext cx="2476257" cy="9679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3212480" y="6889236"/>
            <a:ext cx="2365360" cy="386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 flipV="1">
            <a:off x="3128992" y="3283822"/>
            <a:ext cx="2448848" cy="15958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3108960" y="4622823"/>
            <a:ext cx="2254028" cy="256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Imagem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3598" y="2586691"/>
            <a:ext cx="1330817" cy="1330817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939" y="3243108"/>
            <a:ext cx="705647" cy="705647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3598" y="5304112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939" y="5960529"/>
            <a:ext cx="705647" cy="705647"/>
          </a:xfrm>
          <a:prstGeom prst="rect">
            <a:avLst/>
          </a:prstGeom>
        </p:spPr>
      </p:pic>
      <p:sp>
        <p:nvSpPr>
          <p:cNvPr id="48" name="CaixaDeTexto 47"/>
          <p:cNvSpPr txBox="1"/>
          <p:nvPr/>
        </p:nvSpPr>
        <p:spPr bwMode="auto">
          <a:xfrm>
            <a:off x="10862346" y="3808883"/>
            <a:ext cx="17800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 </a:t>
            </a:r>
          </a:p>
        </p:txBody>
      </p:sp>
      <p:sp>
        <p:nvSpPr>
          <p:cNvPr id="49" name="CaixaDeTexto 48"/>
          <p:cNvSpPr txBox="1"/>
          <p:nvPr/>
        </p:nvSpPr>
        <p:spPr bwMode="auto">
          <a:xfrm>
            <a:off x="10848993" y="6566349"/>
            <a:ext cx="19983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2 </a:t>
            </a:r>
          </a:p>
        </p:txBody>
      </p:sp>
      <p:pic>
        <p:nvPicPr>
          <p:cNvPr id="50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8777" y="2023656"/>
            <a:ext cx="1203431" cy="1203431"/>
          </a:xfrm>
          <a:prstGeom prst="rect">
            <a:avLst/>
          </a:prstGeom>
        </p:spPr>
      </p:pic>
      <p:sp>
        <p:nvSpPr>
          <p:cNvPr id="51" name="CaixaDeTexto 50"/>
          <p:cNvSpPr txBox="1"/>
          <p:nvPr/>
        </p:nvSpPr>
        <p:spPr bwMode="auto">
          <a:xfrm>
            <a:off x="13817974" y="3033658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52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7632" y="3652551"/>
            <a:ext cx="1203431" cy="1203431"/>
          </a:xfrm>
          <a:prstGeom prst="rect">
            <a:avLst/>
          </a:prstGeom>
        </p:spPr>
      </p:pic>
      <p:sp>
        <p:nvSpPr>
          <p:cNvPr id="53" name="CaixaDeTexto 52"/>
          <p:cNvSpPr txBox="1"/>
          <p:nvPr/>
        </p:nvSpPr>
        <p:spPr bwMode="auto">
          <a:xfrm>
            <a:off x="13806432" y="4736319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54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3830" y="5610126"/>
            <a:ext cx="1203431" cy="1203431"/>
          </a:xfrm>
          <a:prstGeom prst="rect">
            <a:avLst/>
          </a:prstGeom>
        </p:spPr>
      </p:pic>
      <p:sp>
        <p:nvSpPr>
          <p:cNvPr id="55" name="CaixaDeTexto 54"/>
          <p:cNvSpPr txBox="1"/>
          <p:nvPr/>
        </p:nvSpPr>
        <p:spPr bwMode="auto">
          <a:xfrm>
            <a:off x="13823027" y="6674319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cxnSp>
        <p:nvCxnSpPr>
          <p:cNvPr id="60" name="Conector de seta reta 59"/>
          <p:cNvCxnSpPr>
            <a:stCxn id="19" idx="3"/>
          </p:cNvCxnSpPr>
          <p:nvPr/>
        </p:nvCxnSpPr>
        <p:spPr>
          <a:xfrm flipV="1">
            <a:off x="6919652" y="3108960"/>
            <a:ext cx="4023946" cy="7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de seta reta 61"/>
          <p:cNvCxnSpPr>
            <a:stCxn id="22" idx="3"/>
          </p:cNvCxnSpPr>
          <p:nvPr/>
        </p:nvCxnSpPr>
        <p:spPr>
          <a:xfrm flipV="1">
            <a:off x="6872526" y="3316865"/>
            <a:ext cx="3989820" cy="12361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ector de seta reta 63"/>
          <p:cNvCxnSpPr>
            <a:stCxn id="24" idx="3"/>
            <a:endCxn id="43" idx="1"/>
          </p:cNvCxnSpPr>
          <p:nvPr/>
        </p:nvCxnSpPr>
        <p:spPr>
          <a:xfrm>
            <a:off x="6872526" y="5878166"/>
            <a:ext cx="4071072" cy="91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ector de seta reta 65"/>
          <p:cNvCxnSpPr/>
          <p:nvPr/>
        </p:nvCxnSpPr>
        <p:spPr>
          <a:xfrm flipV="1">
            <a:off x="6999338" y="6103205"/>
            <a:ext cx="3944260" cy="13068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ector de seta reta 67"/>
          <p:cNvCxnSpPr/>
          <p:nvPr/>
        </p:nvCxnSpPr>
        <p:spPr>
          <a:xfrm flipH="1">
            <a:off x="12464016" y="2901057"/>
            <a:ext cx="1442813" cy="1863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ector de seta reta 69"/>
          <p:cNvCxnSpPr/>
          <p:nvPr/>
        </p:nvCxnSpPr>
        <p:spPr>
          <a:xfrm flipH="1" flipV="1">
            <a:off x="12512851" y="3316864"/>
            <a:ext cx="1310176" cy="11014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ector de seta reta 71"/>
          <p:cNvCxnSpPr/>
          <p:nvPr/>
        </p:nvCxnSpPr>
        <p:spPr>
          <a:xfrm flipH="1">
            <a:off x="12464016" y="6273774"/>
            <a:ext cx="1295657" cy="83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912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3" grpId="0"/>
      <p:bldP spid="55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980" y="2500257"/>
            <a:ext cx="1203431" cy="1203431"/>
          </a:xfr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91</a:t>
            </a:fld>
            <a:endParaRPr lang="pt-BR" dirty="0"/>
          </a:p>
        </p:txBody>
      </p:sp>
      <p:sp>
        <p:nvSpPr>
          <p:cNvPr id="11" name="CaixaDeTexto 10"/>
          <p:cNvSpPr txBox="1"/>
          <p:nvPr/>
        </p:nvSpPr>
        <p:spPr bwMode="auto">
          <a:xfrm>
            <a:off x="1415177" y="3637602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15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4129152"/>
            <a:ext cx="1203431" cy="120343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 bwMode="auto">
          <a:xfrm>
            <a:off x="1504032" y="5266497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6072629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1504032" y="7209974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067" y="2596017"/>
            <a:ext cx="1041585" cy="1041585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 bwMode="auto">
          <a:xfrm>
            <a:off x="5798643" y="3460830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4032256"/>
            <a:ext cx="1041585" cy="1041585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 bwMode="auto">
          <a:xfrm>
            <a:off x="5750491" y="4859242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5357373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5775386" y="6184276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5802736" y="2284792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</a:t>
            </a:r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6889236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5747560" y="7730766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09:00 as 09:50</a:t>
            </a:r>
          </a:p>
        </p:txBody>
      </p:sp>
      <p:cxnSp>
        <p:nvCxnSpPr>
          <p:cNvPr id="30" name="Conector de seta reta 29"/>
          <p:cNvCxnSpPr/>
          <p:nvPr/>
        </p:nvCxnSpPr>
        <p:spPr>
          <a:xfrm flipV="1">
            <a:off x="3108960" y="3108960"/>
            <a:ext cx="2468880" cy="2079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3153690" y="3316864"/>
            <a:ext cx="2209298" cy="1198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flipV="1">
            <a:off x="3212480" y="5987345"/>
            <a:ext cx="2365360" cy="9018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3212480" y="6889236"/>
            <a:ext cx="2365360" cy="386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>
            <a:off x="3128992" y="4879674"/>
            <a:ext cx="2448848" cy="9984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3108960" y="4622823"/>
            <a:ext cx="2254028" cy="256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033" y="4521054"/>
            <a:ext cx="631882" cy="631882"/>
          </a:xfrm>
          <a:prstGeom prst="rect">
            <a:avLst/>
          </a:prstGeom>
        </p:spPr>
      </p:pic>
      <p:pic>
        <p:nvPicPr>
          <p:cNvPr id="5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687" y="2434171"/>
            <a:ext cx="1203431" cy="1203431"/>
          </a:xfrm>
          <a:prstGeom prst="rect">
            <a:avLst/>
          </a:prstGeom>
        </p:spPr>
      </p:pic>
      <p:sp>
        <p:nvSpPr>
          <p:cNvPr id="58" name="CaixaDeTexto 57"/>
          <p:cNvSpPr txBox="1"/>
          <p:nvPr/>
        </p:nvSpPr>
        <p:spPr bwMode="auto">
          <a:xfrm>
            <a:off x="12301884" y="3457216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sp>
        <p:nvSpPr>
          <p:cNvPr id="12" name="CaixaDeTexto 11"/>
          <p:cNvSpPr txBox="1"/>
          <p:nvPr/>
        </p:nvSpPr>
        <p:spPr bwMode="auto">
          <a:xfrm>
            <a:off x="11706789" y="3837657"/>
            <a:ext cx="3050066" cy="954107"/>
          </a:xfrm>
          <a:prstGeom prst="rect">
            <a:avLst/>
          </a:prstGeom>
          <a:noFill/>
          <a:ln w="12700" cap="flat">
            <a:solidFill>
              <a:srgbClr val="FF0000"/>
            </a:solidFill>
            <a:bevel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Não compartilha as mesmas </a:t>
            </a:r>
            <a:r>
              <a:rPr lang="pt-BR" sz="28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activities</a:t>
            </a:r>
            <a:r>
              <a:rPr lang="pt-BR" sz="28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.</a:t>
            </a:r>
          </a:p>
        </p:txBody>
      </p:sp>
      <p:pic>
        <p:nvPicPr>
          <p:cNvPr id="59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4519" y="6023762"/>
            <a:ext cx="1203431" cy="1203431"/>
          </a:xfrm>
          <a:prstGeom prst="rect">
            <a:avLst/>
          </a:prstGeom>
        </p:spPr>
      </p:pic>
      <p:sp>
        <p:nvSpPr>
          <p:cNvPr id="61" name="CaixaDeTexto 60"/>
          <p:cNvSpPr txBox="1"/>
          <p:nvPr/>
        </p:nvSpPr>
        <p:spPr bwMode="auto">
          <a:xfrm>
            <a:off x="10970979" y="7068452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63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0774" y="6022173"/>
            <a:ext cx="1203431" cy="1203431"/>
          </a:xfrm>
          <a:prstGeom prst="rect">
            <a:avLst/>
          </a:prstGeom>
        </p:spPr>
      </p:pic>
      <p:sp>
        <p:nvSpPr>
          <p:cNvPr id="65" name="CaixaDeTexto 64"/>
          <p:cNvSpPr txBox="1"/>
          <p:nvPr/>
        </p:nvSpPr>
        <p:spPr bwMode="auto">
          <a:xfrm>
            <a:off x="13662255" y="7068452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cxnSp>
        <p:nvCxnSpPr>
          <p:cNvPr id="14" name="Conector de seta reta 13"/>
          <p:cNvCxnSpPr/>
          <p:nvPr/>
        </p:nvCxnSpPr>
        <p:spPr>
          <a:xfrm flipH="1">
            <a:off x="11843720" y="4879674"/>
            <a:ext cx="903016" cy="11985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/>
          <p:nvPr/>
        </p:nvCxnSpPr>
        <p:spPr>
          <a:xfrm>
            <a:off x="13662255" y="4879674"/>
            <a:ext cx="681924" cy="11929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/>
          <p:cNvCxnSpPr/>
          <p:nvPr/>
        </p:nvCxnSpPr>
        <p:spPr>
          <a:xfrm>
            <a:off x="3128992" y="4865072"/>
            <a:ext cx="2433765" cy="22175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7" name="Imagem 6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81" y="5199609"/>
            <a:ext cx="631882" cy="631882"/>
          </a:xfrm>
          <a:prstGeom prst="rect">
            <a:avLst/>
          </a:prstGeom>
        </p:spPr>
      </p:pic>
      <p:cxnSp>
        <p:nvCxnSpPr>
          <p:cNvPr id="45" name="Conector de seta reta 44"/>
          <p:cNvCxnSpPr/>
          <p:nvPr/>
        </p:nvCxnSpPr>
        <p:spPr>
          <a:xfrm flipV="1">
            <a:off x="3153690" y="3316865"/>
            <a:ext cx="2424150" cy="15482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Elipse 2"/>
          <p:cNvSpPr/>
          <p:nvPr/>
        </p:nvSpPr>
        <p:spPr>
          <a:xfrm>
            <a:off x="5108865" y="4392835"/>
            <a:ext cx="333686" cy="341700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Elipse 40"/>
          <p:cNvSpPr/>
          <p:nvPr/>
        </p:nvSpPr>
        <p:spPr>
          <a:xfrm>
            <a:off x="5333937" y="5755266"/>
            <a:ext cx="333686" cy="341700"/>
          </a:xfrm>
          <a:prstGeom prst="ellipse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088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12" grpId="0" animBg="1"/>
      <p:bldP spid="61" grpId="0"/>
      <p:bldP spid="65" grpId="0"/>
      <p:bldP spid="3" grpId="0" animBg="1"/>
      <p:bldP spid="41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</p:txBody>
      </p:sp>
      <p:pic>
        <p:nvPicPr>
          <p:cNvPr id="11" name="Espaço Reservado para Conteúdo 10"/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5129212" y="2444626"/>
            <a:ext cx="10241658" cy="6016974"/>
          </a:xfrm>
          <a:prstGeom prst="rect">
            <a:avLst/>
          </a:prstGeom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92</a:t>
            </a:fld>
            <a:endParaRPr lang="pt-BR" dirty="0"/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601800" y="2451444"/>
            <a:ext cx="422687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Anexo: Horários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cada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é responsável por gerar um  horário em uma turma/disciplina sugerida.</a:t>
            </a: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18350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980" y="2596017"/>
            <a:ext cx="1203431" cy="1203431"/>
          </a:xfr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93</a:t>
            </a:fld>
            <a:endParaRPr lang="pt-BR" dirty="0"/>
          </a:p>
        </p:txBody>
      </p:sp>
      <p:sp>
        <p:nvSpPr>
          <p:cNvPr id="11" name="CaixaDeTexto 10"/>
          <p:cNvSpPr txBox="1"/>
          <p:nvPr/>
        </p:nvSpPr>
        <p:spPr bwMode="auto">
          <a:xfrm>
            <a:off x="1415177" y="3637602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15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4129152"/>
            <a:ext cx="1203431" cy="120343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 bwMode="auto">
          <a:xfrm>
            <a:off x="1415177" y="5148674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5" y="6072629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1415177" y="7078498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067" y="2596017"/>
            <a:ext cx="1041585" cy="1041585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 bwMode="auto">
          <a:xfrm>
            <a:off x="5792870" y="3437547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4032256"/>
            <a:ext cx="1041585" cy="1041585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 bwMode="auto">
          <a:xfrm>
            <a:off x="5802736" y="4901281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5357373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5746591" y="6208437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5802736" y="2284792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41" y="6889236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5771027" y="7776233"/>
            <a:ext cx="2147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09:00 as 09:50</a:t>
            </a:r>
          </a:p>
        </p:txBody>
      </p:sp>
      <p:cxnSp>
        <p:nvCxnSpPr>
          <p:cNvPr id="30" name="Conector de seta reta 29"/>
          <p:cNvCxnSpPr/>
          <p:nvPr/>
        </p:nvCxnSpPr>
        <p:spPr>
          <a:xfrm flipV="1">
            <a:off x="3108960" y="3108960"/>
            <a:ext cx="2468880" cy="2079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3153690" y="3316864"/>
            <a:ext cx="2209298" cy="1198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flipV="1">
            <a:off x="3212480" y="5921260"/>
            <a:ext cx="2476257" cy="9679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3212480" y="6889236"/>
            <a:ext cx="2365360" cy="386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 flipV="1">
            <a:off x="3128992" y="3283822"/>
            <a:ext cx="2448848" cy="15958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3108960" y="4622823"/>
            <a:ext cx="2254028" cy="256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Imagem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438" y="2586691"/>
            <a:ext cx="1330817" cy="1330817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779" y="3243108"/>
            <a:ext cx="705647" cy="705647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438" y="5304112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779" y="5960529"/>
            <a:ext cx="705647" cy="705647"/>
          </a:xfrm>
          <a:prstGeom prst="rect">
            <a:avLst/>
          </a:prstGeom>
        </p:spPr>
      </p:pic>
      <p:sp>
        <p:nvSpPr>
          <p:cNvPr id="48" name="CaixaDeTexto 47"/>
          <p:cNvSpPr txBox="1"/>
          <p:nvPr/>
        </p:nvSpPr>
        <p:spPr bwMode="auto">
          <a:xfrm>
            <a:off x="9677983" y="3900323"/>
            <a:ext cx="17800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 </a:t>
            </a:r>
          </a:p>
        </p:txBody>
      </p:sp>
      <p:sp>
        <p:nvSpPr>
          <p:cNvPr id="49" name="CaixaDeTexto 48"/>
          <p:cNvSpPr txBox="1"/>
          <p:nvPr/>
        </p:nvSpPr>
        <p:spPr bwMode="auto">
          <a:xfrm>
            <a:off x="9660529" y="6568174"/>
            <a:ext cx="19983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2 </a:t>
            </a:r>
          </a:p>
        </p:txBody>
      </p:sp>
      <p:sp>
        <p:nvSpPr>
          <p:cNvPr id="51" name="CaixaDeTexto 50"/>
          <p:cNvSpPr txBox="1"/>
          <p:nvPr/>
        </p:nvSpPr>
        <p:spPr bwMode="auto">
          <a:xfrm>
            <a:off x="12925131" y="2491791"/>
            <a:ext cx="16258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 08:00 as 08:50</a:t>
            </a:r>
          </a:p>
        </p:txBody>
      </p:sp>
      <p:sp>
        <p:nvSpPr>
          <p:cNvPr id="53" name="CaixaDeTexto 52"/>
          <p:cNvSpPr txBox="1"/>
          <p:nvPr/>
        </p:nvSpPr>
        <p:spPr bwMode="auto">
          <a:xfrm>
            <a:off x="12925131" y="3918387"/>
            <a:ext cx="16258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 09:00 as 09:50</a:t>
            </a:r>
          </a:p>
        </p:txBody>
      </p:sp>
      <p:cxnSp>
        <p:nvCxnSpPr>
          <p:cNvPr id="60" name="Conector de seta reta 59"/>
          <p:cNvCxnSpPr>
            <a:stCxn id="19" idx="3"/>
          </p:cNvCxnSpPr>
          <p:nvPr/>
        </p:nvCxnSpPr>
        <p:spPr>
          <a:xfrm>
            <a:off x="6919652" y="3116810"/>
            <a:ext cx="2554184" cy="1068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de seta reta 61"/>
          <p:cNvCxnSpPr>
            <a:stCxn id="22" idx="3"/>
          </p:cNvCxnSpPr>
          <p:nvPr/>
        </p:nvCxnSpPr>
        <p:spPr>
          <a:xfrm flipV="1">
            <a:off x="6872526" y="3482518"/>
            <a:ext cx="2601310" cy="10705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ector de seta reta 63"/>
          <p:cNvCxnSpPr>
            <a:stCxn id="24" idx="3"/>
            <a:endCxn id="43" idx="1"/>
          </p:cNvCxnSpPr>
          <p:nvPr/>
        </p:nvCxnSpPr>
        <p:spPr>
          <a:xfrm>
            <a:off x="6872526" y="5878166"/>
            <a:ext cx="2790912" cy="91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ector de seta reta 65"/>
          <p:cNvCxnSpPr>
            <a:stCxn id="27" idx="3"/>
          </p:cNvCxnSpPr>
          <p:nvPr/>
        </p:nvCxnSpPr>
        <p:spPr>
          <a:xfrm flipV="1">
            <a:off x="6872526" y="6072629"/>
            <a:ext cx="2745916" cy="1337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ector de seta reta 67"/>
          <p:cNvCxnSpPr/>
          <p:nvPr/>
        </p:nvCxnSpPr>
        <p:spPr>
          <a:xfrm flipH="1">
            <a:off x="11183857" y="2989891"/>
            <a:ext cx="1065836" cy="975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ector de seta reta 69"/>
          <p:cNvCxnSpPr/>
          <p:nvPr/>
        </p:nvCxnSpPr>
        <p:spPr>
          <a:xfrm flipH="1" flipV="1">
            <a:off x="11232691" y="3316865"/>
            <a:ext cx="1048019" cy="8917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CaixaDeTexto 56"/>
          <p:cNvSpPr txBox="1"/>
          <p:nvPr/>
        </p:nvSpPr>
        <p:spPr bwMode="auto">
          <a:xfrm>
            <a:off x="12912687" y="5500551"/>
            <a:ext cx="16382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08:00 as 08:50</a:t>
            </a:r>
          </a:p>
        </p:txBody>
      </p:sp>
      <p:sp>
        <p:nvSpPr>
          <p:cNvPr id="58" name="CaixaDeTexto 57"/>
          <p:cNvSpPr txBox="1"/>
          <p:nvPr/>
        </p:nvSpPr>
        <p:spPr bwMode="auto">
          <a:xfrm>
            <a:off x="12955838" y="7032485"/>
            <a:ext cx="15951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09:00 as 09:50</a:t>
            </a:r>
          </a:p>
        </p:txBody>
      </p:sp>
      <p:cxnSp>
        <p:nvCxnSpPr>
          <p:cNvPr id="59" name="Conector de seta reta 58"/>
          <p:cNvCxnSpPr/>
          <p:nvPr/>
        </p:nvCxnSpPr>
        <p:spPr>
          <a:xfrm flipH="1">
            <a:off x="11085904" y="5992218"/>
            <a:ext cx="958287" cy="1031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onector de seta reta 60"/>
          <p:cNvCxnSpPr/>
          <p:nvPr/>
        </p:nvCxnSpPr>
        <p:spPr>
          <a:xfrm flipH="1" flipV="1">
            <a:off x="11134738" y="6324859"/>
            <a:ext cx="961369" cy="8206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Imagem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0710" y="2417319"/>
            <a:ext cx="846872" cy="846872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5217" y="3918387"/>
            <a:ext cx="846872" cy="846872"/>
          </a:xfrm>
          <a:prstGeom prst="rect">
            <a:avLst/>
          </a:prstGeom>
        </p:spPr>
      </p:pic>
      <p:pic>
        <p:nvPicPr>
          <p:cNvPr id="54" name="Imagem 5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4798" y="5454729"/>
            <a:ext cx="846872" cy="846872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4798" y="6893498"/>
            <a:ext cx="846872" cy="84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3" grpId="0"/>
      <p:bldP spid="57" grpId="0"/>
      <p:bldP spid="58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94</a:t>
            </a:fld>
            <a:endParaRPr lang="pt-BR" dirty="0"/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601800" y="2434037"/>
            <a:ext cx="40183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Anexo: Professor do horário da turma/disciplina sugerida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para cada </a:t>
            </a:r>
            <a:r>
              <a:rPr lang="pt-BR" sz="28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 pode-se ter 0 a N professores vinculados.</a:t>
            </a: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9" name="Espaço Reservado para Conteúdo 8"/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4931722" y="2439732"/>
            <a:ext cx="10716127" cy="575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32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068" y="2596017"/>
            <a:ext cx="1203431" cy="1203431"/>
          </a:xfr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>
          <a:xfrm>
            <a:off x="12254400" y="8474400"/>
            <a:ext cx="3790950" cy="485775"/>
          </a:xfrm>
        </p:spPr>
        <p:txBody>
          <a:bodyPr/>
          <a:lstStyle/>
          <a:p>
            <a:fld id="{03940D1D-B147-43FC-A96B-779C25C7BB73}" type="slidenum">
              <a:rPr lang="pt-BR" smtClean="0"/>
              <a:pPr/>
              <a:t>95</a:t>
            </a:fld>
            <a:endParaRPr lang="pt-BR" dirty="0"/>
          </a:p>
        </p:txBody>
      </p:sp>
      <p:sp>
        <p:nvSpPr>
          <p:cNvPr id="11" name="CaixaDeTexto 10"/>
          <p:cNvSpPr txBox="1"/>
          <p:nvPr/>
        </p:nvSpPr>
        <p:spPr bwMode="auto">
          <a:xfrm>
            <a:off x="976265" y="3637602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15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923" y="4129152"/>
            <a:ext cx="1203431" cy="120343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 bwMode="auto">
          <a:xfrm>
            <a:off x="1016505" y="5197917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923" y="6072629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1021845" y="7093489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942" y="2464112"/>
            <a:ext cx="1041585" cy="1041585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 bwMode="auto">
          <a:xfrm>
            <a:off x="3821091" y="3323802"/>
            <a:ext cx="16645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  08:00 as 08:50</a:t>
            </a: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392" y="4010079"/>
            <a:ext cx="1041585" cy="1041585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 bwMode="auto">
          <a:xfrm>
            <a:off x="3814118" y="4880745"/>
            <a:ext cx="16542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  09:00 as 09:50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300" y="5567078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3860683" y="6405366"/>
            <a:ext cx="16116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3807611" y="2015727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300" y="7098941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3839253" y="7922918"/>
            <a:ext cx="16116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09:00 as 09:50</a:t>
            </a:r>
          </a:p>
        </p:txBody>
      </p:sp>
      <p:cxnSp>
        <p:nvCxnSpPr>
          <p:cNvPr id="30" name="Conector de seta reta 29"/>
          <p:cNvCxnSpPr/>
          <p:nvPr/>
        </p:nvCxnSpPr>
        <p:spPr>
          <a:xfrm flipV="1">
            <a:off x="2670048" y="2974303"/>
            <a:ext cx="1056237" cy="3425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2670048" y="3307489"/>
            <a:ext cx="1013576" cy="1161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flipV="1">
            <a:off x="2773568" y="6183615"/>
            <a:ext cx="910056" cy="7056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2773568" y="6889236"/>
            <a:ext cx="952717" cy="7208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 flipV="1">
            <a:off x="2690080" y="2984905"/>
            <a:ext cx="1087462" cy="18947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2690080" y="4598555"/>
            <a:ext cx="993544" cy="2811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Imagem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805" y="3503575"/>
            <a:ext cx="1330817" cy="1330817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146" y="4159992"/>
            <a:ext cx="705647" cy="705647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805" y="6220996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146" y="6877413"/>
            <a:ext cx="705647" cy="705647"/>
          </a:xfrm>
          <a:prstGeom prst="rect">
            <a:avLst/>
          </a:prstGeom>
        </p:spPr>
      </p:pic>
      <p:sp>
        <p:nvSpPr>
          <p:cNvPr id="48" name="CaixaDeTexto 47"/>
          <p:cNvSpPr txBox="1"/>
          <p:nvPr/>
        </p:nvSpPr>
        <p:spPr bwMode="auto">
          <a:xfrm>
            <a:off x="8478553" y="4817207"/>
            <a:ext cx="17800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 </a:t>
            </a:r>
          </a:p>
        </p:txBody>
      </p:sp>
      <p:sp>
        <p:nvSpPr>
          <p:cNvPr id="49" name="CaixaDeTexto 48"/>
          <p:cNvSpPr txBox="1"/>
          <p:nvPr/>
        </p:nvSpPr>
        <p:spPr bwMode="auto">
          <a:xfrm>
            <a:off x="8465200" y="7551813"/>
            <a:ext cx="19983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2 </a:t>
            </a:r>
          </a:p>
        </p:txBody>
      </p:sp>
      <p:sp>
        <p:nvSpPr>
          <p:cNvPr id="51" name="CaixaDeTexto 50"/>
          <p:cNvSpPr txBox="1"/>
          <p:nvPr/>
        </p:nvSpPr>
        <p:spPr bwMode="auto">
          <a:xfrm>
            <a:off x="11046981" y="3201179"/>
            <a:ext cx="15956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sp>
        <p:nvSpPr>
          <p:cNvPr id="53" name="CaixaDeTexto 52"/>
          <p:cNvSpPr txBox="1"/>
          <p:nvPr/>
        </p:nvSpPr>
        <p:spPr bwMode="auto">
          <a:xfrm>
            <a:off x="11046980" y="4911643"/>
            <a:ext cx="15956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400" y="2552338"/>
            <a:ext cx="846872" cy="846872"/>
          </a:xfrm>
          <a:prstGeom prst="rect">
            <a:avLst/>
          </a:prstGeom>
        </p:spPr>
      </p:pic>
      <p:sp>
        <p:nvSpPr>
          <p:cNvPr id="57" name="CaixaDeTexto 56"/>
          <p:cNvSpPr txBox="1"/>
          <p:nvPr/>
        </p:nvSpPr>
        <p:spPr bwMode="auto">
          <a:xfrm>
            <a:off x="11040084" y="6482620"/>
            <a:ext cx="15956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08:00 as 08:50</a:t>
            </a:r>
          </a:p>
        </p:txBody>
      </p:sp>
      <p:sp>
        <p:nvSpPr>
          <p:cNvPr id="58" name="CaixaDeTexto 57"/>
          <p:cNvSpPr txBox="1"/>
          <p:nvPr/>
        </p:nvSpPr>
        <p:spPr bwMode="auto">
          <a:xfrm>
            <a:off x="11046718" y="8027001"/>
            <a:ext cx="15956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09:00 as 9:50</a:t>
            </a:r>
          </a:p>
        </p:txBody>
      </p:sp>
      <p:pic>
        <p:nvPicPr>
          <p:cNvPr id="73" name="Imagem 7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319" y="2585757"/>
            <a:ext cx="685121" cy="685121"/>
          </a:xfrm>
          <a:prstGeom prst="rect">
            <a:avLst/>
          </a:prstGeom>
        </p:spPr>
      </p:pic>
      <p:sp>
        <p:nvSpPr>
          <p:cNvPr id="74" name="CaixaDeTexto 73"/>
          <p:cNvSpPr txBox="1"/>
          <p:nvPr/>
        </p:nvSpPr>
        <p:spPr bwMode="auto">
          <a:xfrm>
            <a:off x="6407227" y="2884390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75" name="Imagem 7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039" y="4124919"/>
            <a:ext cx="685121" cy="685121"/>
          </a:xfrm>
          <a:prstGeom prst="rect">
            <a:avLst/>
          </a:prstGeom>
        </p:spPr>
      </p:pic>
      <p:sp>
        <p:nvSpPr>
          <p:cNvPr id="76" name="CaixaDeTexto 75"/>
          <p:cNvSpPr txBox="1"/>
          <p:nvPr/>
        </p:nvSpPr>
        <p:spPr bwMode="auto">
          <a:xfrm>
            <a:off x="6452758" y="4396215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77" name="Imagem 7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18" y="5726510"/>
            <a:ext cx="685121" cy="685121"/>
          </a:xfrm>
          <a:prstGeom prst="rect">
            <a:avLst/>
          </a:prstGeom>
        </p:spPr>
      </p:pic>
      <p:sp>
        <p:nvSpPr>
          <p:cNvPr id="78" name="CaixaDeTexto 77"/>
          <p:cNvSpPr txBox="1"/>
          <p:nvPr/>
        </p:nvSpPr>
        <p:spPr bwMode="auto">
          <a:xfrm>
            <a:off x="6493026" y="6024259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79" name="Imagem 7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385" y="7253509"/>
            <a:ext cx="685121" cy="685121"/>
          </a:xfrm>
          <a:prstGeom prst="rect">
            <a:avLst/>
          </a:prstGeom>
        </p:spPr>
      </p:pic>
      <p:sp>
        <p:nvSpPr>
          <p:cNvPr id="80" name="CaixaDeTexto 79"/>
          <p:cNvSpPr txBox="1"/>
          <p:nvPr/>
        </p:nvSpPr>
        <p:spPr bwMode="auto">
          <a:xfrm>
            <a:off x="6521923" y="7531574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81" name="Imagem 8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538" y="3225158"/>
            <a:ext cx="642208" cy="642208"/>
          </a:xfrm>
          <a:prstGeom prst="rect">
            <a:avLst/>
          </a:prstGeom>
        </p:spPr>
      </p:pic>
      <p:sp>
        <p:nvSpPr>
          <p:cNvPr id="82" name="CaixaDeTexto 81"/>
          <p:cNvSpPr txBox="1"/>
          <p:nvPr/>
        </p:nvSpPr>
        <p:spPr bwMode="auto">
          <a:xfrm>
            <a:off x="6449436" y="3500045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83" name="Imagem 8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429" y="4790586"/>
            <a:ext cx="642208" cy="642208"/>
          </a:xfrm>
          <a:prstGeom prst="rect">
            <a:avLst/>
          </a:prstGeom>
        </p:spPr>
      </p:pic>
      <p:sp>
        <p:nvSpPr>
          <p:cNvPr id="84" name="CaixaDeTexto 83"/>
          <p:cNvSpPr txBox="1"/>
          <p:nvPr/>
        </p:nvSpPr>
        <p:spPr bwMode="auto">
          <a:xfrm>
            <a:off x="6452758" y="5065473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85" name="Imagem 8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699" y="6372073"/>
            <a:ext cx="642208" cy="642208"/>
          </a:xfrm>
          <a:prstGeom prst="rect">
            <a:avLst/>
          </a:prstGeom>
        </p:spPr>
      </p:pic>
      <p:sp>
        <p:nvSpPr>
          <p:cNvPr id="86" name="CaixaDeTexto 85"/>
          <p:cNvSpPr txBox="1"/>
          <p:nvPr/>
        </p:nvSpPr>
        <p:spPr bwMode="auto">
          <a:xfrm>
            <a:off x="6534460" y="6600595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87" name="Imagem 8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699" y="7933722"/>
            <a:ext cx="642208" cy="642208"/>
          </a:xfrm>
          <a:prstGeom prst="rect">
            <a:avLst/>
          </a:prstGeom>
        </p:spPr>
      </p:pic>
      <p:sp>
        <p:nvSpPr>
          <p:cNvPr id="88" name="CaixaDeTexto 87"/>
          <p:cNvSpPr txBox="1"/>
          <p:nvPr/>
        </p:nvSpPr>
        <p:spPr bwMode="auto">
          <a:xfrm>
            <a:off x="6537576" y="8208609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cxnSp>
        <p:nvCxnSpPr>
          <p:cNvPr id="90" name="Conector reto 89"/>
          <p:cNvCxnSpPr/>
          <p:nvPr/>
        </p:nvCxnSpPr>
        <p:spPr>
          <a:xfrm>
            <a:off x="8184510" y="2335767"/>
            <a:ext cx="0" cy="6625671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1" name="Imagem 9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827" y="4214553"/>
            <a:ext cx="846872" cy="846872"/>
          </a:xfrm>
          <a:prstGeom prst="rect">
            <a:avLst/>
          </a:prstGeom>
        </p:spPr>
      </p:pic>
      <p:pic>
        <p:nvPicPr>
          <p:cNvPr id="92" name="Imagem 9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7725" y="5770425"/>
            <a:ext cx="846872" cy="846872"/>
          </a:xfrm>
          <a:prstGeom prst="rect">
            <a:avLst/>
          </a:prstGeom>
        </p:spPr>
      </p:pic>
      <p:pic>
        <p:nvPicPr>
          <p:cNvPr id="93" name="Imagem 9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7725" y="7292432"/>
            <a:ext cx="846872" cy="846872"/>
          </a:xfrm>
          <a:prstGeom prst="rect">
            <a:avLst/>
          </a:prstGeom>
        </p:spPr>
      </p:pic>
      <p:sp>
        <p:nvSpPr>
          <p:cNvPr id="99" name="Seta para a direita 98"/>
          <p:cNvSpPr/>
          <p:nvPr/>
        </p:nvSpPr>
        <p:spPr>
          <a:xfrm>
            <a:off x="7891995" y="3745444"/>
            <a:ext cx="635806" cy="423403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0" name="Seta para a direita 99"/>
          <p:cNvSpPr/>
          <p:nvPr/>
        </p:nvSpPr>
        <p:spPr>
          <a:xfrm>
            <a:off x="7867347" y="6718519"/>
            <a:ext cx="635806" cy="423403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1" name="Imagem 10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0245" y="2608746"/>
            <a:ext cx="685121" cy="685121"/>
          </a:xfrm>
          <a:prstGeom prst="rect">
            <a:avLst/>
          </a:prstGeom>
        </p:spPr>
      </p:pic>
      <p:sp>
        <p:nvSpPr>
          <p:cNvPr id="102" name="CaixaDeTexto 101"/>
          <p:cNvSpPr txBox="1"/>
          <p:nvPr/>
        </p:nvSpPr>
        <p:spPr bwMode="auto">
          <a:xfrm>
            <a:off x="13754153" y="2907379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103" name="Imagem 10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9868" y="4257433"/>
            <a:ext cx="685121" cy="685121"/>
          </a:xfrm>
          <a:prstGeom prst="rect">
            <a:avLst/>
          </a:prstGeom>
        </p:spPr>
      </p:pic>
      <p:sp>
        <p:nvSpPr>
          <p:cNvPr id="104" name="CaixaDeTexto 103"/>
          <p:cNvSpPr txBox="1"/>
          <p:nvPr/>
        </p:nvSpPr>
        <p:spPr bwMode="auto">
          <a:xfrm>
            <a:off x="13759587" y="4528729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105" name="Imagem 10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5947" y="5804160"/>
            <a:ext cx="685121" cy="685121"/>
          </a:xfrm>
          <a:prstGeom prst="rect">
            <a:avLst/>
          </a:prstGeom>
        </p:spPr>
      </p:pic>
      <p:sp>
        <p:nvSpPr>
          <p:cNvPr id="106" name="CaixaDeTexto 105"/>
          <p:cNvSpPr txBox="1"/>
          <p:nvPr/>
        </p:nvSpPr>
        <p:spPr bwMode="auto">
          <a:xfrm>
            <a:off x="13799855" y="6101909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107" name="Imagem 10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3214" y="7312871"/>
            <a:ext cx="685121" cy="685121"/>
          </a:xfrm>
          <a:prstGeom prst="rect">
            <a:avLst/>
          </a:prstGeom>
        </p:spPr>
      </p:pic>
      <p:sp>
        <p:nvSpPr>
          <p:cNvPr id="108" name="CaixaDeTexto 107"/>
          <p:cNvSpPr txBox="1"/>
          <p:nvPr/>
        </p:nvSpPr>
        <p:spPr bwMode="auto">
          <a:xfrm>
            <a:off x="13828752" y="7590936"/>
            <a:ext cx="1309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Professores</a:t>
            </a:r>
          </a:p>
        </p:txBody>
      </p:sp>
      <p:pic>
        <p:nvPicPr>
          <p:cNvPr id="109" name="Imagem 10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464" y="3248147"/>
            <a:ext cx="642208" cy="642208"/>
          </a:xfrm>
          <a:prstGeom prst="rect">
            <a:avLst/>
          </a:prstGeom>
        </p:spPr>
      </p:pic>
      <p:sp>
        <p:nvSpPr>
          <p:cNvPr id="110" name="CaixaDeTexto 109"/>
          <p:cNvSpPr txBox="1"/>
          <p:nvPr/>
        </p:nvSpPr>
        <p:spPr bwMode="auto">
          <a:xfrm>
            <a:off x="13796362" y="3523034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111" name="Imagem 1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2258" y="4923100"/>
            <a:ext cx="642208" cy="642208"/>
          </a:xfrm>
          <a:prstGeom prst="rect">
            <a:avLst/>
          </a:prstGeom>
        </p:spPr>
      </p:pic>
      <p:sp>
        <p:nvSpPr>
          <p:cNvPr id="112" name="CaixaDeTexto 111"/>
          <p:cNvSpPr txBox="1"/>
          <p:nvPr/>
        </p:nvSpPr>
        <p:spPr bwMode="auto">
          <a:xfrm>
            <a:off x="13759587" y="5197987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113" name="Imagem 1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6528" y="6449723"/>
            <a:ext cx="642208" cy="642208"/>
          </a:xfrm>
          <a:prstGeom prst="rect">
            <a:avLst/>
          </a:prstGeom>
        </p:spPr>
      </p:pic>
      <p:sp>
        <p:nvSpPr>
          <p:cNvPr id="114" name="CaixaDeTexto 113"/>
          <p:cNvSpPr txBox="1"/>
          <p:nvPr/>
        </p:nvSpPr>
        <p:spPr bwMode="auto">
          <a:xfrm>
            <a:off x="13841289" y="6678245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pic>
        <p:nvPicPr>
          <p:cNvPr id="115" name="Imagem 1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6528" y="7993084"/>
            <a:ext cx="642208" cy="642208"/>
          </a:xfrm>
          <a:prstGeom prst="rect">
            <a:avLst/>
          </a:prstGeom>
        </p:spPr>
      </p:pic>
      <p:sp>
        <p:nvSpPr>
          <p:cNvPr id="116" name="CaixaDeTexto 115"/>
          <p:cNvSpPr txBox="1"/>
          <p:nvPr/>
        </p:nvSpPr>
        <p:spPr bwMode="auto">
          <a:xfrm>
            <a:off x="13844405" y="8267971"/>
            <a:ext cx="712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Salas</a:t>
            </a:r>
          </a:p>
        </p:txBody>
      </p:sp>
      <p:sp>
        <p:nvSpPr>
          <p:cNvPr id="2" name="Retângulo 1"/>
          <p:cNvSpPr/>
          <p:nvPr/>
        </p:nvSpPr>
        <p:spPr>
          <a:xfrm>
            <a:off x="3821436" y="2578811"/>
            <a:ext cx="3877477" cy="139869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9" name="Retângulo 88"/>
          <p:cNvSpPr/>
          <p:nvPr/>
        </p:nvSpPr>
        <p:spPr>
          <a:xfrm>
            <a:off x="3827114" y="4120855"/>
            <a:ext cx="3877477" cy="139869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4" name="Retângulo 93"/>
          <p:cNvSpPr/>
          <p:nvPr/>
        </p:nvSpPr>
        <p:spPr>
          <a:xfrm>
            <a:off x="3829097" y="5672725"/>
            <a:ext cx="3877477" cy="139869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6" name="Retângulo 95"/>
          <p:cNvSpPr/>
          <p:nvPr/>
        </p:nvSpPr>
        <p:spPr>
          <a:xfrm>
            <a:off x="3845136" y="7210023"/>
            <a:ext cx="3877477" cy="139869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 bwMode="auto">
          <a:xfrm rot="16200000">
            <a:off x="5005157" y="3018315"/>
            <a:ext cx="13965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Alocação</a:t>
            </a:r>
          </a:p>
        </p:txBody>
      </p:sp>
      <p:sp>
        <p:nvSpPr>
          <p:cNvPr id="98" name="CaixaDeTexto 97"/>
          <p:cNvSpPr txBox="1"/>
          <p:nvPr/>
        </p:nvSpPr>
        <p:spPr bwMode="auto">
          <a:xfrm rot="16200000">
            <a:off x="5012037" y="4597648"/>
            <a:ext cx="13965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Alocação</a:t>
            </a:r>
          </a:p>
        </p:txBody>
      </p:sp>
      <p:sp>
        <p:nvSpPr>
          <p:cNvPr id="117" name="CaixaDeTexto 116"/>
          <p:cNvSpPr txBox="1"/>
          <p:nvPr/>
        </p:nvSpPr>
        <p:spPr bwMode="auto">
          <a:xfrm rot="16200000">
            <a:off x="5029386" y="6117954"/>
            <a:ext cx="13965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Alocação</a:t>
            </a:r>
          </a:p>
        </p:txBody>
      </p:sp>
      <p:sp>
        <p:nvSpPr>
          <p:cNvPr id="118" name="CaixaDeTexto 117"/>
          <p:cNvSpPr txBox="1"/>
          <p:nvPr/>
        </p:nvSpPr>
        <p:spPr bwMode="auto">
          <a:xfrm rot="16200000">
            <a:off x="5029393" y="7687836"/>
            <a:ext cx="13965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rgbClr val="FF0000"/>
                </a:solidFill>
                <a:latin typeface="Arial Narrow"/>
                <a:cs typeface="Arial Narrow"/>
              </a:rPr>
              <a:t>Alocação</a:t>
            </a:r>
          </a:p>
        </p:txBody>
      </p:sp>
      <p:cxnSp>
        <p:nvCxnSpPr>
          <p:cNvPr id="10" name="Conector de seta reta 9"/>
          <p:cNvCxnSpPr>
            <a:stCxn id="41" idx="3"/>
            <a:endCxn id="119" idx="1"/>
          </p:cNvCxnSpPr>
          <p:nvPr/>
        </p:nvCxnSpPr>
        <p:spPr>
          <a:xfrm flipV="1">
            <a:off x="9890622" y="3282097"/>
            <a:ext cx="997010" cy="8868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>
            <a:stCxn id="41" idx="3"/>
            <a:endCxn id="120" idx="1"/>
          </p:cNvCxnSpPr>
          <p:nvPr/>
        </p:nvCxnSpPr>
        <p:spPr>
          <a:xfrm>
            <a:off x="9890622" y="4168984"/>
            <a:ext cx="1003467" cy="6854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>
            <a:stCxn id="43" idx="3"/>
            <a:endCxn id="121" idx="1"/>
          </p:cNvCxnSpPr>
          <p:nvPr/>
        </p:nvCxnSpPr>
        <p:spPr>
          <a:xfrm flipV="1">
            <a:off x="9890622" y="6469075"/>
            <a:ext cx="1003467" cy="4173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>
            <a:stCxn id="43" idx="3"/>
            <a:endCxn id="122" idx="1"/>
          </p:cNvCxnSpPr>
          <p:nvPr/>
        </p:nvCxnSpPr>
        <p:spPr>
          <a:xfrm>
            <a:off x="9890622" y="6886405"/>
            <a:ext cx="1004398" cy="11063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tângulo 118"/>
          <p:cNvSpPr/>
          <p:nvPr/>
        </p:nvSpPr>
        <p:spPr>
          <a:xfrm>
            <a:off x="10887632" y="2544084"/>
            <a:ext cx="4262294" cy="147602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0" name="Retângulo 119"/>
          <p:cNvSpPr/>
          <p:nvPr/>
        </p:nvSpPr>
        <p:spPr>
          <a:xfrm>
            <a:off x="10894089" y="4133088"/>
            <a:ext cx="4262294" cy="144272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1" name="Retângulo 120"/>
          <p:cNvSpPr/>
          <p:nvPr/>
        </p:nvSpPr>
        <p:spPr>
          <a:xfrm>
            <a:off x="10894089" y="5747712"/>
            <a:ext cx="4262294" cy="144272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2" name="Retângulo 121"/>
          <p:cNvSpPr/>
          <p:nvPr/>
        </p:nvSpPr>
        <p:spPr>
          <a:xfrm>
            <a:off x="10895020" y="7271434"/>
            <a:ext cx="4262294" cy="144272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365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900" de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9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900" decel="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900" de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9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900" decel="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900" de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9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900" decel="100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900" decel="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900" decel="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900" decel="100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900" decel="100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900" decel="100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3" grpId="0"/>
      <p:bldP spid="57" grpId="0"/>
      <p:bldP spid="58" grpId="0"/>
      <p:bldP spid="74" grpId="0"/>
      <p:bldP spid="76" grpId="0"/>
      <p:bldP spid="78" grpId="0"/>
      <p:bldP spid="80" grpId="0"/>
      <p:bldP spid="82" grpId="0"/>
      <p:bldP spid="84" grpId="0"/>
      <p:bldP spid="86" grpId="0"/>
      <p:bldP spid="88" grpId="0"/>
      <p:bldP spid="99" grpId="0" animBg="1"/>
      <p:bldP spid="100" grpId="0" animBg="1"/>
      <p:bldP spid="102" grpId="0"/>
      <p:bldP spid="104" grpId="0"/>
      <p:bldP spid="106" grpId="0"/>
      <p:bldP spid="108" grpId="0"/>
      <p:bldP spid="110" grpId="0"/>
      <p:bldP spid="112" grpId="0"/>
      <p:bldP spid="114" grpId="0"/>
      <p:bldP spid="116" grpId="0"/>
      <p:bldP spid="2" grpId="0" animBg="1"/>
      <p:bldP spid="89" grpId="0" animBg="1"/>
      <p:bldP spid="94" grpId="0" animBg="1"/>
      <p:bldP spid="96" grpId="0" animBg="1"/>
      <p:bldP spid="4" grpId="0"/>
      <p:bldP spid="98" grpId="0"/>
      <p:bldP spid="117" grpId="0"/>
      <p:bldP spid="118" grpId="0"/>
      <p:bldP spid="119" grpId="0" animBg="1"/>
      <p:bldP spid="120" grpId="0" animBg="1"/>
      <p:bldP spid="121" grpId="0" animBg="1"/>
      <p:bldP spid="122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 </a:t>
            </a:r>
            <a:endParaRPr lang="pt-BR" dirty="0"/>
          </a:p>
          <a:p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96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1800" y="2332923"/>
            <a:ext cx="4129417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4A5C61"/>
                </a:solidFill>
                <a:latin typeface="Arial Narrow"/>
                <a:cs typeface="Arial Narrow"/>
              </a:rPr>
              <a:t>Anexo: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gerenciadas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</a:t>
            </a:r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caso a turma/disciplina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sugerida </a:t>
            </a:r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seja gerencial é listado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suas </a:t>
            </a:r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turmas/disciplinas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sugeridas </a:t>
            </a:r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gerenciadas</a:t>
            </a:r>
          </a:p>
          <a:p>
            <a:pPr algn="just"/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1751" y="2332923"/>
            <a:ext cx="10636098" cy="593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69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90" y="2773940"/>
            <a:ext cx="1203431" cy="1203431"/>
          </a:xfr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97</a:t>
            </a:fld>
            <a:endParaRPr lang="pt-BR" dirty="0"/>
          </a:p>
        </p:txBody>
      </p:sp>
      <p:sp>
        <p:nvSpPr>
          <p:cNvPr id="11" name="CaixaDeTexto 10"/>
          <p:cNvSpPr txBox="1"/>
          <p:nvPr/>
        </p:nvSpPr>
        <p:spPr bwMode="auto">
          <a:xfrm>
            <a:off x="425587" y="3815525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15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45" y="4307075"/>
            <a:ext cx="1203431" cy="120343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 bwMode="auto">
          <a:xfrm>
            <a:off x="498110" y="5352980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03" y="6524932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601800" y="7543069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477" y="2773940"/>
            <a:ext cx="1041585" cy="1041585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 bwMode="auto">
          <a:xfrm>
            <a:off x="4782366" y="3597946"/>
            <a:ext cx="19072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08:00 as 08:50</a:t>
            </a: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51" y="4210179"/>
            <a:ext cx="1041585" cy="1041585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 bwMode="auto">
          <a:xfrm>
            <a:off x="4781073" y="5085450"/>
            <a:ext cx="1574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09:00 as 09:50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565" y="6007405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4841351" y="6848935"/>
            <a:ext cx="1574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4806808" y="2417514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51" y="7485773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4781073" y="8289895"/>
            <a:ext cx="1574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Terça </a:t>
            </a:r>
          </a:p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09:00 as 09:50</a:t>
            </a:r>
          </a:p>
        </p:txBody>
      </p:sp>
      <p:cxnSp>
        <p:nvCxnSpPr>
          <p:cNvPr id="30" name="Conector de seta reta 29"/>
          <p:cNvCxnSpPr/>
          <p:nvPr/>
        </p:nvCxnSpPr>
        <p:spPr>
          <a:xfrm flipV="1">
            <a:off x="2119370" y="3286883"/>
            <a:ext cx="2468880" cy="2079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2119370" y="3494787"/>
            <a:ext cx="2254028" cy="1198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flipV="1">
            <a:off x="2241412" y="6510779"/>
            <a:ext cx="2441209" cy="6876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2241412" y="7198478"/>
            <a:ext cx="2346838" cy="7979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 flipV="1">
            <a:off x="2139402" y="3461746"/>
            <a:ext cx="2448848" cy="1595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2139402" y="4800746"/>
            <a:ext cx="2233996" cy="256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Imagem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8027" y="1434241"/>
            <a:ext cx="1330817" cy="1330817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368" y="2090658"/>
            <a:ext cx="705647" cy="705647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8027" y="6941213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368" y="7597630"/>
            <a:ext cx="705647" cy="705647"/>
          </a:xfrm>
          <a:prstGeom prst="rect">
            <a:avLst/>
          </a:prstGeom>
        </p:spPr>
      </p:pic>
      <p:sp>
        <p:nvSpPr>
          <p:cNvPr id="48" name="CaixaDeTexto 47"/>
          <p:cNvSpPr txBox="1"/>
          <p:nvPr/>
        </p:nvSpPr>
        <p:spPr bwMode="auto">
          <a:xfrm>
            <a:off x="9508024" y="2611884"/>
            <a:ext cx="27468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1.1 - Gerenciada</a:t>
            </a:r>
          </a:p>
        </p:txBody>
      </p:sp>
      <p:sp>
        <p:nvSpPr>
          <p:cNvPr id="49" name="CaixaDeTexto 48"/>
          <p:cNvSpPr txBox="1"/>
          <p:nvPr/>
        </p:nvSpPr>
        <p:spPr bwMode="auto">
          <a:xfrm>
            <a:off x="9480845" y="8197496"/>
            <a:ext cx="35987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2 </a:t>
            </a:r>
          </a:p>
        </p:txBody>
      </p:sp>
      <p:pic>
        <p:nvPicPr>
          <p:cNvPr id="50" name="Imagem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8027" y="3197168"/>
            <a:ext cx="1330817" cy="1330817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368" y="3853585"/>
            <a:ext cx="705647" cy="705647"/>
          </a:xfrm>
          <a:prstGeom prst="rect">
            <a:avLst/>
          </a:prstGeom>
        </p:spPr>
      </p:pic>
      <p:sp>
        <p:nvSpPr>
          <p:cNvPr id="54" name="CaixaDeTexto 53"/>
          <p:cNvSpPr txBox="1"/>
          <p:nvPr/>
        </p:nvSpPr>
        <p:spPr bwMode="auto">
          <a:xfrm>
            <a:off x="9503626" y="4376351"/>
            <a:ext cx="27428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1 - Gerencial</a:t>
            </a:r>
          </a:p>
        </p:txBody>
      </p:sp>
      <p:pic>
        <p:nvPicPr>
          <p:cNvPr id="55" name="Imagem 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8023" y="4954730"/>
            <a:ext cx="1330817" cy="1330817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364" y="5588287"/>
            <a:ext cx="705647" cy="705647"/>
          </a:xfrm>
          <a:prstGeom prst="rect">
            <a:avLst/>
          </a:prstGeom>
        </p:spPr>
      </p:pic>
      <p:sp>
        <p:nvSpPr>
          <p:cNvPr id="67" name="CaixaDeTexto 66"/>
          <p:cNvSpPr txBox="1"/>
          <p:nvPr/>
        </p:nvSpPr>
        <p:spPr bwMode="auto">
          <a:xfrm>
            <a:off x="9513713" y="6132970"/>
            <a:ext cx="27411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1.2 - Gerenciada</a:t>
            </a:r>
          </a:p>
        </p:txBody>
      </p:sp>
      <p:pic>
        <p:nvPicPr>
          <p:cNvPr id="76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7514" y="7110819"/>
            <a:ext cx="1203431" cy="1203431"/>
          </a:xfrm>
          <a:prstGeom prst="rect">
            <a:avLst/>
          </a:prstGeom>
        </p:spPr>
      </p:pic>
      <p:sp>
        <p:nvSpPr>
          <p:cNvPr id="77" name="CaixaDeTexto 76"/>
          <p:cNvSpPr txBox="1"/>
          <p:nvPr/>
        </p:nvSpPr>
        <p:spPr bwMode="auto">
          <a:xfrm>
            <a:off x="13966711" y="8179932"/>
            <a:ext cx="1962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</a:t>
            </a:r>
            <a:r>
              <a:rPr lang="pt-BR" sz="2000" dirty="0">
                <a:solidFill>
                  <a:srgbClr val="4A5C61"/>
                </a:solidFill>
                <a:latin typeface="Arial Narrow"/>
                <a:cs typeface="Arial Narrow"/>
              </a:rPr>
              <a:t>C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8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0526" y="1656897"/>
            <a:ext cx="1203431" cy="1203431"/>
          </a:xfrm>
          <a:prstGeom prst="rect">
            <a:avLst/>
          </a:prstGeom>
        </p:spPr>
      </p:pic>
      <p:sp>
        <p:nvSpPr>
          <p:cNvPr id="79" name="CaixaDeTexto 78"/>
          <p:cNvSpPr txBox="1"/>
          <p:nvPr/>
        </p:nvSpPr>
        <p:spPr bwMode="auto">
          <a:xfrm>
            <a:off x="13799723" y="2698482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80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3487" y="4913110"/>
            <a:ext cx="1203431" cy="1203431"/>
          </a:xfrm>
          <a:prstGeom prst="rect">
            <a:avLst/>
          </a:prstGeom>
        </p:spPr>
      </p:pic>
      <p:sp>
        <p:nvSpPr>
          <p:cNvPr id="81" name="CaixaDeTexto 80"/>
          <p:cNvSpPr txBox="1"/>
          <p:nvPr/>
        </p:nvSpPr>
        <p:spPr bwMode="auto">
          <a:xfrm>
            <a:off x="13882684" y="6050455"/>
            <a:ext cx="1950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B</a:t>
            </a:r>
          </a:p>
        </p:txBody>
      </p:sp>
      <p:cxnSp>
        <p:nvCxnSpPr>
          <p:cNvPr id="46" name="Conector de seta reta 45"/>
          <p:cNvCxnSpPr/>
          <p:nvPr/>
        </p:nvCxnSpPr>
        <p:spPr>
          <a:xfrm flipH="1">
            <a:off x="10925783" y="2090658"/>
            <a:ext cx="304092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ector de seta reta 82"/>
          <p:cNvCxnSpPr/>
          <p:nvPr/>
        </p:nvCxnSpPr>
        <p:spPr>
          <a:xfrm flipH="1">
            <a:off x="11109960" y="2090658"/>
            <a:ext cx="2856751" cy="18867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ector de seta reta 84"/>
          <p:cNvCxnSpPr>
            <a:stCxn id="80" idx="1"/>
          </p:cNvCxnSpPr>
          <p:nvPr/>
        </p:nvCxnSpPr>
        <p:spPr>
          <a:xfrm flipH="1" flipV="1">
            <a:off x="11179026" y="4093909"/>
            <a:ext cx="2924461" cy="14209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Conector de seta reta 86"/>
          <p:cNvCxnSpPr>
            <a:stCxn id="80" idx="1"/>
          </p:cNvCxnSpPr>
          <p:nvPr/>
        </p:nvCxnSpPr>
        <p:spPr>
          <a:xfrm flipH="1" flipV="1">
            <a:off x="11109960" y="5510506"/>
            <a:ext cx="2993527" cy="43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onector de seta reta 88"/>
          <p:cNvCxnSpPr/>
          <p:nvPr/>
        </p:nvCxnSpPr>
        <p:spPr>
          <a:xfrm flipH="1">
            <a:off x="10925783" y="7665910"/>
            <a:ext cx="309474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onector de seta reta 90"/>
          <p:cNvCxnSpPr>
            <a:stCxn id="24" idx="3"/>
          </p:cNvCxnSpPr>
          <p:nvPr/>
        </p:nvCxnSpPr>
        <p:spPr>
          <a:xfrm>
            <a:off x="5927150" y="6528198"/>
            <a:ext cx="3428670" cy="9575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Conector de seta reta 92"/>
          <p:cNvCxnSpPr>
            <a:stCxn id="27" idx="3"/>
            <a:endCxn id="43" idx="1"/>
          </p:cNvCxnSpPr>
          <p:nvPr/>
        </p:nvCxnSpPr>
        <p:spPr>
          <a:xfrm flipV="1">
            <a:off x="5882936" y="7606622"/>
            <a:ext cx="3545091" cy="3999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onector de seta reta 94"/>
          <p:cNvCxnSpPr>
            <a:stCxn id="19" idx="3"/>
          </p:cNvCxnSpPr>
          <p:nvPr/>
        </p:nvCxnSpPr>
        <p:spPr>
          <a:xfrm>
            <a:off x="5930062" y="3294733"/>
            <a:ext cx="3425758" cy="4341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Conector de seta reta 96"/>
          <p:cNvCxnSpPr/>
          <p:nvPr/>
        </p:nvCxnSpPr>
        <p:spPr>
          <a:xfrm flipV="1">
            <a:off x="6045602" y="4045296"/>
            <a:ext cx="3331423" cy="7116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Imagem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295" y="3733920"/>
            <a:ext cx="642431" cy="642431"/>
          </a:xfrm>
          <a:prstGeom prst="rect">
            <a:avLst/>
          </a:prstGeom>
        </p:spPr>
      </p:pic>
      <p:cxnSp>
        <p:nvCxnSpPr>
          <p:cNvPr id="59" name="Conector angulado 58"/>
          <p:cNvCxnSpPr>
            <a:stCxn id="50" idx="1"/>
            <a:endCxn id="41" idx="1"/>
          </p:cNvCxnSpPr>
          <p:nvPr/>
        </p:nvCxnSpPr>
        <p:spPr>
          <a:xfrm rot="10800000">
            <a:off x="9428027" y="2099651"/>
            <a:ext cx="12700" cy="1762927"/>
          </a:xfrm>
          <a:prstGeom prst="bentConnector3">
            <a:avLst>
              <a:gd name="adj1" fmla="val 612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ector angulado 62"/>
          <p:cNvCxnSpPr>
            <a:stCxn id="50" idx="1"/>
            <a:endCxn id="55" idx="1"/>
          </p:cNvCxnSpPr>
          <p:nvPr/>
        </p:nvCxnSpPr>
        <p:spPr>
          <a:xfrm rot="10800000" flipH="1" flipV="1">
            <a:off x="9428027" y="3862577"/>
            <a:ext cx="79996" cy="1757562"/>
          </a:xfrm>
          <a:prstGeom prst="bentConnector3">
            <a:avLst>
              <a:gd name="adj1" fmla="val -97159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aixaDeTexto 1"/>
          <p:cNvSpPr txBox="1"/>
          <p:nvPr/>
        </p:nvSpPr>
        <p:spPr bwMode="auto">
          <a:xfrm>
            <a:off x="6873623" y="5069667"/>
            <a:ext cx="7229864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dirty="0">
                <a:solidFill>
                  <a:srgbClr val="FF0000"/>
                </a:solidFill>
                <a:latin typeface="Arial Narrow"/>
                <a:cs typeface="Arial Narrow"/>
              </a:rPr>
              <a:t>Parâmetro "Gerar turma/disciplina gerencial" marcado</a:t>
            </a:r>
            <a:endParaRPr lang="pt-BR" sz="2800" dirty="0" smtClean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76263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4" grpId="0"/>
      <p:bldP spid="67" grpId="0"/>
      <p:bldP spid="77" grpId="0"/>
      <p:bldP spid="79" grpId="0"/>
      <p:bldP spid="81" grpId="0"/>
      <p:bldP spid="2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4175940" cy="853016"/>
          </a:xfrm>
        </p:spPr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98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601800" y="2461260"/>
            <a:ext cx="400228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4A5C61"/>
                </a:solidFill>
                <a:latin typeface="Arial Narrow"/>
                <a:cs typeface="Arial Narrow"/>
              </a:rPr>
              <a:t>Anexo: </a:t>
            </a:r>
            <a:r>
              <a:rPr lang="pt-BR" sz="28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Turmas/disciplinas associadas 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– lista a turma/disciplina vinculada.</a:t>
            </a: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212" y="2461260"/>
            <a:ext cx="10347008" cy="607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22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Integração TOTVS Educacional e </a:t>
            </a:r>
            <a:r>
              <a:rPr lang="pt-BR" dirty="0" err="1"/>
              <a:t>Scientia</a:t>
            </a:r>
            <a:r>
              <a:rPr lang="pt-BR" dirty="0"/>
              <a:t> Enterprise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pt-BR" dirty="0"/>
              <a:t>Integração modelo 2: Turmas/disciplinas </a:t>
            </a:r>
            <a:r>
              <a:rPr lang="pt-BR" dirty="0" smtClean="0"/>
              <a:t>sugeridas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940D1D-B147-43FC-A96B-779C25C7BB73}" type="slidenum">
              <a:rPr lang="pt-BR" smtClean="0"/>
              <a:pPr/>
              <a:t>99</a:t>
            </a:fld>
            <a:endParaRPr lang="pt-BR" dirty="0"/>
          </a:p>
        </p:txBody>
      </p:sp>
      <p:pic>
        <p:nvPicPr>
          <p:cNvPr id="17" name="Espaço Reservado para Conteúdo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14" y="3164512"/>
            <a:ext cx="1203431" cy="120343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 bwMode="auto">
          <a:xfrm>
            <a:off x="589901" y="4301857"/>
            <a:ext cx="193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Grupo de Alunos A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608" y="3013143"/>
            <a:ext cx="1041585" cy="10415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 bwMode="auto">
          <a:xfrm>
            <a:off x="5828090" y="3333880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08:00 as 08:50</a:t>
            </a:r>
          </a:p>
        </p:txBody>
      </p:sp>
      <p:sp>
        <p:nvSpPr>
          <p:cNvPr id="26" name="CaixaDeTexto 25"/>
          <p:cNvSpPr txBox="1"/>
          <p:nvPr/>
        </p:nvSpPr>
        <p:spPr bwMode="auto">
          <a:xfrm>
            <a:off x="4590376" y="2771699"/>
            <a:ext cx="23086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Activity</a:t>
            </a:r>
            <a:r>
              <a:rPr lang="pt-BR" sz="2000" b="1" dirty="0" smtClean="0">
                <a:solidFill>
                  <a:srgbClr val="4A5C61"/>
                </a:solidFill>
                <a:latin typeface="Arial Narrow"/>
                <a:cs typeface="Arial Narrow"/>
              </a:rPr>
              <a:t>: Economia II </a:t>
            </a: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608" y="3981119"/>
            <a:ext cx="1041585" cy="1041585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 bwMode="auto">
          <a:xfrm>
            <a:off x="5828090" y="4301856"/>
            <a:ext cx="2475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Segunda 09:00 as 09:50</a:t>
            </a:r>
          </a:p>
        </p:txBody>
      </p:sp>
      <p:cxnSp>
        <p:nvCxnSpPr>
          <p:cNvPr id="34" name="Conector de seta reta 33"/>
          <p:cNvCxnSpPr/>
          <p:nvPr/>
        </p:nvCxnSpPr>
        <p:spPr>
          <a:xfrm flipV="1">
            <a:off x="2057147" y="3514923"/>
            <a:ext cx="2464420" cy="4661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>
            <a:off x="2057147" y="3981119"/>
            <a:ext cx="2365360" cy="386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Imagem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926" y="3260753"/>
            <a:ext cx="1330817" cy="1330817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9267" y="3917170"/>
            <a:ext cx="705647" cy="705647"/>
          </a:xfrm>
          <a:prstGeom prst="rect">
            <a:avLst/>
          </a:prstGeom>
        </p:spPr>
      </p:pic>
      <p:sp>
        <p:nvSpPr>
          <p:cNvPr id="49" name="CaixaDeTexto 48"/>
          <p:cNvSpPr txBox="1"/>
          <p:nvPr/>
        </p:nvSpPr>
        <p:spPr bwMode="auto">
          <a:xfrm>
            <a:off x="9174926" y="4521658"/>
            <a:ext cx="21017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</a:t>
            </a:r>
          </a:p>
        </p:txBody>
      </p:sp>
      <p:cxnSp>
        <p:nvCxnSpPr>
          <p:cNvPr id="91" name="Conector de seta reta 90"/>
          <p:cNvCxnSpPr>
            <a:stCxn id="25" idx="3"/>
          </p:cNvCxnSpPr>
          <p:nvPr/>
        </p:nvCxnSpPr>
        <p:spPr>
          <a:xfrm>
            <a:off x="8303448" y="3533935"/>
            <a:ext cx="871478" cy="2000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Conector de seta reta 92"/>
          <p:cNvCxnSpPr/>
          <p:nvPr/>
        </p:nvCxnSpPr>
        <p:spPr>
          <a:xfrm flipV="1">
            <a:off x="8267885" y="3985451"/>
            <a:ext cx="877978" cy="3824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 bwMode="auto">
          <a:xfrm>
            <a:off x="592704" y="2423915"/>
            <a:ext cx="28793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Primeiro momento: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283" y="3346220"/>
            <a:ext cx="1428012" cy="1428012"/>
          </a:xfrm>
          <a:prstGeom prst="rect">
            <a:avLst/>
          </a:prstGeom>
        </p:spPr>
      </p:pic>
      <p:cxnSp>
        <p:nvCxnSpPr>
          <p:cNvPr id="13" name="Conector de seta reta 12"/>
          <p:cNvCxnSpPr/>
          <p:nvPr/>
        </p:nvCxnSpPr>
        <p:spPr>
          <a:xfrm>
            <a:off x="10574297" y="4030633"/>
            <a:ext cx="11478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m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0288" y="3346220"/>
            <a:ext cx="1421952" cy="1421952"/>
          </a:xfrm>
          <a:prstGeom prst="rect">
            <a:avLst/>
          </a:prstGeom>
        </p:spPr>
      </p:pic>
      <p:cxnSp>
        <p:nvCxnSpPr>
          <p:cNvPr id="29" name="Conector de seta reta 28"/>
          <p:cNvCxnSpPr>
            <a:stCxn id="10" idx="3"/>
            <a:endCxn id="14" idx="1"/>
          </p:cNvCxnSpPr>
          <p:nvPr/>
        </p:nvCxnSpPr>
        <p:spPr>
          <a:xfrm flipV="1">
            <a:off x="13162295" y="4057196"/>
            <a:ext cx="837993" cy="30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3" name="Imagem 6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1734" y="4057196"/>
            <a:ext cx="705647" cy="705647"/>
          </a:xfrm>
          <a:prstGeom prst="rect">
            <a:avLst/>
          </a:prstGeom>
        </p:spPr>
      </p:pic>
      <p:sp>
        <p:nvSpPr>
          <p:cNvPr id="64" name="CaixaDeTexto 63"/>
          <p:cNvSpPr txBox="1"/>
          <p:nvPr/>
        </p:nvSpPr>
        <p:spPr bwMode="auto">
          <a:xfrm>
            <a:off x="13739826" y="4629826"/>
            <a:ext cx="250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sp>
        <p:nvSpPr>
          <p:cNvPr id="65" name="CaixaDeTexto 64"/>
          <p:cNvSpPr txBox="1"/>
          <p:nvPr/>
        </p:nvSpPr>
        <p:spPr bwMode="auto">
          <a:xfrm>
            <a:off x="601800" y="5744104"/>
            <a:ext cx="29450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b="1" u="sng" dirty="0" smtClean="0">
                <a:solidFill>
                  <a:srgbClr val="4A5C61"/>
                </a:solidFill>
                <a:latin typeface="Arial Narrow"/>
                <a:cs typeface="Arial Narrow"/>
              </a:rPr>
              <a:t>Segundo momento:</a:t>
            </a:r>
          </a:p>
        </p:txBody>
      </p:sp>
      <p:pic>
        <p:nvPicPr>
          <p:cNvPr id="66" name="Imagem 6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49" y="6543883"/>
            <a:ext cx="1428012" cy="1428012"/>
          </a:xfrm>
          <a:prstGeom prst="rect">
            <a:avLst/>
          </a:prstGeom>
        </p:spPr>
      </p:pic>
      <p:sp>
        <p:nvSpPr>
          <p:cNvPr id="68" name="CaixaDeTexto 67"/>
          <p:cNvSpPr txBox="1"/>
          <p:nvPr/>
        </p:nvSpPr>
        <p:spPr bwMode="auto">
          <a:xfrm>
            <a:off x="636938" y="7870736"/>
            <a:ext cx="14943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Reimportação</a:t>
            </a:r>
            <a:endParaRPr lang="pt-BR" sz="20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33" name="CaixaDeTexto 32"/>
          <p:cNvSpPr txBox="1"/>
          <p:nvPr/>
        </p:nvSpPr>
        <p:spPr bwMode="auto">
          <a:xfrm>
            <a:off x="11722193" y="4615624"/>
            <a:ext cx="16097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Criar/Atualizar oferta</a:t>
            </a:r>
          </a:p>
        </p:txBody>
      </p:sp>
      <p:pic>
        <p:nvPicPr>
          <p:cNvPr id="70" name="Imagem 6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386" y="6609831"/>
            <a:ext cx="1330817" cy="1330817"/>
          </a:xfrm>
          <a:prstGeom prst="rect">
            <a:avLst/>
          </a:prstGeom>
        </p:spPr>
      </p:pic>
      <p:pic>
        <p:nvPicPr>
          <p:cNvPr id="71" name="Imagem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727" y="7266248"/>
            <a:ext cx="705647" cy="705647"/>
          </a:xfrm>
          <a:prstGeom prst="rect">
            <a:avLst/>
          </a:prstGeom>
        </p:spPr>
      </p:pic>
      <p:sp>
        <p:nvSpPr>
          <p:cNvPr id="72" name="CaixaDeTexto 71"/>
          <p:cNvSpPr txBox="1"/>
          <p:nvPr/>
        </p:nvSpPr>
        <p:spPr bwMode="auto">
          <a:xfrm>
            <a:off x="4291386" y="7870736"/>
            <a:ext cx="21017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sugerida </a:t>
            </a:r>
          </a:p>
        </p:txBody>
      </p:sp>
      <p:pic>
        <p:nvPicPr>
          <p:cNvPr id="73" name="Imagem 7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885" y="6653295"/>
            <a:ext cx="1421952" cy="1421952"/>
          </a:xfrm>
          <a:prstGeom prst="rect">
            <a:avLst/>
          </a:prstGeom>
        </p:spPr>
      </p:pic>
      <p:pic>
        <p:nvPicPr>
          <p:cNvPr id="74" name="Imagem 7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331" y="7234924"/>
            <a:ext cx="705647" cy="705647"/>
          </a:xfrm>
          <a:prstGeom prst="rect">
            <a:avLst/>
          </a:prstGeom>
        </p:spPr>
      </p:pic>
      <p:sp>
        <p:nvSpPr>
          <p:cNvPr id="75" name="CaixaDeTexto 74"/>
          <p:cNvSpPr txBox="1"/>
          <p:nvPr/>
        </p:nvSpPr>
        <p:spPr bwMode="auto">
          <a:xfrm>
            <a:off x="8007423" y="7936901"/>
            <a:ext cx="250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cxnSp>
        <p:nvCxnSpPr>
          <p:cNvPr id="37" name="Conector de seta reta 36"/>
          <p:cNvCxnSpPr>
            <a:endCxn id="70" idx="1"/>
          </p:cNvCxnSpPr>
          <p:nvPr/>
        </p:nvCxnSpPr>
        <p:spPr>
          <a:xfrm>
            <a:off x="2224269" y="7257889"/>
            <a:ext cx="2067117" cy="173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 bwMode="auto">
          <a:xfrm>
            <a:off x="14079520" y="2879170"/>
            <a:ext cx="12634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/>
                <a:cs typeface="Arial Narrow"/>
              </a:rPr>
              <a:t>Criação</a:t>
            </a:r>
          </a:p>
        </p:txBody>
      </p:sp>
      <p:pic>
        <p:nvPicPr>
          <p:cNvPr id="41" name="Imagem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0885" y="6717900"/>
            <a:ext cx="1428012" cy="1428012"/>
          </a:xfrm>
          <a:prstGeom prst="rect">
            <a:avLst/>
          </a:prstGeom>
        </p:spPr>
      </p:pic>
      <p:pic>
        <p:nvPicPr>
          <p:cNvPr id="45" name="Imagem 4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6890" y="6717900"/>
            <a:ext cx="1421952" cy="1421952"/>
          </a:xfrm>
          <a:prstGeom prst="rect">
            <a:avLst/>
          </a:prstGeom>
        </p:spPr>
      </p:pic>
      <p:cxnSp>
        <p:nvCxnSpPr>
          <p:cNvPr id="46" name="Conector de seta reta 45"/>
          <p:cNvCxnSpPr>
            <a:stCxn id="41" idx="3"/>
            <a:endCxn id="45" idx="1"/>
          </p:cNvCxnSpPr>
          <p:nvPr/>
        </p:nvCxnSpPr>
        <p:spPr>
          <a:xfrm flipV="1">
            <a:off x="12968897" y="7428876"/>
            <a:ext cx="837993" cy="30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Imagem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8336" y="7428876"/>
            <a:ext cx="705647" cy="705647"/>
          </a:xfrm>
          <a:prstGeom prst="rect">
            <a:avLst/>
          </a:prstGeom>
        </p:spPr>
      </p:pic>
      <p:sp>
        <p:nvSpPr>
          <p:cNvPr id="50" name="CaixaDeTexto 49"/>
          <p:cNvSpPr txBox="1"/>
          <p:nvPr/>
        </p:nvSpPr>
        <p:spPr bwMode="auto">
          <a:xfrm>
            <a:off x="13546428" y="8001506"/>
            <a:ext cx="250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Turma/Disciplina XXX </a:t>
            </a:r>
          </a:p>
        </p:txBody>
      </p:sp>
      <p:sp>
        <p:nvSpPr>
          <p:cNvPr id="51" name="CaixaDeTexto 50"/>
          <p:cNvSpPr txBox="1"/>
          <p:nvPr/>
        </p:nvSpPr>
        <p:spPr bwMode="auto">
          <a:xfrm>
            <a:off x="11528795" y="7987304"/>
            <a:ext cx="16097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4A5C61"/>
                </a:solidFill>
                <a:latin typeface="Arial Narrow"/>
                <a:cs typeface="Arial Narrow"/>
              </a:rPr>
              <a:t>Criar/Atualizar oferta</a:t>
            </a:r>
          </a:p>
        </p:txBody>
      </p:sp>
      <p:sp>
        <p:nvSpPr>
          <p:cNvPr id="52" name="CaixaDeTexto 51"/>
          <p:cNvSpPr txBox="1"/>
          <p:nvPr/>
        </p:nvSpPr>
        <p:spPr bwMode="auto">
          <a:xfrm>
            <a:off x="13886122" y="6250850"/>
            <a:ext cx="1819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/>
                <a:cs typeface="Arial Narrow"/>
              </a:rPr>
              <a:t>Atualização</a:t>
            </a:r>
          </a:p>
        </p:txBody>
      </p:sp>
      <p:cxnSp>
        <p:nvCxnSpPr>
          <p:cNvPr id="12" name="Conector angulado 11"/>
          <p:cNvCxnSpPr>
            <a:stCxn id="70" idx="0"/>
            <a:endCxn id="41" idx="0"/>
          </p:cNvCxnSpPr>
          <p:nvPr/>
        </p:nvCxnSpPr>
        <p:spPr>
          <a:xfrm rot="16200000" flipH="1">
            <a:off x="8551808" y="3014817"/>
            <a:ext cx="108069" cy="7298096"/>
          </a:xfrm>
          <a:prstGeom prst="bentConnector3">
            <a:avLst>
              <a:gd name="adj1" fmla="val -21153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ixaDeTexto 8"/>
          <p:cNvSpPr txBox="1"/>
          <p:nvPr/>
        </p:nvSpPr>
        <p:spPr bwMode="auto">
          <a:xfrm>
            <a:off x="3751239" y="8509565"/>
            <a:ext cx="19236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4A5C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/>
                <a:cs typeface="Arial Narrow"/>
              </a:rPr>
              <a:t>Verificar vínculos</a:t>
            </a:r>
          </a:p>
        </p:txBody>
      </p:sp>
      <p:cxnSp>
        <p:nvCxnSpPr>
          <p:cNvPr id="15" name="Conector angulado 14"/>
          <p:cNvCxnSpPr>
            <a:stCxn id="68" idx="2"/>
            <a:endCxn id="9" idx="1"/>
          </p:cNvCxnSpPr>
          <p:nvPr/>
        </p:nvCxnSpPr>
        <p:spPr>
          <a:xfrm rot="16200000" flipH="1">
            <a:off x="2348281" y="7306662"/>
            <a:ext cx="438774" cy="2367141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angulado 20"/>
          <p:cNvCxnSpPr>
            <a:stCxn id="9" idx="3"/>
            <a:endCxn id="75" idx="2"/>
          </p:cNvCxnSpPr>
          <p:nvPr/>
        </p:nvCxnSpPr>
        <p:spPr>
          <a:xfrm flipV="1">
            <a:off x="5674843" y="8337011"/>
            <a:ext cx="3587492" cy="37260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>
            <a:stCxn id="70" idx="3"/>
          </p:cNvCxnSpPr>
          <p:nvPr/>
        </p:nvCxnSpPr>
        <p:spPr>
          <a:xfrm>
            <a:off x="5622203" y="7275240"/>
            <a:ext cx="25771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09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4" grpId="0"/>
      <p:bldP spid="65" grpId="0"/>
      <p:bldP spid="68" grpId="0"/>
      <p:bldP spid="72" grpId="0"/>
      <p:bldP spid="75" grpId="0"/>
      <p:bldP spid="4" grpId="0"/>
      <p:bldP spid="50" grpId="0"/>
      <p:bldP spid="52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TOTVS - Paleta Oficial">
      <a:dk1>
        <a:sysClr val="windowText" lastClr="000000"/>
      </a:dk1>
      <a:lt1>
        <a:sysClr val="window" lastClr="FFFFFF"/>
      </a:lt1>
      <a:dk2>
        <a:srgbClr val="0C9AC0"/>
      </a:dk2>
      <a:lt2>
        <a:srgbClr val="FFFFFF"/>
      </a:lt2>
      <a:accent1>
        <a:srgbClr val="272054"/>
      </a:accent1>
      <a:accent2>
        <a:srgbClr val="00749B"/>
      </a:accent2>
      <a:accent3>
        <a:srgbClr val="4A5C61"/>
      </a:accent3>
      <a:accent4>
        <a:srgbClr val="00B5C7"/>
      </a:accent4>
      <a:accent5>
        <a:srgbClr val="ED9C2E"/>
      </a:accent5>
      <a:accent6>
        <a:srgbClr val="FFFFFF"/>
      </a:accent6>
      <a:hlink>
        <a:srgbClr val="00B5C7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6407</TotalTime>
  <Words>7900</Words>
  <Application>Microsoft Office PowerPoint</Application>
  <PresentationFormat>Personalizar</PresentationFormat>
  <Paragraphs>1075</Paragraphs>
  <Slides>125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125</vt:i4>
      </vt:variant>
    </vt:vector>
  </HeadingPairs>
  <TitlesOfParts>
    <vt:vector size="134" baseType="lpstr">
      <vt:lpstr>Arial</vt:lpstr>
      <vt:lpstr>Arial Narrow</vt:lpstr>
      <vt:lpstr>Calibri</vt:lpstr>
      <vt:lpstr>Courier New</vt:lpstr>
      <vt:lpstr>Lucida Grande</vt:lpstr>
      <vt:lpstr>Times New Roman</vt:lpstr>
      <vt:lpstr>Wingdings</vt:lpstr>
      <vt:lpstr>ヒラギノ角ゴ Pro W3</vt:lpstr>
      <vt:lpstr>Office Theme</vt:lpstr>
      <vt:lpstr>Allysson Mezêncio, Janeiro 2017</vt:lpstr>
      <vt:lpstr>Apresentação do PowerPoint</vt:lpstr>
      <vt:lpstr>Apresentação do PowerPoint</vt:lpstr>
      <vt:lpstr>Apresentação do PowerPoint</vt:lpstr>
      <vt:lpstr>Integração TOTVS Educacional e Scientia Enterprise</vt:lpstr>
      <vt:lpstr>Apresentação do PowerPoint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X Scientia: Modelo 2 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Apresentação do PowerPoint</vt:lpstr>
      <vt:lpstr>Apresentação do PowerPoint</vt:lpstr>
      <vt:lpstr>Apresentação do PowerPoint</vt:lpstr>
      <vt:lpstr>Integração TOTVS Educacional e Scientia Enterprise</vt:lpstr>
      <vt:lpstr>Apresentação do PowerPoint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Apresentação do PowerPoint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Apresentação do PowerPoint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Apresentação do PowerPoint</vt:lpstr>
      <vt:lpstr>Integração TOTVS Educacional e Scientia Enterprise</vt:lpstr>
      <vt:lpstr>Apresentação do PowerPoint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 </vt:lpstr>
      <vt:lpstr>Apresentação do PowerPoint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Apresentação do PowerPoint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Apresentação do PowerPoint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 </vt:lpstr>
      <vt:lpstr>Integração TOTVS Educacional e Scientia Enterprise</vt:lpstr>
      <vt:lpstr>Integração TOTVS Educacional e Scientia Enterprise</vt:lpstr>
      <vt:lpstr>Apresentação do PowerPoint</vt:lpstr>
      <vt:lpstr>Integração TOTVS Educacional e Scientia Enterprise</vt:lpstr>
      <vt:lpstr>Integração TOTVS Educacional e Scientia Enterprise</vt:lpstr>
      <vt:lpstr>Apresentação do PowerPoint</vt:lpstr>
      <vt:lpstr>Integração TOTVS Educacional e Scientia Enterprise</vt:lpstr>
      <vt:lpstr>Integração TOTVS Educacional e Scientia Enterprise </vt:lpstr>
      <vt:lpstr>Integração modelo 2: Criação da Oferta 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modelo 2: Reimportar as turmas/disciplinas sugeridas do Scientia 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modelo 2: Processo de exclusão de turmas/disciplinas 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Integração TOTVS Educacional e Scientia Enterprise</vt:lpstr>
      <vt:lpstr>Sugestões</vt:lpstr>
      <vt:lpstr>Integração TOTVS Educacional e Scientia Enterprise</vt:lpstr>
      <vt:lpstr>Allysson Mezêncio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Allysson Mezencio dos Santos</cp:lastModifiedBy>
  <cp:revision>476</cp:revision>
  <dcterms:created xsi:type="dcterms:W3CDTF">2014-04-10T12:04:42Z</dcterms:created>
  <dcterms:modified xsi:type="dcterms:W3CDTF">2017-01-30T13:54:33Z</dcterms:modified>
</cp:coreProperties>
</file>