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8" r:id="rId4"/>
    <p:sldId id="280" r:id="rId5"/>
    <p:sldId id="306" r:id="rId6"/>
    <p:sldId id="305" r:id="rId7"/>
    <p:sldId id="307" r:id="rId8"/>
    <p:sldId id="276" r:id="rId9"/>
    <p:sldId id="261" r:id="rId10"/>
  </p:sldIdLst>
  <p:sldSz cx="9144000" cy="6858000" type="screen4x3"/>
  <p:notesSz cx="6858000" cy="9144000"/>
  <p:custDataLst>
    <p:tags r:id="rId13"/>
  </p:custDataLst>
  <p:defaultTextStyle>
    <a:defPPr>
      <a:defRPr lang="en-US"/>
    </a:defPPr>
    <a:lvl1pPr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1pPr>
    <a:lvl2pPr marL="457130" indent="-169048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2pPr>
    <a:lvl3pPr marL="914259" indent="-338096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3pPr>
    <a:lvl4pPr marL="1371389" indent="-507144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4pPr>
    <a:lvl5pPr marL="1828519" indent="-676192" algn="l" defTabSz="457130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5pPr>
    <a:lvl6pPr marL="1440409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6pPr>
    <a:lvl7pPr marL="1728490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7pPr>
    <a:lvl8pPr marL="2016572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8pPr>
    <a:lvl9pPr marL="2304654" algn="l" defTabSz="576163" rtl="0" eaLnBrk="1" latinLnBrk="0" hangingPunct="1">
      <a:defRPr sz="1800" kern="1200">
        <a:solidFill>
          <a:schemeClr val="tx1"/>
        </a:solidFill>
        <a:latin typeface="Arial" pitchFamily="34" charset="0"/>
        <a:ea typeface="ヒラギノ角ゴ Pro W3" pitchFamily="-8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64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CC"/>
    <a:srgbClr val="00739C"/>
    <a:srgbClr val="336699"/>
    <a:srgbClr val="0097CC"/>
    <a:srgbClr val="008EC0"/>
    <a:srgbClr val="019ABE"/>
    <a:srgbClr val="EC9B3C"/>
    <a:srgbClr val="223E4C"/>
    <a:srgbClr val="4A5C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56828" autoAdjust="0"/>
  </p:normalViewPr>
  <p:slideViewPr>
    <p:cSldViewPr snapToGrid="0" snapToObjects="1">
      <p:cViewPr varScale="1">
        <p:scale>
          <a:sx n="52" d="100"/>
          <a:sy n="52" d="100"/>
        </p:scale>
        <p:origin x="1248" y="60"/>
      </p:cViewPr>
      <p:guideLst>
        <p:guide orient="horz" pos="2644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4" d="100"/>
          <a:sy n="124" d="100"/>
        </p:scale>
        <p:origin x="-4936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872105-2920-425F-A856-D0CC3890AF99}" type="datetimeFigureOut">
              <a:rPr lang="pt-BR" smtClean="0"/>
              <a:pPr/>
              <a:t>11/08/2014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E8736-9876-4140-84C4-4EA0A967565B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4657203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A95450B-EB12-4B4F-9EA6-1BEE48EC9613}" type="datetime1">
              <a:rPr lang="en-US"/>
              <a:pPr/>
              <a:t>8/11/2014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07" charset="0"/>
                <a:ea typeface="ヒラギノ角ゴ Pro W3" pitchFamily="-107" charset="-128"/>
                <a:cs typeface="ヒラギノ角ゴ Pro W3" pitchFamily="-107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7303802-B1C5-4F7A-AAC0-8B0D8219AD6F}" type="slidenum">
              <a:rPr lang="en-US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466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-128"/>
      </a:defRPr>
    </a:lvl1pPr>
    <a:lvl2pPr marL="288082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576163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3pPr>
    <a:lvl4pPr marL="864245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4pPr>
    <a:lvl5pPr marL="1152327" algn="l" defTabSz="288082" rtl="0" eaLnBrk="0" fontAlgn="base" hangingPunct="0">
      <a:spcBef>
        <a:spcPct val="30000"/>
      </a:spcBef>
      <a:spcAft>
        <a:spcPct val="0"/>
      </a:spcAft>
      <a:defRPr sz="800" kern="120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5pPr>
    <a:lvl6pPr marL="1440409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6pPr>
    <a:lvl7pPr marL="1728490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7pPr>
    <a:lvl8pPr marL="2016572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8pPr>
    <a:lvl9pPr marL="2304654" algn="l" defTabSz="288082" rtl="0" eaLnBrk="1" latinLnBrk="0" hangingPunct="1">
      <a:defRPr sz="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dirty="0" smtClean="0">
                <a:latin typeface="Arial Narrow" pitchFamily="34" charset="0"/>
                <a:cs typeface="Arial" charset="0"/>
              </a:rPr>
              <a:t>Olá!</a:t>
            </a:r>
          </a:p>
          <a:p>
            <a:endParaRPr lang="pt-BR" sz="1200" b="0" dirty="0" smtClean="0">
              <a:latin typeface="Arial Narrow" pitchFamily="34" charset="0"/>
              <a:cs typeface="Arial" charset="0"/>
            </a:endParaRPr>
          </a:p>
          <a:p>
            <a:r>
              <a:rPr lang="pt-BR" sz="1200" b="0" dirty="0" smtClean="0">
                <a:latin typeface="Arial Narrow" pitchFamily="34" charset="0"/>
                <a:cs typeface="Arial" charset="0"/>
              </a:rPr>
              <a:t>Seja bem-vindo ao treinamento </a:t>
            </a:r>
            <a:r>
              <a:rPr lang="pt-BR" sz="1200" b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Rescisão</a:t>
            </a:r>
            <a:r>
              <a:rPr lang="pt-BR" sz="1200" b="0" baseline="0" dirty="0" smtClean="0">
                <a:solidFill>
                  <a:srgbClr val="000000"/>
                </a:solidFill>
                <a:latin typeface="Arial Narrow" pitchFamily="34" charset="0"/>
                <a:cs typeface="Times New Roman" pitchFamily="18" charset="0"/>
              </a:rPr>
              <a:t> e Aposentadoria </a:t>
            </a:r>
            <a:r>
              <a:rPr lang="pt-BR" sz="1200" b="0" dirty="0" smtClean="0">
                <a:latin typeface="Arial Narrow" pitchFamily="34" charset="0"/>
                <a:cs typeface="Arial" charset="0"/>
              </a:rPr>
              <a:t>do curso Vida Funcional. </a:t>
            </a:r>
          </a:p>
          <a:p>
            <a:endParaRPr lang="pt-BR" sz="1200" b="0" dirty="0" smtClean="0">
              <a:latin typeface="Arial Narrow" pitchFamily="34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058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r>
              <a:rPr lang="pt-BR" sz="1200" kern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Ao término deste treinamento, você terá conhecido mais sobre os processos</a:t>
            </a:r>
            <a:r>
              <a:rPr lang="pt-BR" sz="1200" kern="1200" baseline="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de: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Inativos e Pensionistas; </a:t>
            </a:r>
            <a:endParaRPr lang="pt-BR" sz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Aposentados e Pensionistas</a:t>
            </a:r>
            <a:r>
              <a:rPr lang="pt-BR" sz="1200" baseline="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com Isenção de Imposto de renda para pessoa física</a:t>
            </a: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. 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2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Controle de Perícias.</a:t>
            </a:r>
            <a:endParaRPr lang="pt-BR" sz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endParaRPr lang="pt-BR" sz="1200" kern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defTabSz="288082" eaLnBrk="0" hangingPunct="0">
              <a:spcBef>
                <a:spcPct val="30000"/>
              </a:spcBef>
            </a:pPr>
            <a:r>
              <a:rPr lang="pt-BR" sz="1200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Para melhor entendimento, recomendado que se faça antes os treinamentos Visão Geral, Cadastros Básicos e Concurso, Nomeação e Inclusão na Folha  do Vida Funcional.</a:t>
            </a:r>
          </a:p>
          <a:p>
            <a:pPr algn="l" defTabSz="288082" rtl="0" eaLnBrk="0" fontAlgn="base" hangingPunct="0">
              <a:spcBef>
                <a:spcPct val="30000"/>
              </a:spcBef>
              <a:spcAft>
                <a:spcPct val="0"/>
              </a:spcAft>
            </a:pPr>
            <a:endParaRPr lang="pt-BR" sz="1200" kern="12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859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Conceito:</a:t>
            </a:r>
          </a:p>
          <a:p>
            <a:r>
              <a:rPr lang="pt-BR" sz="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Os Processos para os aposentados inativos e os pensionistas buscam auxiliar no gerenciamento destas informações dentro do sistema, bem como a possibilidade de obtenção da isenção para o imposto de renda.</a:t>
            </a:r>
          </a:p>
          <a:p>
            <a:endParaRPr lang="pt-BR" sz="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 partir da “Certidão de Tempo de Contribuição” o servidor ou membro poderá ter conhecimento do tempo total de contribuição (tempo averbado e tempo trabalhado), para realizar a solicitação de sua aposentadoria, tornando-se inativo.</a:t>
            </a:r>
            <a:endParaRPr lang="pt-BR" sz="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None/>
            </a:pPr>
            <a:endParaRPr lang="pt-BR" dirty="0" smtClean="0"/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aqueles servidores que já possuírem o tempo necessário para aposentadoria, mas que optarem por continuarem exercendo suas atividades, não terão o processamento de rescisão realizado e devem solicitar o recebimento do Abono de Permanência.</a:t>
            </a: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None/>
            </a:pPr>
            <a:endParaRPr lang="pt-BR" dirty="0" smtClean="0"/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None/>
            </a:pP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87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none" dirty="0" err="1" smtClean="0"/>
              <a:t>Inativos</a:t>
            </a:r>
            <a:r>
              <a:rPr lang="en-US" b="1" cap="none" dirty="0" smtClean="0"/>
              <a:t> e </a:t>
            </a:r>
            <a:r>
              <a:rPr lang="en-US" b="1" cap="none" dirty="0" err="1" smtClean="0"/>
              <a:t>Pensionistas</a:t>
            </a:r>
            <a:r>
              <a:rPr lang="en-US" b="1" cap="none" dirty="0" smtClean="0"/>
              <a:t>:</a:t>
            </a:r>
            <a:r>
              <a:rPr lang="en-US" b="1" cap="none" baseline="0" dirty="0" smtClean="0"/>
              <a:t> 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cap="none" baseline="0" dirty="0" smtClean="0"/>
          </a:p>
          <a:p>
            <a:r>
              <a:rPr lang="pt-BR" sz="800" u="sng" dirty="0" smtClean="0"/>
              <a:t>Inativos</a:t>
            </a:r>
            <a:r>
              <a:rPr lang="pt-BR" sz="800" dirty="0" smtClean="0"/>
              <a:t> são considerados todos os servidores</a:t>
            </a:r>
            <a:r>
              <a:rPr lang="pt-BR" sz="800" baseline="0" dirty="0" smtClean="0"/>
              <a:t> ou membros vivos aposentados, que tiveram sua rescisão calculada e categoria funcional atualizada. Os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Inativos continuam recebendo através da Folha de Pagamento, porém de acordo com as regras específicas definidas para geração das verbas de aposentadorias.</a:t>
            </a:r>
          </a:p>
          <a:p>
            <a:endParaRPr lang="pt-BR" sz="800" baseline="0" dirty="0" smtClean="0"/>
          </a:p>
          <a:p>
            <a:endParaRPr lang="pt-BR" sz="800" dirty="0" smtClean="0"/>
          </a:p>
          <a:p>
            <a:r>
              <a:rPr lang="pt-BR" u="sng" baseline="0" dirty="0" smtClean="0"/>
              <a:t>Pensionistas</a:t>
            </a:r>
            <a:r>
              <a:rPr lang="pt-BR" baseline="0" dirty="0" smtClean="0"/>
              <a:t> são os beneficiários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cadastrados no sistema a partir do falecimento de um Servidor (efetivo ou membro). Para que esse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processo aconteça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 mesmo será exonerado no sistema através de cálculo de rescisão com tipo específico para falecimento.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Um Membro/Servidor pode ter mais que um Pensionista simultaneamente. Esses pensionistas são cadastrados no sistema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tendo sua matrícula vinculada ao servidor falecido, sendo pago normalmente pela folha de pagamento através do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provento “benefício de pensão” com descontos sobre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previdência e imposto de renda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.</a:t>
            </a:r>
          </a:p>
          <a:p>
            <a:endParaRPr lang="pt-BR" baseline="0" dirty="0" smtClean="0"/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Os tipos de pensionistas podem ser:</a:t>
            </a:r>
          </a:p>
          <a:p>
            <a:pPr marL="459532" lvl="1" indent="-171450">
              <a:buFont typeface="Arial" panose="020B0604020202020204" pitchFamily="34" charset="0"/>
              <a:buChar char="•"/>
            </a:pP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Vitalício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, quando cônjuge;</a:t>
            </a:r>
          </a:p>
          <a:p>
            <a:pPr marL="459532" lvl="1" indent="-171450">
              <a:buFont typeface="Arial" panose="020B0604020202020204" pitchFamily="34" charset="0"/>
              <a:buChar char="•"/>
            </a:pP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Até 21 anos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, quando filho(a). No mês em que completa 21 anos, recebe proporcional e cessa o pagamento a partir do mês seguinte;</a:t>
            </a:r>
          </a:p>
          <a:p>
            <a:pPr marL="459532" lvl="1" indent="-171450">
              <a:buFont typeface="Arial" panose="020B0604020202020204" pitchFamily="34" charset="0"/>
              <a:buChar char="•"/>
            </a:pP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Até 24 anos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, quando filho(a) universitário(a). </a:t>
            </a:r>
          </a:p>
          <a:p>
            <a:pPr marL="747613" lvl="2" indent="-171450">
              <a:buFont typeface="Courier New" panose="02070309020205020404" pitchFamily="49" charset="0"/>
              <a:buChar char="o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Antes de completar 21 anos deve comprovar que está matriculado em curso universitário através de entrega de documentação, para que este mude a configuração no cadastro do Pensionista alterando de 21 para 24 anos. No mês em que completa 24 anos, recebe proporcional e cessa o pagamento no mês seguinte.</a:t>
            </a:r>
            <a:endParaRPr lang="pt-BR" baseline="0" dirty="0" smtClean="0"/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691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pt-BR" b="1" dirty="0" smtClean="0"/>
              <a:t>Conceito:</a:t>
            </a:r>
          </a:p>
          <a:p>
            <a:r>
              <a:rPr lang="pt-BR" sz="800" dirty="0" smtClean="0"/>
              <a:t>Esse cadastro é responsável por realizar a manutenção para</a:t>
            </a:r>
            <a:r>
              <a:rPr lang="pt-BR" sz="800" baseline="0" dirty="0" smtClean="0"/>
              <a:t> os aposentados inativos e para a inclusão de pensionistas.</a:t>
            </a:r>
          </a:p>
          <a:p>
            <a:endParaRPr lang="pt-BR" sz="800" baseline="0" dirty="0" smtClean="0"/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Apenas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os servidores e membros com as seguintes categorias estarão disponíveis nesse cadastro: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7 – Membro Aposentado;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8 – Servidor Aposentado;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9 – Pensionista.</a:t>
            </a:r>
            <a:endParaRPr lang="pt-BR" sz="800" baseline="0" dirty="0" smtClean="0"/>
          </a:p>
          <a:p>
            <a:endParaRPr lang="pt-BR" baseline="0" dirty="0" smtClean="0"/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Cadastro de </a:t>
            </a:r>
            <a:r>
              <a:rPr lang="pt-BR" b="1" dirty="0" smtClean="0"/>
              <a:t>Aposentados</a:t>
            </a:r>
            <a:r>
              <a:rPr lang="pt-BR" b="1" baseline="0" dirty="0" smtClean="0"/>
              <a:t> e Pensionistas</a:t>
            </a:r>
            <a:r>
              <a:rPr lang="pt-BR" b="1" dirty="0" smtClean="0"/>
              <a:t>:</a:t>
            </a:r>
            <a:endParaRPr lang="pt-BR" b="1" dirty="0" smtClean="0"/>
          </a:p>
          <a:p>
            <a:r>
              <a:rPr lang="pt-BR" baseline="0" dirty="0" smtClean="0"/>
              <a:t>O cadastro </a:t>
            </a:r>
            <a:r>
              <a:rPr lang="pt-BR" baseline="0" dirty="0" smtClean="0"/>
              <a:t>pode </a:t>
            </a:r>
            <a:r>
              <a:rPr lang="pt-BR" baseline="0" dirty="0" smtClean="0"/>
              <a:t>ser acessado através do </a:t>
            </a:r>
            <a:r>
              <a:rPr lang="pt-BR" dirty="0" smtClean="0"/>
              <a:t>menu:</a:t>
            </a:r>
          </a:p>
          <a:p>
            <a:r>
              <a:rPr lang="pt-BR" dirty="0" smtClean="0"/>
              <a:t>Atualizações </a:t>
            </a:r>
            <a:r>
              <a:rPr lang="pt-BR" dirty="0" smtClean="0"/>
              <a:t> /  (Membros/Servidores)  /  (Aposentados/Pensionistas).</a:t>
            </a:r>
            <a:endParaRPr lang="pt-BR" dirty="0" smtClean="0"/>
          </a:p>
          <a:p>
            <a:endParaRPr lang="pt-B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dirty="0" smtClean="0"/>
              <a:t>Acione a opção “</a:t>
            </a:r>
            <a:r>
              <a:rPr lang="pt-BR" dirty="0" smtClean="0"/>
              <a:t>Incluir Pensionista”.</a:t>
            </a:r>
            <a:endParaRPr lang="pt-B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dirty="0" smtClean="0"/>
              <a:t>Preencha os principais campos.</a:t>
            </a:r>
          </a:p>
          <a:p>
            <a:pPr marL="459532" lvl="1" indent="-171450">
              <a:buFont typeface="Wingdings" panose="05000000000000000000" pitchFamily="2" charset="2"/>
              <a:buChar char="ü"/>
            </a:pPr>
            <a:r>
              <a:rPr lang="pt-BR" u="sng" dirty="0" smtClean="0"/>
              <a:t>Filial:</a:t>
            </a:r>
            <a:r>
              <a:rPr lang="pt-BR" dirty="0" smtClean="0"/>
              <a:t> A filial para do</a:t>
            </a:r>
            <a:r>
              <a:rPr lang="pt-BR" baseline="0" dirty="0" smtClean="0"/>
              <a:t> servidor ou membro</a:t>
            </a:r>
            <a:r>
              <a:rPr lang="pt-BR" dirty="0" smtClean="0"/>
              <a:t>.</a:t>
            </a:r>
            <a:endParaRPr lang="pt-BR" dirty="0" smtClean="0"/>
          </a:p>
          <a:p>
            <a:pPr marL="459532" lvl="1" indent="-171450">
              <a:buFont typeface="Wingdings" panose="05000000000000000000" pitchFamily="2" charset="2"/>
              <a:buChar char="ü"/>
            </a:pPr>
            <a:r>
              <a:rPr lang="pt-BR" u="sng" dirty="0" smtClean="0"/>
              <a:t>Matrícula: </a:t>
            </a:r>
            <a:r>
              <a:rPr lang="pt-BR" dirty="0" smtClean="0"/>
              <a:t>A filial para do</a:t>
            </a:r>
            <a:r>
              <a:rPr lang="pt-BR" baseline="0" dirty="0" smtClean="0"/>
              <a:t> servidor ou membro</a:t>
            </a:r>
            <a:r>
              <a:rPr lang="pt-BR" u="none" baseline="0" dirty="0" smtClean="0"/>
              <a:t>.</a:t>
            </a:r>
            <a:endParaRPr lang="pt-BR" u="non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dirty="0" smtClean="0"/>
              <a:t>Complemente as informações cadastrais do pensionista</a:t>
            </a:r>
            <a:r>
              <a:rPr lang="pt-BR" baseline="0" dirty="0" smtClean="0"/>
              <a:t> e no</a:t>
            </a:r>
            <a:r>
              <a:rPr lang="pt-BR" dirty="0" smtClean="0"/>
              <a:t> </a:t>
            </a:r>
            <a:r>
              <a:rPr lang="pt-BR" dirty="0" smtClean="0"/>
              <a:t>final acione a opção “Confirmar”.</a:t>
            </a:r>
          </a:p>
          <a:p>
            <a:endParaRPr lang="pt-BR" dirty="0" smtClean="0"/>
          </a:p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89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b="1" cap="none" dirty="0" err="1" smtClean="0"/>
              <a:t>Aposentados</a:t>
            </a:r>
            <a:r>
              <a:rPr lang="en-US" b="1" cap="none" dirty="0" smtClean="0"/>
              <a:t> e </a:t>
            </a:r>
            <a:r>
              <a:rPr lang="en-US" b="1" cap="none" dirty="0" err="1" smtClean="0"/>
              <a:t>Pensionistas</a:t>
            </a:r>
            <a:r>
              <a:rPr lang="en-US" b="1" cap="none" dirty="0" smtClean="0"/>
              <a:t> </a:t>
            </a:r>
            <a:r>
              <a:rPr lang="en-US" b="1" cap="none" baseline="0" dirty="0" smtClean="0"/>
              <a:t> </a:t>
            </a:r>
            <a:r>
              <a:rPr lang="en-US" b="1" cap="none" baseline="0" dirty="0" err="1" smtClean="0"/>
              <a:t>Isentos</a:t>
            </a:r>
            <a:r>
              <a:rPr lang="en-US" b="1" cap="none" baseline="0" dirty="0" smtClean="0"/>
              <a:t> do </a:t>
            </a:r>
            <a:r>
              <a:rPr lang="en-US" b="1" cap="none" baseline="0" dirty="0" err="1" smtClean="0"/>
              <a:t>Imposto</a:t>
            </a:r>
            <a:r>
              <a:rPr lang="en-US" b="1" cap="none" baseline="0" dirty="0" smtClean="0"/>
              <a:t> de </a:t>
            </a:r>
            <a:r>
              <a:rPr lang="en-US" b="1" cap="none" baseline="0" dirty="0" err="1" smtClean="0"/>
              <a:t>Renda</a:t>
            </a:r>
            <a:r>
              <a:rPr lang="en-US" b="1" cap="none" baseline="0" dirty="0" smtClean="0"/>
              <a:t> de Pessoa </a:t>
            </a:r>
            <a:r>
              <a:rPr lang="en-US" b="1" cap="none" baseline="0" dirty="0" err="1" smtClean="0"/>
              <a:t>Física</a:t>
            </a:r>
            <a:r>
              <a:rPr lang="en-US" b="1" cap="none" dirty="0" smtClean="0"/>
              <a:t>:</a:t>
            </a:r>
            <a:r>
              <a:rPr lang="en-US" b="1" cap="none" baseline="0" dirty="0" smtClean="0"/>
              <a:t> </a:t>
            </a:r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b="1" cap="none" baseline="0" dirty="0" smtClean="0"/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Aposentados e Pensionistas podem ficar isentos do desconto de imposto de renda na fonte mediante laudo de perícia médica e parecer jurídico. O laudo e/ou parecer jurídico define a partir de quando fica isento e o prazo para a realização de nova perícia.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Durante o período de vigência da isenção de imposto de renda não há desconto do mesmo em folha de pagamento. Uma vez que para imposto de renda o fato gerador é o pagamento. Em  cada cálculo para o aposentado/pensionista, a rotina verifica se a data de pagamento está dentro do período de isenção. 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Caso não seja realizada a renovação da perícia ou a mesma não tenha sido inserida no sistema, aplicando o conceito explicado acima, o cálculo da folha de pagamento deve passar a gerar o desconto de imposto de renda automaticamente para o aposentado/pensionista.</a:t>
            </a:r>
          </a:p>
          <a:p>
            <a:endParaRPr lang="pt-BR" dirty="0" smtClean="0"/>
          </a:p>
          <a:p>
            <a:r>
              <a:rPr lang="pt-BR" b="1" i="1" u="sng" kern="0" dirty="0" smtClean="0">
                <a:solidFill>
                  <a:sysClr val="window" lastClr="FFFFFF"/>
                </a:solidFill>
                <a:latin typeface="Arial Narrow"/>
                <a:cs typeface="Arial Narrow"/>
              </a:rPr>
              <a:t>Atenção</a:t>
            </a:r>
            <a:r>
              <a:rPr lang="pt-BR" b="1" i="1" kern="0" dirty="0" smtClean="0">
                <a:solidFill>
                  <a:sysClr val="window" lastClr="FFFFFF"/>
                </a:solidFill>
                <a:latin typeface="Arial Narrow"/>
                <a:cs typeface="Arial Narrow"/>
              </a:rPr>
              <a:t>:</a:t>
            </a:r>
            <a:r>
              <a:rPr lang="pt-BR" i="1" kern="0" dirty="0" smtClean="0">
                <a:solidFill>
                  <a:sysClr val="window" lastClr="FFFFFF"/>
                </a:solidFill>
                <a:latin typeface="Arial Narrow"/>
                <a:cs typeface="Arial Narrow"/>
              </a:rPr>
              <a:t> Não existe de imposto retroativo na folha de pagamento, caso a perícia defina data retroativa a restituição deverá ser requerida na Receita Federal.</a:t>
            </a:r>
          </a:p>
          <a:p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9906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Cadastro</a:t>
            </a:r>
            <a:r>
              <a:rPr lang="pt-BR" b="1" baseline="0" dirty="0" smtClean="0"/>
              <a:t> de Controle de Perícias</a:t>
            </a:r>
            <a:r>
              <a:rPr lang="pt-BR" b="1" dirty="0" smtClean="0"/>
              <a:t>:</a:t>
            </a:r>
            <a:endParaRPr lang="pt-BR" b="1" dirty="0" smtClean="0"/>
          </a:p>
          <a:p>
            <a:r>
              <a:rPr lang="pt-BR" sz="800" dirty="0" smtClean="0"/>
              <a:t>Esse cadastro é responsável por realizar a manutenção do</a:t>
            </a:r>
            <a:r>
              <a:rPr lang="pt-BR" sz="800" baseline="0" dirty="0" smtClean="0"/>
              <a:t> controle de perícias para os aposentados inativos e pensionistas, com objetivo de obter a isenção sobre o imposto de renda.</a:t>
            </a:r>
          </a:p>
          <a:p>
            <a:endParaRPr lang="pt-BR" baseline="0" dirty="0" smtClean="0"/>
          </a:p>
          <a:p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Apenas</a:t>
            </a:r>
            <a:r>
              <a:rPr lang="pt-BR" sz="800" kern="1200" baseline="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 os servidores e membros com as seguintes categorias estarão disponíveis nesse cadastro: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8 – Servidor Aposentado;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9 – Pensionista.</a:t>
            </a:r>
            <a:endParaRPr lang="pt-BR" sz="800" baseline="0" dirty="0" smtClean="0"/>
          </a:p>
          <a:p>
            <a:endParaRPr lang="pt-BR" baseline="0" dirty="0" smtClean="0"/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Com base na data limite, o sistema envia automaticamente um e-mail alertando o departamento responsável para providenciar o encaminhamento do aposentado/pensionista para a nova perícia. Essas informações para o controle das perícias devem ser configuradas nos seguintes parâmetros:</a:t>
            </a:r>
          </a:p>
          <a:p>
            <a:endParaRPr lang="pt-BR" sz="800" kern="1200" dirty="0" smtClean="0">
              <a:solidFill>
                <a:schemeClr val="tx1"/>
              </a:solidFill>
              <a:effectLst/>
              <a:latin typeface="+mn-lt"/>
              <a:ea typeface="ヒラギノ角ゴ Pro W3" charset="-128"/>
              <a:cs typeface="ヒラギノ角ゴ Pro W3" charset="-128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MV_VDFPERI -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0"/>
              </a:rPr>
              <a:t>para cadastrar os destinatários do e-mail de notificação de perícia.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sz="800" b="1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MV_VDFDIPE -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informar a quantidade de dias para alerta de vencimento da perícia.</a:t>
            </a:r>
            <a:endParaRPr lang="pt-BR" baseline="0" dirty="0" smtClean="0"/>
          </a:p>
          <a:p>
            <a:endParaRPr lang="pt-BR" baseline="0" dirty="0" smtClean="0"/>
          </a:p>
          <a:p>
            <a:r>
              <a:rPr lang="pt-BR" baseline="0" dirty="0" smtClean="0"/>
              <a:t>Esse processo 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para isenção de Imposto de Renda</a:t>
            </a:r>
            <a:r>
              <a:rPr lang="pt-BR" baseline="0" dirty="0" smtClean="0"/>
              <a:t> n</a:t>
            </a:r>
            <a:r>
              <a:rPr lang="pt-BR" sz="800" kern="1200" dirty="0" smtClean="0">
                <a:solidFill>
                  <a:schemeClr val="tx1"/>
                </a:solidFill>
                <a:effectLst/>
                <a:latin typeface="+mn-lt"/>
                <a:ea typeface="ヒラギノ角ゴ Pro W3" charset="-128"/>
                <a:cs typeface="ヒラギノ角ゴ Pro W3" charset="-128"/>
              </a:rPr>
              <a:t>ão emite a geração de Ato/Portaria.</a:t>
            </a:r>
          </a:p>
          <a:p>
            <a:endParaRPr lang="pt-BR" baseline="0" dirty="0" smtClean="0"/>
          </a:p>
          <a:p>
            <a:endParaRPr lang="pt-BR" baseline="0" dirty="0" smtClean="0"/>
          </a:p>
          <a:p>
            <a:pPr marL="0" marR="0" indent="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b="1" dirty="0" smtClean="0"/>
              <a:t>Cadastro </a:t>
            </a:r>
            <a:r>
              <a:rPr lang="pt-BR" b="1" dirty="0" smtClean="0"/>
              <a:t>de </a:t>
            </a:r>
            <a:r>
              <a:rPr lang="pt-BR" b="1" dirty="0" smtClean="0"/>
              <a:t>Controle de Perícias:</a:t>
            </a:r>
            <a:endParaRPr lang="pt-BR" b="1" dirty="0" smtClean="0"/>
          </a:p>
          <a:p>
            <a:r>
              <a:rPr lang="pt-BR" baseline="0" dirty="0" smtClean="0"/>
              <a:t>O cadastro </a:t>
            </a:r>
            <a:r>
              <a:rPr lang="pt-BR" baseline="0" dirty="0" smtClean="0"/>
              <a:t>pode </a:t>
            </a:r>
            <a:r>
              <a:rPr lang="pt-BR" baseline="0" dirty="0" smtClean="0"/>
              <a:t>ser acessado através do </a:t>
            </a:r>
            <a:r>
              <a:rPr lang="pt-BR" dirty="0" smtClean="0"/>
              <a:t>menu:</a:t>
            </a:r>
          </a:p>
          <a:p>
            <a:r>
              <a:rPr lang="pt-BR" dirty="0" smtClean="0"/>
              <a:t>Atualizações </a:t>
            </a:r>
            <a:r>
              <a:rPr lang="pt-BR" dirty="0" smtClean="0"/>
              <a:t> /  (Membros/Servidores)  /  Controle de Perícias</a:t>
            </a:r>
            <a:endParaRPr lang="pt-BR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pt-BR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dirty="0" smtClean="0"/>
              <a:t>Selecione o aposentado ou pensionista desejado.</a:t>
            </a:r>
          </a:p>
          <a:p>
            <a:pPr marL="171450" marR="0" indent="-171450" algn="l" defTabSz="288082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BR" dirty="0" smtClean="0"/>
              <a:t>Acione a opção “Manutenção”.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dirty="0" smtClean="0"/>
              <a:t>Preencha </a:t>
            </a:r>
            <a:r>
              <a:rPr lang="pt-BR" dirty="0" smtClean="0"/>
              <a:t>os principais campos.</a:t>
            </a:r>
          </a:p>
          <a:p>
            <a:pPr marL="459532" lvl="1" indent="-171450">
              <a:buFont typeface="Wingdings" panose="05000000000000000000" pitchFamily="2" charset="2"/>
              <a:buChar char="ü"/>
            </a:pPr>
            <a:r>
              <a:rPr lang="pt-BR" u="sng" dirty="0" err="1" smtClean="0"/>
              <a:t>Dt</a:t>
            </a:r>
            <a:r>
              <a:rPr lang="pt-BR" u="sng" dirty="0" smtClean="0"/>
              <a:t>.</a:t>
            </a:r>
            <a:r>
              <a:rPr lang="pt-BR" u="sng" baseline="0" dirty="0" smtClean="0"/>
              <a:t> </a:t>
            </a:r>
            <a:r>
              <a:rPr lang="pt-BR" u="sng" baseline="0" dirty="0" err="1" smtClean="0"/>
              <a:t>Inic</a:t>
            </a:r>
            <a:r>
              <a:rPr lang="pt-BR" u="sng" baseline="0" dirty="0" smtClean="0"/>
              <a:t>. </a:t>
            </a:r>
            <a:r>
              <a:rPr lang="pt-BR" u="sng" baseline="0" dirty="0" err="1" smtClean="0"/>
              <a:t>Isenc</a:t>
            </a:r>
            <a:r>
              <a:rPr lang="pt-BR" u="sng" dirty="0" smtClean="0"/>
              <a:t>:</a:t>
            </a:r>
            <a:r>
              <a:rPr lang="pt-BR" dirty="0" smtClean="0"/>
              <a:t> Data de início do período de isenção.</a:t>
            </a:r>
            <a:endParaRPr lang="pt-BR" dirty="0" smtClean="0"/>
          </a:p>
          <a:p>
            <a:pPr marL="459532" lvl="1" indent="-171450">
              <a:buFont typeface="Wingdings" panose="05000000000000000000" pitchFamily="2" charset="2"/>
              <a:buChar char="ü"/>
            </a:pPr>
            <a:r>
              <a:rPr lang="pt-BR" u="sng" dirty="0" err="1" smtClean="0"/>
              <a:t>Dt</a:t>
            </a:r>
            <a:r>
              <a:rPr lang="pt-BR" u="sng" dirty="0" smtClean="0"/>
              <a:t>. Fim </a:t>
            </a:r>
            <a:r>
              <a:rPr lang="pt-BR" u="sng" dirty="0" err="1" smtClean="0"/>
              <a:t>Isenc</a:t>
            </a:r>
            <a:r>
              <a:rPr lang="pt-BR" u="sng" dirty="0" smtClean="0"/>
              <a:t>: </a:t>
            </a:r>
            <a:r>
              <a:rPr lang="pt-BR" u="none" dirty="0" smtClean="0"/>
              <a:t>Data final do período de isenção.</a:t>
            </a:r>
            <a:endParaRPr lang="pt-BR" u="none" baseline="0" dirty="0" smtClean="0"/>
          </a:p>
          <a:p>
            <a:pPr marL="459532" lvl="1" indent="-171450">
              <a:buFont typeface="Wingdings" panose="05000000000000000000" pitchFamily="2" charset="2"/>
              <a:buChar char="ü"/>
            </a:pPr>
            <a:r>
              <a:rPr lang="pt-BR" u="none" baseline="0" dirty="0" err="1" smtClean="0"/>
              <a:t>Dt</a:t>
            </a:r>
            <a:r>
              <a:rPr lang="pt-BR" u="none" baseline="0" dirty="0" smtClean="0"/>
              <a:t>. Perícia: Data agendada para a próxima perícia.</a:t>
            </a:r>
            <a:endParaRPr lang="pt-BR" u="none" baseline="0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pt-BR" baseline="0" dirty="0" smtClean="0"/>
              <a:t>No</a:t>
            </a:r>
            <a:r>
              <a:rPr lang="pt-BR" dirty="0" smtClean="0"/>
              <a:t> </a:t>
            </a:r>
            <a:r>
              <a:rPr lang="pt-BR" dirty="0" smtClean="0"/>
              <a:t>final acione a opção “Confirmar”.</a:t>
            </a:r>
          </a:p>
          <a:p>
            <a:endParaRPr lang="pt-BR" dirty="0" smtClean="0"/>
          </a:p>
          <a:p>
            <a:endParaRPr lang="pt-BR" baseline="0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8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dirty="0" smtClean="0">
                <a:solidFill>
                  <a:srgbClr val="4D4D4D"/>
                </a:solidFill>
                <a:latin typeface="Arial Narrow" pitchFamily="34" charset="0"/>
              </a:rPr>
              <a:t>Neste treinamento, você conheceu mais sobre: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Inativos e Pensionistas; </a:t>
            </a:r>
            <a:endParaRPr lang="pt-BR" sz="8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Aposentados e Pensionistas com Isenção de IRPF;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Controle de Perícias. </a:t>
            </a:r>
            <a:endParaRPr lang="pt-BR" sz="800" dirty="0" smtClean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13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800" dirty="0" smtClean="0">
                <a:latin typeface="Arial Narrow" pitchFamily="34" charset="0"/>
              </a:rPr>
              <a:t>A TOTVS agradece a sua participação.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Por favor, lembre-se de preencher a avaliação de reação e os comentários para este treinamento.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Essas informações são importantes para melhorarmos a qualidade dos treinamentos oferecidos.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Acesse o portal da TOTVS e conheça os demais treinamentos e as certificações disponíveis.</a:t>
            </a:r>
          </a:p>
          <a:p>
            <a:endParaRPr lang="pt-BR" sz="800" dirty="0" smtClean="0">
              <a:latin typeface="Arial Narrow" pitchFamily="34" charset="0"/>
            </a:endParaRPr>
          </a:p>
          <a:p>
            <a:r>
              <a:rPr lang="pt-BR" sz="800" dirty="0" smtClean="0">
                <a:latin typeface="Arial Narrow" pitchFamily="34" charset="0"/>
              </a:rPr>
              <a:t>Obrigado novamente e até um próximo treinamento.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03802-B1C5-4F7A-AAC0-8B0D8219AD6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598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355272" y="3093846"/>
            <a:ext cx="8050455" cy="430212"/>
          </a:xfrm>
          <a:prstGeom prst="rect">
            <a:avLst/>
          </a:prstGeom>
        </p:spPr>
        <p:txBody>
          <a:bodyPr anchor="ctr"/>
          <a:lstStyle>
            <a:lvl1pPr algn="r">
              <a:defRPr sz="3200" b="1">
                <a:solidFill>
                  <a:srgbClr val="1CB5C5"/>
                </a:solidFill>
                <a:latin typeface="Arial Narrow"/>
                <a:cs typeface="Arial Narrow"/>
              </a:defRPr>
            </a:lvl1pPr>
          </a:lstStyle>
          <a:p>
            <a:r>
              <a:rPr lang="en-US" dirty="0" smtClean="0"/>
              <a:t>NOME SOBRENOME, MÊS ANO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55272" y="636825"/>
            <a:ext cx="8050455" cy="2444321"/>
          </a:xfrm>
          <a:prstGeom prst="rect">
            <a:avLst/>
          </a:prstGeom>
        </p:spPr>
        <p:txBody>
          <a:bodyPr anchor="t"/>
          <a:lstStyle>
            <a:lvl1pPr marL="0" indent="0" algn="r">
              <a:buNone/>
              <a:defRPr sz="6200" b="0" cap="all">
                <a:solidFill>
                  <a:schemeClr val="bg1"/>
                </a:solidFill>
                <a:latin typeface="Arial Narrow"/>
                <a:cs typeface="Arial Narrow"/>
              </a:defRPr>
            </a:lvl1pPr>
            <a:lvl2pPr marL="725531" indent="0">
              <a:buNone/>
              <a:defRPr sz="3200" b="1"/>
            </a:lvl2pPr>
            <a:lvl3pPr marL="1451061" indent="0">
              <a:buNone/>
              <a:defRPr sz="2900" b="1"/>
            </a:lvl3pPr>
            <a:lvl4pPr marL="2176592" indent="0">
              <a:buNone/>
              <a:defRPr sz="2500" b="1"/>
            </a:lvl4pPr>
            <a:lvl5pPr marL="2902123" indent="0">
              <a:buNone/>
              <a:defRPr sz="2500" b="1"/>
            </a:lvl5pPr>
            <a:lvl6pPr marL="3627653" indent="0">
              <a:buNone/>
              <a:defRPr sz="2500" b="1"/>
            </a:lvl6pPr>
            <a:lvl7pPr marL="4353184" indent="0">
              <a:buNone/>
              <a:defRPr sz="2500" b="1"/>
            </a:lvl7pPr>
            <a:lvl8pPr marL="5078715" indent="0">
              <a:buNone/>
              <a:defRPr sz="2500" b="1"/>
            </a:lvl8pPr>
            <a:lvl9pPr marL="5804245" indent="0">
              <a:buNone/>
              <a:defRPr sz="2500" b="1"/>
            </a:lvl9pPr>
          </a:lstStyle>
          <a:p>
            <a:pPr lvl="0"/>
            <a:r>
              <a:rPr lang="en-US" dirty="0" smtClean="0"/>
              <a:t>CLICK TO EDIT TITLE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 hasCustomPrompt="1"/>
          </p:nvPr>
        </p:nvSpPr>
        <p:spPr>
          <a:xfrm>
            <a:off x="3604928" y="3429000"/>
            <a:ext cx="4874073" cy="3062447"/>
          </a:xfrm>
          <a:prstGeom prst="rect">
            <a:avLst/>
          </a:prstGeom>
        </p:spPr>
        <p:txBody>
          <a:bodyPr lIns="57616" tIns="28808" rIns="57616" bIns="28808"/>
          <a:lstStyle>
            <a:lvl1pPr marL="288082" indent="-288082">
              <a:spcBef>
                <a:spcPts val="32"/>
              </a:spcBef>
              <a:buFont typeface="+mj-lt"/>
              <a:buAutoNum type="arabicPeriod"/>
              <a:defRPr sz="2000" b="0" i="0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81221" indent="-324092">
              <a:buSzPct val="10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23835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695481" indent="-324092">
              <a:buSzPct val="70000"/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 marL="2152611" indent="-324092">
              <a:buFont typeface="+mj-lt"/>
              <a:buAutoNum type="arabicPeriod"/>
              <a:defRPr sz="18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TEXT</a:t>
            </a:r>
          </a:p>
          <a:p>
            <a:pPr lvl="0"/>
            <a:endParaRPr lang="en-US" dirty="0" smtClean="0"/>
          </a:p>
        </p:txBody>
      </p:sp>
      <p:pic>
        <p:nvPicPr>
          <p:cNvPr id="6" name="Picture 5" descr="alvo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404" y="1048456"/>
            <a:ext cx="1536700" cy="1549400"/>
          </a:xfrm>
          <a:prstGeom prst="rect">
            <a:avLst/>
          </a:prstGeom>
        </p:spPr>
      </p:pic>
      <p:sp>
        <p:nvSpPr>
          <p:cNvPr id="7" name="TextBox 5"/>
          <p:cNvSpPr txBox="1">
            <a:spLocks noChangeArrowheads="1"/>
          </p:cNvSpPr>
          <p:nvPr userDrawn="1"/>
        </p:nvSpPr>
        <p:spPr bwMode="auto">
          <a:xfrm>
            <a:off x="3554128" y="1171039"/>
            <a:ext cx="55898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OBJETIVOS </a:t>
            </a:r>
          </a:p>
          <a:p>
            <a:r>
              <a:rPr lang="en-US" sz="4000" dirty="0" smtClean="0">
                <a:solidFill>
                  <a:srgbClr val="00739C"/>
                </a:solidFill>
                <a:latin typeface="Arial Narrow"/>
                <a:cs typeface="Arial Narrow"/>
              </a:rPr>
              <a:t>DO TREINAMENTO</a:t>
            </a:r>
            <a:endParaRPr lang="en-US" sz="4000" dirty="0">
              <a:solidFill>
                <a:srgbClr val="00739C"/>
              </a:solidFill>
              <a:latin typeface="Arial Narrow"/>
              <a:cs typeface="Arial Narrow"/>
            </a:endParaRPr>
          </a:p>
        </p:txBody>
      </p:sp>
    </p:spTree>
    <p:extLst>
      <p:ext uri="{BB962C8B-B14F-4D97-AF65-F5344CB8AC3E}">
        <p14:creationId xmlns:p14="http://schemas.microsoft.com/office/powerpoint/2010/main" val="11296865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ande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38644" y="1568146"/>
            <a:ext cx="8466710" cy="4993989"/>
          </a:xfrm>
          <a:prstGeom prst="rect">
            <a:avLst/>
          </a:prstGeom>
        </p:spPr>
        <p:txBody>
          <a:bodyPr lIns="57616" tIns="28808" rIns="57616" bIns="28808"/>
          <a:lstStyle>
            <a:lvl1pPr marL="0" indent="0">
              <a:buFontTx/>
              <a:buNone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742211" indent="-285081">
              <a:buSzPct val="100000"/>
              <a:buFont typeface="Arial"/>
              <a:buChar char="•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2pPr>
            <a:lvl3pPr marL="1142324" indent="-228065">
              <a:buSzPct val="70000"/>
              <a:buFont typeface="Courier New"/>
              <a:buChar char="o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3pPr>
            <a:lvl4pPr marL="1599454" indent="-228065">
              <a:buSzPct val="100000"/>
              <a:buFont typeface="Lucida Grande"/>
              <a:buChar char="–"/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4pPr>
            <a:lvl5pPr>
              <a:defRPr sz="2000">
                <a:solidFill>
                  <a:srgbClr val="4A5C61"/>
                </a:solidFill>
                <a:latin typeface="Arial Narrow"/>
                <a:cs typeface="Arial Narrow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all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099" y="274638"/>
            <a:ext cx="2855138" cy="606712"/>
          </a:xfrm>
          <a:prstGeom prst="rect">
            <a:avLst/>
          </a:prstGeom>
        </p:spPr>
        <p:txBody>
          <a:bodyPr vert="horz"/>
          <a:lstStyle>
            <a:lvl1pPr>
              <a:defRPr sz="2400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996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/>
          <p:cNvSpPr>
            <a:spLocks noGrp="1"/>
          </p:cNvSpPr>
          <p:nvPr>
            <p:ph type="body" idx="14"/>
          </p:nvPr>
        </p:nvSpPr>
        <p:spPr>
          <a:xfrm>
            <a:off x="338645" y="3409950"/>
            <a:ext cx="2040512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>
              <a:buNone/>
              <a:defRPr sz="2000" b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3501805" y="1616149"/>
            <a:ext cx="5317027" cy="4810324"/>
          </a:xfrm>
          <a:prstGeom prst="rect">
            <a:avLst/>
          </a:prstGeom>
        </p:spPr>
        <p:txBody>
          <a:bodyPr vert="horz" lIns="57616" tIns="28808" rIns="57616" bIns="28808" anchor="ctr"/>
          <a:lstStyle>
            <a:lvl1pPr marL="0" indent="0" algn="ctr">
              <a:buNone/>
              <a:defRPr>
                <a:solidFill>
                  <a:srgbClr val="4A5C6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950830" cy="382788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33118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92100" y="274638"/>
            <a:ext cx="2125418" cy="606712"/>
          </a:xfrm>
          <a:prstGeom prst="rect">
            <a:avLst/>
          </a:prstGeom>
        </p:spPr>
        <p:txBody>
          <a:bodyPr vert="horz"/>
          <a:lstStyle>
            <a:lvl1pPr algn="l" defTabSz="457130" rtl="0" eaLnBrk="0" fontAlgn="base" hangingPunct="0">
              <a:spcBef>
                <a:spcPct val="0"/>
              </a:spcBef>
              <a:spcAft>
                <a:spcPct val="0"/>
              </a:spcAft>
              <a:defRPr lang="en-US" sz="2400" kern="1200" cap="all" dirty="0">
                <a:solidFill>
                  <a:srgbClr val="00739C"/>
                </a:solidFill>
                <a:latin typeface="Arial Narrow"/>
                <a:ea typeface="ヒラギノ角ゴ Pro W3" pitchFamily="-107" charset="-128"/>
                <a:cs typeface="Arial Narrow"/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4572001" y="657426"/>
            <a:ext cx="4233354" cy="639762"/>
          </a:xfrm>
          <a:prstGeom prst="rect">
            <a:avLst/>
          </a:prstGeom>
        </p:spPr>
        <p:txBody>
          <a:bodyPr lIns="57616" tIns="28808" rIns="57616" bIns="28808" anchor="t"/>
          <a:lstStyle>
            <a:lvl1pPr marL="0" indent="0" algn="r">
              <a:buNone/>
              <a:defRPr sz="1800" b="1" cap="none" baseline="0">
                <a:solidFill>
                  <a:srgbClr val="4A5C61"/>
                </a:solidFill>
                <a:latin typeface="Arial Narrow"/>
                <a:cs typeface="Arial Narrow"/>
              </a:defRPr>
            </a:lvl1pPr>
            <a:lvl2pPr marL="457157" indent="0">
              <a:buNone/>
              <a:defRPr sz="2000" b="1"/>
            </a:lvl2pPr>
            <a:lvl3pPr marL="914314" indent="0">
              <a:buNone/>
              <a:defRPr sz="1800" b="1"/>
            </a:lvl3pPr>
            <a:lvl4pPr marL="1371471" indent="0">
              <a:buNone/>
              <a:defRPr sz="1600" b="1"/>
            </a:lvl4pPr>
            <a:lvl5pPr marL="1828628" indent="0">
              <a:buNone/>
              <a:defRPr sz="1600" b="1"/>
            </a:lvl5pPr>
            <a:lvl6pPr marL="2285784" indent="0">
              <a:buNone/>
              <a:defRPr sz="1600" b="1"/>
            </a:lvl6pPr>
            <a:lvl7pPr marL="2742941" indent="0">
              <a:buNone/>
              <a:defRPr sz="1600" b="1"/>
            </a:lvl7pPr>
            <a:lvl8pPr marL="3200098" indent="0">
              <a:buNone/>
              <a:defRPr sz="1600" b="1"/>
            </a:lvl8pPr>
            <a:lvl9pPr marL="3657255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Subtitle</a:t>
            </a:r>
          </a:p>
        </p:txBody>
      </p:sp>
    </p:spTree>
    <p:extLst>
      <p:ext uri="{BB962C8B-B14F-4D97-AF65-F5344CB8AC3E}">
        <p14:creationId xmlns:p14="http://schemas.microsoft.com/office/powerpoint/2010/main" val="380849998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5"/>
          <p:cNvSpPr txBox="1">
            <a:spLocks noChangeArrowheads="1"/>
          </p:cNvSpPr>
          <p:nvPr userDrawn="1"/>
        </p:nvSpPr>
        <p:spPr bwMode="auto">
          <a:xfrm>
            <a:off x="5673299" y="3059906"/>
            <a:ext cx="284311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200" dirty="0">
                <a:solidFill>
                  <a:srgbClr val="1CB5C5"/>
                </a:solidFill>
                <a:latin typeface="Arial Narrow"/>
                <a:cs typeface="Arial Narrow"/>
              </a:rPr>
              <a:t>Obrigado ;)</a:t>
            </a:r>
          </a:p>
        </p:txBody>
      </p:sp>
    </p:spTree>
    <p:extLst>
      <p:ext uri="{BB962C8B-B14F-4D97-AF65-F5344CB8AC3E}">
        <p14:creationId xmlns:p14="http://schemas.microsoft.com/office/powerpoint/2010/main" val="3410457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6" r:id="rId2"/>
    <p:sldLayoutId id="2147483653" r:id="rId3"/>
    <p:sldLayoutId id="2147483659" r:id="rId4"/>
    <p:sldLayoutId id="2147483657" r:id="rId5"/>
    <p:sldLayoutId id="2147483658" r:id="rId6"/>
  </p:sldLayoutIdLst>
  <p:timing>
    <p:tnLst>
      <p:par>
        <p:cTn id="1" dur="indefinite" restart="never" nodeType="tmRoot"/>
      </p:par>
    </p:tnLst>
  </p:timing>
  <p:txStyles>
    <p:titleStyle>
      <a:lvl1pPr algn="l" defTabSz="457130" rtl="0" eaLnBrk="0" fontAlgn="base" hangingPunct="0">
        <a:spcBef>
          <a:spcPct val="0"/>
        </a:spcBef>
        <a:spcAft>
          <a:spcPct val="0"/>
        </a:spcAft>
        <a:defRPr sz="1500" kern="1200" cap="all">
          <a:solidFill>
            <a:srgbClr val="00739C"/>
          </a:solidFill>
          <a:latin typeface="Arial Narrow"/>
          <a:ea typeface="ヒラギノ角ゴ Pro W3" pitchFamily="-107" charset="-128"/>
          <a:cs typeface="Arial Narrow"/>
        </a:defRPr>
      </a:lvl1pPr>
      <a:lvl2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2pPr>
      <a:lvl3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3pPr>
      <a:lvl4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4pPr>
      <a:lvl5pPr algn="ctr" defTabSz="45713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5pPr>
      <a:lvl6pPr marL="288082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6pPr>
      <a:lvl7pPr marL="576163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7pPr>
      <a:lvl8pPr marL="864245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8pPr>
      <a:lvl9pPr marL="1152327" algn="ctr" defTabSz="45713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pitchFamily="-107" charset="-128"/>
          <a:cs typeface="ヒラギノ角ゴ Pro W3" pitchFamily="-107" charset="-128"/>
        </a:defRPr>
      </a:lvl9pPr>
    </p:titleStyle>
    <p:bodyStyle>
      <a:lvl1pPr marL="342097" indent="-342097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pitchFamily="-107" charset="-128"/>
        </a:defRPr>
      </a:lvl1pPr>
      <a:lvl2pPr marL="742211" indent="-285081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2pPr>
      <a:lvl3pPr marL="114232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3pPr>
      <a:lvl4pPr marL="1599454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4pPr>
      <a:lvl5pPr marL="2056583" indent="-228065" algn="l" defTabSz="457130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pitchFamily="-107" charset="-128"/>
          <a:cs typeface="ヒラギノ角ゴ Pro W3" charset="0"/>
        </a:defRPr>
      </a:lvl5pPr>
      <a:lvl6pPr marL="2514363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19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77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34" indent="-228578" algn="l" defTabSz="45715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7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1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7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2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84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41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98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55" algn="l" defTabSz="45715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431" y="1558949"/>
            <a:ext cx="8050455" cy="430212"/>
          </a:xfrm>
        </p:spPr>
        <p:txBody>
          <a:bodyPr/>
          <a:lstStyle/>
          <a:p>
            <a:pPr lvl="0" defTabSz="725488">
              <a:tabLst>
                <a:tab pos="893763" algn="l"/>
              </a:tabLst>
              <a:defRPr/>
            </a:pPr>
            <a:r>
              <a:rPr lang="en-US" cap="none" dirty="0" smtClean="0"/>
              <a:t>INATIVOS, PENSIONISTAS </a:t>
            </a:r>
            <a:r>
              <a:rPr lang="en-US" cap="none" dirty="0" smtClean="0"/>
              <a:t>E </a:t>
            </a:r>
            <a:r>
              <a:rPr lang="en-US" cap="none" dirty="0" smtClean="0"/>
              <a:t>ISENTOS</a:t>
            </a:r>
            <a:endParaRPr lang="en-US" cap="non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3"/>
          </p:nvPr>
        </p:nvSpPr>
        <p:spPr>
          <a:xfrm>
            <a:off x="641026" y="408222"/>
            <a:ext cx="8050455" cy="2444321"/>
          </a:xfrm>
        </p:spPr>
        <p:txBody>
          <a:bodyPr/>
          <a:lstStyle/>
          <a:p>
            <a:pPr lvl="0" defTabSz="725488">
              <a:defRPr/>
            </a:pPr>
            <a:r>
              <a:rPr lang="en-US" cap="none" dirty="0" smtClean="0">
                <a:solidFill>
                  <a:sysClr val="window" lastClr="FFFFFF"/>
                </a:solidFill>
              </a:rPr>
              <a:t>VIDA FUNCIONAL</a:t>
            </a:r>
            <a:endParaRPr lang="en-US" cap="none" dirty="0">
              <a:solidFill>
                <a:sysClr val="window" lastClr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29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846230" y="2632622"/>
            <a:ext cx="6297769" cy="2488560"/>
          </a:xfrm>
        </p:spPr>
        <p:txBody>
          <a:bodyPr/>
          <a:lstStyle/>
          <a:p>
            <a:pPr marL="0" lvl="0" indent="0" defTabSz="725488">
              <a:lnSpc>
                <a:spcPct val="150000"/>
              </a:lnSpc>
              <a:spcBef>
                <a:spcPct val="20000"/>
              </a:spcBef>
              <a:buClr>
                <a:srgbClr val="224061"/>
              </a:buClr>
              <a:buNone/>
            </a:pPr>
            <a:r>
              <a:rPr lang="pt-BR" sz="1800" dirty="0" smtClean="0"/>
              <a:t>Apresentar e capacitá-lo a utilizar as rotinas de:</a:t>
            </a: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Inativos e Pensionistas</a:t>
            </a: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; </a:t>
            </a:r>
            <a:endParaRPr lang="pt-BR" sz="1800" dirty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Aposentados e Pensionistas com Isenção de IRPF.</a:t>
            </a:r>
          </a:p>
          <a:p>
            <a:pPr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Controle de Perícias</a:t>
            </a: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 </a:t>
            </a:r>
            <a:endParaRPr lang="pt-BR" sz="1800" dirty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sp>
        <p:nvSpPr>
          <p:cNvPr id="3" name="Título 2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Objetivos do Treinamento</a:t>
            </a:r>
            <a:endParaRPr lang="pt-BR" dirty="0"/>
          </a:p>
        </p:txBody>
      </p:sp>
      <p:sp>
        <p:nvSpPr>
          <p:cNvPr id="4" name="Retângulo 6"/>
          <p:cNvSpPr/>
          <p:nvPr/>
        </p:nvSpPr>
        <p:spPr>
          <a:xfrm>
            <a:off x="2846230" y="5249650"/>
            <a:ext cx="6067477" cy="1223158"/>
          </a:xfrm>
          <a:prstGeom prst="rect">
            <a:avLst/>
          </a:prstGeom>
          <a:solidFill>
            <a:srgbClr val="00739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aixaDeTexto 10"/>
          <p:cNvSpPr txBox="1"/>
          <p:nvPr/>
        </p:nvSpPr>
        <p:spPr bwMode="auto">
          <a:xfrm>
            <a:off x="3920295" y="5247987"/>
            <a:ext cx="488643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rtlCol="0">
            <a:spAutoFit/>
          </a:bodyPr>
          <a:lstStyle/>
          <a:p>
            <a:pPr algn="just" defTabSz="288082" eaLnBrk="0" hangingPunct="0">
              <a:spcBef>
                <a:spcPct val="30000"/>
              </a:spcBef>
            </a:pPr>
            <a:r>
              <a:rPr lang="pt-BR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Para melhor entendimento, recomendado que se faça antes os treinamentos Visão </a:t>
            </a:r>
            <a:r>
              <a:rPr lang="pt-BR" i="1" dirty="0" smtClean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Geral, Cadastros Básicos e Concurso, Nomeação e Inclusão na Folha  </a:t>
            </a:r>
            <a:r>
              <a:rPr lang="pt-BR" i="1" dirty="0">
                <a:solidFill>
                  <a:srgbClr val="FFFFFF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do Vida Funcional.</a:t>
            </a:r>
          </a:p>
        </p:txBody>
      </p:sp>
      <p:pic>
        <p:nvPicPr>
          <p:cNvPr id="6" name="Imagem 5" descr="ic_saiba_mai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778" y="5508887"/>
            <a:ext cx="726969" cy="68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8644" y="966059"/>
            <a:ext cx="8466710" cy="1321872"/>
          </a:xfrm>
        </p:spPr>
        <p:txBody>
          <a:bodyPr/>
          <a:lstStyle/>
          <a:p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Os Processos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para os aposentados inativos e os pensionistas buscam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auxiliar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no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gerenciamento destas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informações dentro do sistema, bem como </a:t>
            </a:r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 possibilidade de obtenção da isenção para o imposto de renda.</a:t>
            </a:r>
            <a:endParaRPr lang="pt-BR" sz="1800" dirty="0" smtClean="0">
              <a:solidFill>
                <a:schemeClr val="tx1"/>
              </a:solidFill>
              <a:ea typeface="ヒラギノ角ゴ Pro W3" charset="-128"/>
              <a:cs typeface="ヒラギノ角ゴ Pro W3" charset="-128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CONCEITO</a:t>
            </a:r>
          </a:p>
        </p:txBody>
      </p:sp>
      <p:grpSp>
        <p:nvGrpSpPr>
          <p:cNvPr id="5" name="Grupo 4"/>
          <p:cNvGrpSpPr/>
          <p:nvPr/>
        </p:nvGrpSpPr>
        <p:grpSpPr>
          <a:xfrm>
            <a:off x="2123705" y="3080892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6" name="Retângulo de cantos arredondados 5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7" name="Retângulo 6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Inativos e Pensionistas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3767885" y="3381473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9" name="Seta para a direita 8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0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27" name="Grupo 26"/>
          <p:cNvGrpSpPr/>
          <p:nvPr/>
        </p:nvGrpSpPr>
        <p:grpSpPr>
          <a:xfrm>
            <a:off x="5043237" y="3110905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28" name="Retângulo de cantos arredondados 27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Retângulo 28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400" b="1" kern="12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Isenção de IRPF</a:t>
              </a:r>
              <a:endParaRPr lang="pt-BR" sz="1400" b="1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6" y="610955"/>
            <a:ext cx="82528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INATIVOS E PENSIONISTAS</a:t>
            </a:r>
            <a:endParaRPr lang="en-US" cap="none" dirty="0" smtClean="0"/>
          </a:p>
        </p:txBody>
      </p:sp>
      <p:sp>
        <p:nvSpPr>
          <p:cNvPr id="27" name="Retângulo 26"/>
          <p:cNvSpPr/>
          <p:nvPr/>
        </p:nvSpPr>
        <p:spPr>
          <a:xfrm>
            <a:off x="5723902" y="5386166"/>
            <a:ext cx="32023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sz="1600" i="1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IMPORTANTE: Como a publicação é feita de forma antecipada, ao final do cálculo, não é acionada a rotina de geração de itens, nem de publicação.</a:t>
            </a:r>
          </a:p>
        </p:txBody>
      </p:sp>
      <p:pic>
        <p:nvPicPr>
          <p:cNvPr id="28" name="Imagem 8" descr="ic_importan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6731" y="5611762"/>
            <a:ext cx="699987" cy="551171"/>
          </a:xfrm>
          <a:prstGeom prst="rect">
            <a:avLst/>
          </a:prstGeom>
        </p:spPr>
      </p:pic>
      <p:grpSp>
        <p:nvGrpSpPr>
          <p:cNvPr id="29" name="Grupo 28"/>
          <p:cNvGrpSpPr/>
          <p:nvPr/>
        </p:nvGrpSpPr>
        <p:grpSpPr>
          <a:xfrm>
            <a:off x="2180813" y="2628548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0" name="Retângulo de cantos arredondados 29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Retângulo 30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t-B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Inativos e Pensionistas</a:t>
              </a:r>
              <a:endPara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3824993" y="2929129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3" name="Seta para a direita 32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5100345" y="2658561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6" name="Retângulo de cantos arredondados 35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Retângulo 55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t-B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Isenção de </a:t>
              </a:r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IRPF</a:t>
              </a:r>
              <a:endPara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38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8" y="744056"/>
            <a:ext cx="7274562" cy="622940"/>
          </a:xfrm>
        </p:spPr>
        <p:txBody>
          <a:bodyPr/>
          <a:lstStyle/>
          <a:p>
            <a:r>
              <a:rPr lang="pt-BR" sz="1800" dirty="0"/>
              <a:t>Esse cadastro é responsável por realizar a manutenção para os aposentados inativos e para a inclusão de pensionistas.</a:t>
            </a:r>
          </a:p>
          <a:p>
            <a:endParaRPr lang="pt-BR" sz="1800" dirty="0"/>
          </a:p>
          <a:p>
            <a:r>
              <a:rPr lang="pt-BR" sz="1800" dirty="0" smtClean="0"/>
              <a:t>. </a:t>
            </a:r>
            <a:endParaRPr lang="pt-BR" sz="1800" dirty="0" smtClean="0"/>
          </a:p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274638"/>
            <a:ext cx="585079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APOSENTADOS INATIVOS E PENSIONISTAS</a:t>
            </a:r>
            <a:endParaRPr lang="en-US" cap="none" dirty="0" smtClean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98" y="1626632"/>
            <a:ext cx="6283126" cy="4774168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90" y="4330495"/>
            <a:ext cx="3148012" cy="1439982"/>
          </a:xfrm>
          <a:prstGeom prst="rect">
            <a:avLst/>
          </a:prstGeom>
        </p:spPr>
      </p:pic>
      <p:sp>
        <p:nvSpPr>
          <p:cNvPr id="7" name="Seta dobrada 6"/>
          <p:cNvSpPr/>
          <p:nvPr/>
        </p:nvSpPr>
        <p:spPr>
          <a:xfrm>
            <a:off x="4614100" y="5186248"/>
            <a:ext cx="677990" cy="868680"/>
          </a:xfrm>
          <a:prstGeom prst="bentArrow">
            <a:avLst>
              <a:gd name="adj1" fmla="val 25000"/>
              <a:gd name="adj2" fmla="val 24157"/>
              <a:gd name="adj3" fmla="val 25000"/>
              <a:gd name="adj4" fmla="val 43750"/>
            </a:avLst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54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2096" y="944019"/>
            <a:ext cx="8252814" cy="975406"/>
          </a:xfrm>
        </p:spPr>
        <p:txBody>
          <a:bodyPr lIns="57616" tIns="28808" rIns="57616" bIns="28808"/>
          <a:lstStyle/>
          <a:p>
            <a:r>
              <a:rPr lang="pt-BR" sz="1800" dirty="0" smtClean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Aposentados </a:t>
            </a:r>
            <a:r>
              <a:rPr lang="pt-BR" sz="1800" dirty="0">
                <a:solidFill>
                  <a:schemeClr val="tx1"/>
                </a:solidFill>
                <a:ea typeface="ヒラギノ角ゴ Pro W3" charset="-128"/>
                <a:cs typeface="ヒラギノ角ゴ Pro W3" charset="-128"/>
              </a:rPr>
              <a:t>e Pensionistas podem ficar isentos do desconto de imposto de renda na fonte mediante laudo de perícia médica e parecer jurídico. O laudo e/ou parecer jurídico define a partir de quando fica isento e o prazo para a realização de nova perícia.</a:t>
            </a:r>
            <a:endParaRPr lang="pt-BR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6" y="324513"/>
            <a:ext cx="82528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APOSENTADOS E PENSIONISTAS ISENTOS IRPF</a:t>
            </a:r>
            <a:endParaRPr lang="en-US" cap="none" dirty="0" smtClean="0"/>
          </a:p>
        </p:txBody>
      </p:sp>
      <p:grpSp>
        <p:nvGrpSpPr>
          <p:cNvPr id="29" name="Grupo 28"/>
          <p:cNvGrpSpPr/>
          <p:nvPr/>
        </p:nvGrpSpPr>
        <p:grpSpPr>
          <a:xfrm>
            <a:off x="2157876" y="2840321"/>
            <a:ext cx="1513041" cy="1024710"/>
            <a:chOff x="67278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0" name="Retângulo de cantos arredondados 29"/>
            <p:cNvSpPr/>
            <p:nvPr/>
          </p:nvSpPr>
          <p:spPr>
            <a:xfrm>
              <a:off x="67278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1" name="Retângulo 30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t-B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Inativos e Pensionistas</a:t>
              </a:r>
              <a:endPara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2" name="Grupo 31"/>
          <p:cNvGrpSpPr/>
          <p:nvPr/>
        </p:nvGrpSpPr>
        <p:grpSpPr>
          <a:xfrm>
            <a:off x="3791742" y="3112326"/>
            <a:ext cx="1248761" cy="423547"/>
            <a:chOff x="1925420" y="301532"/>
            <a:chExt cx="362064" cy="423547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3" name="Seta para a direita 32"/>
            <p:cNvSpPr/>
            <p:nvPr/>
          </p:nvSpPr>
          <p:spPr>
            <a:xfrm>
              <a:off x="1925420" y="301532"/>
              <a:ext cx="362064" cy="423547"/>
            </a:xfrm>
            <a:prstGeom prst="rightArrow">
              <a:avLst>
                <a:gd name="adj1" fmla="val 60000"/>
                <a:gd name="adj2" fmla="val 5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4" name="Seta para a direita 6"/>
            <p:cNvSpPr/>
            <p:nvPr/>
          </p:nvSpPr>
          <p:spPr>
            <a:xfrm>
              <a:off x="1925420" y="386241"/>
              <a:ext cx="253445" cy="25412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00" tIns="5400000" rIns="5400000" bIns="5400000" numCol="1" spcCol="1270" anchor="ctr" anchorCtr="0">
              <a:noAutofit/>
            </a:bodyPr>
            <a:lstStyle/>
            <a:p>
              <a:pPr lvl="0" algn="ctr" defTabSz="222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pt-BR" sz="500" b="1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5" name="Grupo 34"/>
          <p:cNvGrpSpPr/>
          <p:nvPr/>
        </p:nvGrpSpPr>
        <p:grpSpPr>
          <a:xfrm>
            <a:off x="5067094" y="2841758"/>
            <a:ext cx="1513041" cy="1024710"/>
            <a:chOff x="54226" y="951"/>
            <a:chExt cx="1707851" cy="1024710"/>
          </a:xfrm>
          <a:scene3d>
            <a:camera prst="orthographicFront"/>
            <a:lightRig rig="threePt" dir="t">
              <a:rot lat="0" lon="0" rev="8700000"/>
            </a:lightRig>
          </a:scene3d>
        </p:grpSpPr>
        <p:sp>
          <p:nvSpPr>
            <p:cNvPr id="36" name="Retângulo de cantos arredondados 35"/>
            <p:cNvSpPr/>
            <p:nvPr/>
          </p:nvSpPr>
          <p:spPr>
            <a:xfrm>
              <a:off x="54226" y="951"/>
              <a:ext cx="1707851" cy="1024710"/>
            </a:xfrm>
            <a:prstGeom prst="roundRect">
              <a:avLst>
                <a:gd name="adj" fmla="val 10000"/>
              </a:avLst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56" name="Retângulo 55"/>
            <p:cNvSpPr/>
            <p:nvPr/>
          </p:nvSpPr>
          <p:spPr>
            <a:xfrm>
              <a:off x="97290" y="30964"/>
              <a:ext cx="1647825" cy="964684"/>
            </a:xfrm>
            <a:prstGeom prst="rect">
              <a:avLst/>
            </a:prstGeom>
            <a:solidFill>
              <a:srgbClr val="C00000"/>
            </a:solidFill>
            <a:effectLst>
              <a:outerShdw blurRad="44450" dist="27940" dir="5400000" algn="ctr" rotWithShape="0">
                <a:srgbClr val="000000">
                  <a:alpha val="32000"/>
                </a:srgbClr>
              </a:outerShdw>
            </a:effectLst>
            <a:sp3d>
              <a:bevelT w="190500" h="38100"/>
              <a:bevelB w="0" h="0"/>
            </a:sp3d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4000" tIns="54000" rIns="54000" bIns="5400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Aft>
                  <a:spcPct val="35000"/>
                </a:spcAft>
              </a:pPr>
              <a:r>
                <a:rPr lang="pt-BR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Isenção de </a:t>
              </a:r>
              <a:r>
                <a:rPr lang="pt-BR" sz="1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IRPF</a:t>
              </a:r>
              <a:endParaRPr lang="pt-B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9" name="Retângulo 7"/>
          <p:cNvSpPr/>
          <p:nvPr/>
        </p:nvSpPr>
        <p:spPr>
          <a:xfrm>
            <a:off x="3125586" y="5590026"/>
            <a:ext cx="5793758" cy="970921"/>
          </a:xfrm>
          <a:prstGeom prst="rect">
            <a:avLst/>
          </a:prstGeom>
          <a:solidFill>
            <a:srgbClr val="EC9B3C"/>
          </a:solidFill>
          <a:ln w="9525" cap="flat" cmpd="sng" algn="ctr">
            <a:noFill/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4201366" y="5590026"/>
            <a:ext cx="47179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4" indent="0" algn="just"/>
            <a:r>
              <a:rPr lang="pt-BR" sz="800" i="1" dirty="0">
                <a:ea typeface="ヒラギノ角ゴ Pro W3" charset="-128"/>
                <a:cs typeface="ヒラギノ角ゴ Pro W3" charset="0"/>
              </a:rPr>
              <a:t>“</a:t>
            </a:r>
            <a:r>
              <a:rPr lang="pt-BR" b="1" i="1" u="sng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Atenção</a:t>
            </a:r>
            <a:r>
              <a:rPr lang="pt-BR" b="1" i="1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:</a:t>
            </a:r>
            <a:r>
              <a:rPr lang="pt-BR" i="1" kern="0" dirty="0">
                <a:solidFill>
                  <a:sysClr val="window" lastClr="FFFFFF"/>
                </a:solidFill>
                <a:latin typeface="Arial Narrow"/>
                <a:cs typeface="Arial Narrow"/>
              </a:rPr>
              <a:t> </a:t>
            </a:r>
            <a:r>
              <a:rPr lang="pt-BR" i="1" kern="0" dirty="0" smtClean="0">
                <a:solidFill>
                  <a:sysClr val="window" lastClr="FFFFFF"/>
                </a:solidFill>
                <a:latin typeface="Arial Narrow"/>
                <a:cs typeface="Arial Narrow"/>
              </a:rPr>
              <a:t>Não existe de imposto retroativo na folha de pagamento, caso a perícia defina data retroativa a restituição deverá ser requerida na Receita Federal. </a:t>
            </a:r>
            <a:endParaRPr lang="pt-BR" i="1" kern="0" dirty="0">
              <a:solidFill>
                <a:sysClr val="window" lastClr="FFFFFF"/>
              </a:solidFill>
              <a:latin typeface="Arial Narrow"/>
              <a:cs typeface="Arial Narrow"/>
            </a:endParaRPr>
          </a:p>
        </p:txBody>
      </p:sp>
      <p:pic>
        <p:nvPicPr>
          <p:cNvPr id="21" name="Imagem 8" descr="ic_importan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1278" y="5772440"/>
            <a:ext cx="724395" cy="570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4342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8081" y="800581"/>
            <a:ext cx="7274562" cy="897592"/>
          </a:xfrm>
        </p:spPr>
        <p:txBody>
          <a:bodyPr/>
          <a:lstStyle/>
          <a:p>
            <a:r>
              <a:rPr lang="pt-BR" sz="1800" dirty="0"/>
              <a:t>Esse cadastro é responsável por realizar a manutenção do controle de perícias para os aposentados inativos e pensionistas, com objetivo de obter a isenção sobre o imposto de renda.</a:t>
            </a:r>
          </a:p>
          <a:p>
            <a:r>
              <a:rPr lang="pt-BR" sz="1800" dirty="0" smtClean="0"/>
              <a:t>. </a:t>
            </a:r>
            <a:endParaRPr lang="pt-BR" sz="1800" dirty="0" smtClean="0"/>
          </a:p>
          <a:p>
            <a:endParaRPr lang="pt-BR" sz="1800" dirty="0" smtClean="0">
              <a:solidFill>
                <a:srgbClr val="4D4D4D"/>
              </a:solidFill>
              <a:latin typeface="Arial Narrow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7" y="274638"/>
            <a:ext cx="6324833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cap="none" dirty="0" smtClean="0"/>
              <a:t>CONTROLE DE PERÍCIAS</a:t>
            </a:r>
            <a:endParaRPr lang="en-US" cap="none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98" y="2235445"/>
            <a:ext cx="4251843" cy="3347990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6691" y="2235445"/>
            <a:ext cx="4251843" cy="3347990"/>
          </a:xfrm>
          <a:prstGeom prst="rect">
            <a:avLst/>
          </a:prstGeom>
        </p:spPr>
      </p:pic>
      <p:sp>
        <p:nvSpPr>
          <p:cNvPr id="9" name="Seta em curva para cima 8"/>
          <p:cNvSpPr/>
          <p:nvPr/>
        </p:nvSpPr>
        <p:spPr>
          <a:xfrm>
            <a:off x="3624349" y="5583439"/>
            <a:ext cx="2144683" cy="731520"/>
          </a:xfrm>
          <a:prstGeom prst="curvedUp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093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2098" y="1003663"/>
            <a:ext cx="3663214" cy="606712"/>
          </a:xfrm>
        </p:spPr>
        <p:txBody>
          <a:bodyPr/>
          <a:lstStyle/>
          <a:p>
            <a:pPr lvl="0" defTabSz="914400" eaLnBrk="1" hangingPunct="1">
              <a:spcBef>
                <a:spcPct val="20000"/>
              </a:spcBef>
              <a:defRPr/>
            </a:pPr>
            <a:r>
              <a:rPr lang="en-US" dirty="0" smtClean="0"/>
              <a:t>CONCLUSÃO</a:t>
            </a:r>
          </a:p>
        </p:txBody>
      </p:sp>
      <p:sp>
        <p:nvSpPr>
          <p:cNvPr id="8" name="Content Placeholder 1"/>
          <p:cNvSpPr>
            <a:spLocks noGrp="1"/>
          </p:cNvSpPr>
          <p:nvPr>
            <p:ph idx="1"/>
          </p:nvPr>
        </p:nvSpPr>
        <p:spPr>
          <a:xfrm>
            <a:off x="292098" y="2153204"/>
            <a:ext cx="4705516" cy="3467344"/>
          </a:xfrm>
        </p:spPr>
        <p:txBody>
          <a:bodyPr/>
          <a:lstStyle/>
          <a:p>
            <a:r>
              <a:rPr lang="pt-BR" sz="1800" dirty="0">
                <a:solidFill>
                  <a:srgbClr val="4D4D4D"/>
                </a:solidFill>
                <a:latin typeface="Arial Narrow" pitchFamily="34" charset="0"/>
              </a:rPr>
              <a:t>Neste treinamento, você conheceu mais </a:t>
            </a:r>
            <a:r>
              <a:rPr lang="pt-BR" sz="1800" dirty="0" smtClean="0">
                <a:solidFill>
                  <a:srgbClr val="4D4D4D"/>
                </a:solidFill>
                <a:latin typeface="Arial Narrow" pitchFamily="34" charset="0"/>
              </a:rPr>
              <a:t>sobre:</a:t>
            </a: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 smtClean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Inativos e Pensionistas; </a:t>
            </a:r>
            <a:endParaRPr lang="pt-BR" sz="1800" dirty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  <a:p>
            <a:pPr marL="171450" indent="-171450" defTabSz="288082">
              <a:spcBef>
                <a:spcPct val="30000"/>
              </a:spcBef>
              <a:buFont typeface="Arial" panose="020B0604020202020204" pitchFamily="34" charset="0"/>
              <a:buChar char="•"/>
            </a:pPr>
            <a:r>
              <a:rPr lang="pt-BR" sz="1800" dirty="0">
                <a:solidFill>
                  <a:schemeClr val="tx1"/>
                </a:solidFill>
                <a:latin typeface="Arial Narrow" pitchFamily="34" charset="0"/>
                <a:ea typeface="ヒラギノ角ゴ Pro W3" charset="-128"/>
                <a:cs typeface="Arial" charset="0"/>
              </a:rPr>
              <a:t>Aposentados e Pensionistas com Isenção de IRPF. </a:t>
            </a:r>
            <a:endParaRPr lang="pt-BR" sz="1800" dirty="0">
              <a:solidFill>
                <a:schemeClr val="tx1"/>
              </a:solidFill>
              <a:latin typeface="Arial Narrow" pitchFamily="34" charset="0"/>
              <a:ea typeface="ヒラギノ角ゴ Pro W3" charset="-128"/>
              <a:cs typeface="Arial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7614" y="1307019"/>
            <a:ext cx="3666608" cy="3685460"/>
          </a:xfrm>
          <a:prstGeom prst="rect">
            <a:avLst/>
          </a:prstGeom>
          <a:ln w="3175" cmpd="sng">
            <a:noFill/>
          </a:ln>
        </p:spPr>
      </p:pic>
    </p:spTree>
    <p:extLst>
      <p:ext uri="{BB962C8B-B14F-4D97-AF65-F5344CB8AC3E}">
        <p14:creationId xmlns:p14="http://schemas.microsoft.com/office/powerpoint/2010/main" val="17480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 hidden="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pt-BR" dirty="0" smtClean="0"/>
              <a:t>AGRADECIMENTOS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1526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OTVS 2014 E-learning Theme">
  <a:themeElements>
    <a:clrScheme name="TOTVS">
      <a:dk1>
        <a:srgbClr val="4A5C61"/>
      </a:dk1>
      <a:lt1>
        <a:srgbClr val="FFFFFF"/>
      </a:lt1>
      <a:dk2>
        <a:srgbClr val="00739C"/>
      </a:dk2>
      <a:lt2>
        <a:srgbClr val="1CB5C5"/>
      </a:lt2>
      <a:accent1>
        <a:srgbClr val="4A5C61"/>
      </a:accent1>
      <a:accent2>
        <a:srgbClr val="009EC3"/>
      </a:accent2>
      <a:accent3>
        <a:srgbClr val="00739E"/>
      </a:accent3>
      <a:accent4>
        <a:srgbClr val="5B6B70"/>
      </a:accent4>
      <a:accent5>
        <a:srgbClr val="8C99A6"/>
      </a:accent5>
      <a:accent6>
        <a:srgbClr val="F1A631"/>
      </a:accent6>
      <a:hlink>
        <a:srgbClr val="4A5C61"/>
      </a:hlink>
      <a:folHlink>
        <a:srgbClr val="4A5C6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anchor="t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charset="0"/>
          <a:buNone/>
          <a:tabLst/>
          <a:defRPr noProof="0" dirty="0" smtClean="0">
            <a:ea typeface="+mn-ea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20972</TotalTime>
  <Words>1366</Words>
  <Application>Microsoft Office PowerPoint</Application>
  <PresentationFormat>Apresentação na tela (4:3)</PresentationFormat>
  <Paragraphs>136</Paragraphs>
  <Slides>9</Slides>
  <Notes>9</Notes>
  <HiddenSlides>0</HiddenSlides>
  <MMClips>0</MMClips>
  <ScaleCrop>false</ScaleCrop>
  <HeadingPairs>
    <vt:vector size="6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8" baseType="lpstr">
      <vt:lpstr>Arial</vt:lpstr>
      <vt:lpstr>Arial Narrow</vt:lpstr>
      <vt:lpstr>Calibri</vt:lpstr>
      <vt:lpstr>Courier New</vt:lpstr>
      <vt:lpstr>Lucida Grande</vt:lpstr>
      <vt:lpstr>Times New Roman</vt:lpstr>
      <vt:lpstr>Wingdings</vt:lpstr>
      <vt:lpstr>ヒラギノ角ゴ Pro W3</vt:lpstr>
      <vt:lpstr>TOTVS 2014 E-learning Theme</vt:lpstr>
      <vt:lpstr>INATIVOS, PENSIONISTAS E ISENTOS</vt:lpstr>
      <vt:lpstr>Objetivos do Treinamento</vt:lpstr>
      <vt:lpstr>CONCEITO</vt:lpstr>
      <vt:lpstr>INATIVOS E PENSIONISTAS</vt:lpstr>
      <vt:lpstr>APOSENTADOS INATIVOS E PENSIONISTAS</vt:lpstr>
      <vt:lpstr>APOSENTADOS E PENSIONISTAS ISENTOS IRPF</vt:lpstr>
      <vt:lpstr>CONTROLE DE PERÍCIAS</vt:lpstr>
      <vt:lpstr>CONCLUSÃO</vt:lpstr>
      <vt:lpstr>AGRADECIMENTOS</vt:lpstr>
    </vt:vector>
  </TitlesOfParts>
  <Company>OZ 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tbronzeri@totvs.com.br</dc:creator>
  <cp:lastModifiedBy>Marcelo M. Faria</cp:lastModifiedBy>
  <cp:revision>671</cp:revision>
  <dcterms:created xsi:type="dcterms:W3CDTF">2014-01-10T13:03:06Z</dcterms:created>
  <dcterms:modified xsi:type="dcterms:W3CDTF">2014-08-11T22:09:10Z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TESTE</vt:lpwstr>
  </property>
  <property fmtid="{D5CDD505-2E9C-101B-9397-08002B2CF9AE}" pid="4" name="ArticulateGUID">
    <vt:lpwstr>5E9F8EB8-77DD-4383-A7B0-D172BD773FE0</vt:lpwstr>
  </property>
  <property fmtid="{D5CDD505-2E9C-101B-9397-08002B2CF9AE}" pid="5" name="ArticulateProjectFull">
    <vt:lpwstr>\\tecnologia\QA_Estr_Conhecimento\Estrutura_Conhecimento\Templates\Versao2014\Kit_Treinamento_TOTVS\05_Template_Apresentacao_v02.ppta</vt:lpwstr>
  </property>
</Properties>
</file>