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80" r:id="rId5"/>
    <p:sldId id="278" r:id="rId6"/>
    <p:sldId id="279" r:id="rId7"/>
    <p:sldId id="291" r:id="rId8"/>
    <p:sldId id="281" r:id="rId9"/>
    <p:sldId id="282" r:id="rId10"/>
    <p:sldId id="305" r:id="rId11"/>
    <p:sldId id="292" r:id="rId12"/>
    <p:sldId id="276" r:id="rId13"/>
    <p:sldId id="261" r:id="rId14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457130" indent="-169048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914259" indent="-338096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1371389" indent="-507144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1828519" indent="-676192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1440409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1728490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2016572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2304654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CC"/>
    <a:srgbClr val="00739C"/>
    <a:srgbClr val="336699"/>
    <a:srgbClr val="0097CC"/>
    <a:srgbClr val="008EC0"/>
    <a:srgbClr val="019ABE"/>
    <a:srgbClr val="EC9B3C"/>
    <a:srgbClr val="223E4C"/>
    <a:srgbClr val="4A5C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68389" autoAdjust="0"/>
  </p:normalViewPr>
  <p:slideViewPr>
    <p:cSldViewPr snapToGrid="0" snapToObjects="1">
      <p:cViewPr varScale="1">
        <p:scale>
          <a:sx n="71" d="100"/>
          <a:sy n="71" d="100"/>
        </p:scale>
        <p:origin x="888" y="60"/>
      </p:cViewPr>
      <p:guideLst>
        <p:guide orient="horz" pos="2644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4" d="100"/>
          <a:sy n="124" d="100"/>
        </p:scale>
        <p:origin x="-4936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72105-2920-425F-A856-D0CC3890AF99}" type="datetimeFigureOut">
              <a:rPr lang="pt-BR" smtClean="0"/>
              <a:pPr/>
              <a:t>11/09/2014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E8736-9876-4140-84C4-4EA0A967565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6572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9/11/2014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288082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576163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864245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152327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1440409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728490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016572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304654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dirty="0" smtClean="0">
                <a:latin typeface="Arial Narrow" pitchFamily="34" charset="0"/>
                <a:cs typeface="Arial" charset="0"/>
              </a:rPr>
              <a:t>Olá!</a:t>
            </a:r>
          </a:p>
          <a:p>
            <a:endParaRPr lang="pt-BR" sz="1200" b="0" dirty="0" smtClean="0">
              <a:latin typeface="Arial Narrow" pitchFamily="34" charset="0"/>
              <a:cs typeface="Arial" charset="0"/>
            </a:endParaRPr>
          </a:p>
          <a:p>
            <a:r>
              <a:rPr lang="pt-BR" sz="1200" b="0" dirty="0" smtClean="0">
                <a:latin typeface="Arial Narrow" pitchFamily="34" charset="0"/>
                <a:cs typeface="Arial" charset="0"/>
              </a:rPr>
              <a:t>Seja bem-vindo ao treinamento </a:t>
            </a:r>
            <a:r>
              <a:rPr lang="pt-BR" sz="12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Rescisão</a:t>
            </a:r>
            <a:r>
              <a:rPr lang="pt-BR" sz="12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e Aposentadoria </a:t>
            </a:r>
            <a:r>
              <a:rPr lang="pt-BR" sz="1200" b="0" dirty="0" smtClean="0">
                <a:latin typeface="Arial Narrow" pitchFamily="34" charset="0"/>
                <a:cs typeface="Arial" charset="0"/>
              </a:rPr>
              <a:t>do curso Vida Funcional. </a:t>
            </a:r>
          </a:p>
          <a:p>
            <a:endParaRPr lang="pt-BR" sz="1200" b="0" dirty="0" smtClean="0">
              <a:latin typeface="Arial Narrow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58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cap="none" dirty="0" err="1" smtClean="0"/>
              <a:t>Aposentadoria</a:t>
            </a:r>
            <a:r>
              <a:rPr lang="en-US" b="1" cap="none" dirty="0" smtClean="0"/>
              <a:t>:</a:t>
            </a:r>
            <a:r>
              <a:rPr lang="en-US" b="1" cap="none" baseline="0" dirty="0" smtClean="0"/>
              <a:t> </a:t>
            </a:r>
          </a:p>
          <a:p>
            <a:r>
              <a:rPr lang="pt-BR" dirty="0" smtClean="0"/>
              <a:t>A aposentadoria</a:t>
            </a:r>
            <a:r>
              <a:rPr lang="pt-BR" baseline="0" dirty="0" smtClean="0"/>
              <a:t> trata da “inativação” do Membro ou Servidor, quando ele, já possuindo o tempo de contribuição exigido por lei, deixa de exercer suas atividades funcionais, passando a receber um subsídio a título de “Aposentadoria”.</a:t>
            </a:r>
          </a:p>
          <a:p>
            <a:r>
              <a:rPr lang="pt-BR" baseline="0" dirty="0" smtClean="0"/>
              <a:t>No Protheus</a:t>
            </a:r>
            <a:r>
              <a:rPr lang="pt-BR" sz="800" kern="1200" baseline="300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®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</a:t>
            </a:r>
            <a:r>
              <a:rPr lang="pt-BR" baseline="0" dirty="0" smtClean="0"/>
              <a:t>este processo é efetuado através da Rescisão Contratual.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90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Funcionalidade</a:t>
            </a:r>
            <a:r>
              <a:rPr lang="pt-BR" sz="800" b="1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do Processo de Aposentadoria</a:t>
            </a: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: 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Antes de iniciar o cálculo da rescisão por aposentadoria, você deve verificar o cadastramento dos Tipos de Rescisão,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na Tabela Auxiliar S043 – Tipos de Rescisão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certificando-se de que estejam cadastrados corretamente. Isso é feito através do menu Atualizações / Definições de Cálculo / Manutenção de Tabelas. É preciso que esteja cadastrado o tipo Aposentadoria.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Você deve calcular a rescisão no sistema Protheus</a:t>
            </a:r>
            <a:r>
              <a:rPr lang="pt-BR" sz="800" kern="1200" baseline="300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®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utilizando o motivo “Aposentadoria”.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Todo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o processo é realizado no Gestão de Pessoal, e os procedimentos estão melhor detalhados no e-</a:t>
            </a:r>
            <a:r>
              <a:rPr lang="pt-BR" sz="800" kern="1200" baseline="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learning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“Processo de Rescisão” da Folha de Pagamento para Gestão Pública.</a:t>
            </a: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Ao efetuar o cálculo, o sistema a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ltera a situação do Membro/Servidor para </a:t>
            </a: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Aposentado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, mantendo a mesma matrícula de quando ativo.</a:t>
            </a:r>
          </a:p>
          <a:p>
            <a:pPr lvl="0"/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Na tela de informação da rescisão, você deve informar o valor da aposentadoria que deve ser paga mensalmente na folha de pagamento.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 partir da data da Aposentadoria, o Membro/Servidor passa a receber somente o provento “Aposentadoria” no lugar do subsídio, e perderá quaisquer verbas indenizatórias. 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 valor da aposentadoria não está vinculado a nenhuma tabela salarial, devendo sofrer reajustes periódicos através de aplicação de percentual diretamente sobre o mesmo, conforme determinado em Lei.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BR" baseline="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pt-BR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dirty="0" smtClean="0"/>
          </a:p>
          <a:p>
            <a:endParaRPr lang="pt-BR" dirty="0" smtClean="0"/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15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dirty="0" smtClean="0">
                <a:solidFill>
                  <a:srgbClr val="4D4D4D"/>
                </a:solidFill>
                <a:latin typeface="Arial Narrow" pitchFamily="34" charset="0"/>
              </a:rPr>
              <a:t>Neste treinamento, você conheceu mais sobre: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Desligamento, Rescisão e Exoneração; 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Aposentadoria de Membros e Servidores.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13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dirty="0" smtClean="0">
                <a:latin typeface="Arial Narrow" pitchFamily="34" charset="0"/>
              </a:rPr>
              <a:t>A TOTVS agradece a sua participação.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Por favor, lembre-se de preencher a avaliação de reação e os comentários para este treinamento.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Essas informações são importantes para melhorarmos a qualidade dos treinamentos oferecidos.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Acesse o portal da TOTVS e conheça os demais treinamentos e as certificações disponíveis.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Obrigado novamente e até um próximo treinamento.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98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defTabSz="288082" rt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pt-BR" sz="1200" kern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Ao término deste treinamento, você terá conhecido mais sobre os processos</a:t>
            </a:r>
            <a:r>
              <a:rPr lang="pt-BR" sz="1200" kern="1200" baseline="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 de: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Desligamento, Rescisão e Exoneração; 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Aposentadoria de Membros e Servidores. </a:t>
            </a:r>
          </a:p>
          <a:p>
            <a:pPr algn="l" defTabSz="288082" rtl="0" eaLnBrk="0" fontAlgn="base" hangingPunct="0">
              <a:spcBef>
                <a:spcPct val="30000"/>
              </a:spcBef>
              <a:spcAft>
                <a:spcPct val="0"/>
              </a:spcAft>
            </a:pPr>
            <a:endParaRPr lang="pt-BR" sz="1200" kern="12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defTabSz="288082" eaLnBrk="0" hangingPunct="0">
              <a:spcBef>
                <a:spcPct val="30000"/>
              </a:spcBef>
            </a:pPr>
            <a:r>
              <a:rPr lang="pt-BR" sz="12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Para melhor entendimento, recomendado que se faça antes os treinamentos Visão Geral, Cadastros Básicos e Concurso, Nomeação e Inclusão na Folha  do Vida Funcional.</a:t>
            </a:r>
          </a:p>
          <a:p>
            <a:pPr algn="l" defTabSz="288082" rtl="0" eaLnBrk="0" fontAlgn="base" hangingPunct="0">
              <a:spcBef>
                <a:spcPct val="30000"/>
              </a:spcBef>
              <a:spcAft>
                <a:spcPct val="0"/>
              </a:spcAft>
            </a:pPr>
            <a:endParaRPr lang="pt-BR" sz="1200" kern="12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59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Conceito:</a:t>
            </a:r>
          </a:p>
          <a:p>
            <a:r>
              <a:rPr lang="pt-BR" sz="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Os Processos de Rescisão e de Controle de Aposentadorias visam auxiliar no gerenciamento destas informações dentro do sistema, bem como controlar as Rescisões Contratuais, com as publicações feitas previamente.</a:t>
            </a:r>
          </a:p>
          <a:p>
            <a:endParaRPr lang="pt-BR" sz="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  <a:p>
            <a:r>
              <a:rPr lang="pt-BR" sz="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A Rescisão Contratual é a forma de desligamento dos Membros, Servidores,</a:t>
            </a:r>
            <a:r>
              <a:rPr lang="pt-BR" sz="800" baseline="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 Estagiários ou Pensionistas da Folha de Pagamento.</a:t>
            </a:r>
            <a:endParaRPr lang="pt-BR" sz="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  <a:p>
            <a:r>
              <a:rPr lang="pt-BR" sz="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Esta rotina é processada em conjunto com os dois módulos: Vida Funcional e Gestão</a:t>
            </a:r>
            <a:r>
              <a:rPr lang="pt-BR" sz="800" baseline="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 de Pessoal. Destacaremos neste treinamento quais os passos a serem executados em cada módulo.</a:t>
            </a:r>
          </a:p>
          <a:p>
            <a:r>
              <a:rPr lang="pt-BR" sz="800" baseline="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Aposentadoria é a finalização da carreira profissional do Servidor, por tempo de serviço. A aposentadoria é controlada exclusivamente no Vida Funcional.</a:t>
            </a:r>
            <a:endParaRPr lang="pt-BR" sz="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None/>
            </a:pPr>
            <a:endParaRPr lang="pt-BR" dirty="0" smtClean="0"/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8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cap="none" dirty="0" err="1" smtClean="0"/>
              <a:t>Rescisão</a:t>
            </a:r>
            <a:r>
              <a:rPr lang="en-US" b="1" cap="none" dirty="0" smtClean="0"/>
              <a:t> </a:t>
            </a:r>
            <a:r>
              <a:rPr lang="en-US" b="1" cap="none" dirty="0" err="1" smtClean="0"/>
              <a:t>Contratual</a:t>
            </a:r>
            <a:r>
              <a:rPr lang="en-US" b="1" cap="none" dirty="0" smtClean="0"/>
              <a:t>:</a:t>
            </a:r>
            <a:r>
              <a:rPr lang="en-US" b="1" cap="none" baseline="0" dirty="0" smtClean="0"/>
              <a:t> 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 processo de Rescisão Contratual tem início no Vida Funcional, a partir do cadastramento da informação da rescisão, e envio para publicação. Somente após a confirmação da publicação, e do envio do e-mail de informação ao Departamento de Gestão de Pessoas, é que a rescisão fica disponível para processamento do cálculo. 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b="1" i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Importante: 	A publicação da Rescisão Contratual é feita de forma antecipada, ou seja, antes da efetivação da Rescisão. Sendo assim, ao final do cálculo, não é acionada a rotina de geração de itens, nem de publicação, como acontece nas demais rotinas do Vida Funcional.</a:t>
            </a: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 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69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Premissas para o Processo de Rescisão Contratual: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O Protheus</a:t>
            </a:r>
            <a:r>
              <a:rPr lang="pt-BR" sz="800" baseline="30000" dirty="0" smtClean="0"/>
              <a:t>®</a:t>
            </a:r>
            <a:r>
              <a:rPr lang="pt-BR" sz="800" dirty="0" smtClean="0"/>
              <a:t> está preparado para o envio de e-mails automaticamente, a partir de uma rotina, informando-se os parâmetros necessários à elaboração do e-mail.</a:t>
            </a:r>
            <a:r>
              <a:rPr lang="pt-BR" sz="800" baseline="0" dirty="0" smtClean="0"/>
              <a:t> 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dirty="0" smtClean="0"/>
          </a:p>
          <a:p>
            <a:r>
              <a:rPr lang="pt-BR" sz="800" dirty="0" smtClean="0"/>
              <a:t>Parâmetros: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800" b="1" i="1" dirty="0" smtClean="0"/>
              <a:t>MV_VDFDGP</a:t>
            </a:r>
            <a:r>
              <a:rPr lang="pt-BR" sz="800" dirty="0" smtClean="0"/>
              <a:t> – E-mail do Responsável pelo Departamento Gestão de Pessoas para recebimento da informação de Rescisão;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800" b="1" i="1" dirty="0" smtClean="0"/>
              <a:t>MV_RELSERV</a:t>
            </a:r>
            <a:r>
              <a:rPr lang="pt-BR" sz="800" dirty="0" smtClean="0"/>
              <a:t> – Nome do Servidor de envio de e-mails;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800" b="1" i="1" dirty="0" smtClean="0"/>
              <a:t>MV_EMCONTA</a:t>
            </a:r>
            <a:r>
              <a:rPr lang="pt-BR" sz="800" dirty="0" smtClean="0"/>
              <a:t> – Conta de e-mail do responsável pelo envio;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800" b="1" i="1" dirty="0" smtClean="0"/>
              <a:t>MV_EMSENHA</a:t>
            </a:r>
            <a:r>
              <a:rPr lang="pt-BR" sz="800" dirty="0" smtClean="0"/>
              <a:t> – Senha de e-mail do responsável pelo envio.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800" b="1" i="1" dirty="0" smtClean="0"/>
              <a:t>MV_RELAUTH</a:t>
            </a:r>
            <a:r>
              <a:rPr lang="pt-BR" sz="800" dirty="0" smtClean="0"/>
              <a:t> – Certifique-se de que esteja com a informação correta: Se o servidor requer autenticação, informe “.T.”, caso contrário, informe “.F.”.</a:t>
            </a:r>
          </a:p>
          <a:p>
            <a:endParaRPr lang="pt-BR" sz="800" dirty="0" smtClean="0"/>
          </a:p>
          <a:p>
            <a:pPr algn="just" defTabSz="288082" eaLnBrk="0" hangingPunct="0">
              <a:spcBef>
                <a:spcPct val="30000"/>
              </a:spcBef>
            </a:pPr>
            <a:r>
              <a:rPr lang="pt-BR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Os parâmetros MV_* são cadastrados previamente no módulo Configurador. </a:t>
            </a:r>
          </a:p>
          <a:p>
            <a:pPr algn="just" defTabSz="288082" eaLnBrk="0" hangingPunct="0">
              <a:spcBef>
                <a:spcPct val="30000"/>
              </a:spcBef>
            </a:pPr>
            <a:r>
              <a:rPr lang="pt-BR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Em caso de dúvidas a respeito, consulte o administrador do sistema.</a:t>
            </a:r>
          </a:p>
          <a:p>
            <a:endParaRPr lang="pt-BR" sz="800" dirty="0" smtClean="0"/>
          </a:p>
          <a:p>
            <a:r>
              <a:rPr lang="pt-BR" sz="800" dirty="0" smtClean="0"/>
              <a:t>É necessário também que o </a:t>
            </a:r>
            <a:r>
              <a:rPr lang="pt-BR" sz="800" dirty="0" err="1" smtClean="0"/>
              <a:t>LibreOffice</a:t>
            </a:r>
            <a:r>
              <a:rPr lang="pt-BR" sz="800" dirty="0" smtClean="0"/>
              <a:t> esteja instalado corretamente.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LibreOffice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é o software, editor de texto, que integra com o Protheus</a:t>
            </a:r>
            <a:r>
              <a:rPr lang="pt-BR" sz="800" kern="1200" baseline="30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ヒラギノ角ゴ Pro W3" charset="-128"/>
                <a:cs typeface="Times New Roman" panose="02020603050405020304" pitchFamily="18" charset="0"/>
              </a:rPr>
              <a:t>®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para geração de documentos.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que os documentos sejam gerados, é imprescindível que este software esteja instalado na estação de trabalho do usuário.</a:t>
            </a:r>
          </a:p>
          <a:p>
            <a:endParaRPr lang="pt-BR" sz="800" dirty="0" smtClean="0"/>
          </a:p>
          <a:p>
            <a:pPr lvl="0"/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lvl="0"/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6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b="1" dirty="0" smtClean="0">
                <a:solidFill>
                  <a:srgbClr val="4D4D4D"/>
                </a:solidFill>
                <a:latin typeface="Arial Narrow" pitchFamily="34" charset="0"/>
              </a:rPr>
              <a:t>Tabelas Auxiliares: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Antes de iniciar o processo como um todo, é imprescindível que você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verifique o cadastro das Tabelas Auxiliares que serão utilizadas para publicação. 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isso, acesse o menu SIGAVDF / Atualizações / Definições Cálculo / Manutenção Tabelas. 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Certifique-se de que estejam cadastradas corretamente as tabelas S100 – Tipos de Documentos e S101 –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Classif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. Tipos Documentos. </a:t>
            </a: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que os Documentos do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tipo cadastrado n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 tabela S100, para publicação de “Exoneração” e “Demissão” fiquem disponibilizados no processo de Rescisão Contratual, devem estar preenchidas as classificações de tipos, na tabela S101 com as colunas: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“Tipo de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Doc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Padrão” e “Tipo de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Doc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Membro” – informe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o Tipo de Documento da tabela S100;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“Rotinas habilitadas” informe todas as rotinas que utilizam publicação de Exoneração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e Demissão,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incluindo o </a:t>
            </a:r>
            <a:r>
              <a:rPr lang="pt-BR" sz="800" b="1" i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“GPEM040”</a:t>
            </a:r>
            <a:r>
              <a:rPr lang="pt-BR" sz="800" b="0" i="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</a:t>
            </a:r>
            <a:r>
              <a:rPr lang="pt-BR" sz="800" b="0" i="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que é a rotina de controle da Rescisão Contratual.</a:t>
            </a: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mais detalhes sobre o cadastramento das Tabelas Auxiliares S100 e S101, c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onsulte o e-</a:t>
            </a:r>
            <a:r>
              <a:rPr lang="pt-BR" sz="800" kern="1200" baseline="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learning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Publicações, do Vida Funcional.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0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Procedimentos:</a:t>
            </a:r>
          </a:p>
          <a:p>
            <a:pPr lvl="0"/>
            <a:endParaRPr lang="pt-BR" sz="800" b="1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Geração do Item de Publicação da Rescisão: Nesta 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etapa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você efetua, através do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Gestão de Pessoal,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 cadastramento do Item de Documento para publicação. Acesse a rotina Rescisão Contratual através da Folha de Pagamento para Gestão Pública do módulo Gestão de Pessoal,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menu Miscelânea / Cálculos / Rescisão, e Gere o Item de Publicação. </a:t>
            </a:r>
          </a:p>
          <a:p>
            <a:pPr lvl="1"/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obter mais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detalhes sobre este procedimento, consulte o e-</a:t>
            </a:r>
            <a:r>
              <a:rPr lang="pt-BR" sz="800" kern="1200" baseline="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learning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“Processo de Rescisão” da Folha de Pagamento para Gestão Pública do módulo Gestão de Pessoal.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marR="0" indent="-17145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Publicação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da Rescisão: Na etapa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seguinte, você gera o documento, e envia a informação para publicação. Faça a publicação desta rescisão, através do Vida Funcional, menu Miscelânea / Atos/Portarias / Gera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Doc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de Atos/Portarias. Selecione o item para publicação e confirme através do Gerar Ato/Portaria.</a:t>
            </a:r>
          </a:p>
          <a:p>
            <a:pPr marL="288081" marR="0" lvl="2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obter mais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detalhes sobre este procedimento, consulte o e-</a:t>
            </a:r>
            <a:r>
              <a:rPr lang="pt-BR" sz="800" kern="1200" baseline="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learning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“Publicações” do módulo Vida Funcional.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marR="0" indent="-17145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Conferência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da Publicação: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conferência do lançamento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da Publicação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verifique, no Vida Funcional, menu Atualizações / Membros/Servidores / Histórico Atos/Portarias. Selecione o mesmo Membro/Servidor / Manutenção. Serão apresentadas todas as publicações. A de Rescisão deve estar disponível.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Informação da Data da Publicação: Depois de feita a publicação efetivamente, assim que você tiver a informação da data da publicação, deve retornar ao Protheus</a:t>
            </a:r>
            <a:r>
              <a:rPr lang="pt-BR" sz="800" kern="1200" baseline="300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®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no ambiente Vida Funcional, e cadastrar esta informação. Informe a data de publicação através do menu Miscelânea / Atos/Portarias / Gera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Doc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de Atos/Portarias. Selecione o item e clique em Ações Relacionadas / Atualiza Data Publicação.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marR="0" indent="-17145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Envio de e-mail: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 partir da gravação da informação da publicação, o sistema dispara um e-mail de comunicado ao responsável pelo processamento do cálculo da Rescisão Contratual., para que seja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executada a rotina.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marR="0" indent="-17145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Solicitação do Cálculo: Esta Fase acontece no ambiente SIGAGPE – Gestão de Pessoal – onde o responsável pelos cálculos já pode efetuar o cálculo e dar prosseguimento ao processo de Rescisão Contratual, normalmente. </a:t>
            </a:r>
          </a:p>
          <a:p>
            <a:pPr marL="171450" marR="0" indent="-17145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Quando da solicitação do cálculo, é sugerida a data de rescisão a partir da informação cadastrada na publicação, sendo permitida a sua alteração. É considerado sempre o último registro de publicação localizado no cadastro. Se for efetivado o cálculo da Rescisão Contratual com uma data diferente da informado no Documento de Publicação, a data no registro do documento é ajustada, no entanto, o ajuste da publicação deve ser feito manualmente. </a:t>
            </a:r>
          </a:p>
          <a:p>
            <a:pPr lvl="1"/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lvl="0"/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É permitido o processamento de uma Rescisão Contratual sem a publicação prévia, no entanto é apresentado um aviso, ficando a seu critério, dar sequencia ou não ao processo. </a:t>
            </a:r>
          </a:p>
          <a:p>
            <a:pPr lvl="1"/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Se você solicitar o calculo de uma rescisão que tem publicação pendente, esta não será permitida, apresentando então uma mensagem de erro, e você deve tomar uma ação, informando a data da publicação na tela correspondente. 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Quando do cancelamento de uma Rescisão Contratual, a informação permanece pendente para novo cálculo.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	</a:t>
            </a:r>
          </a:p>
          <a:p>
            <a:endParaRPr lang="pt-BR" dirty="0" smtClean="0"/>
          </a:p>
          <a:p>
            <a:pPr marL="288082" marR="0" lvl="1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endParaRPr lang="pt-BR" sz="800" baseline="0" dirty="0" smtClean="0"/>
          </a:p>
          <a:p>
            <a:pPr marL="288082" marR="0" lvl="1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+mj-lt"/>
              <a:buNone/>
              <a:tabLst/>
              <a:defRPr/>
            </a:pPr>
            <a:endParaRPr lang="pt-BR" sz="800" baseline="0" dirty="0" smtClean="0"/>
          </a:p>
          <a:p>
            <a:endParaRPr lang="pt-BR" sz="80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182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l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800" b="1" kern="12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Ilustrando os Procedimentos para Publicação</a:t>
            </a:r>
            <a:r>
              <a:rPr lang="pt-BR" b="1" baseline="0" dirty="0" smtClean="0"/>
              <a:t>:</a:t>
            </a:r>
          </a:p>
          <a:p>
            <a:r>
              <a:rPr lang="pt-BR" sz="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Conferência do Item de Publicação: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conferência do lançamento, acesse o menu Atualizações / Membros/Servidores / Histórico Atos/Portarias, selecione o mesmo Membro/Servidor / Manutenção. Serão apresentadas todas as publicações. A de Rescisão deve estar disponível.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Publicação: Em seguida, faça a publicação desta rescisão, através do menu Miscelânea / Atos/Portarias / Gera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Doc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de Atos/Portarias. Selecione o item para publicação e confirme através do Gerar Ato/Portaria.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Escolha a classificação e selecione Processar.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Selecione o Membro / Servidor, e confirme.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15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Finalização</a:t>
            </a:r>
            <a:r>
              <a:rPr lang="pt-BR" sz="800" b="1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da Publicação e Informação para o Cálculo</a:t>
            </a: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: 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Informaçã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 da Data de Publicação: Após ser comunicado da efetiva publicação, p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roceda, a informação da data de publicação efetiva, no Vida Funcional, menu Miscelânea / Atos/Portarias / Gera </a:t>
            </a:r>
            <a:r>
              <a:rPr lang="pt-BR" sz="800" kern="1200" dirty="0" err="1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Doc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de Atos/Portarias. 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Selecione o item e clique em Ações Relacionadas / Atualiza Data Publicação.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Informe a data em que o documento foi, efetivamente publicado.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Será enviado um e-mail ao responsável do Departamento de Gestão de Pessoas com a informação para efetuar o cálculo da Rescisão Contratual do Membro/Servidor, e apresentada uma mensagem de conclusão.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14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355272" y="3093846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3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55272" y="636825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 cap="all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4928" y="3429000"/>
            <a:ext cx="4874073" cy="3062447"/>
          </a:xfrm>
          <a:prstGeom prst="rect">
            <a:avLst/>
          </a:prstGeom>
        </p:spPr>
        <p:txBody>
          <a:bodyPr lIns="57616" tIns="28808" rIns="57616" bIns="28808"/>
          <a:lstStyle>
            <a:lvl1pPr marL="288082" indent="-288082">
              <a:spcBef>
                <a:spcPts val="32"/>
              </a:spcBef>
              <a:buFont typeface="+mj-lt"/>
              <a:buAutoNum type="arabicPeriod"/>
              <a:defRPr sz="20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81221" indent="-324092">
              <a:buSzPct val="100000"/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238351" indent="-324092"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695481" indent="-324092">
              <a:buSzPct val="70000"/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2152611" indent="-324092"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pic>
        <p:nvPicPr>
          <p:cNvPr id="6" name="Picture 5" descr="alv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404" y="1048456"/>
            <a:ext cx="1536700" cy="154940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 userDrawn="1"/>
        </p:nvSpPr>
        <p:spPr bwMode="auto">
          <a:xfrm>
            <a:off x="3554128" y="1171039"/>
            <a:ext cx="55898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739C"/>
                </a:solidFill>
                <a:latin typeface="Arial Narrow"/>
                <a:cs typeface="Arial Narrow"/>
              </a:rPr>
              <a:t>OBJETIVOS </a:t>
            </a:r>
          </a:p>
          <a:p>
            <a:r>
              <a:rPr lang="en-US" sz="4000" dirty="0" smtClean="0">
                <a:solidFill>
                  <a:srgbClr val="00739C"/>
                </a:solidFill>
                <a:latin typeface="Arial Narrow"/>
                <a:cs typeface="Arial Narrow"/>
              </a:rPr>
              <a:t>DO TREINAMENTO</a:t>
            </a:r>
            <a:endParaRPr lang="en-US" sz="4000" dirty="0">
              <a:solidFill>
                <a:srgbClr val="00739C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12968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8644" y="1568146"/>
            <a:ext cx="8466710" cy="4993989"/>
          </a:xfrm>
          <a:prstGeom prst="rect">
            <a:avLst/>
          </a:prstGeom>
        </p:spPr>
        <p:txBody>
          <a:bodyPr lIns="57616" tIns="28808" rIns="57616" bIns="28808"/>
          <a:lstStyle>
            <a:lvl1pPr marL="0" indent="0">
              <a:buFontTx/>
              <a:buNone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42211" indent="-285081">
              <a:buSzPct val="100000"/>
              <a:buFont typeface="Arial"/>
              <a:buChar char="•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142324" indent="-228065">
              <a:buSzPct val="70000"/>
              <a:buFont typeface="Courier New"/>
              <a:buChar char="o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599454" indent="-228065">
              <a:buSzPct val="100000"/>
              <a:buFont typeface="Lucida Grande"/>
              <a:buChar char="–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all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99" y="274638"/>
            <a:ext cx="2855138" cy="606712"/>
          </a:xfrm>
          <a:prstGeom prst="rect">
            <a:avLst/>
          </a:prstGeom>
        </p:spPr>
        <p:txBody>
          <a:bodyPr vert="horz"/>
          <a:lstStyle>
            <a:lvl1pPr>
              <a:defRPr sz="2400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99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338645" y="3409950"/>
            <a:ext cx="2040512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>
              <a:buNone/>
              <a:defRPr sz="20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501805" y="1616149"/>
            <a:ext cx="5317027" cy="4810324"/>
          </a:xfrm>
          <a:prstGeom prst="rect">
            <a:avLst/>
          </a:prstGeom>
        </p:spPr>
        <p:txBody>
          <a:bodyPr vert="horz" lIns="57616" tIns="28808" rIns="57616" bIns="28808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2950830" cy="382788"/>
          </a:xfrm>
          <a:prstGeom prst="rect">
            <a:avLst/>
          </a:prstGeom>
        </p:spPr>
        <p:txBody>
          <a:bodyPr vert="horz"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lang="en-US" sz="2400" kern="1200" cap="all" dirty="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none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33118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2125418" cy="606712"/>
          </a:xfrm>
          <a:prstGeom prst="rect">
            <a:avLst/>
          </a:prstGeom>
        </p:spPr>
        <p:txBody>
          <a:bodyPr vert="horz"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lang="en-US" sz="2400" kern="1200" cap="all" dirty="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none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08499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5"/>
          <p:cNvSpPr txBox="1">
            <a:spLocks noChangeArrowheads="1"/>
          </p:cNvSpPr>
          <p:nvPr userDrawn="1"/>
        </p:nvSpPr>
        <p:spPr bwMode="auto">
          <a:xfrm>
            <a:off x="5673299" y="3059906"/>
            <a:ext cx="284311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</p:spTree>
    <p:extLst>
      <p:ext uri="{BB962C8B-B14F-4D97-AF65-F5344CB8AC3E}">
        <p14:creationId xmlns:p14="http://schemas.microsoft.com/office/powerpoint/2010/main" val="341045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6" r:id="rId2"/>
    <p:sldLayoutId id="2147483653" r:id="rId3"/>
    <p:sldLayoutId id="2147483659" r:id="rId4"/>
    <p:sldLayoutId id="2147483657" r:id="rId5"/>
    <p:sldLayoutId id="2147483658" r:id="rId6"/>
  </p:sldLayoutIdLst>
  <p:timing>
    <p:tnLst>
      <p:par>
        <p:cTn id="1" dur="indefinite" restart="never" nodeType="tmRoot"/>
      </p:par>
    </p:tnLst>
  </p:timing>
  <p:txStyles>
    <p:titleStyle>
      <a:lvl1pPr algn="l" defTabSz="45713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00739C"/>
          </a:solidFill>
          <a:latin typeface="Arial Narrow"/>
          <a:ea typeface="ヒラギノ角ゴ Pro W3" pitchFamily="-107" charset="-128"/>
          <a:cs typeface="Arial Narrow"/>
        </a:defRPr>
      </a:lvl1pPr>
      <a:lvl2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288082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576163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864245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152327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342097" indent="-342097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742211" indent="-285081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142324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1599454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2056583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2514363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19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7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4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5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725488">
              <a:tabLst>
                <a:tab pos="893763" algn="l"/>
              </a:tabLst>
              <a:defRPr/>
            </a:pPr>
            <a:r>
              <a:rPr lang="en-US" cap="none" dirty="0" smtClean="0"/>
              <a:t>RESCISÃO E APOSENTADORIA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lvl="0" defTabSz="725488">
              <a:defRPr/>
            </a:pPr>
            <a:r>
              <a:rPr lang="en-US" cap="none" dirty="0" smtClean="0">
                <a:solidFill>
                  <a:sysClr val="window" lastClr="FFFFFF"/>
                </a:solidFill>
              </a:rPr>
              <a:t>VIDA FUNCIONAL</a:t>
            </a:r>
            <a:endParaRPr lang="en-US" cap="none" dirty="0">
              <a:solidFill>
                <a:sysClr val="window" lastClr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9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6" y="1069524"/>
            <a:ext cx="8466710" cy="3142355"/>
          </a:xfrm>
        </p:spPr>
        <p:txBody>
          <a:bodyPr lIns="57616" tIns="28808" rIns="57616" bIns="28808"/>
          <a:lstStyle/>
          <a:p>
            <a:pPr defTabSz="288082">
              <a:spcBef>
                <a:spcPct val="30000"/>
              </a:spcBef>
              <a:defRPr/>
            </a:pPr>
            <a:endParaRPr lang="en-US" sz="1800" b="1" dirty="0"/>
          </a:p>
          <a:p>
            <a:r>
              <a:rPr lang="pt-BR" sz="1800" dirty="0"/>
              <a:t>A aposentadoria trata da “inativação” do Membro ou Servidor, quando ele, já possuindo o tempo de contribuição exigido por lei, deixa de exercer suas atividades funcionais, passando a receber um subsídio a título de “Aposentadoria”.</a:t>
            </a:r>
          </a:p>
          <a:p>
            <a:endParaRPr lang="pt-BR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6" y="274638"/>
            <a:ext cx="82528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APOSENTADORIA</a:t>
            </a:r>
          </a:p>
        </p:txBody>
      </p:sp>
      <p:grpSp>
        <p:nvGrpSpPr>
          <p:cNvPr id="29" name="Grupo 28"/>
          <p:cNvGrpSpPr/>
          <p:nvPr/>
        </p:nvGrpSpPr>
        <p:grpSpPr>
          <a:xfrm>
            <a:off x="1815053" y="3140903"/>
            <a:ext cx="1513041" cy="1024710"/>
            <a:chOff x="67278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0" name="Retângulo de cantos arredondados 29"/>
            <p:cNvSpPr/>
            <p:nvPr/>
          </p:nvSpPr>
          <p:spPr>
            <a:xfrm>
              <a:off x="67278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Retângulo 30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t-B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Rescisão Contratual</a:t>
              </a: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3459233" y="3441484"/>
            <a:ext cx="1248761" cy="42354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3" name="Seta para a direita 32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734585" y="3170916"/>
            <a:ext cx="1513041" cy="1024710"/>
            <a:chOff x="54226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6" name="Retângulo de cantos arredondados 35"/>
            <p:cNvSpPr/>
            <p:nvPr/>
          </p:nvSpPr>
          <p:spPr>
            <a:xfrm>
              <a:off x="54226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Retângulo 55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Aposentadoria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43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4546" y="781050"/>
            <a:ext cx="3244654" cy="241209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4546" y="274638"/>
            <a:ext cx="898945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pt-BR" dirty="0" smtClean="0"/>
              <a:t>FUNCIONALIDADE DO PROCESSO DE APOSENTADORIA</a:t>
            </a:r>
            <a:endParaRPr lang="en-US" cap="none" dirty="0" smtClean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193803" y="1215610"/>
            <a:ext cx="3111431" cy="114768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7155" y="781050"/>
            <a:ext cx="3933287" cy="2450647"/>
          </a:xfrm>
          <a:prstGeom prst="rect">
            <a:avLst/>
          </a:prstGeom>
        </p:spPr>
      </p:pic>
      <p:sp>
        <p:nvSpPr>
          <p:cNvPr id="8" name="Seta em curva para cima 7"/>
          <p:cNvSpPr/>
          <p:nvPr/>
        </p:nvSpPr>
        <p:spPr>
          <a:xfrm rot="598591">
            <a:off x="704360" y="1841547"/>
            <a:ext cx="5387685" cy="642544"/>
          </a:xfrm>
          <a:prstGeom prst="curvedUpArrow">
            <a:avLst/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7154" y="3730058"/>
            <a:ext cx="3933287" cy="2933511"/>
          </a:xfrm>
          <a:prstGeom prst="rect">
            <a:avLst/>
          </a:prstGeom>
        </p:spPr>
      </p:pic>
      <p:sp>
        <p:nvSpPr>
          <p:cNvPr id="10" name="Retângulo de cantos arredondados 9"/>
          <p:cNvSpPr/>
          <p:nvPr/>
        </p:nvSpPr>
        <p:spPr>
          <a:xfrm>
            <a:off x="6639151" y="4497575"/>
            <a:ext cx="489702" cy="187099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baixo 10"/>
          <p:cNvSpPr/>
          <p:nvPr/>
        </p:nvSpPr>
        <p:spPr>
          <a:xfrm>
            <a:off x="6850743" y="3309871"/>
            <a:ext cx="295404" cy="368672"/>
          </a:xfrm>
          <a:prstGeom prst="downArrow">
            <a:avLst/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803" y="3704383"/>
            <a:ext cx="3941508" cy="2964014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 rot="10800000">
            <a:off x="4208856" y="4889696"/>
            <a:ext cx="717257" cy="216859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14" name="Seta para a direita 13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554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1003663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dirty="0" smtClean="0"/>
              <a:t>CONCLUSÃO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92098" y="2153204"/>
            <a:ext cx="4480491" cy="3467344"/>
          </a:xfrm>
        </p:spPr>
        <p:txBody>
          <a:bodyPr/>
          <a:lstStyle/>
          <a:p>
            <a:r>
              <a:rPr lang="pt-BR" sz="1800" dirty="0">
                <a:solidFill>
                  <a:srgbClr val="4D4D4D"/>
                </a:solidFill>
                <a:latin typeface="Arial Narrow" pitchFamily="34" charset="0"/>
              </a:rPr>
              <a:t>Neste treinamento, você conheceu mais </a:t>
            </a:r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sobre: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Desligamento</a:t>
            </a:r>
            <a:r>
              <a:rPr lang="pt-BR" sz="1800" dirty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, Rescisão e Exoneração; 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Aposentadoria de Membros e Servidores.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7614" y="1307019"/>
            <a:ext cx="3666608" cy="3685460"/>
          </a:xfrm>
          <a:prstGeom prst="rect">
            <a:avLst/>
          </a:prstGeom>
          <a:ln w="3175" cmpd="sng">
            <a:noFill/>
          </a:ln>
        </p:spPr>
      </p:pic>
    </p:spTree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AGRADECIMENTOS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15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46230" y="2632622"/>
            <a:ext cx="6297769" cy="2488560"/>
          </a:xfrm>
        </p:spPr>
        <p:txBody>
          <a:bodyPr/>
          <a:lstStyle/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1800" dirty="0" smtClean="0"/>
              <a:t>Apresentar e capacitá-lo a utilizar as rotinas de:</a:t>
            </a: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Desligamento, Rescisão e Exoneração; </a:t>
            </a:r>
            <a:endParaRPr lang="pt-BR" sz="1800" dirty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Aposentadoria de Membros e Servidores. </a:t>
            </a:r>
          </a:p>
        </p:txBody>
      </p:sp>
      <p:sp>
        <p:nvSpPr>
          <p:cNvPr id="3" name="Título 2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Objetivos do Treinamento</a:t>
            </a:r>
            <a:endParaRPr lang="pt-BR" dirty="0"/>
          </a:p>
        </p:txBody>
      </p:sp>
      <p:sp>
        <p:nvSpPr>
          <p:cNvPr id="4" name="Retângulo 6"/>
          <p:cNvSpPr/>
          <p:nvPr/>
        </p:nvSpPr>
        <p:spPr>
          <a:xfrm>
            <a:off x="2846230" y="5363954"/>
            <a:ext cx="6067477" cy="1223158"/>
          </a:xfrm>
          <a:prstGeom prst="rect">
            <a:avLst/>
          </a:prstGeom>
          <a:solidFill>
            <a:srgbClr val="00739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aixaDeTexto 10"/>
          <p:cNvSpPr txBox="1"/>
          <p:nvPr/>
        </p:nvSpPr>
        <p:spPr bwMode="auto">
          <a:xfrm>
            <a:off x="3920295" y="5376579"/>
            <a:ext cx="488643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 defTabSz="288082" eaLnBrk="0" hangingPunct="0">
              <a:spcBef>
                <a:spcPct val="30000"/>
              </a:spcBef>
            </a:pPr>
            <a:r>
              <a:rPr lang="pt-BR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Para melhor entendimento, recomendado que se faça antes os treinamentos Visão </a:t>
            </a:r>
            <a:r>
              <a:rPr lang="pt-BR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Geral, Cadastros Básicos e Concurso, Nomeação e Inclusão na Folha  </a:t>
            </a:r>
            <a:r>
              <a:rPr lang="pt-BR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do Vida Funcional.</a:t>
            </a:r>
          </a:p>
        </p:txBody>
      </p:sp>
      <p:pic>
        <p:nvPicPr>
          <p:cNvPr id="6" name="Imagem 5" descr="ic_saiba_ma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778" y="5623191"/>
            <a:ext cx="726969" cy="68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1091628"/>
            <a:ext cx="8466710" cy="1321872"/>
          </a:xfrm>
        </p:spPr>
        <p:txBody>
          <a:bodyPr/>
          <a:lstStyle/>
          <a:p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Os Processos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de Rescisão e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de Controle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de Aposentadorias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visam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auxiliar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no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gerenciamento destas informações dentro do sistema, bem como controlar as Rescisões Contratuais, com as publicações feitas previamente.</a:t>
            </a:r>
            <a:endParaRPr lang="pt-BR" sz="1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CONCEITO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1815053" y="3140903"/>
            <a:ext cx="1513041" cy="1024710"/>
            <a:chOff x="67278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6" name="Retângulo de cantos arredondados 5"/>
            <p:cNvSpPr/>
            <p:nvPr/>
          </p:nvSpPr>
          <p:spPr>
            <a:xfrm>
              <a:off x="67278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" name="Retângulo 6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Rescisão Contratual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459233" y="3441484"/>
            <a:ext cx="1248761" cy="42354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9" name="Seta para a direita 8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0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4734585" y="3170916"/>
            <a:ext cx="1513041" cy="1024710"/>
            <a:chOff x="54226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28" name="Retângulo de cantos arredondados 27"/>
            <p:cNvSpPr/>
            <p:nvPr/>
          </p:nvSpPr>
          <p:spPr>
            <a:xfrm>
              <a:off x="54226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Retângulo 28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Aposentadoria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6" y="1069524"/>
            <a:ext cx="8466710" cy="3142355"/>
          </a:xfrm>
        </p:spPr>
        <p:txBody>
          <a:bodyPr lIns="57616" tIns="28808" rIns="57616" bIns="28808"/>
          <a:lstStyle/>
          <a:p>
            <a:r>
              <a:rPr lang="pt-BR" sz="1800" dirty="0"/>
              <a:t>O processo de Rescisão Contratual tem início no Vida Funcional, a partir do cadastramento da informação </a:t>
            </a:r>
            <a:r>
              <a:rPr lang="pt-BR" sz="1800" dirty="0" smtClean="0"/>
              <a:t>da rescisão, e </a:t>
            </a:r>
            <a:r>
              <a:rPr lang="pt-BR" sz="1800" dirty="0"/>
              <a:t>envio para publicação. </a:t>
            </a:r>
          </a:p>
          <a:p>
            <a:r>
              <a:rPr lang="pt-BR" sz="1800" dirty="0"/>
              <a:t>Somente após a confirmação da publicação e do envio do e-mail de informação, é que fica disponível para o processamento do cálculo.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6" y="274638"/>
            <a:ext cx="82528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RESCISÃO CONTRATUAL</a:t>
            </a:r>
          </a:p>
        </p:txBody>
      </p:sp>
      <p:sp>
        <p:nvSpPr>
          <p:cNvPr id="26" name="Retângulo 7"/>
          <p:cNvSpPr/>
          <p:nvPr/>
        </p:nvSpPr>
        <p:spPr>
          <a:xfrm>
            <a:off x="672353" y="5211992"/>
            <a:ext cx="8253933" cy="1377494"/>
          </a:xfrm>
          <a:prstGeom prst="rect">
            <a:avLst/>
          </a:prstGeom>
          <a:solidFill>
            <a:srgbClr val="EC9B3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tângulo 26"/>
          <p:cNvSpPr/>
          <p:nvPr/>
        </p:nvSpPr>
        <p:spPr>
          <a:xfrm>
            <a:off x="1716344" y="5386166"/>
            <a:ext cx="72099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b="1" i="1" kern="0" dirty="0">
                <a:solidFill>
                  <a:sysClr val="window" lastClr="FFFFFF"/>
                </a:solidFill>
                <a:latin typeface="Arial Narrow"/>
                <a:cs typeface="Arial Narrow"/>
              </a:rPr>
              <a:t>IMPORTANTE</a:t>
            </a:r>
            <a:r>
              <a:rPr lang="pt-BR" sz="1600" i="1" kern="0" dirty="0">
                <a:solidFill>
                  <a:sysClr val="window" lastClr="FFFFFF"/>
                </a:solidFill>
                <a:latin typeface="Arial Narrow"/>
                <a:cs typeface="Arial Narrow"/>
              </a:rPr>
              <a:t>: </a:t>
            </a:r>
            <a:r>
              <a:rPr lang="pt-BR" sz="1600" b="1" i="1" dirty="0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A publicação da Rescisão Contratual é feita de forma antecipada, ou seja, antes da efetivação da Rescisão. Sendo assim, ao final do cálculo, não é acionada a rotina de geração de itens, nem de publicação, como acontece nas demais rotinas do Vida Funcional.</a:t>
            </a:r>
            <a:endParaRPr lang="pt-BR" sz="1600" dirty="0">
              <a:solidFill>
                <a:srgbClr val="FFFFFF"/>
              </a:solidFill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28" name="Imagem 8" descr="ic_importan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355" y="5625153"/>
            <a:ext cx="699987" cy="551171"/>
          </a:xfrm>
          <a:prstGeom prst="rect">
            <a:avLst/>
          </a:prstGeom>
        </p:spPr>
      </p:pic>
      <p:grpSp>
        <p:nvGrpSpPr>
          <p:cNvPr id="29" name="Grupo 28"/>
          <p:cNvGrpSpPr/>
          <p:nvPr/>
        </p:nvGrpSpPr>
        <p:grpSpPr>
          <a:xfrm>
            <a:off x="1815053" y="3140903"/>
            <a:ext cx="1513041" cy="1024710"/>
            <a:chOff x="67278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0" name="Retângulo de cantos arredondados 29"/>
            <p:cNvSpPr/>
            <p:nvPr/>
          </p:nvSpPr>
          <p:spPr>
            <a:xfrm>
              <a:off x="67278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Retângulo 30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Rescisão Contratual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3459233" y="3441484"/>
            <a:ext cx="1248761" cy="42354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3" name="Seta para a direita 32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4734585" y="3170916"/>
            <a:ext cx="1513041" cy="1024710"/>
            <a:chOff x="54226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6" name="Retângulo de cantos arredondados 35"/>
            <p:cNvSpPr/>
            <p:nvPr/>
          </p:nvSpPr>
          <p:spPr>
            <a:xfrm>
              <a:off x="54226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Retângulo 55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Aposentadoria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038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3792" y="1659324"/>
            <a:ext cx="8268236" cy="3571584"/>
          </a:xfrm>
        </p:spPr>
        <p:txBody>
          <a:bodyPr/>
          <a:lstStyle/>
          <a:p>
            <a:r>
              <a:rPr lang="pt-BR" sz="1800" dirty="0"/>
              <a:t>Parâmetros: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1800" b="1" i="1" dirty="0" smtClean="0"/>
              <a:t>MV_VDFDGP</a:t>
            </a:r>
            <a:r>
              <a:rPr lang="pt-BR" sz="1800" dirty="0" smtClean="0"/>
              <a:t> </a:t>
            </a:r>
            <a:r>
              <a:rPr lang="pt-BR" sz="1800" dirty="0"/>
              <a:t>– E-mail do Responsável </a:t>
            </a:r>
            <a:r>
              <a:rPr lang="pt-BR" sz="1800" dirty="0" smtClean="0"/>
              <a:t>pelo Departamento Gestão de Pessoas </a:t>
            </a:r>
            <a:r>
              <a:rPr lang="pt-BR" sz="1800" dirty="0"/>
              <a:t>para recebimento da informação de Rescisão;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1800" b="1" i="1" dirty="0"/>
              <a:t>MV_RELSERV</a:t>
            </a:r>
            <a:r>
              <a:rPr lang="pt-BR" sz="1800" dirty="0"/>
              <a:t> – Nome do Servidor de envio de e-mails;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1800" b="1" i="1" dirty="0"/>
              <a:t>MV_EMCONTA</a:t>
            </a:r>
            <a:r>
              <a:rPr lang="pt-BR" sz="1800" dirty="0"/>
              <a:t> – Conta de e-mail do responsável pelo envio;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1800" b="1" i="1" dirty="0"/>
              <a:t>MV_EMSENHA</a:t>
            </a:r>
            <a:r>
              <a:rPr lang="pt-BR" sz="1800" dirty="0"/>
              <a:t> – Senha de e-mail do responsável pelo envio.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sz="1800" b="1" i="1" dirty="0"/>
              <a:t>MV_RELAUTH</a:t>
            </a:r>
            <a:r>
              <a:rPr lang="pt-BR" sz="1800" dirty="0"/>
              <a:t> – Certifique-se de que esteja com a informação correta: Se o servidor requer autenticação, informe “.T.”, caso contrário, informe “.F.”.</a:t>
            </a:r>
          </a:p>
          <a:p>
            <a:endParaRPr lang="pt-BR" sz="1800" dirty="0" smtClean="0"/>
          </a:p>
          <a:p>
            <a:r>
              <a:rPr lang="pt-BR" sz="1800" dirty="0" smtClean="0"/>
              <a:t>É </a:t>
            </a:r>
            <a:r>
              <a:rPr lang="pt-BR" sz="1800" dirty="0"/>
              <a:t>necessário também que o </a:t>
            </a:r>
            <a:r>
              <a:rPr lang="pt-BR" sz="1800" dirty="0" err="1"/>
              <a:t>LibreOffice</a:t>
            </a:r>
            <a:r>
              <a:rPr lang="pt-BR" sz="1800" dirty="0"/>
              <a:t> esteja instalado corretamente.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761334"/>
            <a:ext cx="7952017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PREMISSAS PARA O PROCESSO DE RESCISÃO CONTRATUAL</a:t>
            </a:r>
          </a:p>
        </p:txBody>
      </p:sp>
      <p:sp>
        <p:nvSpPr>
          <p:cNvPr id="5" name="Retângulo 6"/>
          <p:cNvSpPr/>
          <p:nvPr/>
        </p:nvSpPr>
        <p:spPr>
          <a:xfrm>
            <a:off x="1264024" y="5876728"/>
            <a:ext cx="7646742" cy="837262"/>
          </a:xfrm>
          <a:prstGeom prst="rect">
            <a:avLst/>
          </a:prstGeom>
          <a:solidFill>
            <a:srgbClr val="00739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ixaDeTexto 10"/>
          <p:cNvSpPr txBox="1"/>
          <p:nvPr/>
        </p:nvSpPr>
        <p:spPr bwMode="auto">
          <a:xfrm>
            <a:off x="2191870" y="5876728"/>
            <a:ext cx="6582971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 defTabSz="288082" eaLnBrk="0" hangingPunct="0">
              <a:spcBef>
                <a:spcPct val="30000"/>
              </a:spcBef>
            </a:pPr>
            <a:r>
              <a:rPr lang="pt-BR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Os parâmetros MV_* são cadastrados previamente no módulo Configurador. </a:t>
            </a:r>
            <a:endParaRPr lang="pt-BR" i="1" dirty="0" smtClean="0">
              <a:solidFill>
                <a:srgbClr val="FFFFFF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algn="just" defTabSz="288082" eaLnBrk="0" hangingPunct="0">
              <a:spcBef>
                <a:spcPct val="30000"/>
              </a:spcBef>
            </a:pPr>
            <a:r>
              <a:rPr lang="pt-BR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Em caso de dúvidas a respeito, consulte o administrador do sistema.</a:t>
            </a:r>
            <a:endParaRPr lang="pt-BR" i="1" dirty="0">
              <a:solidFill>
                <a:srgbClr val="FFFFFF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</p:txBody>
      </p:sp>
      <p:pic>
        <p:nvPicPr>
          <p:cNvPr id="7" name="Imagem 6" descr="ic_saiba_ma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055" y="5903258"/>
            <a:ext cx="730566" cy="72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4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87" y="894754"/>
            <a:ext cx="4556806" cy="343765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7" y="881350"/>
            <a:ext cx="8594325" cy="4440101"/>
          </a:xfrm>
        </p:spPr>
        <p:txBody>
          <a:bodyPr/>
          <a:lstStyle/>
          <a:p>
            <a:endParaRPr lang="pt-BR" sz="1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pt-BR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8594325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TABELAS AUXILIARES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9813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8401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872766" y="15068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9787" y="347402"/>
            <a:ext cx="4514740" cy="3402308"/>
          </a:xfrm>
          <a:prstGeom prst="rect">
            <a:avLst/>
          </a:prstGeom>
        </p:spPr>
      </p:pic>
      <p:sp>
        <p:nvSpPr>
          <p:cNvPr id="18" name="Retângulo de cantos arredondados 17"/>
          <p:cNvSpPr/>
          <p:nvPr/>
        </p:nvSpPr>
        <p:spPr>
          <a:xfrm>
            <a:off x="4269189" y="2391584"/>
            <a:ext cx="1131166" cy="197737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314" y="3358471"/>
            <a:ext cx="4469735" cy="3352301"/>
          </a:xfrm>
          <a:prstGeom prst="rect">
            <a:avLst/>
          </a:prstGeom>
        </p:spPr>
      </p:pic>
      <p:sp>
        <p:nvSpPr>
          <p:cNvPr id="20" name="Retângulo de cantos arredondados 19"/>
          <p:cNvSpPr/>
          <p:nvPr/>
        </p:nvSpPr>
        <p:spPr>
          <a:xfrm>
            <a:off x="1041665" y="3983134"/>
            <a:ext cx="549196" cy="142786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2864956" y="3984971"/>
            <a:ext cx="745663" cy="142786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6"/>
          <p:cNvSpPr/>
          <p:nvPr/>
        </p:nvSpPr>
        <p:spPr>
          <a:xfrm>
            <a:off x="4867837" y="4894617"/>
            <a:ext cx="4144535" cy="1816980"/>
          </a:xfrm>
          <a:prstGeom prst="rect">
            <a:avLst/>
          </a:prstGeom>
          <a:solidFill>
            <a:srgbClr val="00739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CaixaDeTexto 10"/>
          <p:cNvSpPr txBox="1"/>
          <p:nvPr/>
        </p:nvSpPr>
        <p:spPr bwMode="auto">
          <a:xfrm>
            <a:off x="5760897" y="4913021"/>
            <a:ext cx="325147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/>
            <a:r>
              <a:rPr lang="pt-BR" i="1" dirty="0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Para mais detalhes sobre </a:t>
            </a:r>
            <a:r>
              <a:rPr lang="pt-BR" i="1" dirty="0" smtClean="0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o cadastramento das Tabelas Auxiliares S100 e S101, consulte </a:t>
            </a:r>
            <a:r>
              <a:rPr lang="pt-BR" i="1" dirty="0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o e-</a:t>
            </a:r>
            <a:r>
              <a:rPr lang="pt-BR" i="1" dirty="0" err="1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learning</a:t>
            </a:r>
            <a:r>
              <a:rPr lang="pt-BR" i="1" dirty="0">
                <a:solidFill>
                  <a:srgbClr val="FFFFFF"/>
                </a:solidFill>
                <a:ea typeface="ヒラギノ角ゴ Pro W3" charset="-128"/>
                <a:cs typeface="ヒラギノ角ゴ Pro W3" charset="-128"/>
              </a:rPr>
              <a:t> Publicações, do Vida Funcional.</a:t>
            </a:r>
          </a:p>
        </p:txBody>
      </p:sp>
      <p:pic>
        <p:nvPicPr>
          <p:cNvPr id="15" name="Imagem 14" descr="ic_saiba_mai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9084" y="5409607"/>
            <a:ext cx="730566" cy="716937"/>
          </a:xfrm>
          <a:prstGeom prst="rect">
            <a:avLst/>
          </a:prstGeom>
        </p:spPr>
      </p:pic>
      <p:sp>
        <p:nvSpPr>
          <p:cNvPr id="16" name="Retângulo de cantos arredondados 15"/>
          <p:cNvSpPr/>
          <p:nvPr/>
        </p:nvSpPr>
        <p:spPr>
          <a:xfrm>
            <a:off x="1942639" y="3983922"/>
            <a:ext cx="624289" cy="142786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Conector angulado 6"/>
          <p:cNvCxnSpPr>
            <a:stCxn id="22" idx="2"/>
            <a:endCxn id="16" idx="0"/>
          </p:cNvCxnSpPr>
          <p:nvPr/>
        </p:nvCxnSpPr>
        <p:spPr>
          <a:xfrm rot="16200000" flipH="1">
            <a:off x="578841" y="2307978"/>
            <a:ext cx="2425111" cy="926775"/>
          </a:xfrm>
          <a:prstGeom prst="bentConnector3">
            <a:avLst>
              <a:gd name="adj1" fmla="val 50000"/>
            </a:avLst>
          </a:prstGeom>
          <a:noFill/>
          <a:ln w="127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2" name="Retângulo de cantos arredondados 21"/>
          <p:cNvSpPr/>
          <p:nvPr/>
        </p:nvSpPr>
        <p:spPr>
          <a:xfrm>
            <a:off x="1113409" y="1468967"/>
            <a:ext cx="429199" cy="89844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dobrada para cima 25"/>
          <p:cNvSpPr/>
          <p:nvPr/>
        </p:nvSpPr>
        <p:spPr>
          <a:xfrm rot="16200000">
            <a:off x="2635910" y="362784"/>
            <a:ext cx="1131764" cy="2880453"/>
          </a:xfrm>
          <a:prstGeom prst="bentUpArrow">
            <a:avLst>
              <a:gd name="adj1" fmla="val 5990"/>
              <a:gd name="adj2" fmla="val 8366"/>
              <a:gd name="adj3" fmla="val 25000"/>
            </a:avLst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dobrada para cima 26"/>
          <p:cNvSpPr/>
          <p:nvPr/>
        </p:nvSpPr>
        <p:spPr>
          <a:xfrm rot="16200000" flipH="1">
            <a:off x="2576074" y="1820391"/>
            <a:ext cx="1251436" cy="2880453"/>
          </a:xfrm>
          <a:prstGeom prst="bentUpArrow">
            <a:avLst>
              <a:gd name="adj1" fmla="val 5990"/>
              <a:gd name="adj2" fmla="val 8366"/>
              <a:gd name="adj3" fmla="val 25000"/>
            </a:avLst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466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8207" y="810887"/>
            <a:ext cx="4425657" cy="29674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Geração do Item de Publicação da </a:t>
            </a:r>
            <a:r>
              <a:rPr lang="pt-BR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Rescisão;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Publicação da </a:t>
            </a:r>
            <a:r>
              <a:rPr lang="pt-BR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Rescisão;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Conferência da </a:t>
            </a:r>
            <a:r>
              <a:rPr lang="pt-BR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Publicação;</a:t>
            </a:r>
            <a:endParaRPr lang="pt-BR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Informação da Data da </a:t>
            </a:r>
            <a:r>
              <a:rPr lang="pt-BR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Publicação;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Envio de </a:t>
            </a:r>
            <a:r>
              <a:rPr lang="pt-BR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e-mail;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Solicitação do </a:t>
            </a:r>
            <a:r>
              <a:rPr lang="pt-BR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Cálculo.</a:t>
            </a:r>
            <a:endParaRPr lang="pt-BR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99539"/>
            <a:ext cx="80939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PROCEDIMENTOS</a:t>
            </a:r>
          </a:p>
        </p:txBody>
      </p:sp>
      <p:sp>
        <p:nvSpPr>
          <p:cNvPr id="19" name="Retângulo 6"/>
          <p:cNvSpPr/>
          <p:nvPr/>
        </p:nvSpPr>
        <p:spPr>
          <a:xfrm>
            <a:off x="128206" y="4368799"/>
            <a:ext cx="4591890" cy="2325737"/>
          </a:xfrm>
          <a:prstGeom prst="rect">
            <a:avLst/>
          </a:prstGeom>
          <a:solidFill>
            <a:srgbClr val="00739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kern="0" dirty="0">
              <a:solidFill>
                <a:sysClr val="window" lastClr="FFFFFF"/>
              </a:solidFill>
              <a:latin typeface="Calibri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kern="0" dirty="0">
              <a:solidFill>
                <a:sysClr val="window" lastClr="FFFFFF"/>
              </a:solidFill>
              <a:latin typeface="Calibri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kern="0" dirty="0">
              <a:solidFill>
                <a:sysClr val="window" lastClr="FFFFFF"/>
              </a:solidFill>
              <a:latin typeface="Calibri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kern="0" dirty="0">
              <a:solidFill>
                <a:sysClr val="window" lastClr="FFFFFF"/>
              </a:solidFill>
              <a:latin typeface="Calibri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kern="0" dirty="0">
              <a:solidFill>
                <a:sysClr val="window" lastClr="FFFFFF"/>
              </a:solidFill>
              <a:latin typeface="Calibri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kern="0" dirty="0">
              <a:solidFill>
                <a:sysClr val="window" lastClr="FFFFFF"/>
              </a:solidFill>
              <a:latin typeface="Calibri"/>
              <a:ea typeface="+mn-e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CaixaDeTexto 10"/>
          <p:cNvSpPr txBox="1"/>
          <p:nvPr/>
        </p:nvSpPr>
        <p:spPr bwMode="auto">
          <a:xfrm>
            <a:off x="900167" y="4502196"/>
            <a:ext cx="3736812" cy="213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 defTabSz="288082" eaLnBrk="0" hangingPunct="0">
              <a:spcBef>
                <a:spcPct val="30000"/>
              </a:spcBef>
            </a:pP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* Para </a:t>
            </a:r>
            <a:r>
              <a:rPr lang="pt-BR" sz="1600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obter mais detalhes sobre </a:t>
            </a: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 geração do item de publicação e sobre o cálculo da Rescisão, consulte </a:t>
            </a:r>
            <a:r>
              <a:rPr lang="pt-BR" sz="1600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o </a:t>
            </a: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e-</a:t>
            </a:r>
            <a:r>
              <a:rPr lang="pt-BR" sz="1600" i="1" dirty="0" err="1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learning</a:t>
            </a: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 “Processo </a:t>
            </a:r>
            <a:r>
              <a:rPr lang="pt-BR" sz="1600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de Rescisão” da Folha de Pagamento para Gestão Pública do módulo Gestão de Pessoal. </a:t>
            </a:r>
          </a:p>
          <a:p>
            <a:pPr marL="0" lvl="2" indent="0" algn="just" defTabSz="288082" eaLnBrk="0" hangingPunct="0">
              <a:spcBef>
                <a:spcPct val="30000"/>
              </a:spcBef>
            </a:pP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* Para </a:t>
            </a:r>
            <a:r>
              <a:rPr lang="pt-BR" sz="1600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obter mais detalhes sobre </a:t>
            </a: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as publicações, </a:t>
            </a:r>
            <a:r>
              <a:rPr lang="pt-BR" sz="1600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consulte o e-</a:t>
            </a:r>
            <a:r>
              <a:rPr lang="pt-BR" sz="1600" i="1" dirty="0" err="1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learning</a:t>
            </a:r>
            <a:r>
              <a:rPr lang="pt-BR" sz="1600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 “Publicações” do módulo Vida Funcional</a:t>
            </a:r>
            <a:r>
              <a:rPr lang="pt-BR" sz="16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.</a:t>
            </a:r>
            <a:endParaRPr lang="pt-BR" sz="1600" i="1" dirty="0">
              <a:solidFill>
                <a:srgbClr val="FFFFFF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</p:txBody>
      </p:sp>
      <p:pic>
        <p:nvPicPr>
          <p:cNvPr id="21" name="Imagem 20" descr="ic_saiba_ma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156" y="5176413"/>
            <a:ext cx="572895" cy="538910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4978" y="464459"/>
            <a:ext cx="4237345" cy="634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093" y="85953"/>
            <a:ext cx="8015591" cy="433700"/>
          </a:xfrm>
        </p:spPr>
        <p:txBody>
          <a:bodyPr/>
          <a:lstStyle/>
          <a:p>
            <a:pPr lvl="0" defTabSz="622300">
              <a:lnSpc>
                <a:spcPct val="90000"/>
              </a:lnSpc>
              <a:spcAft>
                <a:spcPct val="35000"/>
              </a:spcAft>
            </a:pPr>
            <a:r>
              <a:rPr lang="pt-BR" cap="none" dirty="0" smtClean="0"/>
              <a:t>ILUSTRANDO OS PROCEDIMENTOS PARA PUBLICAÇÃO</a:t>
            </a:r>
            <a: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B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cap="none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470" y="675891"/>
            <a:ext cx="3873501" cy="2915173"/>
          </a:xfrm>
          <a:prstGeom prst="rect">
            <a:avLst/>
          </a:prstGeom>
        </p:spPr>
      </p:pic>
      <p:sp>
        <p:nvSpPr>
          <p:cNvPr id="9" name="Retângulo de cantos arredondados 8"/>
          <p:cNvSpPr/>
          <p:nvPr/>
        </p:nvSpPr>
        <p:spPr>
          <a:xfrm>
            <a:off x="187197" y="1050587"/>
            <a:ext cx="3775202" cy="212156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0538" y="675892"/>
            <a:ext cx="3885567" cy="2912626"/>
          </a:xfrm>
          <a:prstGeom prst="rect">
            <a:avLst/>
          </a:prstGeom>
        </p:spPr>
      </p:pic>
      <p:sp>
        <p:nvSpPr>
          <p:cNvPr id="12" name="Retângulo de cantos arredondados 11"/>
          <p:cNvSpPr/>
          <p:nvPr/>
        </p:nvSpPr>
        <p:spPr>
          <a:xfrm>
            <a:off x="7956148" y="3370636"/>
            <a:ext cx="479587" cy="128020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169" y="3778174"/>
            <a:ext cx="3876802" cy="2908375"/>
          </a:xfrm>
          <a:prstGeom prst="rect">
            <a:avLst/>
          </a:prstGeom>
        </p:spPr>
      </p:pic>
      <p:sp>
        <p:nvSpPr>
          <p:cNvPr id="14" name="Retângulo de cantos arredondados 13"/>
          <p:cNvSpPr/>
          <p:nvPr/>
        </p:nvSpPr>
        <p:spPr>
          <a:xfrm>
            <a:off x="3667327" y="6421879"/>
            <a:ext cx="285344" cy="128020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de cantos arredondados 14"/>
          <p:cNvSpPr/>
          <p:nvPr/>
        </p:nvSpPr>
        <p:spPr>
          <a:xfrm>
            <a:off x="187197" y="4165061"/>
            <a:ext cx="1271952" cy="128020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de cantos arredondados 15"/>
          <p:cNvSpPr/>
          <p:nvPr/>
        </p:nvSpPr>
        <p:spPr>
          <a:xfrm>
            <a:off x="252051" y="4871935"/>
            <a:ext cx="740170" cy="128020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1223" y="3744756"/>
            <a:ext cx="3914882" cy="2940859"/>
          </a:xfrm>
          <a:prstGeom prst="rect">
            <a:avLst/>
          </a:prstGeom>
        </p:spPr>
      </p:pic>
      <p:sp>
        <p:nvSpPr>
          <p:cNvPr id="18" name="Retângulo de cantos arredondados 17"/>
          <p:cNvSpPr/>
          <p:nvPr/>
        </p:nvSpPr>
        <p:spPr>
          <a:xfrm>
            <a:off x="5100537" y="4160197"/>
            <a:ext cx="1835283" cy="128020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de cantos arredondados 18"/>
          <p:cNvSpPr/>
          <p:nvPr/>
        </p:nvSpPr>
        <p:spPr>
          <a:xfrm>
            <a:off x="8169847" y="6454367"/>
            <a:ext cx="285344" cy="128020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20" name="Grupo 19"/>
          <p:cNvGrpSpPr/>
          <p:nvPr/>
        </p:nvGrpSpPr>
        <p:grpSpPr>
          <a:xfrm>
            <a:off x="4049384" y="1742308"/>
            <a:ext cx="1024650" cy="21685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21" name="Seta para a direita 20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" name="Seta em curva para a direita 9"/>
          <p:cNvSpPr/>
          <p:nvPr/>
        </p:nvSpPr>
        <p:spPr>
          <a:xfrm rot="5027107">
            <a:off x="3710053" y="-610115"/>
            <a:ext cx="1051726" cy="7600171"/>
          </a:xfrm>
          <a:prstGeom prst="curvedRightArrow">
            <a:avLst>
              <a:gd name="adj1" fmla="val 17146"/>
              <a:gd name="adj2" fmla="val 36652"/>
              <a:gd name="adj3" fmla="val 16136"/>
            </a:avLst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grpSp>
        <p:nvGrpSpPr>
          <p:cNvPr id="24" name="Grupo 23"/>
          <p:cNvGrpSpPr/>
          <p:nvPr/>
        </p:nvGrpSpPr>
        <p:grpSpPr>
          <a:xfrm>
            <a:off x="4056012" y="4889698"/>
            <a:ext cx="1024650" cy="21685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25" name="Seta para a direita 24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2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9082" y="1553765"/>
            <a:ext cx="8663420" cy="5127451"/>
          </a:xfrm>
        </p:spPr>
        <p:txBody>
          <a:bodyPr/>
          <a:lstStyle/>
          <a:p>
            <a:pPr lvl="0"/>
            <a:endParaRPr lang="pt-BR" sz="1800" dirty="0"/>
          </a:p>
          <a:p>
            <a:endParaRPr lang="pt-BR" sz="1800" dirty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9082" y="154622"/>
            <a:ext cx="8805355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pt-BR" cap="none" dirty="0" smtClean="0"/>
              <a:t>FINALIZAÇÃO DA PUBLICAÇÃO E INFORMAÇÃO PARA O CÁLCULO</a:t>
            </a:r>
            <a:endParaRPr lang="en-US" cap="none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083" y="694133"/>
            <a:ext cx="4796744" cy="3497626"/>
          </a:xfrm>
          <a:prstGeom prst="rect">
            <a:avLst/>
          </a:prstGeom>
        </p:spPr>
      </p:pic>
      <p:sp>
        <p:nvSpPr>
          <p:cNvPr id="5" name="Retângulo de cantos arredondados 4"/>
          <p:cNvSpPr/>
          <p:nvPr/>
        </p:nvSpPr>
        <p:spPr>
          <a:xfrm>
            <a:off x="281125" y="3804427"/>
            <a:ext cx="3111431" cy="114768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de cantos arredondados 5"/>
          <p:cNvSpPr/>
          <p:nvPr/>
        </p:nvSpPr>
        <p:spPr>
          <a:xfrm>
            <a:off x="4341181" y="3710865"/>
            <a:ext cx="588630" cy="87643"/>
          </a:xfrm>
          <a:prstGeom prst="roundRect">
            <a:avLst/>
          </a:prstGeom>
          <a:noFill/>
          <a:ln w="12700" cmpd="sng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9793" y="1143519"/>
            <a:ext cx="3512709" cy="1904481"/>
          </a:xfrm>
          <a:prstGeom prst="rect">
            <a:avLst/>
          </a:prstGeom>
        </p:spPr>
      </p:pic>
      <p:sp>
        <p:nvSpPr>
          <p:cNvPr id="8" name="Seta em curva para baixo 7"/>
          <p:cNvSpPr/>
          <p:nvPr/>
        </p:nvSpPr>
        <p:spPr>
          <a:xfrm rot="20352859">
            <a:off x="670498" y="1529525"/>
            <a:ext cx="6489335" cy="1129048"/>
          </a:xfrm>
          <a:prstGeom prst="curvedDownArrow">
            <a:avLst>
              <a:gd name="adj1" fmla="val 23774"/>
              <a:gd name="adj2" fmla="val 34419"/>
              <a:gd name="adj3" fmla="val 17499"/>
            </a:avLst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6090" y="4733925"/>
            <a:ext cx="4505325" cy="2124075"/>
          </a:xfrm>
          <a:prstGeom prst="rect">
            <a:avLst/>
          </a:prstGeom>
        </p:spPr>
      </p:pic>
      <p:sp>
        <p:nvSpPr>
          <p:cNvPr id="10" name="Seta para baixo 9"/>
          <p:cNvSpPr/>
          <p:nvPr/>
        </p:nvSpPr>
        <p:spPr>
          <a:xfrm>
            <a:off x="6850743" y="3164114"/>
            <a:ext cx="295404" cy="1393027"/>
          </a:xfrm>
          <a:prstGeom prst="downArrow">
            <a:avLst/>
          </a:prstGeom>
          <a:solidFill>
            <a:srgbClr val="C00000"/>
          </a:solidFill>
          <a:effectLst>
            <a:outerShdw blurRad="44450" dist="27940" dir="5400000" algn="ctr" rotWithShape="0">
              <a:srgbClr val="000000">
                <a:alpha val="32000"/>
              </a:srgbClr>
            </a:outerShdw>
          </a:effectLst>
          <a:sp3d>
            <a:bevelT w="190500" h="38100"/>
            <a:bevelB w="0" h="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OTVS 2014 E-learning Theme">
  <a:themeElements>
    <a:clrScheme name="TOTVS">
      <a:dk1>
        <a:srgbClr val="4A5C61"/>
      </a:dk1>
      <a:lt1>
        <a:srgbClr val="FFFFFF"/>
      </a:lt1>
      <a:dk2>
        <a:srgbClr val="00739C"/>
      </a:dk2>
      <a:lt2>
        <a:srgbClr val="1CB5C5"/>
      </a:lt2>
      <a:accent1>
        <a:srgbClr val="4A5C61"/>
      </a:accent1>
      <a:accent2>
        <a:srgbClr val="009EC3"/>
      </a:accent2>
      <a:accent3>
        <a:srgbClr val="00739E"/>
      </a:accent3>
      <a:accent4>
        <a:srgbClr val="5B6B70"/>
      </a:accent4>
      <a:accent5>
        <a:srgbClr val="8C99A6"/>
      </a:accent5>
      <a:accent6>
        <a:srgbClr val="F1A631"/>
      </a:accent6>
      <a:hlink>
        <a:srgbClr val="4A5C61"/>
      </a:hlink>
      <a:folHlink>
        <a:srgbClr val="4A5C6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anchor="t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charset="0"/>
          <a:buNone/>
          <a:tabLst/>
          <a:defRPr noProof="0" dirty="0" smtClean="0">
            <a:ea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25017</TotalTime>
  <Words>2222</Words>
  <Application>Microsoft Office PowerPoint</Application>
  <PresentationFormat>Apresentação na tela (4:3)</PresentationFormat>
  <Paragraphs>190</Paragraphs>
  <Slides>13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Courier New</vt:lpstr>
      <vt:lpstr>Lucida Grande</vt:lpstr>
      <vt:lpstr>Times New Roman</vt:lpstr>
      <vt:lpstr>ヒラギノ角ゴ Pro W3</vt:lpstr>
      <vt:lpstr>TOTVS 2014 E-learning Theme</vt:lpstr>
      <vt:lpstr>RESCISÃO E APOSENTADORIA</vt:lpstr>
      <vt:lpstr>Objetivos do Treinamento</vt:lpstr>
      <vt:lpstr>CONCEITO</vt:lpstr>
      <vt:lpstr>RESCISÃO CONTRATUAL</vt:lpstr>
      <vt:lpstr>PREMISSAS PARA O PROCESSO DE RESCISÃO CONTRATUAL</vt:lpstr>
      <vt:lpstr>TABELAS AUXILIARES</vt:lpstr>
      <vt:lpstr>PROCEDIMENTOS</vt:lpstr>
      <vt:lpstr>ILUSTRANDO OS PROCEDIMENTOS PARA PUBLICAÇÃO </vt:lpstr>
      <vt:lpstr>FINALIZAÇÃO DA PUBLICAÇÃO E INFORMAÇÃO PARA O CÁLCULO</vt:lpstr>
      <vt:lpstr>APOSENTADORIA</vt:lpstr>
      <vt:lpstr>FUNCIONALIDADE DO PROCESSO DE APOSENTADORIA</vt:lpstr>
      <vt:lpstr>CONCLUSÃO</vt:lpstr>
      <vt:lpstr>AGRADECIMENTOS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tbronzeri@totvs.com.br</dc:creator>
  <cp:lastModifiedBy>Tânia Bronzeri</cp:lastModifiedBy>
  <cp:revision>665</cp:revision>
  <dcterms:created xsi:type="dcterms:W3CDTF">2014-01-10T13:03:06Z</dcterms:created>
  <dcterms:modified xsi:type="dcterms:W3CDTF">2014-09-11T18:13:21Z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TESTE</vt:lpwstr>
  </property>
  <property fmtid="{D5CDD505-2E9C-101B-9397-08002B2CF9AE}" pid="4" name="ArticulateGUID">
    <vt:lpwstr>5E9F8EB8-77DD-4383-A7B0-D172BD773FE0</vt:lpwstr>
  </property>
  <property fmtid="{D5CDD505-2E9C-101B-9397-08002B2CF9AE}" pid="5" name="ArticulateProjectFull">
    <vt:lpwstr>\\tecnologia\QA_Estr_Conhecimento\Estrutura_Conhecimento\Templates\Versao2014\Kit_Treinamento_TOTVS\05_Template_Apresentacao_v02.ppta</vt:lpwstr>
  </property>
</Properties>
</file>