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331" r:id="rId2"/>
    <p:sldId id="311" r:id="rId3"/>
    <p:sldId id="266" r:id="rId4"/>
    <p:sldId id="395" r:id="rId5"/>
    <p:sldId id="422" r:id="rId6"/>
    <p:sldId id="423" r:id="rId7"/>
    <p:sldId id="425" r:id="rId8"/>
    <p:sldId id="424" r:id="rId9"/>
    <p:sldId id="402" r:id="rId10"/>
    <p:sldId id="426" r:id="rId11"/>
    <p:sldId id="409" r:id="rId12"/>
    <p:sldId id="427" r:id="rId13"/>
    <p:sldId id="407" r:id="rId14"/>
    <p:sldId id="428" r:id="rId15"/>
    <p:sldId id="417" r:id="rId16"/>
    <p:sldId id="429" r:id="rId17"/>
    <p:sldId id="413" r:id="rId18"/>
    <p:sldId id="433" r:id="rId19"/>
    <p:sldId id="411" r:id="rId20"/>
    <p:sldId id="430" r:id="rId21"/>
    <p:sldId id="415" r:id="rId22"/>
    <p:sldId id="431" r:id="rId23"/>
    <p:sldId id="400" r:id="rId24"/>
    <p:sldId id="432" r:id="rId25"/>
    <p:sldId id="419" r:id="rId26"/>
    <p:sldId id="435" r:id="rId27"/>
    <p:sldId id="398" r:id="rId28"/>
    <p:sldId id="434" r:id="rId29"/>
    <p:sldId id="421" r:id="rId30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79828" autoAdjust="0"/>
  </p:normalViewPr>
  <p:slideViewPr>
    <p:cSldViewPr snapToGrid="0" snapToObjects="1">
      <p:cViewPr varScale="1">
        <p:scale>
          <a:sx n="63" d="100"/>
          <a:sy n="63" d="100"/>
        </p:scale>
        <p:origin x="78" y="15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3/26/2014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5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Calculo</a:t>
            </a:r>
            <a:r>
              <a:rPr lang="pt-BR" baseline="0" dirty="0" smtClean="0"/>
              <a:t> do relatório:</a:t>
            </a:r>
          </a:p>
          <a:p>
            <a:r>
              <a:rPr lang="pt-BR" dirty="0" smtClean="0"/>
              <a:t>% LUCRO BRUTO = (VRL LIQ/PRECO DE CUSTO * 100) - 100</a:t>
            </a:r>
          </a:p>
          <a:p>
            <a:r>
              <a:rPr lang="pt-BR" dirty="0" smtClean="0"/>
              <a:t>CUSTO = QTDE *PRECO UNITARIO DE AQUISIÇÃO</a:t>
            </a:r>
          </a:p>
          <a:p>
            <a:r>
              <a:rPr lang="pt-BR" dirty="0" smtClean="0"/>
              <a:t>RESULTADO = VLR LIQUIDO TOTAL - VLR CUSTO TOTAL</a:t>
            </a:r>
          </a:p>
          <a:p>
            <a:r>
              <a:rPr lang="pt-BR" dirty="0" smtClean="0"/>
              <a:t>TOTAL % LUCRO BRUTO = QUANDO CUSTO = O ENTAO CUSTO = 100, SENAO, TOTAL (VLR LIQUIDO / TOTAL CUSTO * 100) - 100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32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69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2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 Primeiro acesso no</a:t>
            </a:r>
            <a:r>
              <a:rPr lang="pt-BR" baseline="0" dirty="0" smtClean="0"/>
              <a:t> portal da OS deve ser:</a:t>
            </a:r>
          </a:p>
          <a:p>
            <a:endParaRPr lang="pt-BR" baseline="0" dirty="0" smtClean="0"/>
          </a:p>
          <a:p>
            <a:r>
              <a:rPr lang="pt-BR" b="1" baseline="0" dirty="0" smtClean="0"/>
              <a:t>Usuário:</a:t>
            </a:r>
            <a:r>
              <a:rPr lang="pt-BR" baseline="0" dirty="0" smtClean="0"/>
              <a:t> CPF informado no cadastro do usuário</a:t>
            </a:r>
          </a:p>
          <a:p>
            <a:r>
              <a:rPr lang="pt-BR" b="1" baseline="0" dirty="0" smtClean="0"/>
              <a:t>Senha:</a:t>
            </a:r>
            <a:r>
              <a:rPr lang="pt-BR" baseline="0" dirty="0" smtClean="0"/>
              <a:t> </a:t>
            </a:r>
            <a:r>
              <a:rPr lang="pt-BR" baseline="0" dirty="0" smtClean="0"/>
              <a:t>Seis primeiros dígitos do CPF </a:t>
            </a:r>
            <a:r>
              <a:rPr lang="pt-BR" baseline="0" dirty="0" smtClean="0"/>
              <a:t>- Após o </a:t>
            </a:r>
            <a:r>
              <a:rPr lang="pt-BR" baseline="0" dirty="0" err="1" smtClean="0"/>
              <a:t>login</a:t>
            </a:r>
            <a:r>
              <a:rPr lang="pt-BR" baseline="0" dirty="0" smtClean="0"/>
              <a:t> pode ser alterado.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410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5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Realiza a importação do CEP,</a:t>
            </a:r>
            <a:r>
              <a:rPr lang="pt-BR" baseline="0" dirty="0" smtClean="0"/>
              <a:t> UF e Municípios.</a:t>
            </a:r>
          </a:p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10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3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67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98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9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25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16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2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Jose.filho@totvs.com.br" TargetMode="External"/><Relationship Id="rId2" Type="http://schemas.openxmlformats.org/officeDocument/2006/relationships/hyperlink" Target="mailto:rodrigo.almeida@totvs.com.br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842760" y="1331913"/>
            <a:ext cx="8560667" cy="2920047"/>
          </a:xfrm>
        </p:spPr>
        <p:txBody>
          <a:bodyPr/>
          <a:lstStyle/>
          <a:p>
            <a:r>
              <a:rPr lang="pt-BR" i="1" cap="all" dirty="0" smtClean="0"/>
              <a:t>Treinamento de novas funcionalidades  Versão 11.90</a:t>
            </a:r>
            <a:endParaRPr lang="pt-BR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3"/>
            <a:ext cx="6942001" cy="486027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Licenciamento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1903414"/>
            <a:ext cx="3665400" cy="72405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Na </a:t>
            </a:r>
            <a:r>
              <a:rPr lang="pt-BR" sz="2400" dirty="0">
                <a:solidFill>
                  <a:schemeClr val="bg1"/>
                </a:solidFill>
              </a:rPr>
              <a:t>validação da Série, será enviado ao </a:t>
            </a:r>
            <a:r>
              <a:rPr lang="pt-BR" sz="2400" dirty="0" smtClean="0">
                <a:solidFill>
                  <a:schemeClr val="bg1"/>
                </a:solidFill>
              </a:rPr>
              <a:t>Controle de Licenciamento o serial do </a:t>
            </a:r>
            <a:r>
              <a:rPr lang="pt-BR" sz="2400" dirty="0">
                <a:solidFill>
                  <a:schemeClr val="bg1"/>
                </a:solidFill>
              </a:rPr>
              <a:t>HD e Versão que o cliente está </a:t>
            </a:r>
            <a:r>
              <a:rPr lang="pt-BR" sz="2400" dirty="0" smtClean="0">
                <a:solidFill>
                  <a:schemeClr val="bg1"/>
                </a:solidFill>
              </a:rPr>
              <a:t>utilizando.</a:t>
            </a:r>
            <a:br>
              <a:rPr lang="pt-BR" sz="2400" dirty="0" smtClean="0">
                <a:solidFill>
                  <a:schemeClr val="bg1"/>
                </a:solidFill>
              </a:rPr>
            </a:br>
            <a:endParaRPr lang="pt-B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O número de Série do cliente caracteriza o produto como FISCAL ou não FISCAL</a:t>
            </a:r>
            <a:r>
              <a:rPr lang="pt-BR" sz="2400" dirty="0" smtClean="0">
                <a:solidFill>
                  <a:schemeClr val="bg1"/>
                </a:solidFill>
              </a:rPr>
              <a:t>. (Demonstrado na Barra de Titulo do Sistema)</a:t>
            </a:r>
            <a:r>
              <a:rPr lang="pt-BR" sz="2400" dirty="0">
                <a:solidFill>
                  <a:schemeClr val="bg1"/>
                </a:solidFill>
              </a:rPr>
              <a:t/>
            </a:r>
            <a:br>
              <a:rPr lang="pt-BR" sz="2400" dirty="0">
                <a:solidFill>
                  <a:schemeClr val="bg1"/>
                </a:solidFill>
              </a:rPr>
            </a:br>
            <a:endParaRPr lang="pt-B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Possibilidade de Ativação do Serviço de SMS direto do produto. </a:t>
            </a:r>
            <a:r>
              <a:rPr lang="pt-BR" sz="2400" dirty="0" smtClean="0">
                <a:solidFill>
                  <a:schemeClr val="bg1"/>
                </a:solidFill>
              </a:rPr>
              <a:t>(“Opções de Suporte”)</a:t>
            </a:r>
            <a:endParaRPr lang="pt-BR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6" name="Espaço Reservado para Conteúdo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639" y="1661160"/>
            <a:ext cx="9796476" cy="6964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422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7557135" cy="1996440"/>
          </a:xfrm>
        </p:spPr>
        <p:txBody>
          <a:bodyPr/>
          <a:lstStyle/>
          <a:p>
            <a:r>
              <a:rPr lang="pt-BR" dirty="0"/>
              <a:t>Criação de um Campo do tipo “MEMO” na Cotação, Documento Auxiliar de Venda e Pré-Venda.</a:t>
            </a:r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6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3"/>
            <a:ext cx="6942001" cy="836547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Criação de um Campo do </a:t>
            </a:r>
            <a:endParaRPr lang="pt-BR" dirty="0" smtClean="0"/>
          </a:p>
          <a:p>
            <a:r>
              <a:rPr lang="pt-BR" dirty="0" smtClean="0"/>
              <a:t>Tipo “MEMO</a:t>
            </a:r>
            <a:r>
              <a:rPr lang="pt-BR" dirty="0"/>
              <a:t>”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636520"/>
            <a:ext cx="3558720" cy="598932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O usuário poderá digitar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observações (qualquer tipo de informação)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nas seguintes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rotinas: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Cotação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Documento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Auxiliar de Venda (Cotação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DAV)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Pré-venda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(Cotação PV)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960" y="1708580"/>
            <a:ext cx="10247769" cy="6729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85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8124825" cy="1325880"/>
          </a:xfrm>
        </p:spPr>
        <p:txBody>
          <a:bodyPr/>
          <a:lstStyle/>
          <a:p>
            <a:r>
              <a:rPr lang="pt-BR" dirty="0"/>
              <a:t>Aviso de identificação do </a:t>
            </a:r>
            <a:r>
              <a:rPr lang="pt-BR" dirty="0" smtClean="0"/>
              <a:t>cliente</a:t>
            </a:r>
            <a:br>
              <a:rPr lang="pt-BR" dirty="0" smtClean="0"/>
            </a:br>
            <a:r>
              <a:rPr lang="pt-BR" dirty="0" smtClean="0"/>
              <a:t>na Pré-Venda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3"/>
            <a:ext cx="6942001" cy="851787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Aviso de identificação do </a:t>
            </a:r>
            <a:r>
              <a:rPr lang="pt-BR" dirty="0" smtClean="0"/>
              <a:t>cliente</a:t>
            </a:r>
          </a:p>
          <a:p>
            <a:r>
              <a:rPr lang="pt-BR" dirty="0" smtClean="0"/>
              <a:t>na </a:t>
            </a:r>
            <a:r>
              <a:rPr lang="pt-BR" dirty="0"/>
              <a:t>Pré-Venda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377440"/>
            <a:ext cx="3558720" cy="676656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Inclusão de mensagem para alertar </a:t>
            </a:r>
            <a:r>
              <a:rPr lang="pt-BR" sz="2400" dirty="0" smtClean="0">
                <a:solidFill>
                  <a:schemeClr val="bg1"/>
                </a:solidFill>
              </a:rPr>
              <a:t>do </a:t>
            </a:r>
            <a:r>
              <a:rPr lang="pt-BR" sz="2400" dirty="0">
                <a:solidFill>
                  <a:schemeClr val="bg1"/>
                </a:solidFill>
              </a:rPr>
              <a:t>usuário que está cadastrando uma </a:t>
            </a:r>
            <a:r>
              <a:rPr lang="pt-BR" sz="2400" dirty="0" smtClean="0">
                <a:solidFill>
                  <a:schemeClr val="bg1"/>
                </a:solidFill>
              </a:rPr>
              <a:t>PV.</a:t>
            </a:r>
          </a:p>
          <a:p>
            <a:endParaRPr lang="pt-BR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 Quando </a:t>
            </a:r>
            <a:r>
              <a:rPr lang="pt-BR" sz="2400" dirty="0">
                <a:solidFill>
                  <a:schemeClr val="bg1"/>
                </a:solidFill>
              </a:rPr>
              <a:t>o cliente escolhido não tiver </a:t>
            </a:r>
            <a:r>
              <a:rPr lang="pt-BR" sz="2400" dirty="0" smtClean="0">
                <a:solidFill>
                  <a:schemeClr val="bg1"/>
                </a:solidFill>
              </a:rPr>
              <a:t>CPF\CNPJ cadastrado. Apresentará uma </a:t>
            </a:r>
            <a:r>
              <a:rPr lang="pt-BR" sz="2400" dirty="0">
                <a:solidFill>
                  <a:schemeClr val="bg1"/>
                </a:solidFill>
              </a:rPr>
              <a:t>mensagem </a:t>
            </a:r>
            <a:r>
              <a:rPr lang="pt-BR" sz="2400" dirty="0" smtClean="0">
                <a:solidFill>
                  <a:schemeClr val="bg1"/>
                </a:solidFill>
              </a:rPr>
              <a:t>que lembrará </a:t>
            </a:r>
            <a:r>
              <a:rPr lang="pt-BR" sz="2400" dirty="0">
                <a:solidFill>
                  <a:schemeClr val="bg1"/>
                </a:solidFill>
              </a:rPr>
              <a:t>o </a:t>
            </a:r>
            <a:r>
              <a:rPr lang="pt-BR" sz="2400" dirty="0" smtClean="0">
                <a:solidFill>
                  <a:schemeClr val="bg1"/>
                </a:solidFill>
              </a:rPr>
              <a:t>usuário. Caso desejar acertar em seu cadastro.</a:t>
            </a:r>
          </a:p>
          <a:p>
            <a:endParaRPr lang="pt-BR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Pelo motivo da emissão do cupom fiscal ser impossível de editar esse dado.</a:t>
            </a:r>
            <a:endParaRPr lang="pt-BR" dirty="0" smtClean="0"/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859" y="1510413"/>
            <a:ext cx="10470990" cy="68715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5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7557135" cy="822960"/>
          </a:xfrm>
        </p:spPr>
        <p:txBody>
          <a:bodyPr/>
          <a:lstStyle/>
          <a:p>
            <a:r>
              <a:rPr lang="pt-BR" dirty="0" err="1"/>
              <a:t>Multilocalização</a:t>
            </a:r>
            <a:r>
              <a:rPr lang="pt-BR" dirty="0"/>
              <a:t> do Produto.</a:t>
            </a:r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509" y="5256848"/>
            <a:ext cx="10170340" cy="36592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561274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Multilocalização do Produto.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8" y="1797368"/>
            <a:ext cx="3787321" cy="676656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Novo </a:t>
            </a:r>
            <a:r>
              <a:rPr lang="pt-BR" sz="2400" dirty="0">
                <a:solidFill>
                  <a:schemeClr val="bg1"/>
                </a:solidFill>
              </a:rPr>
              <a:t>processo de localização do produto na loja</a:t>
            </a:r>
            <a:r>
              <a:rPr lang="pt-BR" sz="2400" dirty="0" smtClean="0">
                <a:solidFill>
                  <a:schemeClr val="bg1"/>
                </a:solidFill>
              </a:rPr>
              <a:t>.</a:t>
            </a:r>
          </a:p>
          <a:p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O sistema permitirá informar várias localizações para um mesmo produto.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No cadastro de Localização foi criado um relatório que exibirá a localização de todos os produtos (Caso seja informada sua localização).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3540" y="1455771"/>
            <a:ext cx="10184309" cy="352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856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7557135" cy="1417320"/>
          </a:xfrm>
        </p:spPr>
        <p:txBody>
          <a:bodyPr/>
          <a:lstStyle/>
          <a:p>
            <a:r>
              <a:rPr lang="pt-BR" dirty="0"/>
              <a:t>Cartão de </a:t>
            </a:r>
            <a:r>
              <a:rPr lang="pt-BR" dirty="0" smtClean="0"/>
              <a:t>Vale Presente / Desconto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561274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Vale </a:t>
            </a:r>
            <a:r>
              <a:rPr lang="pt-BR" dirty="0"/>
              <a:t>Presente / Desconto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8" y="1965960"/>
            <a:ext cx="3787321" cy="659796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Permite a criação de um Vale Presente para comercialização.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Ao efetuar a venda deste Vale Presente será emitido um </a:t>
            </a:r>
            <a:r>
              <a:rPr lang="pt-BR" sz="2400" dirty="0" smtClean="0">
                <a:solidFill>
                  <a:schemeClr val="bg1"/>
                </a:solidFill>
              </a:rPr>
              <a:t>Relatório gerencial </a:t>
            </a:r>
            <a:r>
              <a:rPr lang="pt-BR" sz="2400" dirty="0">
                <a:solidFill>
                  <a:schemeClr val="bg1"/>
                </a:solidFill>
              </a:rPr>
              <a:t>com o valor do vale cadastrado.</a:t>
            </a:r>
          </a:p>
          <a:p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E este relatório gerencial </a:t>
            </a:r>
            <a:r>
              <a:rPr lang="pt-BR" sz="2400" dirty="0">
                <a:solidFill>
                  <a:schemeClr val="bg1"/>
                </a:solidFill>
              </a:rPr>
              <a:t>servirá como forma de pagamento na loja.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302" y="1736408"/>
            <a:ext cx="10055905" cy="65909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47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7557135" cy="1417320"/>
          </a:xfrm>
        </p:spPr>
        <p:txBody>
          <a:bodyPr/>
          <a:lstStyle/>
          <a:p>
            <a:r>
              <a:rPr lang="pt-BR" dirty="0"/>
              <a:t>Relatório de Lucratividade das Vendas antes do Fechamento</a:t>
            </a:r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6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 smtClean="0"/>
              <a:t>INTRODUÇÃO AS NOVAS FUNCIONALIDADES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Relatório de Lucratividade </a:t>
            </a:r>
            <a:r>
              <a:rPr lang="pt-BR" dirty="0" smtClean="0"/>
              <a:t>das</a:t>
            </a:r>
          </a:p>
          <a:p>
            <a:r>
              <a:rPr lang="pt-BR" dirty="0" smtClean="0"/>
              <a:t>Vendas </a:t>
            </a:r>
            <a:r>
              <a:rPr lang="pt-BR" dirty="0"/>
              <a:t>antes do Fechamento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377440"/>
            <a:ext cx="3787321" cy="676656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Criado novos tipos de relatório de lucratividade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por: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Cotação;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Cotação DAV;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Cotação PV;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Pedido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de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venda;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Todas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Efetivadas (Orçamento, Vendas e Faturamento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);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Todas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Provisionadas (Cotação, Cotação DAV, Cotação PV e Pedido de Venda).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671" y="1797368"/>
            <a:ext cx="10045178" cy="65757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84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7557135" cy="1935480"/>
          </a:xfrm>
        </p:spPr>
        <p:txBody>
          <a:bodyPr/>
          <a:lstStyle/>
          <a:p>
            <a:r>
              <a:rPr lang="pt-BR" dirty="0"/>
              <a:t>Modificação do processo de </a:t>
            </a:r>
            <a:br>
              <a:rPr lang="pt-BR" dirty="0"/>
            </a:br>
            <a:r>
              <a:rPr lang="pt-BR" dirty="0"/>
              <a:t>E-commerce para o Estado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“</a:t>
            </a:r>
            <a:r>
              <a:rPr lang="pt-BR" dirty="0"/>
              <a:t>Santa Catarina”.</a:t>
            </a:r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1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E-commerce para </a:t>
            </a:r>
            <a:r>
              <a:rPr lang="pt-BR" dirty="0"/>
              <a:t>o Estado </a:t>
            </a:r>
            <a:endParaRPr lang="pt-BR" dirty="0" smtClean="0"/>
          </a:p>
          <a:p>
            <a:r>
              <a:rPr lang="pt-BR" dirty="0" smtClean="0"/>
              <a:t>“</a:t>
            </a:r>
            <a:r>
              <a:rPr lang="pt-BR" dirty="0"/>
              <a:t>Santa Catarina”.</a:t>
            </a:r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179320"/>
            <a:ext cx="3787321" cy="69646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Conforme legislação no estado de Santa Catarina, foi 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modificado o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módulo E-commerce para que o mesmo possa baixar os pedidos do 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e-commerce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como Cotação ou Documento Auxiliar de 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Venda.</a:t>
            </a:r>
          </a:p>
          <a:p>
            <a:endParaRPr lang="pt-BR" sz="22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Para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realizar a impressão do Cupom fiscal pelo Emissor de Cupom Fiscal (ECF) e posteriormente a emissão da Nota Fiscal Eletrônica (NF-e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Para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realizar a baixa do pedido do E-commerce possui 3 formas atualmente:</a:t>
            </a:r>
          </a:p>
          <a:p>
            <a:pPr marL="1635125" lvl="1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Pedido de Venda;</a:t>
            </a:r>
          </a:p>
          <a:p>
            <a:pPr marL="1635125" lvl="1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Cotação DAV;</a:t>
            </a:r>
          </a:p>
          <a:p>
            <a:pPr marL="1635125" lvl="1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Cotação.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1482090"/>
            <a:ext cx="10677176" cy="69761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966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Boleto Bancário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2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Boleto bancário</a:t>
            </a:r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026920"/>
            <a:ext cx="3787321" cy="71170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Nova função para que seja impresso boleto bancário a partir do módulo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Tesouraria, Financeiro ou Faturamento;</a:t>
            </a:r>
            <a:endParaRPr lang="pt-BR" sz="2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Bancos </a:t>
            </a:r>
            <a:endParaRPr lang="pt-BR" sz="24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Banco </a:t>
            </a:r>
            <a:r>
              <a:rPr lang="pt-BR" sz="2400" dirty="0">
                <a:solidFill>
                  <a:schemeClr val="bg1"/>
                </a:solidFill>
                <a:latin typeface="Arial Narrow" panose="020B0606020202030204" pitchFamily="34" charset="0"/>
              </a:rPr>
              <a:t>do </a:t>
            </a: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Brasil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Bradesco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Itaú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Santander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HSBC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Caixa</a:t>
            </a:r>
            <a:endParaRPr lang="pt-BR" sz="2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164" y="1175134"/>
            <a:ext cx="6667755" cy="76536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789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124825" y="4572000"/>
            <a:ext cx="7557135" cy="822960"/>
          </a:xfrm>
        </p:spPr>
        <p:txBody>
          <a:bodyPr/>
          <a:lstStyle/>
          <a:p>
            <a:r>
              <a:rPr lang="pt-BR" dirty="0" smtClean="0"/>
              <a:t>OS na Nuvem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OS na Nuvem</a:t>
            </a:r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026920"/>
            <a:ext cx="3787321" cy="71170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Otimização do </a:t>
            </a:r>
            <a:r>
              <a:rPr lang="pt-BR" sz="2400" dirty="0">
                <a:solidFill>
                  <a:schemeClr val="bg1"/>
                </a:solidFill>
              </a:rPr>
              <a:t>módulo de Ordem de </a:t>
            </a:r>
            <a:r>
              <a:rPr lang="pt-BR" sz="2400" dirty="0" smtClean="0">
                <a:solidFill>
                  <a:schemeClr val="bg1"/>
                </a:solidFill>
              </a:rPr>
              <a:t>Serviço.</a:t>
            </a:r>
          </a:p>
          <a:p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Com ele será possível criar uma Ordem de Serviço (“na nuvem”) e ser </a:t>
            </a:r>
            <a:r>
              <a:rPr lang="pt-BR" sz="2400" dirty="0" smtClean="0">
                <a:solidFill>
                  <a:schemeClr val="bg1"/>
                </a:solidFill>
              </a:rPr>
              <a:t>sincronizada no </a:t>
            </a:r>
            <a:r>
              <a:rPr lang="pt-BR" sz="2400" dirty="0">
                <a:solidFill>
                  <a:schemeClr val="bg1"/>
                </a:solidFill>
              </a:rPr>
              <a:t>sistema Matriz e posteriormente ser realizado </a:t>
            </a:r>
            <a:r>
              <a:rPr lang="pt-BR" sz="2400" dirty="0" smtClean="0">
                <a:solidFill>
                  <a:schemeClr val="bg1"/>
                </a:solidFill>
              </a:rPr>
              <a:t>os trâmites de NF e emissão de Cupom Fiscal.</a:t>
            </a:r>
            <a:endParaRPr lang="pt-BR" sz="24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945" y="1175134"/>
            <a:ext cx="8403486" cy="3823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651" y="5349240"/>
            <a:ext cx="8466779" cy="3581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16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Controle de Estoque pelo sistema Filial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4"/>
            <a:ext cx="6942001" cy="85178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Controle de Estoque pelo </a:t>
            </a:r>
            <a:endParaRPr lang="pt-BR" dirty="0" smtClean="0"/>
          </a:p>
          <a:p>
            <a:r>
              <a:rPr lang="pt-BR" dirty="0" smtClean="0"/>
              <a:t>Sistema </a:t>
            </a:r>
            <a:r>
              <a:rPr lang="pt-BR" dirty="0"/>
              <a:t>Filial</a:t>
            </a:r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346960"/>
            <a:ext cx="3787321" cy="69342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Mediante configuração de parâmetro o sistema Filial poderá: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Registro de 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compra;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Atualizar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o cadastro de 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produto;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Atualizar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o estoque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;</a:t>
            </a:r>
          </a:p>
          <a:p>
            <a:endParaRPr lang="pt-BR" sz="2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Cadastrar Produto;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Atualização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do Estoque (Rotina “Alterar Estoque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”);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Eliminar </a:t>
            </a: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produtos;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Cadastro de Fornecedor;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bg1"/>
                </a:solidFill>
                <a:latin typeface="Arial Narrow" panose="020B0606020202030204" pitchFamily="34" charset="0"/>
              </a:rPr>
              <a:t>Criação e ajuste do Inventário</a:t>
            </a:r>
            <a:r>
              <a:rPr lang="pt-BR" sz="2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;</a:t>
            </a:r>
            <a:endParaRPr lang="pt-BR" dirty="0" smtClean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621" y="1466020"/>
            <a:ext cx="9969726" cy="7068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79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0"/>
            <a:ext cx="4755987" cy="998121"/>
          </a:xfrm>
        </p:spPr>
        <p:txBody>
          <a:bodyPr/>
          <a:lstStyle/>
          <a:p>
            <a:r>
              <a:rPr lang="pt-BR" dirty="0"/>
              <a:t>Rodrigo de Almeida Francisco</a:t>
            </a:r>
            <a:br>
              <a:rPr lang="pt-BR" dirty="0"/>
            </a:br>
            <a:r>
              <a:rPr lang="pt-BR" dirty="0"/>
              <a:t>José </a:t>
            </a:r>
            <a:r>
              <a:rPr lang="pt-BR" dirty="0" smtClean="0"/>
              <a:t>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2726" y="2324000"/>
            <a:ext cx="4754136" cy="769471"/>
          </a:xfrm>
        </p:spPr>
        <p:txBody>
          <a:bodyPr/>
          <a:lstStyle/>
          <a:p>
            <a:r>
              <a:rPr lang="pt-BR" dirty="0" smtClean="0"/>
              <a:t>Série 1 - Varejo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rodrigo.almeida@totvs.com.br</a:t>
            </a:r>
            <a:r>
              <a:rPr lang="pt-BR" dirty="0"/>
              <a:t/>
            </a:r>
            <a:br>
              <a:rPr lang="pt-BR" dirty="0"/>
            </a:br>
            <a:r>
              <a:rPr lang="pt-BR" dirty="0" smtClean="0">
                <a:hlinkClick r:id="rId3"/>
              </a:rPr>
              <a:t>Jose.filho@totvs.com.br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8124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INTRODUÇÃO AS 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Otimização de Processos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2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10" y="1723348"/>
            <a:ext cx="8358156" cy="6506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3"/>
            <a:ext cx="69420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Otimização do processo de</a:t>
            </a:r>
          </a:p>
          <a:p>
            <a:r>
              <a:rPr lang="pt-BR" dirty="0" smtClean="0"/>
              <a:t>instalação (Importação do CEP).</a:t>
            </a:r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316480"/>
            <a:ext cx="3558720" cy="65074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Na </a:t>
            </a:r>
            <a:r>
              <a:rPr lang="pt-BR" sz="2400" dirty="0">
                <a:solidFill>
                  <a:schemeClr val="bg1"/>
                </a:solidFill>
              </a:rPr>
              <a:t>instalação do sistema terá a importação dos CEP e UF de uma forma mais rápida, otimizando a inicialização do sistema.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168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dirty="0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3"/>
            <a:ext cx="69420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Otimização do processo de </a:t>
            </a:r>
            <a:endParaRPr lang="pt-BR" dirty="0" smtClean="0"/>
          </a:p>
          <a:p>
            <a:r>
              <a:rPr lang="pt-BR" dirty="0" smtClean="0"/>
              <a:t>instalação</a:t>
            </a:r>
            <a:r>
              <a:rPr lang="pt-BR" dirty="0"/>
              <a:t> (Software Cliente).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316480"/>
            <a:ext cx="3558720" cy="65074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Agora </a:t>
            </a:r>
            <a:r>
              <a:rPr lang="pt-BR" sz="2400" dirty="0">
                <a:solidFill>
                  <a:schemeClr val="bg1"/>
                </a:solidFill>
              </a:rPr>
              <a:t>o </a:t>
            </a:r>
            <a:r>
              <a:rPr lang="pt-BR" sz="2400" dirty="0" smtClean="0">
                <a:solidFill>
                  <a:schemeClr val="bg1"/>
                </a:solidFill>
              </a:rPr>
              <a:t>terminal </a:t>
            </a:r>
            <a:r>
              <a:rPr lang="pt-BR" sz="2400" dirty="0">
                <a:solidFill>
                  <a:schemeClr val="bg1"/>
                </a:solidFill>
              </a:rPr>
              <a:t>deve ser instalado LOCAL e configurado a conexão com o Servidor</a:t>
            </a:r>
            <a:r>
              <a:rPr lang="pt-BR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bg1"/>
                </a:solidFill>
              </a:rPr>
              <a:t>Não precisa ter instalação do SQL instalado no terminal, somente o sistema e depois realizar a configuração do </a:t>
            </a:r>
            <a:r>
              <a:rPr lang="pt-BR" sz="2400" dirty="0" err="1" smtClean="0">
                <a:solidFill>
                  <a:schemeClr val="bg1"/>
                </a:solidFill>
              </a:rPr>
              <a:t>ClienteServidor</a:t>
            </a:r>
            <a:endParaRPr lang="pt-BR" dirty="0" smtClean="0">
              <a:solidFill>
                <a:schemeClr val="bg1"/>
              </a:solidFill>
            </a:endParaRPr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804" y="1464480"/>
            <a:ext cx="6452235" cy="71267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34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2"/>
            <a:ext cx="6942001" cy="1430907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Otimização na impressão do </a:t>
            </a:r>
            <a:endParaRPr lang="pt-BR" dirty="0" smtClean="0"/>
          </a:p>
          <a:p>
            <a:r>
              <a:rPr lang="pt-BR" dirty="0" smtClean="0"/>
              <a:t>Código </a:t>
            </a:r>
            <a:r>
              <a:rPr lang="pt-BR" dirty="0"/>
              <a:t>de Barras nos </a:t>
            </a:r>
            <a:r>
              <a:rPr lang="pt-BR" dirty="0" smtClean="0"/>
              <a:t>Sistemas</a:t>
            </a:r>
          </a:p>
          <a:p>
            <a:r>
              <a:rPr lang="pt-BR" dirty="0" smtClean="0"/>
              <a:t>operacionais</a:t>
            </a:r>
            <a:r>
              <a:rPr lang="pt-BR" dirty="0"/>
              <a:t>: Windows 7 e </a:t>
            </a:r>
            <a:r>
              <a:rPr lang="pt-BR" dirty="0" smtClean="0"/>
              <a:t>8</a:t>
            </a:r>
            <a:r>
              <a:rPr lang="pt-BR" dirty="0"/>
              <a:t>.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606040"/>
            <a:ext cx="3558720" cy="621792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Melhorado o processo de impressão de etiqueta nos sistema operacionais Windows 7 e Windows 8.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Ao escolher a opção “Imprimir Código em Imagem”, o código de barras será otimizado para pode ser impresso e lido para os sistemas operacionais Windows7 e Windows8.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580" y="1782127"/>
            <a:ext cx="10046269" cy="65846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080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2"/>
          <p:cNvSpPr txBox="1">
            <a:spLocks/>
          </p:cNvSpPr>
          <p:nvPr/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 defTabSz="725488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4A5C6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725488" rtl="0" eaLnBrk="0" fontAlgn="base" hangingPunct="0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4572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9144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13716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828800" algn="ctr" defTabSz="725488" rtl="0" fontAlgn="base">
              <a:spcBef>
                <a:spcPct val="0"/>
              </a:spcBef>
              <a:spcAft>
                <a:spcPct val="0"/>
              </a:spcAft>
              <a:defRPr sz="70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r>
              <a:rPr lang="pt-BR" smtClean="0"/>
              <a:t>SÉRIE 1 VAREJO – VERSÃO 11.90</a:t>
            </a:r>
            <a:endParaRPr lang="pt-BR" dirty="0"/>
          </a:p>
        </p:txBody>
      </p:sp>
      <p:sp>
        <p:nvSpPr>
          <p:cNvPr id="8" name="Espaço Reservado para Texto 4"/>
          <p:cNvSpPr txBox="1">
            <a:spLocks/>
          </p:cNvSpPr>
          <p:nvPr/>
        </p:nvSpPr>
        <p:spPr>
          <a:xfrm>
            <a:off x="601799" y="1175133"/>
            <a:ext cx="69420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Otimização do processo de </a:t>
            </a:r>
            <a:endParaRPr lang="pt-BR" dirty="0" smtClean="0"/>
          </a:p>
          <a:p>
            <a:r>
              <a:rPr lang="pt-BR" dirty="0" smtClean="0"/>
              <a:t>Impressão </a:t>
            </a:r>
            <a:r>
              <a:rPr lang="pt-BR" dirty="0"/>
              <a:t>no ECF SWEDA.</a:t>
            </a:r>
          </a:p>
          <a:p>
            <a:endParaRPr lang="pt-BR" dirty="0" smtClean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316480"/>
            <a:ext cx="3558720" cy="65074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Melhora nos processos de impressão.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Revisão nas funções e métodos do ECF SWEDA para melhorar sua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244" y="1889760"/>
            <a:ext cx="7392435" cy="62604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39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 de </a:t>
            </a:r>
            <a:r>
              <a:rPr lang="pt-BR" dirty="0" smtClean="0"/>
              <a:t>Licenciamento</a:t>
            </a:r>
            <a:endParaRPr lang="pt-BR" dirty="0"/>
          </a:p>
        </p:txBody>
      </p:sp>
      <p:pic>
        <p:nvPicPr>
          <p:cNvPr id="5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3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933</Words>
  <Application>Microsoft Office PowerPoint</Application>
  <PresentationFormat>Personalizar</PresentationFormat>
  <Paragraphs>158</Paragraphs>
  <Slides>29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6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Otimização de Processos</vt:lpstr>
      <vt:lpstr>Apresentação do PowerPoint</vt:lpstr>
      <vt:lpstr>Apresentação do PowerPoint</vt:lpstr>
      <vt:lpstr>Apresentação do PowerPoint</vt:lpstr>
      <vt:lpstr>Apresentação do PowerPoint</vt:lpstr>
      <vt:lpstr>Controle de Licenciamento</vt:lpstr>
      <vt:lpstr>Apresentação do PowerPoint</vt:lpstr>
      <vt:lpstr>Criação de um Campo do tipo “MEMO” na Cotação, Documento Auxiliar de Venda e Pré-Venda.</vt:lpstr>
      <vt:lpstr>Apresentação do PowerPoint</vt:lpstr>
      <vt:lpstr>Aviso de identificação do cliente na Pré-Venda</vt:lpstr>
      <vt:lpstr>Apresentação do PowerPoint</vt:lpstr>
      <vt:lpstr>Multilocalização do Produto.</vt:lpstr>
      <vt:lpstr>Apresentação do PowerPoint</vt:lpstr>
      <vt:lpstr>Cartão de Vale Presente / Desconto</vt:lpstr>
      <vt:lpstr>Apresentação do PowerPoint</vt:lpstr>
      <vt:lpstr>Relatório de Lucratividade das Vendas antes do Fechamento</vt:lpstr>
      <vt:lpstr>Apresentação do PowerPoint</vt:lpstr>
      <vt:lpstr>Modificação do processo de  E-commerce para o Estado  “Santa Catarina”.</vt:lpstr>
      <vt:lpstr>Apresentação do PowerPoint</vt:lpstr>
      <vt:lpstr>Boleto Bancário</vt:lpstr>
      <vt:lpstr>Apresentação do PowerPoint</vt:lpstr>
      <vt:lpstr>OS na Nuvem</vt:lpstr>
      <vt:lpstr>Apresentação do PowerPoint</vt:lpstr>
      <vt:lpstr>Controle de Estoque pelo sistema Filial</vt:lpstr>
      <vt:lpstr>Apresentação do PowerPoint</vt:lpstr>
      <vt:lpstr>Rodrigo de Almeida Francisco 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Rodrigo de Almeida Francisco</cp:lastModifiedBy>
  <cp:revision>275</cp:revision>
  <dcterms:created xsi:type="dcterms:W3CDTF">2014-01-10T13:03:06Z</dcterms:created>
  <dcterms:modified xsi:type="dcterms:W3CDTF">2014-03-26T11:08:34Z</dcterms:modified>
</cp:coreProperties>
</file>