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331" r:id="rId2"/>
    <p:sldId id="311" r:id="rId3"/>
    <p:sldId id="376" r:id="rId4"/>
    <p:sldId id="381" r:id="rId5"/>
    <p:sldId id="383" r:id="rId6"/>
    <p:sldId id="384" r:id="rId7"/>
    <p:sldId id="385" r:id="rId8"/>
    <p:sldId id="382" r:id="rId9"/>
    <p:sldId id="386" r:id="rId10"/>
    <p:sldId id="387" r:id="rId11"/>
    <p:sldId id="369" r:id="rId12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B5C5"/>
    <a:srgbClr val="019ABE"/>
    <a:srgbClr val="FFFFFF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25" autoAdjust="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78" y="510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3/15/2014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670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WILSON JORGE TEDOKON, FEVEREIRO/2014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5447884" y="1331913"/>
            <a:ext cx="9955543" cy="2444321"/>
          </a:xfrm>
        </p:spPr>
        <p:txBody>
          <a:bodyPr/>
          <a:lstStyle/>
          <a:p>
            <a:r>
              <a:rPr lang="en-US" dirty="0" err="1" smtClean="0">
                <a:solidFill>
                  <a:srgbClr val="FFFFFF"/>
                </a:solidFill>
              </a:rPr>
              <a:t>Série</a:t>
            </a:r>
            <a:r>
              <a:rPr lang="en-US" dirty="0" smtClean="0">
                <a:solidFill>
                  <a:srgbClr val="FFFFFF"/>
                </a:solidFill>
              </a:rPr>
              <a:t> 1 </a:t>
            </a:r>
            <a:r>
              <a:rPr lang="en-US" dirty="0" err="1" smtClean="0">
                <a:solidFill>
                  <a:srgbClr val="FFFFFF"/>
                </a:solidFill>
              </a:rPr>
              <a:t>Manufatura</a:t>
            </a:r>
            <a:r>
              <a:rPr lang="en-US" dirty="0" smtClean="0">
                <a:solidFill>
                  <a:srgbClr val="FFFFFF"/>
                </a:solidFill>
              </a:rPr>
              <a:t> e </a:t>
            </a:r>
            <a:r>
              <a:rPr lang="en-US" dirty="0" err="1" smtClean="0">
                <a:solidFill>
                  <a:srgbClr val="FFFFFF"/>
                </a:solidFill>
              </a:rPr>
              <a:t>Serviço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952875" y="18510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2"/>
            <a:ext cx="4061640" cy="1970403"/>
          </a:xfrm>
        </p:spPr>
        <p:txBody>
          <a:bodyPr/>
          <a:lstStyle/>
          <a:p>
            <a:pPr lvl="0"/>
            <a:r>
              <a:rPr lang="pt-BR" dirty="0" smtClean="0"/>
              <a:t>Melhorias Gerais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</p:spPr>
        <p:txBody>
          <a:bodyPr/>
          <a:lstStyle/>
          <a:p>
            <a:r>
              <a:rPr lang="en-US" dirty="0"/>
              <a:t>NOVOS RECURSOS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idx="14"/>
          </p:nvPr>
        </p:nvSpPr>
        <p:spPr>
          <a:xfrm>
            <a:off x="5129211" y="1645920"/>
            <a:ext cx="10518637" cy="7103593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Acesso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ao</a:t>
            </a:r>
            <a:r>
              <a:rPr lang="en-US" sz="2200" b="1" dirty="0" smtClean="0"/>
              <a:t> video </a:t>
            </a:r>
            <a:r>
              <a:rPr lang="en-US" sz="2200" b="1" dirty="0" err="1" smtClean="0"/>
              <a:t>treinamento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pela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rotina</a:t>
            </a:r>
            <a:r>
              <a:rPr lang="en-US" sz="2200" b="1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sz="2200" b="1" dirty="0"/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Execução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automática</a:t>
            </a:r>
            <a:r>
              <a:rPr lang="en-US" sz="2200" b="1" dirty="0" smtClean="0"/>
              <a:t> dos </a:t>
            </a:r>
            <a:r>
              <a:rPr lang="en-US" sz="2200" b="1" dirty="0" err="1" smtClean="0"/>
              <a:t>aceleradores</a:t>
            </a:r>
            <a:r>
              <a:rPr lang="en-US" sz="2200" b="1" dirty="0" smtClean="0"/>
              <a:t>.</a:t>
            </a:r>
          </a:p>
          <a:p>
            <a:pPr marL="1520825" lvl="1" indent="-342900"/>
            <a:r>
              <a:rPr lang="en-US" sz="2200" b="1" dirty="0" smtClean="0"/>
              <a:t>TES (SF4), </a:t>
            </a:r>
            <a:r>
              <a:rPr lang="en-US" sz="2200" b="1" dirty="0" err="1" smtClean="0"/>
              <a:t>Condição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Pagamento</a:t>
            </a:r>
            <a:r>
              <a:rPr lang="en-US" sz="2200" b="1" dirty="0" smtClean="0"/>
              <a:t> (SE6), Centro de </a:t>
            </a:r>
            <a:r>
              <a:rPr lang="en-US" sz="2200" b="1" dirty="0" err="1" smtClean="0"/>
              <a:t>Custo</a:t>
            </a:r>
            <a:r>
              <a:rPr lang="en-US" sz="2200" b="1" dirty="0" smtClean="0"/>
              <a:t> (CTT), </a:t>
            </a:r>
            <a:r>
              <a:rPr lang="en-US" sz="2200" b="1" dirty="0" err="1" smtClean="0"/>
              <a:t>Categorias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Financeira</a:t>
            </a:r>
            <a:r>
              <a:rPr lang="en-US" sz="2200" b="1" dirty="0" smtClean="0"/>
              <a:t> (SED),  </a:t>
            </a:r>
            <a:r>
              <a:rPr lang="en-US" sz="2200" b="1" dirty="0" err="1" smtClean="0"/>
              <a:t>Feriados</a:t>
            </a:r>
            <a:r>
              <a:rPr lang="en-US" sz="2200" b="1" dirty="0" smtClean="0"/>
              <a:t> (SA7), </a:t>
            </a:r>
            <a:r>
              <a:rPr lang="en-US" sz="2200" b="1" dirty="0" err="1" smtClean="0"/>
              <a:t>Municípios</a:t>
            </a:r>
            <a:r>
              <a:rPr lang="en-US" sz="2200" b="1" dirty="0" smtClean="0"/>
              <a:t> (CC2), Plano </a:t>
            </a:r>
            <a:r>
              <a:rPr lang="en-US" sz="2200" b="1" dirty="0" err="1"/>
              <a:t>C</a:t>
            </a:r>
            <a:r>
              <a:rPr lang="en-US" sz="2200" b="1" dirty="0" err="1" smtClean="0"/>
              <a:t>ontábil</a:t>
            </a:r>
            <a:r>
              <a:rPr lang="en-US" sz="2200" b="1" dirty="0" smtClean="0"/>
              <a:t> (CT1), </a:t>
            </a:r>
          </a:p>
          <a:p>
            <a:pPr marL="1520825" lvl="1" indent="-342900"/>
            <a:r>
              <a:rPr lang="en-US" sz="2200" b="1" dirty="0" err="1" smtClean="0"/>
              <a:t>Lançamento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Padrão</a:t>
            </a:r>
            <a:r>
              <a:rPr lang="en-US" sz="2200" b="1" dirty="0" smtClean="0"/>
              <a:t> (CT5), </a:t>
            </a:r>
            <a:r>
              <a:rPr lang="en-US" sz="2200" b="1" dirty="0" err="1" smtClean="0"/>
              <a:t>Tipo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Lançamento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Padrão</a:t>
            </a:r>
            <a:r>
              <a:rPr lang="en-US" sz="2200" b="1" dirty="0" smtClean="0"/>
              <a:t> (CVA),</a:t>
            </a:r>
          </a:p>
          <a:p>
            <a:pPr marL="1520825" lvl="1" indent="-342900"/>
            <a:r>
              <a:rPr lang="en-US" sz="2200" b="1" dirty="0" err="1" smtClean="0"/>
              <a:t>Rejeições</a:t>
            </a:r>
            <a:r>
              <a:rPr lang="en-US" sz="2200" b="1" dirty="0" smtClean="0"/>
              <a:t> CNAB (SEI), </a:t>
            </a:r>
            <a:r>
              <a:rPr lang="en-US" sz="2200" b="1" dirty="0" err="1" smtClean="0"/>
              <a:t>Tipos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Títulos</a:t>
            </a:r>
            <a:r>
              <a:rPr lang="en-US" sz="2200" b="1" dirty="0" smtClean="0"/>
              <a:t> (SEJ), </a:t>
            </a:r>
            <a:r>
              <a:rPr lang="en-US" sz="2200" b="1" dirty="0" err="1" smtClean="0"/>
              <a:t>Situação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Cobrança</a:t>
            </a:r>
            <a:r>
              <a:rPr lang="en-US" sz="2200" b="1" dirty="0" smtClean="0"/>
              <a:t> (SEO),</a:t>
            </a:r>
          </a:p>
          <a:p>
            <a:pPr marL="1520825" lvl="1" indent="-342900"/>
            <a:r>
              <a:rPr lang="en-US" sz="2200" b="1" dirty="0" err="1" smtClean="0"/>
              <a:t>Ramo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Atividade</a:t>
            </a:r>
            <a:r>
              <a:rPr lang="en-US" sz="2200" b="1" dirty="0" smtClean="0"/>
              <a:t> (ST3), </a:t>
            </a:r>
            <a:r>
              <a:rPr lang="en-US" sz="2200" b="1" dirty="0" err="1" smtClean="0"/>
              <a:t>Mashup</a:t>
            </a:r>
            <a:r>
              <a:rPr lang="en-US" sz="2200" b="1" dirty="0" smtClean="0"/>
              <a:t> (SXV), Campos para </a:t>
            </a:r>
            <a:r>
              <a:rPr lang="en-US" sz="2200" b="1" dirty="0" err="1" smtClean="0"/>
              <a:t>configuração</a:t>
            </a:r>
            <a:r>
              <a:rPr lang="en-US" sz="2200" b="1" dirty="0" smtClean="0"/>
              <a:t> (SZ6) e</a:t>
            </a:r>
          </a:p>
          <a:p>
            <a:pPr marL="1520825" lvl="1" indent="-342900"/>
            <a:r>
              <a:rPr lang="en-US" sz="2200" b="1" dirty="0" smtClean="0"/>
              <a:t>Campos para </a:t>
            </a:r>
            <a:r>
              <a:rPr lang="en-US" sz="2200" b="1" dirty="0" err="1" smtClean="0"/>
              <a:t>configuração</a:t>
            </a:r>
            <a:r>
              <a:rPr lang="en-US" sz="2200" b="1" dirty="0" smtClean="0"/>
              <a:t> do </a:t>
            </a:r>
            <a:r>
              <a:rPr lang="en-US" sz="2200" b="1" dirty="0" err="1" smtClean="0"/>
              <a:t>boleto</a:t>
            </a:r>
            <a:r>
              <a:rPr lang="en-US" sz="2200" b="1" dirty="0" smtClean="0"/>
              <a:t> (SZ7)</a:t>
            </a:r>
          </a:p>
          <a:p>
            <a:pPr marL="342900" indent="-342900">
              <a:buFont typeface="Arial"/>
              <a:buChar char="•"/>
            </a:pPr>
            <a:endParaRPr lang="en-US" sz="2200" b="1" dirty="0"/>
          </a:p>
          <a:p>
            <a:pPr marL="342900" indent="-342900">
              <a:buFont typeface="Arial"/>
              <a:buChar char="•"/>
            </a:pPr>
            <a:r>
              <a:rPr lang="pt-BR" sz="2200" b="1" dirty="0" smtClean="0"/>
              <a:t>Reformulação do cadastro de banco, na mesma tela será possível fazer a manutenção do banco, convênio banco empresa e parâmetros banco.</a:t>
            </a:r>
          </a:p>
          <a:p>
            <a:endParaRPr lang="pt-BR" sz="2200" b="1" dirty="0" smtClean="0"/>
          </a:p>
        </p:txBody>
      </p:sp>
    </p:spTree>
    <p:extLst>
      <p:ext uri="{BB962C8B-B14F-4D97-AF65-F5344CB8AC3E}">
        <p14:creationId xmlns:p14="http://schemas.microsoft.com/office/powerpoint/2010/main" val="411027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WILSON JORGE TEDOKON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Série 1</a:t>
            </a:r>
          </a:p>
          <a:p>
            <a:r>
              <a:rPr lang="en-US" dirty="0" smtClean="0"/>
              <a:t>+55(11) 4233-9925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 smtClean="0"/>
              <a:t>wilson.tedokon@totvs.com.br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85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NOVOS RECURSOS 11.90.00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NOVOS RECURSOS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smtClean="0"/>
              <a:t>ROADSHOW 11.90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CNAB e </a:t>
            </a:r>
            <a:r>
              <a:rPr lang="en-US" sz="2200" b="1" dirty="0" err="1" smtClean="0"/>
              <a:t>Boleto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padrões</a:t>
            </a:r>
            <a:r>
              <a:rPr lang="en-US" sz="2200" b="1" dirty="0" smtClean="0"/>
              <a:t>.</a:t>
            </a: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Rota de </a:t>
            </a:r>
            <a:r>
              <a:rPr lang="en-US" sz="2200" b="1" dirty="0" err="1" smtClean="0"/>
              <a:t>Entrega</a:t>
            </a: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Explosão</a:t>
            </a:r>
            <a:r>
              <a:rPr lang="en-US" sz="2200" b="1" dirty="0" smtClean="0"/>
              <a:t> para </a:t>
            </a:r>
            <a:r>
              <a:rPr lang="en-US" sz="2200" b="1" dirty="0" err="1" smtClean="0"/>
              <a:t>vários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produtos</a:t>
            </a:r>
            <a:endParaRPr lang="en-US" sz="2200" b="1" dirty="0"/>
          </a:p>
          <a:p>
            <a:pPr marL="342900" indent="-342900">
              <a:buFont typeface="Arial"/>
              <a:buChar char="•"/>
            </a:pP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Cadastro</a:t>
            </a:r>
            <a:r>
              <a:rPr lang="en-US" sz="2200" b="1" dirty="0" smtClean="0"/>
              <a:t> de </a:t>
            </a:r>
            <a:r>
              <a:rPr lang="en-US" sz="2200" b="1" dirty="0" err="1"/>
              <a:t>P</a:t>
            </a:r>
            <a:r>
              <a:rPr lang="en-US" sz="2200" b="1" dirty="0" err="1" smtClean="0"/>
              <a:t>roduto</a:t>
            </a:r>
            <a:r>
              <a:rPr lang="en-US" sz="2200" b="1" dirty="0" smtClean="0"/>
              <a:t> e </a:t>
            </a:r>
            <a:r>
              <a:rPr lang="en-US" sz="2200" b="1" dirty="0" err="1"/>
              <a:t>T</a:t>
            </a:r>
            <a:r>
              <a:rPr lang="en-US" sz="2200" b="1" dirty="0" err="1" smtClean="0"/>
              <a:t>abela</a:t>
            </a:r>
            <a:r>
              <a:rPr lang="en-US" sz="2200" b="1" dirty="0" smtClean="0"/>
              <a:t> de </a:t>
            </a:r>
            <a:r>
              <a:rPr lang="en-US" sz="2200" b="1" dirty="0" err="1"/>
              <a:t>P</a:t>
            </a:r>
            <a:r>
              <a:rPr lang="en-US" sz="2200" b="1" dirty="0" err="1" smtClean="0"/>
              <a:t>reço</a:t>
            </a: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Gestão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Vendas</a:t>
            </a: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Melhoria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Faturamento</a:t>
            </a: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endParaRPr lang="en-US" sz="2200" b="1" dirty="0"/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Melhorias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Gerais</a:t>
            </a:r>
            <a:endParaRPr lang="en-US" sz="2200" b="1" dirty="0"/>
          </a:p>
          <a:p>
            <a:pPr marL="342900" indent="-342900">
              <a:buFont typeface="Arial"/>
              <a:buChar char="•"/>
            </a:pP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25912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952875" y="18510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2"/>
            <a:ext cx="4061640" cy="2314828"/>
          </a:xfrm>
        </p:spPr>
        <p:txBody>
          <a:bodyPr/>
          <a:lstStyle/>
          <a:p>
            <a:pPr>
              <a:buSzPct val="100000"/>
            </a:pPr>
            <a:r>
              <a:rPr lang="en-US" dirty="0" smtClean="0"/>
              <a:t>CNAB </a:t>
            </a:r>
            <a:r>
              <a:rPr lang="en-US" dirty="0"/>
              <a:t>e </a:t>
            </a:r>
            <a:r>
              <a:rPr lang="en-US" dirty="0" err="1" smtClean="0"/>
              <a:t>Boleto</a:t>
            </a:r>
            <a:endParaRPr lang="en-US" sz="2400" b="0" dirty="0">
              <a:solidFill>
                <a:srgbClr val="00739C"/>
              </a:solidFill>
              <a:latin typeface="Arial Narrow"/>
              <a:cs typeface="Arial Narrow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</p:spPr>
        <p:txBody>
          <a:bodyPr/>
          <a:lstStyle/>
          <a:p>
            <a:r>
              <a:rPr lang="en-US" dirty="0"/>
              <a:t>NOVOS RECURSOS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165" y="1292225"/>
            <a:ext cx="1657350" cy="1657350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955" y="1292225"/>
            <a:ext cx="1988823" cy="165735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252" y="5399835"/>
            <a:ext cx="2076450" cy="6096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373" y="3719881"/>
            <a:ext cx="3903163" cy="701693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380" y="3259546"/>
            <a:ext cx="2671806" cy="1744332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380" y="5290600"/>
            <a:ext cx="2842080" cy="78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39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952875" y="18510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2"/>
            <a:ext cx="4061640" cy="1970403"/>
          </a:xfrm>
        </p:spPr>
        <p:txBody>
          <a:bodyPr/>
          <a:lstStyle/>
          <a:p>
            <a:pPr lvl="0"/>
            <a:r>
              <a:rPr lang="pt-BR" dirty="0" smtClean="0"/>
              <a:t>Rota </a:t>
            </a:r>
            <a:r>
              <a:rPr lang="pt-BR" dirty="0"/>
              <a:t>de entrega</a:t>
            </a:r>
          </a:p>
          <a:p>
            <a:pPr marL="795294" indent="-342900">
              <a:buSzPct val="100000"/>
              <a:buFont typeface="Arial"/>
              <a:buChar char="•"/>
            </a:pPr>
            <a:r>
              <a:rPr lang="pt-BR" b="0" dirty="0">
                <a:solidFill>
                  <a:srgbClr val="00739C"/>
                </a:solidFill>
                <a:latin typeface="Arial Narrow"/>
                <a:cs typeface="Arial Narrow"/>
              </a:rPr>
              <a:t>Facilitar impressão</a:t>
            </a:r>
          </a:p>
          <a:p>
            <a:pPr marL="795294" indent="-342900">
              <a:buSzPct val="100000"/>
              <a:buFont typeface="Arial"/>
              <a:buChar char="•"/>
            </a:pPr>
            <a:r>
              <a:rPr lang="pt-BR" b="0" dirty="0">
                <a:solidFill>
                  <a:srgbClr val="00739C"/>
                </a:solidFill>
                <a:latin typeface="Arial Narrow"/>
                <a:cs typeface="Arial Narrow"/>
              </a:rPr>
              <a:t>Integração com Google </a:t>
            </a:r>
            <a:r>
              <a:rPr lang="pt-BR" b="0" dirty="0" err="1">
                <a:solidFill>
                  <a:srgbClr val="00739C"/>
                </a:solidFill>
                <a:latin typeface="Arial Narrow"/>
                <a:cs typeface="Arial Narrow"/>
              </a:rPr>
              <a:t>Maps</a:t>
            </a:r>
            <a:endParaRPr lang="pt-BR" b="0" dirty="0">
              <a:solidFill>
                <a:srgbClr val="00739C"/>
              </a:solidFill>
              <a:latin typeface="Arial Narrow"/>
              <a:cs typeface="Arial Narrow"/>
            </a:endParaRPr>
          </a:p>
          <a:p>
            <a:endParaRPr lang="en-US" dirty="0"/>
          </a:p>
        </p:txBody>
      </p:sp>
      <p:pic>
        <p:nvPicPr>
          <p:cNvPr id="2054" name="Picture 6" descr="http://tdn.totvs.com/download/attachments/107939591/image2013-12-20+17%3A50%3A48.png?version=1&amp;modificationDate=1387569306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945" y="1418042"/>
            <a:ext cx="9527159" cy="7341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</p:spPr>
        <p:txBody>
          <a:bodyPr/>
          <a:lstStyle/>
          <a:p>
            <a:r>
              <a:rPr lang="en-US" dirty="0"/>
              <a:t>NOVOS RECURSOS</a:t>
            </a:r>
          </a:p>
        </p:txBody>
      </p:sp>
    </p:spTree>
    <p:extLst>
      <p:ext uri="{BB962C8B-B14F-4D97-AF65-F5344CB8AC3E}">
        <p14:creationId xmlns:p14="http://schemas.microsoft.com/office/powerpoint/2010/main" val="8152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952875" y="18510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2"/>
            <a:ext cx="4061640" cy="1970403"/>
          </a:xfrm>
        </p:spPr>
        <p:txBody>
          <a:bodyPr/>
          <a:lstStyle/>
          <a:p>
            <a:pPr lvl="0"/>
            <a:r>
              <a:rPr lang="pt-BR" dirty="0" smtClean="0"/>
              <a:t>Explosão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</p:spPr>
        <p:txBody>
          <a:bodyPr/>
          <a:lstStyle/>
          <a:p>
            <a:r>
              <a:rPr lang="en-US" dirty="0"/>
              <a:t>NOVOS RECURSOS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idx="14"/>
          </p:nvPr>
        </p:nvSpPr>
        <p:spPr>
          <a:xfrm>
            <a:off x="5129211" y="1645920"/>
            <a:ext cx="10518637" cy="7103593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pt-BR" sz="2200" b="1" dirty="0" smtClean="0"/>
              <a:t>Analisar vários produtos.</a:t>
            </a:r>
          </a:p>
          <a:p>
            <a:pPr marL="342900" indent="-342900">
              <a:buFont typeface="Arial"/>
              <a:buChar char="•"/>
            </a:pPr>
            <a:endParaRPr lang="pt-BR" sz="2200" b="1" dirty="0"/>
          </a:p>
          <a:p>
            <a:pPr marL="342900" indent="-342900">
              <a:buFont typeface="Arial"/>
              <a:buChar char="•"/>
            </a:pPr>
            <a:r>
              <a:rPr lang="pt-BR" sz="2200" b="1" dirty="0" smtClean="0"/>
              <a:t>Gerar Ordem de Produção para vários produtos.</a:t>
            </a:r>
          </a:p>
          <a:p>
            <a:pPr marL="342900" indent="-342900">
              <a:buFont typeface="Arial"/>
              <a:buChar char="•"/>
            </a:pPr>
            <a:endParaRPr lang="pt-BR" sz="2200" b="1" dirty="0"/>
          </a:p>
          <a:p>
            <a:pPr marL="342900" indent="-342900">
              <a:buFont typeface="Arial"/>
              <a:buChar char="•"/>
            </a:pPr>
            <a:r>
              <a:rPr lang="pt-BR" sz="2200" b="1" dirty="0" smtClean="0"/>
              <a:t>Gerar Solicitação de Compras para vários produtos.</a:t>
            </a:r>
          </a:p>
        </p:txBody>
      </p:sp>
    </p:spTree>
    <p:extLst>
      <p:ext uri="{BB962C8B-B14F-4D97-AF65-F5344CB8AC3E}">
        <p14:creationId xmlns:p14="http://schemas.microsoft.com/office/powerpoint/2010/main" val="309953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952875" y="18510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2"/>
            <a:ext cx="4061640" cy="1970403"/>
          </a:xfrm>
        </p:spPr>
        <p:txBody>
          <a:bodyPr/>
          <a:lstStyle/>
          <a:p>
            <a:r>
              <a:rPr lang="en-US" dirty="0" err="1" smtClean="0"/>
              <a:t>Cadastro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Produto</a:t>
            </a:r>
            <a:r>
              <a:rPr lang="en-US" dirty="0"/>
              <a:t> e </a:t>
            </a:r>
            <a:r>
              <a:rPr lang="en-US" dirty="0" err="1"/>
              <a:t>Tabela</a:t>
            </a:r>
            <a:r>
              <a:rPr lang="en-US" dirty="0"/>
              <a:t> de </a:t>
            </a:r>
            <a:r>
              <a:rPr lang="en-US" dirty="0" err="1"/>
              <a:t>Preço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</p:spPr>
        <p:txBody>
          <a:bodyPr/>
          <a:lstStyle/>
          <a:p>
            <a:r>
              <a:rPr lang="en-US" dirty="0"/>
              <a:t>NOVOS RECURSOS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idx="14"/>
          </p:nvPr>
        </p:nvSpPr>
        <p:spPr>
          <a:xfrm>
            <a:off x="5129211" y="1645920"/>
            <a:ext cx="10518637" cy="7103593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pt-BR" sz="2200" b="1" dirty="0" smtClean="0"/>
              <a:t>Codificação automática para o produto</a:t>
            </a:r>
          </a:p>
          <a:p>
            <a:pPr marL="342900" indent="-342900">
              <a:buFont typeface="Arial"/>
              <a:buChar char="•"/>
            </a:pPr>
            <a:endParaRPr lang="pt-BR" sz="2200" b="1" dirty="0"/>
          </a:p>
          <a:p>
            <a:pPr marL="342900" indent="-342900">
              <a:buFont typeface="Arial"/>
              <a:buChar char="•"/>
            </a:pPr>
            <a:r>
              <a:rPr lang="pt-BR" sz="2200" b="1" dirty="0" smtClean="0"/>
              <a:t>Manutenção da Tabela de preço pelo cadastro de produto.</a:t>
            </a:r>
          </a:p>
          <a:p>
            <a:pPr marL="342900" indent="-342900">
              <a:buFont typeface="Arial"/>
              <a:buChar char="•"/>
            </a:pPr>
            <a:endParaRPr lang="pt-BR" sz="2200" b="1" dirty="0"/>
          </a:p>
          <a:p>
            <a:pPr marL="342900" indent="-342900">
              <a:buFont typeface="Arial"/>
              <a:buChar char="•"/>
            </a:pPr>
            <a:r>
              <a:rPr lang="pt-BR" sz="2200" b="1" dirty="0" smtClean="0"/>
              <a:t>Pesquisa de produtos pela tela de Tabela de Preço.</a:t>
            </a:r>
          </a:p>
          <a:p>
            <a:pPr marL="342900" indent="-342900">
              <a:buFont typeface="Arial"/>
              <a:buChar char="•"/>
            </a:pPr>
            <a:endParaRPr lang="pt-BR" sz="2200" b="1" dirty="0"/>
          </a:p>
          <a:p>
            <a:pPr marL="342900" indent="-342900">
              <a:buFont typeface="Arial"/>
              <a:buChar char="•"/>
            </a:pPr>
            <a:r>
              <a:rPr lang="pt-BR" sz="2200" b="1" dirty="0" smtClean="0"/>
              <a:t>Relatório para comparar o preço de várias Tabelas de Preço.</a:t>
            </a:r>
          </a:p>
        </p:txBody>
      </p:sp>
    </p:spTree>
    <p:extLst>
      <p:ext uri="{BB962C8B-B14F-4D97-AF65-F5344CB8AC3E}">
        <p14:creationId xmlns:p14="http://schemas.microsoft.com/office/powerpoint/2010/main" val="343838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952875" y="18510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2"/>
            <a:ext cx="4335960" cy="4356988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pt-BR" dirty="0" smtClean="0"/>
              <a:t>Gestão </a:t>
            </a:r>
            <a:r>
              <a:rPr lang="pt-BR" dirty="0"/>
              <a:t>de Vendas por vendedor.</a:t>
            </a:r>
          </a:p>
          <a:p>
            <a:pPr marL="795294" indent="-342900">
              <a:buFont typeface="Arial" panose="020B0604020202020204" pitchFamily="34" charset="0"/>
              <a:buChar char="•"/>
            </a:pPr>
            <a:r>
              <a:rPr lang="pt-BR" b="0" dirty="0">
                <a:solidFill>
                  <a:srgbClr val="00739C"/>
                </a:solidFill>
                <a:latin typeface="Arial Narrow"/>
                <a:cs typeface="Arial Narrow"/>
              </a:rPr>
              <a:t>Clientes e </a:t>
            </a:r>
            <a:r>
              <a:rPr lang="pt-BR" b="0" dirty="0" smtClean="0">
                <a:solidFill>
                  <a:srgbClr val="00739C"/>
                </a:solidFill>
                <a:latin typeface="Arial Narrow"/>
                <a:cs typeface="Arial Narrow"/>
              </a:rPr>
              <a:t>Orçamentos </a:t>
            </a:r>
            <a:r>
              <a:rPr lang="pt-BR" b="0" dirty="0">
                <a:solidFill>
                  <a:srgbClr val="00739C"/>
                </a:solidFill>
                <a:latin typeface="Arial Narrow"/>
                <a:cs typeface="Arial Narrow"/>
              </a:rPr>
              <a:t>com filtro por </a:t>
            </a:r>
            <a:r>
              <a:rPr lang="pt-BR" b="0" dirty="0" smtClean="0">
                <a:solidFill>
                  <a:srgbClr val="00739C"/>
                </a:solidFill>
                <a:latin typeface="Arial Narrow"/>
                <a:cs typeface="Arial Narrow"/>
              </a:rPr>
              <a:t>vendedor</a:t>
            </a:r>
          </a:p>
          <a:p>
            <a:pPr marL="795294" indent="-342900">
              <a:buFont typeface="Arial" panose="020B0604020202020204" pitchFamily="34" charset="0"/>
              <a:buChar char="•"/>
            </a:pPr>
            <a:r>
              <a:rPr lang="pt-BR" dirty="0" smtClean="0"/>
              <a:t>Consulta Pedido de Venda</a:t>
            </a:r>
            <a:endParaRPr lang="pt-BR" b="0" dirty="0">
              <a:solidFill>
                <a:srgbClr val="00739C"/>
              </a:solidFill>
              <a:latin typeface="Arial Narrow"/>
              <a:cs typeface="Arial Narrow"/>
            </a:endParaRPr>
          </a:p>
          <a:p>
            <a:pPr marL="795294" indent="-342900">
              <a:buFont typeface="Arial" panose="020B0604020202020204" pitchFamily="34" charset="0"/>
              <a:buChar char="•"/>
            </a:pPr>
            <a:r>
              <a:rPr lang="pt-BR" dirty="0"/>
              <a:t>Clientes</a:t>
            </a:r>
          </a:p>
          <a:p>
            <a:pPr marL="1520825" lvl="1" indent="-342900">
              <a:buFont typeface="Arial" panose="020B0604020202020204" pitchFamily="34" charset="0"/>
              <a:buChar char="•"/>
            </a:pPr>
            <a:r>
              <a:rPr lang="pt-BR" sz="2400" b="0" dirty="0">
                <a:solidFill>
                  <a:srgbClr val="00739C"/>
                </a:solidFill>
                <a:latin typeface="Arial Narrow"/>
                <a:cs typeface="Arial Narrow"/>
              </a:rPr>
              <a:t>Clientes que </a:t>
            </a:r>
            <a:r>
              <a:rPr lang="pt-BR" sz="2400" b="0" dirty="0" smtClean="0">
                <a:solidFill>
                  <a:srgbClr val="00739C"/>
                </a:solidFill>
                <a:latin typeface="Arial Narrow"/>
                <a:cs typeface="Arial Narrow"/>
              </a:rPr>
              <a:t>mais compram.</a:t>
            </a:r>
            <a:endParaRPr lang="pt-BR" sz="2400" b="0" dirty="0">
              <a:solidFill>
                <a:srgbClr val="00739C"/>
              </a:solidFill>
              <a:latin typeface="Arial Narrow"/>
              <a:cs typeface="Arial Narrow"/>
            </a:endParaRPr>
          </a:p>
          <a:p>
            <a:pPr marL="1520825" lvl="1" indent="-342900">
              <a:buFont typeface="Arial" panose="020B0604020202020204" pitchFamily="34" charset="0"/>
              <a:buChar char="•"/>
            </a:pPr>
            <a:r>
              <a:rPr lang="pt-BR" sz="2400" b="0" dirty="0">
                <a:solidFill>
                  <a:srgbClr val="00739C"/>
                </a:solidFill>
                <a:latin typeface="Arial Narrow"/>
                <a:cs typeface="Arial Narrow"/>
              </a:rPr>
              <a:t>Clientes que </a:t>
            </a:r>
            <a:r>
              <a:rPr lang="pt-BR" sz="2400" b="0" dirty="0" smtClean="0">
                <a:solidFill>
                  <a:srgbClr val="00739C"/>
                </a:solidFill>
                <a:latin typeface="Arial Narrow"/>
                <a:cs typeface="Arial Narrow"/>
              </a:rPr>
              <a:t>NÃO </a:t>
            </a:r>
            <a:r>
              <a:rPr lang="pt-BR" sz="2400" b="0" dirty="0">
                <a:solidFill>
                  <a:srgbClr val="00739C"/>
                </a:solidFill>
                <a:latin typeface="Arial Narrow"/>
                <a:cs typeface="Arial Narrow"/>
              </a:rPr>
              <a:t>compram.</a:t>
            </a:r>
          </a:p>
          <a:p>
            <a:pPr marL="795294" indent="-342900">
              <a:buFont typeface="Arial" panose="020B0604020202020204" pitchFamily="34" charset="0"/>
              <a:buChar char="•"/>
            </a:pPr>
            <a:r>
              <a:rPr lang="pt-BR" dirty="0"/>
              <a:t>Gráficos</a:t>
            </a:r>
          </a:p>
          <a:p>
            <a:pPr marL="795294" indent="-342900">
              <a:buFont typeface="Arial" panose="020B0604020202020204" pitchFamily="34" charset="0"/>
              <a:buChar char="•"/>
            </a:pPr>
            <a:endParaRPr lang="pt-BR" sz="1400" dirty="0" smtClean="0"/>
          </a:p>
          <a:p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</p:spPr>
        <p:txBody>
          <a:bodyPr/>
          <a:lstStyle/>
          <a:p>
            <a:r>
              <a:rPr lang="en-US" dirty="0"/>
              <a:t>NOVOS RECURSOS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pt-BR" dirty="0" smtClean="0"/>
              <a:t> 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7138" y="1313621"/>
            <a:ext cx="9322782" cy="715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47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952875" y="18510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2"/>
            <a:ext cx="4061640" cy="1970403"/>
          </a:xfrm>
        </p:spPr>
        <p:txBody>
          <a:bodyPr/>
          <a:lstStyle/>
          <a:p>
            <a:pPr lvl="0"/>
            <a:r>
              <a:rPr lang="pt-BR" dirty="0" smtClean="0"/>
              <a:t>Melhoria Faturamento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</p:spPr>
        <p:txBody>
          <a:bodyPr/>
          <a:lstStyle/>
          <a:p>
            <a:r>
              <a:rPr lang="en-US" dirty="0"/>
              <a:t>NOVOS RECURSOS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idx="14"/>
          </p:nvPr>
        </p:nvSpPr>
        <p:spPr>
          <a:xfrm>
            <a:off x="5129211" y="1645920"/>
            <a:ext cx="10518637" cy="7103593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Muito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mais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rápido</a:t>
            </a:r>
            <a:r>
              <a:rPr lang="en-US" sz="2200" b="1" dirty="0" smtClean="0"/>
              <a:t> e </a:t>
            </a:r>
            <a:r>
              <a:rPr lang="en-US" sz="2200" b="1" dirty="0" smtClean="0"/>
              <a:t>simples.</a:t>
            </a:r>
          </a:p>
          <a:p>
            <a:pPr marL="342900" indent="-342900">
              <a:buFont typeface="Arial"/>
              <a:buChar char="•"/>
            </a:pP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Processo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único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Faturamento</a:t>
            </a:r>
            <a:r>
              <a:rPr lang="en-US" sz="2200" b="1" dirty="0"/>
              <a:t>, </a:t>
            </a:r>
            <a:r>
              <a:rPr lang="en-US" sz="2200" b="1" dirty="0" err="1"/>
              <a:t>Transmissão</a:t>
            </a:r>
            <a:r>
              <a:rPr lang="en-US" sz="2200" b="1" dirty="0"/>
              <a:t> </a:t>
            </a:r>
            <a:r>
              <a:rPr lang="en-US" sz="2200" b="1" dirty="0" err="1"/>
              <a:t>nf</a:t>
            </a:r>
            <a:r>
              <a:rPr lang="en-US" sz="2200" b="1" dirty="0"/>
              <a:t>-e, </a:t>
            </a:r>
            <a:r>
              <a:rPr lang="en-US" sz="2200" b="1" dirty="0" err="1"/>
              <a:t>impressão</a:t>
            </a:r>
            <a:r>
              <a:rPr lang="en-US" sz="2200" b="1" dirty="0"/>
              <a:t> do </a:t>
            </a:r>
            <a:r>
              <a:rPr lang="en-US" sz="2200" b="1" dirty="0" err="1"/>
              <a:t>Danfe</a:t>
            </a:r>
            <a:r>
              <a:rPr lang="en-US" sz="2200" b="1" dirty="0"/>
              <a:t> e </a:t>
            </a:r>
            <a:r>
              <a:rPr lang="en-US" sz="2200" b="1" dirty="0" err="1" smtClean="0"/>
              <a:t>Boleto</a:t>
            </a:r>
            <a:r>
              <a:rPr lang="en-US" sz="2200" b="1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47426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4683</TotalTime>
  <Words>325</Words>
  <Application>Microsoft Office PowerPoint</Application>
  <PresentationFormat>Personalizar</PresentationFormat>
  <Paragraphs>72</Paragraphs>
  <Slides>11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8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WILSON JORGE TEDOKON, FEVEREIRO/2014</vt:lpstr>
      <vt:lpstr>Apresentação do PowerPoint</vt:lpstr>
      <vt:lpstr>NOVOS RECURSOS</vt:lpstr>
      <vt:lpstr>NOVOS RECURSOS</vt:lpstr>
      <vt:lpstr>NOVOS RECURSOS</vt:lpstr>
      <vt:lpstr>NOVOS RECURSOS</vt:lpstr>
      <vt:lpstr>NOVOS RECURSOS</vt:lpstr>
      <vt:lpstr>NOVOS RECURSOS</vt:lpstr>
      <vt:lpstr>NOVOS RECURSOS</vt:lpstr>
      <vt:lpstr>NOVOS RECURSOS</vt:lpstr>
      <vt:lpstr>WILSON JORGE TEDOKON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Wilson Jorge Tedokon</cp:lastModifiedBy>
  <cp:revision>244</cp:revision>
  <dcterms:created xsi:type="dcterms:W3CDTF">2014-01-10T13:03:06Z</dcterms:created>
  <dcterms:modified xsi:type="dcterms:W3CDTF">2014-03-15T15:17:15Z</dcterms:modified>
</cp:coreProperties>
</file>