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62" r:id="rId2"/>
    <p:sldId id="257" r:id="rId3"/>
    <p:sldId id="258" r:id="rId4"/>
    <p:sldId id="259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2" r:id="rId31"/>
    <p:sldId id="291" r:id="rId32"/>
    <p:sldId id="294" r:id="rId33"/>
    <p:sldId id="295" r:id="rId34"/>
    <p:sldId id="296" r:id="rId35"/>
  </p:sldIdLst>
  <p:sldSz cx="9144000" cy="6858000" type="screen4x3"/>
  <p:notesSz cx="6858000" cy="9144000"/>
  <p:custDataLst>
    <p:tags r:id="rId3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65B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74079" autoAdjust="0"/>
  </p:normalViewPr>
  <p:slideViewPr>
    <p:cSldViewPr snapToGrid="0" snapToObjects="1">
      <p:cViewPr>
        <p:scale>
          <a:sx n="80" d="100"/>
          <a:sy n="80" d="100"/>
        </p:scale>
        <p:origin x="-86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D6F598-9DF0-3443-91C3-0E2B77E69545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0ECF1-7B6E-184C-8925-159962A9F8E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968447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F7410-E991-0B4B-8320-1A35A68239D6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FC1153-F6A1-D944-AC65-452E6284072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305015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pt-B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Incluído um novo tipo de visualização do relatório de lucratividade, agora “Por Fornecedor”.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 smtClean="0"/>
              <a:t>O relatório tem o objetivo de exibir o lucro obtido por fornecedor.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pt-B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Inclusão de atalho para cadastramento do Produto dentro do Pedido de Venda, dando mais rapidez a criação dos Pedidos</a:t>
            </a:r>
          </a:p>
          <a:p>
            <a:r>
              <a:rPr lang="pt-B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 Vendas.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pt-B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Incluído o tipo de operação “ACESSO”, onde para cada tela que for acessada será criado um log. A cada tela principal acessada, o sistema criará um </a:t>
            </a:r>
            <a:r>
              <a:rPr lang="pt-BR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log</a:t>
            </a:r>
            <a:r>
              <a:rPr lang="pt-B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acesso para monitoramento.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pt-B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Aumentado o campo após a vírgula de 2 para 7 casas decimais, mas somente para a Ordem Digitada, as outras rotinas</a:t>
            </a:r>
          </a:p>
          <a:p>
            <a:r>
              <a:rPr lang="pt-B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ainda continua com 2 casas decimais após a vírgula.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Em</a:t>
            </a:r>
            <a:r>
              <a:rPr lang="pt-BR" baseline="0" dirty="0" smtClean="0"/>
              <a:t> caso de devolução do produto, o sistema permitirá a criação de um voucher ou devolução do dinheiro.</a:t>
            </a:r>
          </a:p>
          <a:p>
            <a:r>
              <a:rPr lang="pt-BR" baseline="0" dirty="0" smtClean="0"/>
              <a:t>Voucher: É um crédito concedido ao cliente no ato da devolução da mercadoria para ser utilizado em futuras compras.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 oferecer soluções práticas que apoiem nossos clientes em seu constante crescimento e aumento de lucratividade, na versão 11.80, foram disponibilizadas as seguintes funcionalidades:</a:t>
            </a:r>
          </a:p>
          <a:p>
            <a:pPr eaLnBrk="1" hangingPunct="1">
              <a:buFont typeface="Arial" pitchFamily="34" charset="0"/>
              <a:buChar char="•"/>
            </a:pPr>
            <a:endParaRPr lang="pt-BR" sz="1200" dirty="0" smtClean="0"/>
          </a:p>
          <a:p>
            <a:pPr>
              <a:buFont typeface="Arial" pitchFamily="34" charset="0"/>
              <a:buChar char="•"/>
            </a:pPr>
            <a:r>
              <a:rPr lang="pt-BR" sz="1200" dirty="0" smtClean="0"/>
              <a:t> </a:t>
            </a:r>
            <a:r>
              <a:rPr lang="pt-BR" b="1" dirty="0" smtClean="0"/>
              <a:t>Registrar Compras (Exclusão/Cancelamento de nota fiscal)</a:t>
            </a:r>
          </a:p>
          <a:p>
            <a:pPr>
              <a:buFont typeface="Arial" pitchFamily="34" charset="0"/>
              <a:buChar char="•"/>
            </a:pPr>
            <a:r>
              <a:rPr lang="pt-BR" b="1" dirty="0" smtClean="0"/>
              <a:t> Comissão do Vendedor (Nova regra)</a:t>
            </a:r>
            <a:endParaRPr lang="pt-BR" dirty="0" smtClean="0"/>
          </a:p>
          <a:p>
            <a:pPr>
              <a:buFont typeface="Arial" pitchFamily="34" charset="0"/>
              <a:buChar char="•"/>
            </a:pPr>
            <a:r>
              <a:rPr lang="pt-BR" dirty="0" smtClean="0"/>
              <a:t> </a:t>
            </a:r>
            <a:r>
              <a:rPr lang="pt-BR" b="1" dirty="0" smtClean="0"/>
              <a:t>Avaliação do Produto</a:t>
            </a:r>
          </a:p>
          <a:p>
            <a:pPr>
              <a:buFont typeface="Arial" pitchFamily="34" charset="0"/>
              <a:buChar char="•"/>
            </a:pPr>
            <a:r>
              <a:rPr lang="pt-BR" b="1" dirty="0" smtClean="0"/>
              <a:t> Cadastro de Localização</a:t>
            </a:r>
          </a:p>
          <a:p>
            <a:pPr>
              <a:buFont typeface="Arial" pitchFamily="34" charset="0"/>
              <a:buChar char="•"/>
            </a:pPr>
            <a:r>
              <a:rPr lang="pt-BR" b="1" dirty="0" smtClean="0"/>
              <a:t> Lucratividade nas vendas (Por Fornecedor)</a:t>
            </a:r>
          </a:p>
          <a:p>
            <a:pPr>
              <a:buFont typeface="Arial" pitchFamily="34" charset="0"/>
              <a:buChar char="•"/>
            </a:pPr>
            <a:r>
              <a:rPr lang="pt-BR" b="1" dirty="0" smtClean="0"/>
              <a:t> Pedido de Venda (Novo Função na Rotina)</a:t>
            </a:r>
          </a:p>
          <a:p>
            <a:pPr>
              <a:buFont typeface="Arial" pitchFamily="34" charset="0"/>
              <a:buChar char="•"/>
            </a:pPr>
            <a:r>
              <a:rPr lang="pt-BR" b="1" dirty="0" smtClean="0"/>
              <a:t> Consultar Registro de LOG (Acesso)</a:t>
            </a:r>
          </a:p>
          <a:p>
            <a:pPr>
              <a:buFont typeface="Arial" pitchFamily="34" charset="0"/>
              <a:buChar char="•"/>
            </a:pPr>
            <a:r>
              <a:rPr lang="pt-BR" b="1" dirty="0" smtClean="0"/>
              <a:t> Ordens de Faturamento (Ordem Digitada – Valor unitário com 7 casas decimais)</a:t>
            </a:r>
            <a:endParaRPr lang="pt-BR" dirty="0" smtClean="0"/>
          </a:p>
          <a:p>
            <a:pPr eaLnBrk="1" hangingPunct="1">
              <a:buFont typeface="Arial" pitchFamily="34" charset="0"/>
              <a:buChar char="•"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Observação:</a:t>
            </a:r>
            <a:r>
              <a:rPr lang="pt-BR" baseline="0" dirty="0" smtClean="0"/>
              <a:t> Para ativação automática do PAF-ECF é necessário a conexão com a internet.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Inclusão da possibilidade de aquisição de produto por aluguel.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pt-B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Após incluir o registro de compras, é possível excluir a nota fiscal independente do status, com isso todos os movimentos</a:t>
            </a:r>
          </a:p>
          <a:p>
            <a:r>
              <a:rPr lang="pt-B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realizados no registro de compras serão desfeitos.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pt-B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Quando feito uma devolução de uma venda, será retirada a comissão do vendedor sobre a venda devolvida.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pt-B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sistema contará com a opção de avaliação do produto, onde nas telas principais será possível opinar sobre a</a:t>
            </a:r>
          </a:p>
          <a:p>
            <a:r>
              <a:rPr lang="pt-B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funcionalidade da tela. Isto nos ajudará a deixar nosso produto cada vez melhor.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pt-B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Nova rotina no módulo Cadastro (Cadastro de Localização), permitirá definir localizações específicas para os produtos.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1153-F6A1-D944-AC65-452E6284072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Apresentacao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219153"/>
            <a:ext cx="9144000" cy="638848"/>
          </a:xfrm>
        </p:spPr>
        <p:txBody>
          <a:bodyPr>
            <a:normAutofit/>
          </a:bodyPr>
          <a:lstStyle>
            <a:lvl1pPr>
              <a:defRPr b="1">
                <a:solidFill>
                  <a:srgbClr val="3C65B4"/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0" y="5580303"/>
            <a:ext cx="9144000" cy="546485"/>
          </a:xfrm>
        </p:spPr>
        <p:txBody>
          <a:bodyPr rIns="274320" anchor="ctr" anchorCtr="0">
            <a:normAutofit/>
          </a:bodyPr>
          <a:lstStyle>
            <a:lvl1pPr algn="r"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  <p:extLst>
      <p:ext uri="{BB962C8B-B14F-4D97-AF65-F5344CB8AC3E}">
        <p14:creationId xmlns="" xmlns:p14="http://schemas.microsoft.com/office/powerpoint/2010/main" val="3960244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u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3"/>
          </p:nvPr>
        </p:nvSpPr>
        <p:spPr>
          <a:xfrm>
            <a:off x="457200" y="1193030"/>
            <a:ext cx="8229599" cy="4933132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1054316" y="500303"/>
            <a:ext cx="7040880" cy="546485"/>
          </a:xfrm>
        </p:spPr>
        <p:txBody>
          <a:bodyPr anchor="ctr" anchorCtr="0">
            <a:normAutofit/>
          </a:bodyPr>
          <a:lstStyle>
            <a:lvl1pPr algn="ctr">
              <a:defRPr sz="1600" b="1" i="0">
                <a:solidFill>
                  <a:srgbClr val="3C65B4"/>
                </a:solidFill>
              </a:defRPr>
            </a:lvl1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  <p:extLst>
      <p:ext uri="{BB962C8B-B14F-4D97-AF65-F5344CB8AC3E}">
        <p14:creationId xmlns="" xmlns:p14="http://schemas.microsoft.com/office/powerpoint/2010/main" val="2984509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c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572000" y="1193029"/>
            <a:ext cx="4114799" cy="4933133"/>
          </a:xfrm>
        </p:spPr>
        <p:txBody>
          <a:bodyPr lIns="274320" anchor="ctr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  <p:extLst>
      <p:ext uri="{BB962C8B-B14F-4D97-AF65-F5344CB8AC3E}">
        <p14:creationId xmlns="" xmlns:p14="http://schemas.microsoft.com/office/powerpoint/2010/main" val="2006066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Capitulo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2848" y="2794000"/>
            <a:ext cx="5711151" cy="1277698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77465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0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3030"/>
            <a:ext cx="8229600" cy="49331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dirty="0" smtClean="0"/>
              <a:t>Click to edit Master text styles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646868A0-D3AF-D949-9E19-917F10D4D75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3426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1400" kern="1200">
          <a:solidFill>
            <a:srgbClr val="262626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TOTVS 2013 – Série 1 </a:t>
            </a:r>
            <a:r>
              <a:rPr lang="pt-BR" dirty="0" smtClean="0"/>
              <a:t>Varejo </a:t>
            </a:r>
            <a:r>
              <a:rPr lang="pt-BR" dirty="0" err="1" smtClean="0"/>
              <a:t>RoadShow</a:t>
            </a:r>
            <a:r>
              <a:rPr lang="pt-BR" dirty="0" smtClean="0"/>
              <a:t> -  </a:t>
            </a:r>
            <a:r>
              <a:rPr lang="pt-BR" dirty="0" smtClean="0"/>
              <a:t>Versão 11.80</a:t>
            </a:r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300682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TOTVS 2013 – Série 1 Varejo Versão 11.80</a:t>
            </a:r>
            <a:endParaRPr lang="en-US" dirty="0"/>
          </a:p>
        </p:txBody>
      </p:sp>
      <p:sp>
        <p:nvSpPr>
          <p:cNvPr id="92" name="CaixaDeTexto 91"/>
          <p:cNvSpPr txBox="1"/>
          <p:nvPr/>
        </p:nvSpPr>
        <p:spPr>
          <a:xfrm>
            <a:off x="268016" y="1275984"/>
            <a:ext cx="851338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endParaRPr lang="pt-BR" sz="2200" dirty="0" smtClean="0"/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Nova funcionalidade para avaliação do sistema.</a:t>
            </a:r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Nas principais telas, ao clicar no </a:t>
            </a:r>
            <a:r>
              <a:rPr lang="pt-BR" sz="2200" dirty="0" smtClean="0"/>
              <a:t>“SMILE” </a:t>
            </a:r>
            <a:r>
              <a:rPr lang="pt-BR" sz="2200" dirty="0" smtClean="0"/>
              <a:t>será exibida uma tela para avaliar a rotina, permitindo o envio de sugestões , elogios e não conformidades.</a:t>
            </a:r>
          </a:p>
          <a:p>
            <a:endParaRPr lang="pt-BR" sz="2200" dirty="0" smtClean="0"/>
          </a:p>
          <a:p>
            <a:endParaRPr lang="pt-BR" sz="2200" dirty="0" smtClean="0"/>
          </a:p>
          <a:p>
            <a:endParaRPr lang="pt-BR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054316" y="499376"/>
            <a:ext cx="7040880" cy="546485"/>
          </a:xfrm>
        </p:spPr>
        <p:txBody>
          <a:bodyPr>
            <a:normAutofit/>
          </a:bodyPr>
          <a:lstStyle/>
          <a:p>
            <a:pPr lvl="1" algn="ctr">
              <a:buNone/>
              <a:defRPr/>
            </a:pPr>
            <a:r>
              <a:rPr lang="pt-BR" b="1" i="1" dirty="0" smtClean="0">
                <a:solidFill>
                  <a:schemeClr val="tx1"/>
                </a:solidFill>
              </a:rPr>
              <a:t>	Série 1 Varejo/ Vitrine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225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595" y="2794000"/>
            <a:ext cx="5676404" cy="1277698"/>
          </a:xfrm>
        </p:spPr>
        <p:txBody>
          <a:bodyPr>
            <a:normAutofit/>
          </a:bodyPr>
          <a:lstStyle/>
          <a:p>
            <a:r>
              <a:rPr lang="pt-BR" dirty="0" smtClean="0"/>
              <a:t> Controle de produto por localização (Fase I)</a:t>
            </a:r>
          </a:p>
        </p:txBody>
      </p:sp>
    </p:spTree>
    <p:extLst>
      <p:ext uri="{BB962C8B-B14F-4D97-AF65-F5344CB8AC3E}">
        <p14:creationId xmlns="" xmlns:p14="http://schemas.microsoft.com/office/powerpoint/2010/main" val="4197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TOTVS 2013 – Série 1 Varejo Versão 11.80</a:t>
            </a:r>
            <a:endParaRPr lang="en-US" dirty="0"/>
          </a:p>
        </p:txBody>
      </p:sp>
      <p:sp>
        <p:nvSpPr>
          <p:cNvPr id="92" name="CaixaDeTexto 91"/>
          <p:cNvSpPr txBox="1"/>
          <p:nvPr/>
        </p:nvSpPr>
        <p:spPr>
          <a:xfrm>
            <a:off x="268016" y="1275984"/>
            <a:ext cx="85133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Localização do seu produto na loja.</a:t>
            </a:r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Foi criado um cadastro de localização do produto.</a:t>
            </a:r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Ao cadastrar um produto existe uma nova opção que possibilita </a:t>
            </a:r>
            <a:r>
              <a:rPr lang="pt-BR" sz="2200" dirty="0" smtClean="0"/>
              <a:t>informar (ou não) </a:t>
            </a:r>
            <a:r>
              <a:rPr lang="pt-BR" sz="2200" dirty="0" smtClean="0"/>
              <a:t>a localização do produto no estoque.</a:t>
            </a:r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No relatório de estoque será exibida a localização do produto (caso seja informada sua localização).</a:t>
            </a:r>
          </a:p>
          <a:p>
            <a:endParaRPr lang="pt-BR" sz="2200" dirty="0" smtClean="0"/>
          </a:p>
          <a:p>
            <a:endParaRPr lang="pt-BR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054316" y="499376"/>
            <a:ext cx="7040880" cy="546485"/>
          </a:xfrm>
        </p:spPr>
        <p:txBody>
          <a:bodyPr>
            <a:normAutofit/>
          </a:bodyPr>
          <a:lstStyle/>
          <a:p>
            <a:pPr lvl="1" algn="ctr">
              <a:buNone/>
              <a:defRPr/>
            </a:pPr>
            <a:r>
              <a:rPr lang="pt-BR" b="1" i="1" dirty="0" smtClean="0">
                <a:solidFill>
                  <a:schemeClr val="tx1"/>
                </a:solidFill>
              </a:rPr>
              <a:t>	Série 1 Varejo/  Vitrine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225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595" y="2794000"/>
            <a:ext cx="5676404" cy="1277698"/>
          </a:xfrm>
        </p:spPr>
        <p:txBody>
          <a:bodyPr>
            <a:normAutofit/>
          </a:bodyPr>
          <a:lstStyle/>
          <a:p>
            <a:r>
              <a:rPr lang="pt-BR" dirty="0" smtClean="0"/>
              <a:t> Relatório Lucratividade nas vendas por fornecedor</a:t>
            </a:r>
          </a:p>
        </p:txBody>
      </p:sp>
    </p:spTree>
    <p:extLst>
      <p:ext uri="{BB962C8B-B14F-4D97-AF65-F5344CB8AC3E}">
        <p14:creationId xmlns="" xmlns:p14="http://schemas.microsoft.com/office/powerpoint/2010/main" val="4197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TOTVS 2013 – Série 1 Varejo Versão 11.80</a:t>
            </a:r>
            <a:endParaRPr lang="en-US" dirty="0"/>
          </a:p>
        </p:txBody>
      </p:sp>
      <p:sp>
        <p:nvSpPr>
          <p:cNvPr id="92" name="CaixaDeTexto 91"/>
          <p:cNvSpPr txBox="1"/>
          <p:nvPr/>
        </p:nvSpPr>
        <p:spPr>
          <a:xfrm>
            <a:off x="268016" y="1275984"/>
            <a:ext cx="851338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Nova opção de relatório “Por Fornecedor”. </a:t>
            </a:r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O relatório exibirá todas as vendas relacionadas ao fornecedor informado.</a:t>
            </a:r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endParaRPr lang="pt-BR" sz="2200" dirty="0" smtClean="0"/>
          </a:p>
          <a:p>
            <a:endParaRPr lang="pt-BR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054316" y="499376"/>
            <a:ext cx="7040880" cy="546485"/>
          </a:xfrm>
        </p:spPr>
        <p:txBody>
          <a:bodyPr>
            <a:normAutofit/>
          </a:bodyPr>
          <a:lstStyle/>
          <a:p>
            <a:pPr lvl="1" algn="ctr">
              <a:buNone/>
              <a:defRPr/>
            </a:pPr>
            <a:r>
              <a:rPr lang="pt-BR" b="1" i="1" dirty="0" smtClean="0">
                <a:solidFill>
                  <a:schemeClr val="tx1"/>
                </a:solidFill>
              </a:rPr>
              <a:t>	Série 1 Varejo/ Vitrine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225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595" y="2794000"/>
            <a:ext cx="5676404" cy="1277698"/>
          </a:xfrm>
        </p:spPr>
        <p:txBody>
          <a:bodyPr>
            <a:normAutofit/>
          </a:bodyPr>
          <a:lstStyle/>
          <a:p>
            <a:r>
              <a:rPr lang="pt-BR" dirty="0" smtClean="0"/>
              <a:t> Cadastrar Produto através do Pedido de Venda</a:t>
            </a:r>
          </a:p>
        </p:txBody>
      </p:sp>
    </p:spTree>
    <p:extLst>
      <p:ext uri="{BB962C8B-B14F-4D97-AF65-F5344CB8AC3E}">
        <p14:creationId xmlns="" xmlns:p14="http://schemas.microsoft.com/office/powerpoint/2010/main" val="4197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TOTVS 2013 – Série 1 Varejo Versão 11.80</a:t>
            </a:r>
            <a:endParaRPr lang="en-US" dirty="0"/>
          </a:p>
        </p:txBody>
      </p:sp>
      <p:sp>
        <p:nvSpPr>
          <p:cNvPr id="92" name="CaixaDeTexto 91"/>
          <p:cNvSpPr txBox="1"/>
          <p:nvPr/>
        </p:nvSpPr>
        <p:spPr>
          <a:xfrm>
            <a:off x="268016" y="1275984"/>
            <a:ext cx="85133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Criação de atalho na rotina de pedido de venda que possibilita o acesso  a tela de cadastro de </a:t>
            </a:r>
            <a:r>
              <a:rPr lang="pt-BR" sz="2200" dirty="0" smtClean="0"/>
              <a:t>produtos (Se o usuário tiver acesso).</a:t>
            </a:r>
            <a:endParaRPr lang="pt-BR" sz="2200" dirty="0" smtClean="0"/>
          </a:p>
          <a:p>
            <a:endParaRPr lang="pt-BR" sz="2200" dirty="0" smtClean="0"/>
          </a:p>
          <a:p>
            <a:endParaRPr lang="pt-BR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054316" y="499376"/>
            <a:ext cx="7040880" cy="546485"/>
          </a:xfrm>
        </p:spPr>
        <p:txBody>
          <a:bodyPr>
            <a:normAutofit/>
          </a:bodyPr>
          <a:lstStyle/>
          <a:p>
            <a:pPr lvl="1" algn="ctr">
              <a:buNone/>
              <a:defRPr/>
            </a:pPr>
            <a:r>
              <a:rPr lang="pt-BR" b="1" i="1" dirty="0" smtClean="0">
                <a:solidFill>
                  <a:schemeClr val="tx1"/>
                </a:solidFill>
              </a:rPr>
              <a:t>	Série 1 Varejo/ Vitrine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225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595" y="2794000"/>
            <a:ext cx="5676404" cy="1277698"/>
          </a:xfrm>
        </p:spPr>
        <p:txBody>
          <a:bodyPr>
            <a:normAutofit/>
          </a:bodyPr>
          <a:lstStyle/>
          <a:p>
            <a:r>
              <a:rPr lang="pt-BR" dirty="0" smtClean="0"/>
              <a:t>Consultar Registro de LOG (Acesso)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97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TOTVS 2013 – Série 1 Varejo Versão 11.80</a:t>
            </a:r>
            <a:endParaRPr lang="en-US" dirty="0"/>
          </a:p>
        </p:txBody>
      </p:sp>
      <p:sp>
        <p:nvSpPr>
          <p:cNvPr id="92" name="CaixaDeTexto 91"/>
          <p:cNvSpPr txBox="1"/>
          <p:nvPr/>
        </p:nvSpPr>
        <p:spPr>
          <a:xfrm>
            <a:off x="268016" y="1275984"/>
            <a:ext cx="851338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</a:t>
            </a:r>
            <a:r>
              <a:rPr lang="pt-BR" sz="2400" dirty="0" smtClean="0"/>
              <a:t>Incluído o tipo de operação “ACESSO”, onde para cada tela que for acessada será criado um log. </a:t>
            </a:r>
            <a:endParaRPr lang="pt-BR" sz="2400" dirty="0" smtClean="0"/>
          </a:p>
          <a:p>
            <a:pPr>
              <a:buFont typeface="Wingdings" pitchFamily="2" charset="2"/>
              <a:buChar char="v"/>
            </a:pPr>
            <a:r>
              <a:rPr lang="pt-BR" sz="2400" dirty="0" smtClean="0"/>
              <a:t>A </a:t>
            </a:r>
            <a:r>
              <a:rPr lang="pt-BR" sz="2400" dirty="0" smtClean="0"/>
              <a:t>cada tela principal acessada, o sistema criará um </a:t>
            </a:r>
            <a:r>
              <a:rPr lang="pt-BR" sz="2400" dirty="0" err="1" smtClean="0"/>
              <a:t>log</a:t>
            </a:r>
            <a:r>
              <a:rPr lang="pt-BR" sz="2400" dirty="0" smtClean="0"/>
              <a:t> de acesso para monitoramento.</a:t>
            </a:r>
          </a:p>
          <a:p>
            <a:endParaRPr lang="pt-BR" sz="2200" dirty="0" smtClean="0"/>
          </a:p>
          <a:p>
            <a:endParaRPr lang="pt-BR" sz="2200" dirty="0" smtClean="0"/>
          </a:p>
          <a:p>
            <a:endParaRPr lang="pt-BR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054316" y="499376"/>
            <a:ext cx="7040880" cy="546485"/>
          </a:xfrm>
        </p:spPr>
        <p:txBody>
          <a:bodyPr>
            <a:normAutofit/>
          </a:bodyPr>
          <a:lstStyle/>
          <a:p>
            <a:pPr lvl="1" algn="ctr">
              <a:buNone/>
              <a:defRPr/>
            </a:pPr>
            <a:r>
              <a:rPr lang="pt-BR" b="1" i="1" dirty="0" smtClean="0">
                <a:solidFill>
                  <a:schemeClr val="tx1"/>
                </a:solidFill>
              </a:rPr>
              <a:t>	Série 1 Varejo/ Vitrine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225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595" y="2794000"/>
            <a:ext cx="5676404" cy="1277698"/>
          </a:xfrm>
        </p:spPr>
        <p:txBody>
          <a:bodyPr>
            <a:normAutofit/>
          </a:bodyPr>
          <a:lstStyle/>
          <a:p>
            <a:r>
              <a:rPr lang="pt-BR" dirty="0" smtClean="0"/>
              <a:t> Aumento das casas decimais no valor do item na ordem digitada</a:t>
            </a:r>
          </a:p>
        </p:txBody>
      </p:sp>
    </p:spTree>
    <p:extLst>
      <p:ext uri="{BB962C8B-B14F-4D97-AF65-F5344CB8AC3E}">
        <p14:creationId xmlns="" xmlns:p14="http://schemas.microsoft.com/office/powerpoint/2010/main" val="4197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TOTVS 2013 – Série 1 Varejo Versão 11.80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0" y="1291296"/>
            <a:ext cx="4572000" cy="4933133"/>
          </a:xfrm>
        </p:spPr>
        <p:txBody>
          <a:bodyPr anchor="t">
            <a:normAutofit/>
          </a:bodyPr>
          <a:lstStyle/>
          <a:p>
            <a:pPr marL="514350" lvl="1" indent="0">
              <a:buNone/>
            </a:pPr>
            <a:r>
              <a:rPr lang="en-US" sz="1600" b="1" dirty="0" err="1" smtClean="0">
                <a:solidFill>
                  <a:srgbClr val="3C65B4"/>
                </a:solidFill>
              </a:rPr>
              <a:t>Índice</a:t>
            </a:r>
            <a:endParaRPr lang="en-US" sz="1600" b="1" dirty="0" smtClean="0"/>
          </a:p>
          <a:p>
            <a:endParaRPr lang="en-US" sz="1600" b="1" dirty="0" smtClean="0"/>
          </a:p>
          <a:p>
            <a:pPr marL="268288" indent="-268288">
              <a:buFont typeface="+mj-lt"/>
              <a:buAutoNum type="romanUcPeriod"/>
              <a:defRPr/>
            </a:pPr>
            <a:r>
              <a:rPr lang="pt-BR" sz="1600" b="1" dirty="0" smtClean="0"/>
              <a:t>Introdução às novas funcionalidades.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983" y="1308823"/>
            <a:ext cx="340768" cy="340768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8" name="Picture 5" descr="C:\DOCUME~1\ADMINI~1\CONFIG~1\Temp\VMwareDnD\7f81d0cd\1568807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998904"/>
            <a:ext cx="3740520" cy="2494268"/>
          </a:xfrm>
          <a:prstGeom prst="round2Diag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50158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TOTVS 2013 – Série 1 Varejo Versão 11.80</a:t>
            </a:r>
            <a:endParaRPr lang="en-US" dirty="0"/>
          </a:p>
        </p:txBody>
      </p:sp>
      <p:sp>
        <p:nvSpPr>
          <p:cNvPr id="92" name="CaixaDeTexto 91"/>
          <p:cNvSpPr txBox="1"/>
          <p:nvPr/>
        </p:nvSpPr>
        <p:spPr>
          <a:xfrm>
            <a:off x="268016" y="1275984"/>
            <a:ext cx="851338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Valor unitário do produto de 2 casas decimais para 7 casas decimais na rotina de Ordem Digitada</a:t>
            </a:r>
            <a:r>
              <a:rPr lang="pt-BR" sz="2200" dirty="0" smtClean="0"/>
              <a:t>.</a:t>
            </a:r>
            <a:endParaRPr lang="pt-BR" sz="2200" dirty="0" smtClean="0"/>
          </a:p>
          <a:p>
            <a:endParaRPr lang="pt-BR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054316" y="499376"/>
            <a:ext cx="7040880" cy="546485"/>
          </a:xfrm>
        </p:spPr>
        <p:txBody>
          <a:bodyPr>
            <a:normAutofit/>
          </a:bodyPr>
          <a:lstStyle/>
          <a:p>
            <a:pPr lvl="1" algn="ctr">
              <a:buNone/>
              <a:defRPr/>
            </a:pPr>
            <a:r>
              <a:rPr lang="pt-BR" b="1" i="1" dirty="0" smtClean="0">
                <a:solidFill>
                  <a:schemeClr val="tx1"/>
                </a:solidFill>
              </a:rPr>
              <a:t>	Série 1 Varejo/ Vitrine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225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595" y="2794000"/>
            <a:ext cx="5676404" cy="1277698"/>
          </a:xfrm>
        </p:spPr>
        <p:txBody>
          <a:bodyPr>
            <a:normAutofit/>
          </a:bodyPr>
          <a:lstStyle/>
          <a:p>
            <a:r>
              <a:rPr lang="pt-BR" dirty="0" smtClean="0"/>
              <a:t> Voucher de Crédito</a:t>
            </a:r>
          </a:p>
        </p:txBody>
      </p:sp>
    </p:spTree>
    <p:extLst>
      <p:ext uri="{BB962C8B-B14F-4D97-AF65-F5344CB8AC3E}">
        <p14:creationId xmlns="" xmlns:p14="http://schemas.microsoft.com/office/powerpoint/2010/main" val="4197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TOTVS 2013 – Série 1 Varejo Versão 11.80</a:t>
            </a:r>
            <a:endParaRPr lang="en-US" dirty="0"/>
          </a:p>
        </p:txBody>
      </p:sp>
      <p:sp>
        <p:nvSpPr>
          <p:cNvPr id="92" name="CaixaDeTexto 91"/>
          <p:cNvSpPr txBox="1"/>
          <p:nvPr/>
        </p:nvSpPr>
        <p:spPr>
          <a:xfrm>
            <a:off x="268016" y="1275984"/>
            <a:ext cx="851338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Criação de nova opção para devolução do produto.</a:t>
            </a:r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Permite a criação de crédito para futuras compras utilizando o voucher.</a:t>
            </a:r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Devolução do valor em espécie.</a:t>
            </a:r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endParaRPr lang="pt-BR" sz="2200" dirty="0" smtClean="0"/>
          </a:p>
          <a:p>
            <a:endParaRPr lang="pt-BR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054316" y="499376"/>
            <a:ext cx="7040880" cy="546485"/>
          </a:xfrm>
        </p:spPr>
        <p:txBody>
          <a:bodyPr>
            <a:normAutofit/>
          </a:bodyPr>
          <a:lstStyle/>
          <a:p>
            <a:pPr lvl="1" algn="ctr">
              <a:buNone/>
              <a:defRPr/>
            </a:pPr>
            <a:r>
              <a:rPr lang="pt-BR" b="1" i="1" dirty="0" smtClean="0">
                <a:solidFill>
                  <a:schemeClr val="tx1"/>
                </a:solidFill>
              </a:rPr>
              <a:t>	Série 1 Varejo/ Vitrine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225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595" y="2794000"/>
            <a:ext cx="5676404" cy="1277698"/>
          </a:xfrm>
        </p:spPr>
        <p:txBody>
          <a:bodyPr>
            <a:normAutofit/>
          </a:bodyPr>
          <a:lstStyle/>
          <a:p>
            <a:r>
              <a:rPr lang="pt-BR" dirty="0" smtClean="0"/>
              <a:t>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619995" y="2794000"/>
            <a:ext cx="5676404" cy="1277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Automação do Cartão de Registro</a:t>
            </a:r>
          </a:p>
        </p:txBody>
      </p:sp>
    </p:spTree>
    <p:extLst>
      <p:ext uri="{BB962C8B-B14F-4D97-AF65-F5344CB8AC3E}">
        <p14:creationId xmlns="" xmlns:p14="http://schemas.microsoft.com/office/powerpoint/2010/main" val="4197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TOTVS 2013 – Série 1 Varejo Versão 11.80</a:t>
            </a:r>
            <a:endParaRPr lang="en-US" dirty="0"/>
          </a:p>
        </p:txBody>
      </p:sp>
      <p:sp>
        <p:nvSpPr>
          <p:cNvPr id="92" name="CaixaDeTexto 91"/>
          <p:cNvSpPr txBox="1"/>
          <p:nvPr/>
        </p:nvSpPr>
        <p:spPr>
          <a:xfrm>
            <a:off x="268016" y="1275984"/>
            <a:ext cx="851338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A ativação </a:t>
            </a:r>
            <a:r>
              <a:rPr lang="pt-BR" sz="2200" dirty="0" smtClean="0"/>
              <a:t>do Serviço de suporte </a:t>
            </a:r>
            <a:r>
              <a:rPr lang="pt-BR" sz="2200" dirty="0" smtClean="0"/>
              <a:t>(cartão de registro) </a:t>
            </a:r>
            <a:r>
              <a:rPr lang="pt-BR" sz="2200" dirty="0" smtClean="0"/>
              <a:t>através do software.</a:t>
            </a:r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O Usuário poderá Ativar/Desativar quando bem entender.</a:t>
            </a:r>
            <a:endParaRPr lang="pt-BR" sz="2200" dirty="0" smtClean="0"/>
          </a:p>
          <a:p>
            <a:endParaRPr lang="pt-BR" sz="2200" dirty="0" smtClean="0"/>
          </a:p>
          <a:p>
            <a:endParaRPr lang="pt-BR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054316" y="499376"/>
            <a:ext cx="7040880" cy="546485"/>
          </a:xfrm>
        </p:spPr>
        <p:txBody>
          <a:bodyPr>
            <a:normAutofit/>
          </a:bodyPr>
          <a:lstStyle/>
          <a:p>
            <a:pPr lvl="1" algn="ctr">
              <a:buNone/>
              <a:defRPr/>
            </a:pPr>
            <a:r>
              <a:rPr lang="pt-BR" b="1" i="1" dirty="0" smtClean="0">
                <a:solidFill>
                  <a:schemeClr val="tx1"/>
                </a:solidFill>
              </a:rPr>
              <a:t>	Série 1 Varejo/ Vitrine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225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595" y="2794000"/>
            <a:ext cx="5676404" cy="127769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 smtClean="0"/>
              <a:t>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619995" y="2794000"/>
            <a:ext cx="5676404" cy="1277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pt-BR" sz="3200" b="1" dirty="0" smtClean="0">
                <a:solidFill>
                  <a:schemeClr val="bg1"/>
                </a:solidFill>
              </a:rPr>
              <a:t>Automação do processo de autorização do ECF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7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TOTVS 2013 – Série 1 Varejo Versão 11.80</a:t>
            </a:r>
            <a:endParaRPr lang="en-US" dirty="0"/>
          </a:p>
        </p:txBody>
      </p:sp>
      <p:sp>
        <p:nvSpPr>
          <p:cNvPr id="92" name="CaixaDeTexto 91"/>
          <p:cNvSpPr txBox="1"/>
          <p:nvPr/>
        </p:nvSpPr>
        <p:spPr>
          <a:xfrm>
            <a:off x="268016" y="1275984"/>
            <a:ext cx="851338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endParaRPr lang="pt-BR" sz="2200" dirty="0" smtClean="0"/>
          </a:p>
          <a:p>
            <a:endParaRPr lang="pt-BR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054316" y="499376"/>
            <a:ext cx="7040880" cy="546485"/>
          </a:xfrm>
        </p:spPr>
        <p:txBody>
          <a:bodyPr>
            <a:normAutofit/>
          </a:bodyPr>
          <a:lstStyle/>
          <a:p>
            <a:pPr lvl="1" algn="ctr">
              <a:buNone/>
              <a:defRPr/>
            </a:pPr>
            <a:r>
              <a:rPr lang="pt-BR" b="1" i="1" dirty="0" smtClean="0">
                <a:solidFill>
                  <a:schemeClr val="tx1"/>
                </a:solidFill>
              </a:rPr>
              <a:t>	Série 1 Varejo/ Vitrine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268016" y="1275984"/>
            <a:ext cx="851338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 A autorização de uso do PAF-ECF passou a ser automática, evitando a ativação manual realizado pelo suporte técnico</a:t>
            </a:r>
            <a:r>
              <a:rPr lang="pt-BR" sz="2200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E as informações adicionadas irá para o Cadastro do cliente no controle de licenciamento.</a:t>
            </a: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endParaRPr lang="pt-BR" sz="2200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71225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595" y="2794000"/>
            <a:ext cx="5676404" cy="127769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 smtClean="0"/>
              <a:t>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619995" y="2794000"/>
            <a:ext cx="5676404" cy="1277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pt-BR" sz="3200" b="1" dirty="0" smtClean="0">
                <a:solidFill>
                  <a:schemeClr val="bg1"/>
                </a:solidFill>
              </a:rPr>
              <a:t>Capacidade de comercialização do produto por aluguel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7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TOTVS 2013 – Série 1 Varejo Versão 11.80</a:t>
            </a:r>
            <a:endParaRPr lang="en-US" dirty="0"/>
          </a:p>
        </p:txBody>
      </p:sp>
      <p:sp>
        <p:nvSpPr>
          <p:cNvPr id="92" name="CaixaDeTexto 91"/>
          <p:cNvSpPr txBox="1"/>
          <p:nvPr/>
        </p:nvSpPr>
        <p:spPr>
          <a:xfrm>
            <a:off x="268016" y="1275984"/>
            <a:ext cx="851338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endParaRPr lang="pt-BR" sz="2200" dirty="0" smtClean="0"/>
          </a:p>
          <a:p>
            <a:endParaRPr lang="pt-BR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054316" y="499376"/>
            <a:ext cx="7040880" cy="546485"/>
          </a:xfrm>
        </p:spPr>
        <p:txBody>
          <a:bodyPr>
            <a:normAutofit/>
          </a:bodyPr>
          <a:lstStyle/>
          <a:p>
            <a:pPr lvl="1" algn="ctr">
              <a:buNone/>
              <a:defRPr/>
            </a:pPr>
            <a:r>
              <a:rPr lang="pt-BR" b="1" i="1" dirty="0" smtClean="0">
                <a:solidFill>
                  <a:schemeClr val="tx1"/>
                </a:solidFill>
              </a:rPr>
              <a:t>	Série 1 Varejo/ Vitrine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268016" y="1275984"/>
            <a:ext cx="851338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Modificação no processo de licenciamento, onde a vigência do contrato/Proposta fica a cargo do departamento responsável para sua manipulação.</a:t>
            </a: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endParaRPr lang="pt-BR" sz="2200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71225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595" y="2794000"/>
            <a:ext cx="5676404" cy="127769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 smtClean="0"/>
              <a:t>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619995" y="2794000"/>
            <a:ext cx="5676404" cy="1277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pt-BR" sz="3200" b="1" dirty="0" smtClean="0">
                <a:solidFill>
                  <a:schemeClr val="bg1"/>
                </a:solidFill>
              </a:rPr>
              <a:t>Cupom Fiscal Eletrônico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7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Novas Funcionalidades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97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TOTVS 2013 – Série 1 Varejo Versão 11.80</a:t>
            </a:r>
            <a:endParaRPr lang="en-US" dirty="0"/>
          </a:p>
        </p:txBody>
      </p:sp>
      <p:sp>
        <p:nvSpPr>
          <p:cNvPr id="92" name="CaixaDeTexto 91"/>
          <p:cNvSpPr txBox="1"/>
          <p:nvPr/>
        </p:nvSpPr>
        <p:spPr>
          <a:xfrm>
            <a:off x="268016" y="1275984"/>
            <a:ext cx="851338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endParaRPr lang="pt-BR" sz="2200" dirty="0" smtClean="0"/>
          </a:p>
          <a:p>
            <a:endParaRPr lang="pt-BR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054316" y="499376"/>
            <a:ext cx="7040880" cy="546485"/>
          </a:xfrm>
        </p:spPr>
        <p:txBody>
          <a:bodyPr>
            <a:normAutofit/>
          </a:bodyPr>
          <a:lstStyle/>
          <a:p>
            <a:pPr lvl="1" algn="ctr">
              <a:buNone/>
              <a:defRPr/>
            </a:pPr>
            <a:r>
              <a:rPr lang="pt-BR" b="1" i="1" dirty="0" smtClean="0">
                <a:solidFill>
                  <a:schemeClr val="tx1"/>
                </a:solidFill>
              </a:rPr>
              <a:t>	Série 1 Varejo/ Vitrine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268016" y="1275984"/>
            <a:ext cx="851338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</a:t>
            </a:r>
            <a:r>
              <a:rPr lang="pt-BR" sz="2200" dirty="0" smtClean="0"/>
              <a:t>Integração junto ao TSS da TOTVS para que seja contemplado o Cupom Fiscal Eletrônico. (NFC-E) </a:t>
            </a:r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</a:t>
            </a:r>
            <a:r>
              <a:rPr lang="pt-BR" sz="2200" dirty="0" smtClean="0"/>
              <a:t>Item disponível junto ao Sistema PDV.</a:t>
            </a: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endParaRPr lang="pt-BR" sz="2200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71225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595" y="2794000"/>
            <a:ext cx="5676404" cy="127769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 smtClean="0"/>
              <a:t>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619995" y="2794000"/>
            <a:ext cx="5676404" cy="1277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pt-BR" sz="3200" b="1" dirty="0" smtClean="0">
                <a:solidFill>
                  <a:schemeClr val="bg1"/>
                </a:solidFill>
              </a:rPr>
              <a:t>PDV Lite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7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TOTVS 2013 – Série 1 Varejo Versão 11.80</a:t>
            </a:r>
            <a:endParaRPr lang="en-US" dirty="0"/>
          </a:p>
        </p:txBody>
      </p:sp>
      <p:sp>
        <p:nvSpPr>
          <p:cNvPr id="92" name="CaixaDeTexto 91"/>
          <p:cNvSpPr txBox="1"/>
          <p:nvPr/>
        </p:nvSpPr>
        <p:spPr>
          <a:xfrm>
            <a:off x="268016" y="1275984"/>
            <a:ext cx="851338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endParaRPr lang="pt-BR" sz="2200" dirty="0" smtClean="0"/>
          </a:p>
          <a:p>
            <a:endParaRPr lang="pt-BR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054316" y="499376"/>
            <a:ext cx="7040880" cy="546485"/>
          </a:xfrm>
        </p:spPr>
        <p:txBody>
          <a:bodyPr>
            <a:normAutofit/>
          </a:bodyPr>
          <a:lstStyle/>
          <a:p>
            <a:pPr lvl="1" algn="ctr">
              <a:buNone/>
              <a:defRPr/>
            </a:pPr>
            <a:r>
              <a:rPr lang="pt-BR" b="1" i="1" dirty="0" smtClean="0">
                <a:solidFill>
                  <a:schemeClr val="tx1"/>
                </a:solidFill>
              </a:rPr>
              <a:t>	Série 1 Varejo/ Vitrine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268016" y="1275984"/>
            <a:ext cx="851338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Criação de um Software a parte, capaz de efetuar cadastros e fazer vendas.</a:t>
            </a:r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</a:t>
            </a:r>
            <a:r>
              <a:rPr lang="pt-BR" sz="2200" dirty="0" smtClean="0"/>
              <a:t>Foco do produto é: “Vender”.</a:t>
            </a:r>
            <a:r>
              <a:rPr lang="pt-BR" sz="2200" dirty="0" smtClean="0"/>
              <a:t>    </a:t>
            </a: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endParaRPr lang="pt-BR" sz="2200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71225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595" y="2794000"/>
            <a:ext cx="5676404" cy="127769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 smtClean="0"/>
              <a:t>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406245" y="2794000"/>
            <a:ext cx="5676404" cy="1277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algn="ctr">
              <a:spcBef>
                <a:spcPct val="0"/>
              </a:spcBef>
            </a:pPr>
            <a:r>
              <a:rPr lang="pt-BR" sz="3200" b="1" dirty="0" smtClean="0"/>
              <a:t> </a:t>
            </a:r>
            <a:r>
              <a:rPr lang="pt-BR" sz="3200" b="1" dirty="0" smtClean="0">
                <a:solidFill>
                  <a:schemeClr val="bg1"/>
                </a:solidFill>
              </a:rPr>
              <a:t>Integração PDV </a:t>
            </a:r>
            <a:r>
              <a:rPr lang="pt-BR" sz="3200" b="1" dirty="0" smtClean="0">
                <a:solidFill>
                  <a:schemeClr val="bg1"/>
                </a:solidFill>
              </a:rPr>
              <a:t>Lite </a:t>
            </a:r>
            <a:r>
              <a:rPr lang="pt-BR" sz="3200" b="1" dirty="0" smtClean="0">
                <a:solidFill>
                  <a:schemeClr val="bg1"/>
                </a:solidFill>
              </a:rPr>
              <a:t>com os </a:t>
            </a:r>
            <a:r>
              <a:rPr lang="pt-BR" sz="3200" b="1" dirty="0" smtClean="0">
                <a:solidFill>
                  <a:schemeClr val="bg1"/>
                </a:solidFill>
              </a:rPr>
              <a:t>produtos:</a:t>
            </a:r>
            <a:br>
              <a:rPr lang="pt-BR" sz="3200" b="1" dirty="0" smtClean="0">
                <a:solidFill>
                  <a:schemeClr val="bg1"/>
                </a:solidFill>
              </a:rPr>
            </a:br>
            <a:r>
              <a:rPr lang="pt-BR" sz="3200" b="1" dirty="0" smtClean="0">
                <a:solidFill>
                  <a:schemeClr val="bg1"/>
                </a:solidFill>
              </a:rPr>
              <a:t> </a:t>
            </a:r>
            <a:r>
              <a:rPr lang="pt-BR" sz="3200" b="1" dirty="0" smtClean="0">
                <a:solidFill>
                  <a:schemeClr val="bg1"/>
                </a:solidFill>
              </a:rPr>
              <a:t>Simples Administrador </a:t>
            </a:r>
            <a:r>
              <a:rPr lang="pt-BR" sz="3200" b="1" dirty="0" smtClean="0">
                <a:solidFill>
                  <a:schemeClr val="bg1"/>
                </a:solidFill>
              </a:rPr>
              <a:t/>
            </a:r>
            <a:br>
              <a:rPr lang="pt-BR" sz="3200" b="1" dirty="0" smtClean="0">
                <a:solidFill>
                  <a:schemeClr val="bg1"/>
                </a:solidFill>
              </a:rPr>
            </a:br>
            <a:r>
              <a:rPr lang="pt-BR" sz="3200" b="1" dirty="0" smtClean="0">
                <a:solidFill>
                  <a:schemeClr val="bg1"/>
                </a:solidFill>
              </a:rPr>
              <a:t>Simples </a:t>
            </a:r>
            <a:r>
              <a:rPr lang="pt-BR" sz="3200" b="1" dirty="0" smtClean="0">
                <a:solidFill>
                  <a:schemeClr val="bg1"/>
                </a:solidFill>
              </a:rPr>
              <a:t>Filial</a:t>
            </a:r>
          </a:p>
        </p:txBody>
      </p:sp>
    </p:spTree>
    <p:extLst>
      <p:ext uri="{BB962C8B-B14F-4D97-AF65-F5344CB8AC3E}">
        <p14:creationId xmlns="" xmlns:p14="http://schemas.microsoft.com/office/powerpoint/2010/main" val="4197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TOTVS 2013 – Série 1 Varejo Versão 11.80</a:t>
            </a:r>
            <a:endParaRPr lang="en-US" dirty="0"/>
          </a:p>
        </p:txBody>
      </p:sp>
      <p:sp>
        <p:nvSpPr>
          <p:cNvPr id="92" name="CaixaDeTexto 91"/>
          <p:cNvSpPr txBox="1"/>
          <p:nvPr/>
        </p:nvSpPr>
        <p:spPr>
          <a:xfrm>
            <a:off x="268016" y="1275984"/>
            <a:ext cx="851338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endParaRPr lang="pt-BR" sz="2200" dirty="0" smtClean="0"/>
          </a:p>
          <a:p>
            <a:endParaRPr lang="pt-BR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054316" y="499376"/>
            <a:ext cx="7040880" cy="546485"/>
          </a:xfrm>
        </p:spPr>
        <p:txBody>
          <a:bodyPr>
            <a:normAutofit/>
          </a:bodyPr>
          <a:lstStyle/>
          <a:p>
            <a:pPr lvl="1" algn="ctr">
              <a:buNone/>
              <a:defRPr/>
            </a:pPr>
            <a:r>
              <a:rPr lang="pt-BR" b="1" i="1" dirty="0" smtClean="0">
                <a:solidFill>
                  <a:schemeClr val="tx1"/>
                </a:solidFill>
              </a:rPr>
              <a:t>	Série 1 Varejo/ Vitrine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268016" y="1275984"/>
            <a:ext cx="851338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   </a:t>
            </a:r>
            <a:r>
              <a:rPr lang="pt-BR" sz="2200" dirty="0" smtClean="0"/>
              <a:t>Com um Software PDV onde o foco é realizar  Vendas, viu-se a necessidade de realizar tarefas o qual o “BackOffice” tem, como: Criar Arquivo Sintegra, Registrar Compras, etc... </a:t>
            </a: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endParaRPr lang="pt-BR" sz="2200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71225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TOTVS 2013 – Série 1 Varejo Versão 11.80</a:t>
            </a:r>
            <a:endParaRPr lang="en-US" dirty="0"/>
          </a:p>
        </p:txBody>
      </p:sp>
      <p:sp>
        <p:nvSpPr>
          <p:cNvPr id="92" name="CaixaDeTexto 91"/>
          <p:cNvSpPr txBox="1"/>
          <p:nvPr/>
        </p:nvSpPr>
        <p:spPr>
          <a:xfrm>
            <a:off x="268016" y="1211283"/>
            <a:ext cx="851338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O Sistema </a:t>
            </a:r>
            <a:r>
              <a:rPr lang="pt-BR" dirty="0" smtClean="0"/>
              <a:t>Varejo traz </a:t>
            </a:r>
            <a:r>
              <a:rPr lang="pt-BR" dirty="0" smtClean="0"/>
              <a:t>em sua nova versão as seguintes novidades:</a:t>
            </a:r>
          </a:p>
          <a:p>
            <a:endParaRPr lang="pt-BR" dirty="0" smtClean="0"/>
          </a:p>
          <a:p>
            <a:pPr>
              <a:buFont typeface="Arial" pitchFamily="34" charset="0"/>
              <a:buChar char="•"/>
            </a:pPr>
            <a:r>
              <a:rPr lang="pt-BR" b="1" dirty="0" smtClean="0"/>
              <a:t> Cancelar Registro de Compras</a:t>
            </a:r>
          </a:p>
          <a:p>
            <a:pPr>
              <a:buFont typeface="Arial" pitchFamily="34" charset="0"/>
              <a:buChar char="•"/>
            </a:pPr>
            <a:r>
              <a:rPr lang="pt-BR" b="1" dirty="0" smtClean="0"/>
              <a:t> Comissão do Vendedor (Nova regra)</a:t>
            </a:r>
          </a:p>
          <a:p>
            <a:pPr>
              <a:buFont typeface="Arial" pitchFamily="34" charset="0"/>
              <a:buChar char="•"/>
            </a:pPr>
            <a:r>
              <a:rPr lang="pt-BR" b="1" dirty="0" smtClean="0"/>
              <a:t> Avaliação do Produto</a:t>
            </a:r>
          </a:p>
          <a:p>
            <a:pPr>
              <a:buFont typeface="Arial" pitchFamily="34" charset="0"/>
              <a:buChar char="•"/>
            </a:pPr>
            <a:r>
              <a:rPr lang="pt-BR" b="1" dirty="0" smtClean="0"/>
              <a:t> Controle de produto por localização (Fase I)</a:t>
            </a:r>
          </a:p>
          <a:p>
            <a:pPr>
              <a:buFont typeface="Arial" pitchFamily="34" charset="0"/>
              <a:buChar char="•"/>
            </a:pPr>
            <a:r>
              <a:rPr lang="pt-BR" b="1" dirty="0" smtClean="0"/>
              <a:t> Relatório Lucratividade nas vendas por fornecedor</a:t>
            </a:r>
          </a:p>
          <a:p>
            <a:pPr>
              <a:buFont typeface="Arial" pitchFamily="34" charset="0"/>
              <a:buChar char="•"/>
            </a:pPr>
            <a:r>
              <a:rPr lang="pt-BR" b="1" dirty="0" smtClean="0"/>
              <a:t> Cadastrar Produto através do Pedido de Venda</a:t>
            </a:r>
          </a:p>
          <a:p>
            <a:pPr>
              <a:buFont typeface="Arial" pitchFamily="34" charset="0"/>
              <a:buChar char="•"/>
            </a:pPr>
            <a:r>
              <a:rPr lang="pt-BR" b="1" dirty="0" smtClean="0"/>
              <a:t> Registro de LOG (Acesso)</a:t>
            </a:r>
          </a:p>
          <a:p>
            <a:pPr>
              <a:buFont typeface="Arial" pitchFamily="34" charset="0"/>
              <a:buChar char="•"/>
            </a:pPr>
            <a:r>
              <a:rPr lang="pt-BR" b="1" dirty="0" smtClean="0"/>
              <a:t> Aumento das casas decimais no valor do item na ordem digitada</a:t>
            </a:r>
          </a:p>
          <a:p>
            <a:pPr>
              <a:buFont typeface="Arial" pitchFamily="34" charset="0"/>
              <a:buChar char="•"/>
            </a:pPr>
            <a:r>
              <a:rPr lang="pt-BR" b="1" dirty="0" smtClean="0"/>
              <a:t> Voucher de Crédito</a:t>
            </a:r>
          </a:p>
          <a:p>
            <a:pPr>
              <a:buFont typeface="Arial" pitchFamily="34" charset="0"/>
              <a:buChar char="•"/>
            </a:pPr>
            <a:r>
              <a:rPr lang="pt-BR" b="1" dirty="0" smtClean="0"/>
              <a:t> Automação do Cartão de registro</a:t>
            </a:r>
          </a:p>
          <a:p>
            <a:pPr>
              <a:buFont typeface="Arial" pitchFamily="34" charset="0"/>
              <a:buChar char="•"/>
            </a:pPr>
            <a:r>
              <a:rPr lang="pt-BR" b="1" dirty="0" smtClean="0"/>
              <a:t> Automação do processo de autorização do ECF</a:t>
            </a:r>
          </a:p>
          <a:p>
            <a:pPr>
              <a:buFont typeface="Arial" pitchFamily="34" charset="0"/>
              <a:buChar char="•"/>
            </a:pPr>
            <a:r>
              <a:rPr lang="pt-BR" b="1" dirty="0" smtClean="0"/>
              <a:t> Capacidade de comercialização do produto por aluguel</a:t>
            </a:r>
          </a:p>
          <a:p>
            <a:pPr>
              <a:buFont typeface="Arial" pitchFamily="34" charset="0"/>
              <a:buChar char="•"/>
            </a:pPr>
            <a:r>
              <a:rPr lang="pt-BR" b="1" dirty="0" smtClean="0"/>
              <a:t> Cupom Fiscal Eletrônico</a:t>
            </a:r>
          </a:p>
          <a:p>
            <a:pPr>
              <a:buFont typeface="Arial" pitchFamily="34" charset="0"/>
              <a:buChar char="•"/>
            </a:pPr>
            <a:r>
              <a:rPr lang="pt-BR" b="1" dirty="0" smtClean="0"/>
              <a:t> PDV Lite</a:t>
            </a:r>
          </a:p>
          <a:p>
            <a:pPr>
              <a:buFont typeface="Arial" pitchFamily="34" charset="0"/>
              <a:buChar char="•"/>
            </a:pPr>
            <a:r>
              <a:rPr lang="pt-BR" b="1" dirty="0" smtClean="0"/>
              <a:t> Integração PDV Lite com os produtos Simples Administrador e Simples Filial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054316" y="499376"/>
            <a:ext cx="7040880" cy="546485"/>
          </a:xfrm>
        </p:spPr>
        <p:txBody>
          <a:bodyPr>
            <a:normAutofit/>
          </a:bodyPr>
          <a:lstStyle/>
          <a:p>
            <a:pPr lvl="1" algn="ctr">
              <a:buNone/>
              <a:defRPr/>
            </a:pPr>
            <a:r>
              <a:rPr lang="pt-BR" b="1" i="1" dirty="0" smtClean="0">
                <a:solidFill>
                  <a:schemeClr val="tx1"/>
                </a:solidFill>
              </a:rPr>
              <a:t>	Série 1 Varejo/ Vitrine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225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595" y="2794000"/>
            <a:ext cx="5676404" cy="1277698"/>
          </a:xfrm>
        </p:spPr>
        <p:txBody>
          <a:bodyPr>
            <a:normAutofit/>
          </a:bodyPr>
          <a:lstStyle/>
          <a:p>
            <a:r>
              <a:rPr lang="pt-BR" dirty="0" smtClean="0"/>
              <a:t> Cancelar Registro de Compras</a:t>
            </a:r>
          </a:p>
        </p:txBody>
      </p:sp>
    </p:spTree>
    <p:extLst>
      <p:ext uri="{BB962C8B-B14F-4D97-AF65-F5344CB8AC3E}">
        <p14:creationId xmlns="" xmlns:p14="http://schemas.microsoft.com/office/powerpoint/2010/main" val="4197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TOTVS 2013 – Série 1 Varejo Versão 11.80</a:t>
            </a:r>
            <a:endParaRPr lang="en-US" dirty="0"/>
          </a:p>
        </p:txBody>
      </p:sp>
      <p:sp>
        <p:nvSpPr>
          <p:cNvPr id="92" name="CaixaDeTexto 91"/>
          <p:cNvSpPr txBox="1"/>
          <p:nvPr/>
        </p:nvSpPr>
        <p:spPr>
          <a:xfrm>
            <a:off x="268016" y="1275984"/>
            <a:ext cx="851338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Nova Função para exclusão da nota fiscal de entrada (Registro de compra).</a:t>
            </a:r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Permite o cancelamento do registro de compra.</a:t>
            </a:r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Atualiza o estoque de acordo com os produtos da nota cancelada.</a:t>
            </a:r>
          </a:p>
          <a:p>
            <a:endParaRPr lang="pt-BR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054316" y="499376"/>
            <a:ext cx="7040880" cy="546485"/>
          </a:xfrm>
        </p:spPr>
        <p:txBody>
          <a:bodyPr>
            <a:normAutofit/>
          </a:bodyPr>
          <a:lstStyle/>
          <a:p>
            <a:pPr lvl="1" algn="ctr">
              <a:buNone/>
              <a:defRPr/>
            </a:pPr>
            <a:r>
              <a:rPr lang="pt-BR" b="1" i="1" dirty="0" smtClean="0">
                <a:solidFill>
                  <a:schemeClr val="tx1"/>
                </a:solidFill>
              </a:rPr>
              <a:t>	Série 1 Varejo/ Vitrine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225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595" y="2794000"/>
            <a:ext cx="5676404" cy="1277698"/>
          </a:xfrm>
        </p:spPr>
        <p:txBody>
          <a:bodyPr>
            <a:normAutofit/>
          </a:bodyPr>
          <a:lstStyle/>
          <a:p>
            <a:r>
              <a:rPr lang="pt-BR" dirty="0" smtClean="0"/>
              <a:t>Comissão do </a:t>
            </a:r>
            <a:r>
              <a:rPr lang="pt-BR" dirty="0" smtClean="0"/>
              <a:t>Vendedor</a:t>
            </a:r>
            <a:br>
              <a:rPr lang="pt-BR" dirty="0" smtClean="0"/>
            </a:br>
            <a:r>
              <a:rPr lang="pt-BR" dirty="0" smtClean="0"/>
              <a:t> </a:t>
            </a:r>
            <a:r>
              <a:rPr lang="pt-BR" dirty="0" smtClean="0"/>
              <a:t>(Nova regra)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97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TOTVS 2013 – Série 1 Varejo Versão 11.80</a:t>
            </a:r>
            <a:endParaRPr lang="en-US" dirty="0"/>
          </a:p>
        </p:txBody>
      </p:sp>
      <p:sp>
        <p:nvSpPr>
          <p:cNvPr id="92" name="CaixaDeTexto 91"/>
          <p:cNvSpPr txBox="1"/>
          <p:nvPr/>
        </p:nvSpPr>
        <p:spPr>
          <a:xfrm>
            <a:off x="268016" y="1275984"/>
            <a:ext cx="851338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endParaRPr lang="pt-BR" sz="2200" dirty="0" smtClean="0"/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Nova função para retirar a comissão do vendedor sobre a venda devolvida.</a:t>
            </a:r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Ao gerar uma nota fiscal de devolução, o sistema desconta automaticamente o valor da comissão do vendedor.</a:t>
            </a:r>
          </a:p>
          <a:p>
            <a:pPr>
              <a:buFont typeface="Wingdings" pitchFamily="2" charset="2"/>
              <a:buChar char="v"/>
            </a:pPr>
            <a:r>
              <a:rPr lang="pt-BR" sz="2200" dirty="0" smtClean="0"/>
              <a:t> No relatório será exibido o valor descontado referente a devolução da venda.</a:t>
            </a:r>
          </a:p>
          <a:p>
            <a:endParaRPr lang="pt-BR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054316" y="499376"/>
            <a:ext cx="7040880" cy="546485"/>
          </a:xfrm>
        </p:spPr>
        <p:txBody>
          <a:bodyPr>
            <a:normAutofit/>
          </a:bodyPr>
          <a:lstStyle/>
          <a:p>
            <a:pPr lvl="1" algn="ctr">
              <a:buNone/>
              <a:defRPr/>
            </a:pPr>
            <a:r>
              <a:rPr lang="pt-BR" b="1" i="1" dirty="0" smtClean="0">
                <a:solidFill>
                  <a:schemeClr val="tx1"/>
                </a:solidFill>
              </a:rPr>
              <a:t>	Série 1 Varejo / Vitrine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225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595" y="2794000"/>
            <a:ext cx="5676404" cy="1277698"/>
          </a:xfrm>
        </p:spPr>
        <p:txBody>
          <a:bodyPr>
            <a:normAutofit/>
          </a:bodyPr>
          <a:lstStyle/>
          <a:p>
            <a:r>
              <a:rPr lang="pt-BR" dirty="0" smtClean="0"/>
              <a:t>Avaliação do Produto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97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ppt_TOTVS_20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608</TotalTime>
  <Words>1272</Words>
  <Application>Microsoft Office PowerPoint</Application>
  <PresentationFormat>Apresentação na tela (4:3)</PresentationFormat>
  <Paragraphs>219</Paragraphs>
  <Slides>34</Slides>
  <Notes>31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34</vt:i4>
      </vt:variant>
    </vt:vector>
  </HeadingPairs>
  <TitlesOfParts>
    <vt:vector size="35" baseType="lpstr">
      <vt:lpstr>ppt_TOTVS_2013</vt:lpstr>
      <vt:lpstr>TOTVS 2013 – Série 1 Varejo RoadShow -  Versão 11.80</vt:lpstr>
      <vt:lpstr>TOTVS 2013 – Série 1 Varejo Versão 11.80</vt:lpstr>
      <vt:lpstr>Novas Funcionalidades</vt:lpstr>
      <vt:lpstr>TOTVS 2013 – Série 1 Varejo Versão 11.80</vt:lpstr>
      <vt:lpstr> Cancelar Registro de Compras</vt:lpstr>
      <vt:lpstr>TOTVS 2013 – Série 1 Varejo Versão 11.80</vt:lpstr>
      <vt:lpstr>Comissão do Vendedor  (Nova regra)</vt:lpstr>
      <vt:lpstr>TOTVS 2013 – Série 1 Varejo Versão 11.80</vt:lpstr>
      <vt:lpstr>Avaliação do Produto</vt:lpstr>
      <vt:lpstr>TOTVS 2013 – Série 1 Varejo Versão 11.80</vt:lpstr>
      <vt:lpstr> Controle de produto por localização (Fase I)</vt:lpstr>
      <vt:lpstr>TOTVS 2013 – Série 1 Varejo Versão 11.80</vt:lpstr>
      <vt:lpstr> Relatório Lucratividade nas vendas por fornecedor</vt:lpstr>
      <vt:lpstr>TOTVS 2013 – Série 1 Varejo Versão 11.80</vt:lpstr>
      <vt:lpstr> Cadastrar Produto através do Pedido de Venda</vt:lpstr>
      <vt:lpstr>TOTVS 2013 – Série 1 Varejo Versão 11.80</vt:lpstr>
      <vt:lpstr>Consultar Registro de LOG (Acesso)</vt:lpstr>
      <vt:lpstr>TOTVS 2013 – Série 1 Varejo Versão 11.80</vt:lpstr>
      <vt:lpstr> Aumento das casas decimais no valor do item na ordem digitada</vt:lpstr>
      <vt:lpstr>TOTVS 2013 – Série 1 Varejo Versão 11.80</vt:lpstr>
      <vt:lpstr> Voucher de Crédito</vt:lpstr>
      <vt:lpstr>TOTVS 2013 – Série 1 Varejo Versão 11.80</vt:lpstr>
      <vt:lpstr> </vt:lpstr>
      <vt:lpstr>TOTVS 2013 – Série 1 Varejo Versão 11.80</vt:lpstr>
      <vt:lpstr> </vt:lpstr>
      <vt:lpstr>TOTVS 2013 – Série 1 Varejo Versão 11.80</vt:lpstr>
      <vt:lpstr> </vt:lpstr>
      <vt:lpstr>TOTVS 2013 – Série 1 Varejo Versão 11.80</vt:lpstr>
      <vt:lpstr> </vt:lpstr>
      <vt:lpstr>TOTVS 2013 – Série 1 Varejo Versão 11.80</vt:lpstr>
      <vt:lpstr> </vt:lpstr>
      <vt:lpstr>TOTVS 2013 – Série 1 Varejo Versão 11.80</vt:lpstr>
      <vt:lpstr> </vt:lpstr>
      <vt:lpstr>TOTVS 2013 – Série 1 Varejo Versão 11.80</vt:lpstr>
    </vt:vector>
  </TitlesOfParts>
  <Company>TOTVS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Padrão de Apresentações 2013</dc:title>
  <dc:creator>caroliny</dc:creator>
  <cp:lastModifiedBy>Jose.Carlos</cp:lastModifiedBy>
  <cp:revision>76</cp:revision>
  <cp:lastPrinted>2012-11-13T20:18:56Z</cp:lastPrinted>
  <dcterms:created xsi:type="dcterms:W3CDTF">2013-01-15T10:52:11Z</dcterms:created>
  <dcterms:modified xsi:type="dcterms:W3CDTF">2013-11-11T13:56:59Z</dcterms:modified>
</cp:coreProperties>
</file>